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03587B-B011-19B7-CBF4-DF64A5A67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7A0C268-B2C6-BF65-7CA1-B231B2680C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AEF8C59-BDD2-5C47-980A-AD3C1499A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0C2AE-2D27-4048-B5B3-4A8C9A88EB59}" type="datetimeFigureOut">
              <a:rPr lang="it-CH" smtClean="0"/>
              <a:t>18.05.25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FACF78-77CC-2BC4-EBCE-4FDFE7F2D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D1E844-1EE2-E3BB-3A74-FB02C4377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2DAD1-F27D-7542-9A33-D3235103B107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396333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8ACC47-AD40-C55C-24DA-3C2B0CAB8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CB153F5-6C45-7AB7-EE40-97D4F8910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470791-9641-D1FB-1FB2-8C6439825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0C2AE-2D27-4048-B5B3-4A8C9A88EB59}" type="datetimeFigureOut">
              <a:rPr lang="it-CH" smtClean="0"/>
              <a:t>18.05.25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D34077-CAEC-12FB-BF67-119864B7C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0E1A654-E737-BDDB-D9DC-089C7DA2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2DAD1-F27D-7542-9A33-D3235103B107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934854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294E407-5CFE-0756-0968-27E6242909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3891B41-8B31-07BD-67F6-C05E4B0C0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40FA28E-C27B-2F41-27D4-F5CF547B9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0C2AE-2D27-4048-B5B3-4A8C9A88EB59}" type="datetimeFigureOut">
              <a:rPr lang="it-CH" smtClean="0"/>
              <a:t>18.05.25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4192D13-D394-EF3C-59F9-A97B39DDF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B19BAE-528E-9EBA-4A31-0A49CFC67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2DAD1-F27D-7542-9A33-D3235103B107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813061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D4F1C7-1980-9AD9-6868-EC3D792D5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7C034D-A1A3-DDED-ABD4-F4D84C8AE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3CFB7DE-70AB-595D-D043-D55639E11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0C2AE-2D27-4048-B5B3-4A8C9A88EB59}" type="datetimeFigureOut">
              <a:rPr lang="it-CH" smtClean="0"/>
              <a:t>18.05.25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4A8967-9AE1-E0A9-B289-C268155C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776A82B-E509-F90E-F9A3-6C909B547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2DAD1-F27D-7542-9A33-D3235103B107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193697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42C65D-C7D0-3BD1-A780-448C83BB9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EA5F751-4944-FF3A-88B2-C543A8390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7D01E10-6782-3D92-26B2-2761B695A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0C2AE-2D27-4048-B5B3-4A8C9A88EB59}" type="datetimeFigureOut">
              <a:rPr lang="it-CH" smtClean="0"/>
              <a:t>18.05.25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B842F03-7869-CD5A-472C-457810AA7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CF15E31-BD5B-BDB1-D4B2-4890F9C79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2DAD1-F27D-7542-9A33-D3235103B107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047219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7EF3E1-EF5E-9276-42BF-0788212A0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D6AF8C-7BCE-2392-A119-5FF88BE10A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9F3C980-924F-643D-5C79-37A48E296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7161BB0-03F3-58D5-9C64-D0F2057FD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0C2AE-2D27-4048-B5B3-4A8C9A88EB59}" type="datetimeFigureOut">
              <a:rPr lang="it-CH" smtClean="0"/>
              <a:t>18.05.25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C44DFFB-3D9D-0A56-8E68-8BBCF66DC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7327DC8-6DE6-0D0A-551A-E51CDD5D4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2DAD1-F27D-7542-9A33-D3235103B107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100788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5D1FEA-62E8-31A3-00A2-662B53703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261F53B-4BB4-2AF8-BD64-6B9CD148F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78A3C3E-421C-00F5-07EC-2047E289FD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D0DEA15-AF5A-A290-75EA-9CCEE2EC8D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936C0DE-97BF-6FD9-00BC-75872EA591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0E7116C-2C4A-F008-351E-9BDFFC1AD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0C2AE-2D27-4048-B5B3-4A8C9A88EB59}" type="datetimeFigureOut">
              <a:rPr lang="it-CH" smtClean="0"/>
              <a:t>18.05.25</a:t>
            </a:fld>
            <a:endParaRPr lang="it-CH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AA62B13-C30C-5F16-2DCB-6760B289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12583E6-7131-C974-9F78-B396BE2EC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2DAD1-F27D-7542-9A33-D3235103B107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463488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12B7E8-46C8-EDB1-421D-B4DDF1AC9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02075F5-0FD6-E29D-AD7A-4FEB405B1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0C2AE-2D27-4048-B5B3-4A8C9A88EB59}" type="datetimeFigureOut">
              <a:rPr lang="it-CH" smtClean="0"/>
              <a:t>18.05.25</a:t>
            </a:fld>
            <a:endParaRPr lang="it-CH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C66B1F9-C80C-15B8-771B-92E1E8636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4A00C98-7DD0-DD6E-98F2-A0813B1AC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2DAD1-F27D-7542-9A33-D3235103B107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80489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E4740A3-5ECB-4ECB-5DEE-EC201F6C8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0C2AE-2D27-4048-B5B3-4A8C9A88EB59}" type="datetimeFigureOut">
              <a:rPr lang="it-CH" smtClean="0"/>
              <a:t>18.05.25</a:t>
            </a:fld>
            <a:endParaRPr lang="it-CH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303ED24-7813-C227-0EEF-91286E9F4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8E13781-8592-2EB1-01D5-7AE812017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2DAD1-F27D-7542-9A33-D3235103B107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297313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583809-960C-19B1-1784-2FD3D2AAF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7F26F9-1CB9-92C9-6D78-4466F177E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FF12159-692E-92AB-7390-9A92F565C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7F7EF08-860D-A352-728B-862389F9A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0C2AE-2D27-4048-B5B3-4A8C9A88EB59}" type="datetimeFigureOut">
              <a:rPr lang="it-CH" smtClean="0"/>
              <a:t>18.05.25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F691389-3AB3-EC68-093C-6219A52A2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5FC2402-79E3-29F8-648F-2EF2ACFCE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2DAD1-F27D-7542-9A33-D3235103B107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996903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E4F273-259D-1B8E-DA17-D6322ECBD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F20B3A9-34BC-6BFE-2ECB-80A81455B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AB41A43-34B8-545C-F5FF-9FEBBF6E6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1E0B22C-29EE-6843-47F3-2AFFBF0EC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0C2AE-2D27-4048-B5B3-4A8C9A88EB59}" type="datetimeFigureOut">
              <a:rPr lang="it-CH" smtClean="0"/>
              <a:t>18.05.25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BEBD048-BE80-8B88-AD69-0546428B3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7068D71-0BA1-AD5C-EA83-33F1CF665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2DAD1-F27D-7542-9A33-D3235103B107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314379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BB6578C-4947-4419-F6AD-FC418BBE7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08A1DFD-E484-F5BB-A390-5F6621EDE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C06AB75-E06D-E732-4053-90721D9755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D0C2AE-2D27-4048-B5B3-4A8C9A88EB59}" type="datetimeFigureOut">
              <a:rPr lang="it-CH" smtClean="0"/>
              <a:t>18.05.25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4C2D4E5-52C4-57DD-019A-212C4AA479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59A2D26-C2AD-4251-5712-DDA5AD84E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62DAD1-F27D-7542-9A33-D3235103B107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85080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3898FF-D987-4B0E-BFB4-85F5EB356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B84055-029C-4E86-8844-D05D96C02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A2842C0-6210-4FDB-B1FF-C14C92737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99037F2-4CAF-446B-90DB-1480B247A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28589C-AF3D-49CF-BD92-C1D1D2F53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5844" y="1110000"/>
            <a:ext cx="10195740" cy="4629235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65D8BB0-83D0-14F4-529D-609C1139CA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1485" y="1779950"/>
            <a:ext cx="8201552" cy="2295748"/>
          </a:xfrm>
        </p:spPr>
        <p:txBody>
          <a:bodyPr anchor="b">
            <a:normAutofit/>
          </a:bodyPr>
          <a:lstStyle/>
          <a:p>
            <a:r>
              <a:rPr lang="it-CH" sz="4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Explorer l’immigration italienne à La Chaux-de-Fonds (1848–1870) </a:t>
            </a:r>
            <a:br>
              <a:rPr lang="it-CH" sz="4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CH" sz="4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à travers les humanités numériques</a:t>
            </a:r>
            <a:endParaRPr lang="it-CH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0B6FE64-2DE7-9EE4-D49C-6EC7BEE1C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1485" y="4630698"/>
            <a:ext cx="8201552" cy="1118764"/>
          </a:xfrm>
        </p:spPr>
        <p:txBody>
          <a:bodyPr anchor="t">
            <a:normAutofit/>
          </a:bodyPr>
          <a:lstStyle/>
          <a:p>
            <a:endParaRPr lang="it-CH" sz="2000" dirty="0">
              <a:solidFill>
                <a:schemeClr val="tx1">
                  <a:alpha val="70000"/>
                </a:schemeClr>
              </a:solidFill>
            </a:endParaRPr>
          </a:p>
          <a:p>
            <a:r>
              <a:rPr lang="it-CH" sz="2000" dirty="0"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Nina Martignoni </a:t>
            </a:r>
          </a:p>
          <a:p>
            <a:endParaRPr lang="it-CH" sz="2000" dirty="0">
              <a:solidFill>
                <a:schemeClr val="tx1">
                  <a:alpha val="70000"/>
                </a:schemeClr>
              </a:solidFill>
            </a:endParaRPr>
          </a:p>
        </p:txBody>
      </p:sp>
      <p:pic>
        <p:nvPicPr>
          <p:cNvPr id="4" name="Immagine 3" descr="Immagine che contiene Carattere, testo, logo, Elementi grafici&#10;&#10;Il contenuto generato dall'IA potrebbe non essere corretto.">
            <a:extLst>
              <a:ext uri="{FF2B5EF4-FFF2-40B4-BE49-F238E27FC236}">
                <a16:creationId xmlns:a16="http://schemas.microsoft.com/office/drawing/2014/main" id="{F2B7C2EB-4B94-F39F-FC9D-A0FEECB1E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3507" y="153739"/>
            <a:ext cx="1315998" cy="493277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8C61413C-B28E-CFEA-D9A9-4579CBF3BD8A}"/>
              </a:ext>
            </a:extLst>
          </p:cNvPr>
          <p:cNvSpPr txBox="1"/>
          <p:nvPr/>
        </p:nvSpPr>
        <p:spPr>
          <a:xfrm flipH="1">
            <a:off x="126123" y="6448857"/>
            <a:ext cx="1991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 mai 2025</a:t>
            </a:r>
          </a:p>
        </p:txBody>
      </p:sp>
    </p:spTree>
    <p:extLst>
      <p:ext uri="{BB962C8B-B14F-4D97-AF65-F5344CB8AC3E}">
        <p14:creationId xmlns:p14="http://schemas.microsoft.com/office/powerpoint/2010/main" val="646964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4CBDBB-4FBD-4B9E-BD01-054A81D43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1A6F03-171F-40B2-8B2C-A061B8924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2C4834C-B602-4125-8264-BD0D55A58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172EE5-132F-4DD4-8855-4DBBD9C34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5844" y="1110000"/>
            <a:ext cx="10195740" cy="4629235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7EE7E7-4FA1-7BBF-DCE0-7C4ACA439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641" y="1281718"/>
            <a:ext cx="8188026" cy="715532"/>
          </a:xfrm>
        </p:spPr>
        <p:txBody>
          <a:bodyPr anchor="b">
            <a:normAutofit fontScale="90000"/>
          </a:bodyPr>
          <a:lstStyle/>
          <a:p>
            <a:pPr algn="ctr"/>
            <a:r>
              <a:rPr lang="it-CH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de départ et objectif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79B6D7-6C16-9696-7673-B00CD9207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5483" y="2168968"/>
            <a:ext cx="9637985" cy="3239507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fr-CH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L’objectif principal de cette recherche est d’analyser le profil des immigrés italiens entre 1848 et 1870 : qui étaient-ils ? D’où venaient-ils ? Quelle était la proportion d’hommes par rapport aux femmes ? Combien de femmes voyageaient seules et où avec leur famille (ainsi invisibilisées dans les sources) ? Quels métiers exerçaient ces immigré.e.s ? </a:t>
            </a:r>
          </a:p>
          <a:p>
            <a:pPr algn="just">
              <a:lnSpc>
                <a:spcPct val="150000"/>
              </a:lnSpc>
            </a:pPr>
            <a:r>
              <a:rPr lang="fr-CH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Combien d’entre eux faisaient partie de la société de secours mutuel et y avait-il un lien avec leur activité professionnelle ?</a:t>
            </a:r>
            <a:r>
              <a:rPr lang="it-CH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</a:pPr>
            <a:endParaRPr lang="it-CH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it-CH" sz="1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Objectif : </a:t>
            </a:r>
            <a:r>
              <a:rPr lang="fr-CH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Cette étude vise à mieux comprendre l’intégration de ce groupe d’immigrés dans la société et l’espace urbain de La Chaux-de-Fonds, tout en mettant en lumière leurs caractéristiques et leur histoire.</a:t>
            </a:r>
            <a:endParaRPr lang="it-CH" sz="1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endParaRPr lang="it-CH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07872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4CBDBB-4FBD-4B9E-BD01-054A81D43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1A6F03-171F-40B2-8B2C-A061B8924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2C4834C-B602-4125-8264-BD0D55A58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172EE5-132F-4DD4-8855-4DBBD9C34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5844" y="1110000"/>
            <a:ext cx="10195740" cy="4629235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C96D1AD-9CFC-C71F-4BFB-75D0773C6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773" y="1319049"/>
            <a:ext cx="8894954" cy="1098330"/>
          </a:xfrm>
        </p:spPr>
        <p:txBody>
          <a:bodyPr anchor="b">
            <a:normAutofit fontScale="90000"/>
          </a:bodyPr>
          <a:lstStyle/>
          <a:p>
            <a:pPr algn="ctr"/>
            <a:r>
              <a:rPr lang="it-CH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Corpus de données et délimitation temporelle</a:t>
            </a:r>
            <a:br>
              <a:rPr lang="it-CH" dirty="0"/>
            </a:b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895C21-09E8-EC7E-6B5F-2865568D0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2774" y="1944413"/>
            <a:ext cx="9606454" cy="3447980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it-CH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 travail s’appuie sur les transcriptions et les résumés réalisés par le chercheur Giovanni Marsico, ainsi que sur une source primaire issue des archives de la commune de La Chaux-de-Fonds.</a:t>
            </a:r>
          </a:p>
          <a:p>
            <a:pPr algn="just">
              <a:lnSpc>
                <a:spcPct val="150000"/>
              </a:lnSpc>
            </a:pPr>
            <a:r>
              <a:rPr lang="it-CH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 début division en deux période : 1848–1857 et 1862–1870 </a:t>
            </a:r>
            <a:endParaRPr lang="it-CH" sz="1400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à"/>
            </a:pPr>
            <a:r>
              <a:rPr lang="it-CH" sz="14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Décision final </a:t>
            </a:r>
            <a:r>
              <a:rPr lang="it-CH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: 1848 à 1870</a:t>
            </a:r>
          </a:p>
          <a:p>
            <a:pPr algn="just">
              <a:lnSpc>
                <a:spcPct val="150000"/>
              </a:lnSpc>
            </a:pPr>
            <a:r>
              <a:rPr lang="it-CH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Décision de localiser les italien.ne.s sur le plan de la ville du 1841.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it-CH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	 </a:t>
            </a:r>
            <a:r>
              <a:rPr lang="it-CH" sz="1400" b="1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Problème</a:t>
            </a:r>
            <a:r>
              <a:rPr lang="it-CH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: </a:t>
            </a:r>
            <a:r>
              <a:rPr lang="it-CH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Entre 1854 et 1860, l’alignement, la numérotation et la dénomination des rues de La Chaux-de-Fonds subissent d’importants changements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it-CH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	 </a:t>
            </a:r>
            <a:r>
              <a:rPr lang="it-CH" sz="1400" b="1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Solution </a:t>
            </a:r>
            <a:r>
              <a:rPr lang="it-CH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: Géoréférencer deux plans : 1841 et 1869</a:t>
            </a:r>
          </a:p>
        </p:txBody>
      </p:sp>
    </p:spTree>
    <p:extLst>
      <p:ext uri="{BB962C8B-B14F-4D97-AF65-F5344CB8AC3E}">
        <p14:creationId xmlns:p14="http://schemas.microsoft.com/office/powerpoint/2010/main" val="3835752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4CBDBB-4FBD-4B9E-BD01-054A81D43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1A6F03-171F-40B2-8B2C-A061B8924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2C4834C-B602-4125-8264-BD0D55A58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172EE5-132F-4DD4-8855-4DBBD9C34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5844" y="1110000"/>
            <a:ext cx="10195740" cy="4629235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FA44190-33E4-23A2-3ED6-1FB827BEE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641" y="1239133"/>
            <a:ext cx="8188026" cy="847205"/>
          </a:xfrm>
        </p:spPr>
        <p:txBody>
          <a:bodyPr anchor="b">
            <a:normAutofit/>
          </a:bodyPr>
          <a:lstStyle/>
          <a:p>
            <a:pPr algn="ctr"/>
            <a:r>
              <a:rPr lang="it-CH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État de la recherche aujourd’hui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FEC8DC-EBF9-17BB-E5A9-752F429A6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2469" y="2215471"/>
            <a:ext cx="9322676" cy="3081261"/>
          </a:xfrm>
        </p:spPr>
        <p:txBody>
          <a:bodyPr anchor="t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it-CH" sz="1400" b="1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Dbeaver : </a:t>
            </a:r>
            <a:r>
              <a:rPr lang="it-CH" sz="140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récencement de tout les italien.ne.s, nettoyage, et exportation des données </a:t>
            </a:r>
            <a:r>
              <a:rPr lang="it-CH" sz="140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  <a:sym typeface="Wingdings" pitchFamily="2" charset="2"/>
              </a:rPr>
              <a:t> peut-etre ajouter d’autres données </a:t>
            </a:r>
            <a:endParaRPr lang="it-CH" sz="14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it-CH" sz="1400" b="1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QGIS</a:t>
            </a:r>
            <a:r>
              <a:rPr lang="it-CH" sz="1400" dirty="0">
                <a:solidFill>
                  <a:srgbClr val="000000"/>
                </a:solidFill>
                <a:latin typeface="Garamond" panose="02020404030301010803" pitchFamily="18" charset="0"/>
              </a:rPr>
              <a:t> : localisation de presque tout les adresses. Décider comment montrer les données. </a:t>
            </a:r>
          </a:p>
          <a:p>
            <a:pPr marL="0" indent="0" algn="l">
              <a:buNone/>
            </a:pPr>
            <a:endParaRPr lang="it-CH" sz="1400" b="1" i="0" u="sng" strike="noStrike" dirty="0">
              <a:solidFill>
                <a:srgbClr val="000000"/>
              </a:solidFill>
              <a:effectLst/>
              <a:latin typeface="Garamond" panose="02020404030301010803" pitchFamily="18" charset="0"/>
            </a:endParaRPr>
          </a:p>
          <a:p>
            <a:pPr marL="0" indent="0" algn="l">
              <a:buNone/>
            </a:pPr>
            <a:r>
              <a:rPr lang="it-CH" sz="1400" b="1" i="0" u="sng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Étapes successives du travail </a:t>
            </a:r>
          </a:p>
          <a:p>
            <a:r>
              <a:rPr lang="it-CH" sz="1400" dirty="0">
                <a:solidFill>
                  <a:srgbClr val="000000"/>
                </a:solidFill>
                <a:latin typeface="Garamond" panose="02020404030301010803" pitchFamily="18" charset="0"/>
              </a:rPr>
              <a:t>Faire requete sqlite </a:t>
            </a:r>
            <a:r>
              <a:rPr lang="it-CH" sz="1400" dirty="0">
                <a:solidFill>
                  <a:srgbClr val="000000"/>
                </a:solidFill>
                <a:latin typeface="Garamond" panose="02020404030301010803" pitchFamily="18" charset="0"/>
                <a:sym typeface="Wingdings" pitchFamily="2" charset="2"/>
              </a:rPr>
              <a:t> </a:t>
            </a:r>
            <a:r>
              <a:rPr lang="it-CH" sz="1400" dirty="0">
                <a:solidFill>
                  <a:srgbClr val="000000"/>
                </a:solidFill>
                <a:latin typeface="Garamond" panose="02020404030301010803" pitchFamily="18" charset="0"/>
              </a:rPr>
              <a:t>exporter les données </a:t>
            </a:r>
            <a:r>
              <a:rPr lang="it-CH" sz="1400" dirty="0">
                <a:solidFill>
                  <a:srgbClr val="000000"/>
                </a:solidFill>
                <a:latin typeface="Garamond" panose="02020404030301010803" pitchFamily="18" charset="0"/>
                <a:sym typeface="Wingdings" pitchFamily="2" charset="2"/>
              </a:rPr>
              <a:t> f</a:t>
            </a:r>
            <a:r>
              <a:rPr lang="it-CH" sz="1400" dirty="0">
                <a:solidFill>
                  <a:srgbClr val="000000"/>
                </a:solidFill>
                <a:latin typeface="Garamond" panose="02020404030301010803" pitchFamily="18" charset="0"/>
              </a:rPr>
              <a:t>aire des tableaux excel</a:t>
            </a:r>
          </a:p>
          <a:p>
            <a:r>
              <a:rPr lang="it-CH" sz="1400" dirty="0">
                <a:solidFill>
                  <a:srgbClr val="000000"/>
                </a:solidFill>
                <a:latin typeface="Garamond" panose="02020404030301010803" pitchFamily="18" charset="0"/>
              </a:rPr>
              <a:t>Terminer de localiser les adresses </a:t>
            </a:r>
            <a:r>
              <a:rPr lang="it-CH" sz="1400" dirty="0">
                <a:solidFill>
                  <a:srgbClr val="000000"/>
                </a:solidFill>
                <a:latin typeface="Garamond" panose="02020404030301010803" pitchFamily="18" charset="0"/>
                <a:sym typeface="Wingdings" pitchFamily="2" charset="2"/>
              </a:rPr>
              <a:t> unir les deux tables (dbeaver et qgis)  montrer les métiers dans les plans </a:t>
            </a:r>
          </a:p>
          <a:p>
            <a:r>
              <a:rPr lang="it-CH" sz="1400" dirty="0">
                <a:latin typeface="Garamond" panose="02020404030301010803" pitchFamily="18" charset="0"/>
              </a:rPr>
              <a:t>Localiser les villes d’origine (lieu du départ) des italien.ne.s avec Qgis sur une carte d’aujourd’hui</a:t>
            </a:r>
          </a:p>
          <a:p>
            <a:pPr algn="ctr"/>
            <a:endParaRPr lang="it-CH" sz="1800" dirty="0"/>
          </a:p>
        </p:txBody>
      </p:sp>
    </p:spTree>
    <p:extLst>
      <p:ext uri="{BB962C8B-B14F-4D97-AF65-F5344CB8AC3E}">
        <p14:creationId xmlns:p14="http://schemas.microsoft.com/office/powerpoint/2010/main" val="30282557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351</Words>
  <Application>Microsoft Macintosh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11" baseType="lpstr">
      <vt:lpstr>Aptos</vt:lpstr>
      <vt:lpstr>Aptos Display</vt:lpstr>
      <vt:lpstr>Arial</vt:lpstr>
      <vt:lpstr>Garamond</vt:lpstr>
      <vt:lpstr>Times New Roman</vt:lpstr>
      <vt:lpstr>Wingdings</vt:lpstr>
      <vt:lpstr>Tema di Office</vt:lpstr>
      <vt:lpstr>Explorer l’immigration italienne à La Chaux-de-Fonds (1848–1870)  à travers les humanités numériques</vt:lpstr>
      <vt:lpstr>Questions de départ et objectif </vt:lpstr>
      <vt:lpstr>Corpus de données et délimitation temporelle </vt:lpstr>
      <vt:lpstr>État de la recherche aujourd’hui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Martignoni Nina</dc:creator>
  <cp:lastModifiedBy>Martignoni Nina</cp:lastModifiedBy>
  <cp:revision>1</cp:revision>
  <dcterms:created xsi:type="dcterms:W3CDTF">2025-05-18T17:56:50Z</dcterms:created>
  <dcterms:modified xsi:type="dcterms:W3CDTF">2025-05-18T18:27:59Z</dcterms:modified>
</cp:coreProperties>
</file>