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325" r:id="rId2"/>
    <p:sldId id="257" r:id="rId3"/>
    <p:sldId id="326" r:id="rId4"/>
    <p:sldId id="382" r:id="rId5"/>
    <p:sldId id="324" r:id="rId6"/>
    <p:sldId id="330" r:id="rId7"/>
    <p:sldId id="383" r:id="rId8"/>
    <p:sldId id="272" r:id="rId9"/>
    <p:sldId id="384" r:id="rId10"/>
    <p:sldId id="386" r:id="rId11"/>
    <p:sldId id="385" r:id="rId12"/>
    <p:sldId id="303" r:id="rId13"/>
    <p:sldId id="328" r:id="rId14"/>
    <p:sldId id="387" r:id="rId15"/>
    <p:sldId id="332" r:id="rId16"/>
    <p:sldId id="333" r:id="rId17"/>
    <p:sldId id="336" r:id="rId18"/>
    <p:sldId id="337" r:id="rId19"/>
    <p:sldId id="404" r:id="rId20"/>
    <p:sldId id="388" r:id="rId21"/>
    <p:sldId id="389" r:id="rId22"/>
    <p:sldId id="339" r:id="rId23"/>
    <p:sldId id="340" r:id="rId24"/>
    <p:sldId id="402" r:id="rId25"/>
    <p:sldId id="392" r:id="rId26"/>
    <p:sldId id="403" r:id="rId27"/>
    <p:sldId id="354" r:id="rId28"/>
    <p:sldId id="356" r:id="rId29"/>
    <p:sldId id="357" r:id="rId30"/>
    <p:sldId id="358" r:id="rId31"/>
    <p:sldId id="410" r:id="rId32"/>
    <p:sldId id="400" r:id="rId33"/>
    <p:sldId id="360" r:id="rId34"/>
    <p:sldId id="361" r:id="rId35"/>
    <p:sldId id="405" r:id="rId36"/>
    <p:sldId id="406" r:id="rId37"/>
    <p:sldId id="362" r:id="rId38"/>
    <p:sldId id="413" r:id="rId39"/>
    <p:sldId id="371" r:id="rId40"/>
    <p:sldId id="401" r:id="rId41"/>
    <p:sldId id="381" r:id="rId4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3B6EFE6-4F5E-46D2-85C4-A4B0CAC09AA6}">
          <p14:sldIdLst>
            <p14:sldId id="325"/>
            <p14:sldId id="257"/>
            <p14:sldId id="326"/>
            <p14:sldId id="382"/>
            <p14:sldId id="324"/>
            <p14:sldId id="330"/>
            <p14:sldId id="383"/>
            <p14:sldId id="272"/>
            <p14:sldId id="384"/>
            <p14:sldId id="386"/>
            <p14:sldId id="385"/>
            <p14:sldId id="303"/>
            <p14:sldId id="328"/>
          </p14:sldIdLst>
        </p14:section>
        <p14:section name="Componente Tecnico" id="{A549D19F-549C-421C-B2E5-5463396D0FB6}">
          <p14:sldIdLst>
            <p14:sldId id="387"/>
            <p14:sldId id="332"/>
            <p14:sldId id="333"/>
            <p14:sldId id="336"/>
            <p14:sldId id="337"/>
            <p14:sldId id="404"/>
            <p14:sldId id="388"/>
            <p14:sldId id="389"/>
            <p14:sldId id="339"/>
            <p14:sldId id="340"/>
            <p14:sldId id="402"/>
            <p14:sldId id="392"/>
            <p14:sldId id="403"/>
            <p14:sldId id="354"/>
            <p14:sldId id="356"/>
            <p14:sldId id="357"/>
            <p14:sldId id="358"/>
            <p14:sldId id="410"/>
            <p14:sldId id="400"/>
            <p14:sldId id="360"/>
            <p14:sldId id="361"/>
            <p14:sldId id="405"/>
            <p14:sldId id="406"/>
            <p14:sldId id="362"/>
            <p14:sldId id="413"/>
            <p14:sldId id="371"/>
            <p14:sldId id="401"/>
            <p14:sldId id="3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E1A"/>
    <a:srgbClr val="9DBB23"/>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50" autoAdjust="0"/>
    <p:restoredTop sz="99658" autoAdjust="0"/>
  </p:normalViewPr>
  <p:slideViewPr>
    <p:cSldViewPr snapToGrid="0" snapToObjects="1">
      <p:cViewPr varScale="1">
        <p:scale>
          <a:sx n="152" d="100"/>
          <a:sy n="152" d="100"/>
        </p:scale>
        <p:origin x="456" y="108"/>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pPr/>
              <a:t>25/02/2019</a:t>
            </a:fld>
            <a:endParaRPr lang="es-CO"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pPr/>
              <a:t>‹Nº›</a:t>
            </a:fld>
            <a:endParaRPr lang="es-CO" dirty="0"/>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pPr/>
              <a:t>25/02/2019</a:t>
            </a:fld>
            <a:endParaRPr lang="es-ES" dirty="0"/>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pPr/>
              <a:t>‹Nº›</a:t>
            </a:fld>
            <a:endParaRPr lang="es-ES" dirty="0"/>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pPr/>
              <a:t>1</a:t>
            </a:fld>
            <a:endParaRPr lang="es-ES" dirty="0"/>
          </a:p>
        </p:txBody>
      </p:sp>
    </p:spTree>
    <p:extLst>
      <p:ext uri="{BB962C8B-B14F-4D97-AF65-F5344CB8AC3E}">
        <p14:creationId xmlns:p14="http://schemas.microsoft.com/office/powerpoint/2010/main" val="195506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pPr/>
              <a:t>14</a:t>
            </a:fld>
            <a:endParaRPr lang="es-ES"/>
          </a:p>
        </p:txBody>
      </p:sp>
    </p:spTree>
    <p:extLst>
      <p:ext uri="{BB962C8B-B14F-4D97-AF65-F5344CB8AC3E}">
        <p14:creationId xmlns:p14="http://schemas.microsoft.com/office/powerpoint/2010/main" val="2878771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821068" y="2603817"/>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3051551" y="2163387"/>
            <a:ext cx="1977542" cy="430887"/>
          </a:xfrm>
          <a:prstGeom prst="rect">
            <a:avLst/>
          </a:prstGeom>
          <a:noFill/>
        </p:spPr>
        <p:txBody>
          <a:bodyPr wrap="square" rtlCol="0">
            <a:spAutoFit/>
          </a:bodyPr>
          <a:lstStyle/>
          <a:p>
            <a:pPr algn="ctr"/>
            <a:r>
              <a:rPr lang="es-ES" sz="2200" b="1" dirty="0">
                <a:solidFill>
                  <a:schemeClr val="bg1"/>
                </a:solidFill>
                <a:latin typeface="Calibri"/>
                <a:cs typeface="Calibri"/>
              </a:rPr>
              <a:t>Contenido</a:t>
            </a:r>
          </a:p>
        </p:txBody>
      </p:sp>
      <p:pic>
        <p:nvPicPr>
          <p:cNvPr id="9" name="Imagen 8"/>
          <p:cNvPicPr>
            <a:picLocks noChangeAspect="1"/>
          </p:cNvPicPr>
          <p:nvPr/>
        </p:nvPicPr>
        <p:blipFill>
          <a:blip r:embed="rId3"/>
          <a:stretch>
            <a:fillRect/>
          </a:stretch>
        </p:blipFill>
        <p:spPr>
          <a:xfrm>
            <a:off x="3211651" y="2603816"/>
            <a:ext cx="1623042" cy="45719"/>
          </a:xfrm>
          <a:prstGeom prst="rect">
            <a:avLst/>
          </a:prstGeom>
        </p:spPr>
      </p:pic>
      <p:sp>
        <p:nvSpPr>
          <p:cNvPr id="10" name="CuadroTexto 9"/>
          <p:cNvSpPr txBox="1"/>
          <p:nvPr/>
        </p:nvSpPr>
        <p:spPr>
          <a:xfrm>
            <a:off x="470549" y="2140863"/>
            <a:ext cx="1977542" cy="769441"/>
          </a:xfrm>
          <a:prstGeom prst="rect">
            <a:avLst/>
          </a:prstGeom>
          <a:noFill/>
        </p:spPr>
        <p:txBody>
          <a:bodyPr wrap="square" rtlCol="0">
            <a:spAutoFit/>
          </a:bodyPr>
          <a:lstStyle/>
          <a:p>
            <a:pPr algn="ctr"/>
            <a:r>
              <a:rPr lang="es-ES" sz="2200" b="1" dirty="0">
                <a:solidFill>
                  <a:schemeClr val="bg1"/>
                </a:solidFill>
                <a:latin typeface="Calibri"/>
                <a:cs typeface="Calibri"/>
              </a:rPr>
              <a:t>Componente Metodológico</a:t>
            </a:r>
          </a:p>
        </p:txBody>
      </p:sp>
      <p:sp>
        <p:nvSpPr>
          <p:cNvPr id="12" name="CuadroTexto 11"/>
          <p:cNvSpPr txBox="1"/>
          <p:nvPr/>
        </p:nvSpPr>
        <p:spPr>
          <a:xfrm>
            <a:off x="5632553" y="1665871"/>
            <a:ext cx="3611172" cy="2262158"/>
          </a:xfrm>
          <a:prstGeom prst="rect">
            <a:avLst/>
          </a:prstGeom>
          <a:noFill/>
        </p:spPr>
        <p:txBody>
          <a:bodyPr wrap="square" rtlCol="0">
            <a:spAutoFit/>
          </a:bodyPr>
          <a:lstStyle/>
          <a:p>
            <a:pPr lvl="0"/>
            <a:r>
              <a:rPr lang="es-CO" sz="2000" dirty="0">
                <a:solidFill>
                  <a:schemeClr val="bg1">
                    <a:lumMod val="50000"/>
                  </a:schemeClr>
                </a:solidFill>
              </a:rPr>
              <a:t>1. Idea del Proyecto.</a:t>
            </a:r>
          </a:p>
          <a:p>
            <a:r>
              <a:rPr lang="es-CO" sz="2000" dirty="0">
                <a:solidFill>
                  <a:schemeClr val="bg1">
                    <a:lumMod val="50000"/>
                  </a:schemeClr>
                </a:solidFill>
              </a:rPr>
              <a:t>2. Objetivo general.</a:t>
            </a:r>
          </a:p>
          <a:p>
            <a:pPr lvl="0"/>
            <a:r>
              <a:rPr lang="es-CO" sz="2000" dirty="0">
                <a:solidFill>
                  <a:schemeClr val="bg1">
                    <a:lumMod val="50000"/>
                  </a:schemeClr>
                </a:solidFill>
              </a:rPr>
              <a:t>3. Objetivos específicos.</a:t>
            </a:r>
          </a:p>
          <a:p>
            <a:r>
              <a:rPr lang="es-CO" sz="2000" dirty="0">
                <a:solidFill>
                  <a:schemeClr val="bg1">
                    <a:lumMod val="50000"/>
                  </a:schemeClr>
                </a:solidFill>
              </a:rPr>
              <a:t>4. Planteamiento. </a:t>
            </a:r>
          </a:p>
          <a:p>
            <a:pPr lvl="0"/>
            <a:r>
              <a:rPr lang="es-CO" sz="2000" dirty="0">
                <a:solidFill>
                  <a:schemeClr val="bg1">
                    <a:lumMod val="50000"/>
                  </a:schemeClr>
                </a:solidFill>
              </a:rPr>
              <a:t>5. Alcances y limitaciones. </a:t>
            </a:r>
          </a:p>
          <a:p>
            <a:pPr lvl="0"/>
            <a:r>
              <a:rPr lang="es-CO" sz="2000" dirty="0">
                <a:solidFill>
                  <a:schemeClr val="bg1">
                    <a:lumMod val="50000"/>
                  </a:schemeClr>
                </a:solidFill>
              </a:rPr>
              <a:t>6. Justificación.</a:t>
            </a:r>
          </a:p>
          <a:p>
            <a:r>
              <a:rPr lang="es-CO" sz="1050" dirty="0"/>
              <a:t/>
            </a:r>
            <a:br>
              <a:rPr lang="es-CO" sz="1050" dirty="0"/>
            </a:br>
            <a:endParaRPr lang="es-ES" sz="1050" dirty="0">
              <a:solidFill>
                <a:srgbClr val="5E5C5D"/>
              </a:solidFill>
              <a:latin typeface="Calibri"/>
              <a:cs typeface="Calibri"/>
            </a:endParaRPr>
          </a:p>
        </p:txBody>
      </p:sp>
      <p:pic>
        <p:nvPicPr>
          <p:cNvPr id="13" name="Imagen 12"/>
          <p:cNvPicPr>
            <a:picLocks/>
          </p:cNvPicPr>
          <p:nvPr/>
        </p:nvPicPr>
        <p:blipFill>
          <a:blip r:embed="rId4"/>
          <a:stretch>
            <a:fillRect/>
          </a:stretch>
        </p:blipFill>
        <p:spPr>
          <a:xfrm>
            <a:off x="5598254" y="1401644"/>
            <a:ext cx="36000" cy="2340211"/>
          </a:xfrm>
          <a:prstGeom prst="rect">
            <a:avLst/>
          </a:prstGeom>
        </p:spPr>
      </p:pic>
    </p:spTree>
    <p:extLst>
      <p:ext uri="{BB962C8B-B14F-4D97-AF65-F5344CB8AC3E}">
        <p14:creationId xmlns:p14="http://schemas.microsoft.com/office/powerpoint/2010/main" val="412629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pPr algn="ctr"/>
            <a:r>
              <a:rPr lang="es-ES" sz="2400" b="1" dirty="0">
                <a:solidFill>
                  <a:schemeClr val="bg1"/>
                </a:solidFill>
                <a:latin typeface="Calibri"/>
                <a:cs typeface="Calibri"/>
              </a:rPr>
              <a:t>ALCANCES </a:t>
            </a:r>
          </a:p>
        </p:txBody>
      </p:sp>
      <p:pic>
        <p:nvPicPr>
          <p:cNvPr id="3" name="Imagen 2"/>
          <p:cNvPicPr>
            <a:picLocks noChangeAspect="1"/>
          </p:cNvPicPr>
          <p:nvPr/>
        </p:nvPicPr>
        <p:blipFill>
          <a:blip r:embed="rId2"/>
          <a:stretch>
            <a:fillRect/>
          </a:stretch>
        </p:blipFill>
        <p:spPr>
          <a:xfrm>
            <a:off x="761792" y="1943957"/>
            <a:ext cx="2332652" cy="68444"/>
          </a:xfrm>
          <a:prstGeom prst="rect">
            <a:avLst/>
          </a:prstGeom>
        </p:spPr>
      </p:pic>
      <p:sp>
        <p:nvSpPr>
          <p:cNvPr id="4" name="Rectángulo 3"/>
          <p:cNvSpPr/>
          <p:nvPr/>
        </p:nvSpPr>
        <p:spPr>
          <a:xfrm>
            <a:off x="4058817" y="824017"/>
            <a:ext cx="4572000" cy="2308324"/>
          </a:xfrm>
          <a:prstGeom prst="rect">
            <a:avLst/>
          </a:prstGeom>
        </p:spPr>
        <p:txBody>
          <a:bodyPr>
            <a:spAutoFit/>
          </a:bodyPr>
          <a:lstStyle/>
          <a:p>
            <a:r>
              <a:rPr lang="es-CO" dirty="0"/>
              <a:t>Este proyecto se basa en elaborar un sistema de información web que permita tener un mejor control  y manejo que le permite al usuario tener una mejor experiencia en el momento de utilizar el parqueadero mejorando los tiempos establecidos, con los mejores resultados nos damos a conocer y ampliarnos a nivel local.</a:t>
            </a:r>
          </a:p>
        </p:txBody>
      </p:sp>
    </p:spTree>
    <p:extLst>
      <p:ext uri="{BB962C8B-B14F-4D97-AF65-F5344CB8AC3E}">
        <p14:creationId xmlns:p14="http://schemas.microsoft.com/office/powerpoint/2010/main" val="232834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pPr algn="ctr"/>
            <a:r>
              <a:rPr lang="es-ES" sz="2400" b="1" dirty="0">
                <a:solidFill>
                  <a:schemeClr val="bg1"/>
                </a:solidFill>
                <a:latin typeface="Calibri"/>
                <a:cs typeface="Calibri"/>
              </a:rPr>
              <a:t>LIMITACIONES</a:t>
            </a:r>
          </a:p>
        </p:txBody>
      </p:sp>
      <p:pic>
        <p:nvPicPr>
          <p:cNvPr id="3" name="Imagen 2"/>
          <p:cNvPicPr>
            <a:picLocks noChangeAspect="1"/>
          </p:cNvPicPr>
          <p:nvPr/>
        </p:nvPicPr>
        <p:blipFill>
          <a:blip r:embed="rId2"/>
          <a:stretch>
            <a:fillRect/>
          </a:stretch>
        </p:blipFill>
        <p:spPr>
          <a:xfrm>
            <a:off x="613148" y="1943957"/>
            <a:ext cx="2709610" cy="68444"/>
          </a:xfrm>
          <a:prstGeom prst="rect">
            <a:avLst/>
          </a:prstGeom>
        </p:spPr>
      </p:pic>
      <p:sp>
        <p:nvSpPr>
          <p:cNvPr id="4" name="Rectángulo 3"/>
          <p:cNvSpPr/>
          <p:nvPr/>
        </p:nvSpPr>
        <p:spPr>
          <a:xfrm>
            <a:off x="3946849" y="935804"/>
            <a:ext cx="4572000" cy="2448299"/>
          </a:xfrm>
          <a:prstGeom prst="rect">
            <a:avLst/>
          </a:prstGeom>
        </p:spPr>
        <p:txBody>
          <a:bodyPr>
            <a:spAutoFit/>
          </a:bodyPr>
          <a:lstStyle/>
          <a:p>
            <a:pPr>
              <a:lnSpc>
                <a:spcPct val="107000"/>
              </a:lnSpc>
              <a:spcAft>
                <a:spcPts val="800"/>
              </a:spcAft>
              <a:tabLst>
                <a:tab pos="609600" algn="l"/>
              </a:tabLst>
            </a:pPr>
            <a:r>
              <a:rPr lang="es-419" dirty="0" smtClean="0">
                <a:latin typeface="Arial" panose="020B0604020202020204" pitchFamily="34" charset="0"/>
                <a:ea typeface="Calibri" panose="020F0502020204030204" pitchFamily="34" charset="0"/>
                <a:cs typeface="Times New Roman" panose="02020603050405020304" pitchFamily="18" charset="0"/>
              </a:rPr>
              <a:t>Las </a:t>
            </a:r>
            <a:r>
              <a:rPr lang="es-419" dirty="0">
                <a:latin typeface="Arial" panose="020B0604020202020204" pitchFamily="34" charset="0"/>
                <a:ea typeface="Calibri" panose="020F0502020204030204" pitchFamily="34" charset="0"/>
                <a:cs typeface="Times New Roman" panose="02020603050405020304" pitchFamily="18" charset="0"/>
              </a:rPr>
              <a:t>limitaciones que  tenemos  a la hora de implementar nuestro proyecto es  no cumplir con la línea de tiempo establecido para realizar las tareas propuestas para ejecutar el mismo, otra  de las limitaciones es no contar con el  presupuesto y recursos  necesarios para la elaboración de la aplicación.</a:t>
            </a:r>
            <a:endParaRPr lang="es-419"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910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737298" y="1786920"/>
            <a:ext cx="5669403" cy="1569660"/>
          </a:xfrm>
          <a:prstGeom prst="rect">
            <a:avLst/>
          </a:prstGeom>
          <a:noFill/>
        </p:spPr>
        <p:txBody>
          <a:bodyPr wrap="square" rtlCol="0">
            <a:spAutoFit/>
          </a:bodyPr>
          <a:lstStyle/>
          <a:p>
            <a:pPr algn="ctr"/>
            <a:r>
              <a:rPr lang="es-ES" sz="4800" b="1" dirty="0">
                <a:solidFill>
                  <a:srgbClr val="92D050"/>
                </a:solidFill>
                <a:latin typeface="Calibri"/>
                <a:cs typeface="Calibri"/>
              </a:rPr>
              <a:t>JUSTIFICACIÓN Y/O BENEFICIOS.</a:t>
            </a:r>
          </a:p>
        </p:txBody>
      </p:sp>
    </p:spTree>
    <p:extLst>
      <p:ext uri="{BB962C8B-B14F-4D97-AF65-F5344CB8AC3E}">
        <p14:creationId xmlns:p14="http://schemas.microsoft.com/office/powerpoint/2010/main" val="165897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48442" y="2058120"/>
            <a:ext cx="2789280" cy="584775"/>
          </a:xfrm>
          <a:prstGeom prst="rect">
            <a:avLst/>
          </a:prstGeom>
          <a:noFill/>
        </p:spPr>
        <p:txBody>
          <a:bodyPr wrap="square" rtlCol="0">
            <a:spAutoFit/>
          </a:bodyPr>
          <a:lstStyle/>
          <a:p>
            <a:pPr algn="ctr"/>
            <a:r>
              <a:rPr lang="es-ES" sz="3200" b="1" dirty="0" smtClean="0">
                <a:solidFill>
                  <a:schemeClr val="bg1"/>
                </a:solidFill>
                <a:latin typeface="Calibri"/>
                <a:cs typeface="Calibri"/>
              </a:rPr>
              <a:t>  Justificación</a:t>
            </a:r>
            <a:r>
              <a:rPr lang="es-ES" sz="2400" b="1" dirty="0" smtClean="0">
                <a:solidFill>
                  <a:schemeClr val="bg1"/>
                </a:solidFill>
                <a:latin typeface="Calibri"/>
                <a:cs typeface="Calibri"/>
              </a:rPr>
              <a:t> </a:t>
            </a:r>
            <a:endParaRPr lang="es-ES" sz="2400" b="1" dirty="0">
              <a:solidFill>
                <a:schemeClr val="bg1"/>
              </a:solidFill>
              <a:latin typeface="Calibri"/>
              <a:cs typeface="Calibri"/>
            </a:endParaRPr>
          </a:p>
        </p:txBody>
      </p:sp>
      <p:pic>
        <p:nvPicPr>
          <p:cNvPr id="3" name="Imagen 2"/>
          <p:cNvPicPr>
            <a:picLocks noChangeAspect="1"/>
          </p:cNvPicPr>
          <p:nvPr/>
        </p:nvPicPr>
        <p:blipFill>
          <a:blip r:embed="rId2"/>
          <a:stretch>
            <a:fillRect/>
          </a:stretch>
        </p:blipFill>
        <p:spPr>
          <a:xfrm>
            <a:off x="849236" y="2012401"/>
            <a:ext cx="2201874" cy="45719"/>
          </a:xfrm>
          <a:prstGeom prst="rect">
            <a:avLst/>
          </a:prstGeom>
        </p:spPr>
      </p:pic>
      <p:sp>
        <p:nvSpPr>
          <p:cNvPr id="5" name="Rectángulo 4"/>
          <p:cNvSpPr/>
          <p:nvPr/>
        </p:nvSpPr>
        <p:spPr>
          <a:xfrm>
            <a:off x="4065563" y="1140589"/>
            <a:ext cx="4572000" cy="2862322"/>
          </a:xfrm>
          <a:prstGeom prst="rect">
            <a:avLst/>
          </a:prstGeom>
        </p:spPr>
        <p:txBody>
          <a:bodyPr>
            <a:spAutoFit/>
          </a:bodyPr>
          <a:lstStyle/>
          <a:p>
            <a:pPr fontAlgn="base"/>
            <a:r>
              <a:rPr lang="es-CO" dirty="0"/>
              <a:t>Se propone implementar un software que facilite la administración del parqueadero; que permita la facturación, la asignación automática de cupos, verificación de cupos restantes, generación de reportes, informes, y el control de mensualidades, de modo que las realizaciones de las tareas del administrador del establecimiento sean asistidas por medio del software. Mejorando los tiempos en las tareas</a:t>
            </a:r>
            <a:r>
              <a:rPr lang="en-US" dirty="0"/>
              <a:t>​</a:t>
            </a:r>
          </a:p>
        </p:txBody>
      </p:sp>
    </p:spTree>
    <p:extLst>
      <p:ext uri="{BB962C8B-B14F-4D97-AF65-F5344CB8AC3E}">
        <p14:creationId xmlns:p14="http://schemas.microsoft.com/office/powerpoint/2010/main" val="159811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821068" y="2603817"/>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3051551" y="2163387"/>
            <a:ext cx="1977542" cy="430887"/>
          </a:xfrm>
          <a:prstGeom prst="rect">
            <a:avLst/>
          </a:prstGeom>
          <a:noFill/>
        </p:spPr>
        <p:txBody>
          <a:bodyPr wrap="square" rtlCol="0">
            <a:spAutoFit/>
          </a:bodyPr>
          <a:lstStyle/>
          <a:p>
            <a:pPr algn="ctr"/>
            <a:r>
              <a:rPr lang="es-ES" sz="2200" b="1" dirty="0">
                <a:solidFill>
                  <a:schemeClr val="bg1"/>
                </a:solidFill>
                <a:latin typeface="Calibri"/>
                <a:cs typeface="Calibri"/>
              </a:rPr>
              <a:t>Contenido</a:t>
            </a:r>
          </a:p>
        </p:txBody>
      </p:sp>
      <p:pic>
        <p:nvPicPr>
          <p:cNvPr id="9" name="Imagen 8"/>
          <p:cNvPicPr>
            <a:picLocks noChangeAspect="1"/>
          </p:cNvPicPr>
          <p:nvPr/>
        </p:nvPicPr>
        <p:blipFill>
          <a:blip r:embed="rId3"/>
          <a:stretch>
            <a:fillRect/>
          </a:stretch>
        </p:blipFill>
        <p:spPr>
          <a:xfrm>
            <a:off x="3211651" y="2603816"/>
            <a:ext cx="1623042" cy="45719"/>
          </a:xfrm>
          <a:prstGeom prst="rect">
            <a:avLst/>
          </a:prstGeom>
        </p:spPr>
      </p:pic>
      <p:sp>
        <p:nvSpPr>
          <p:cNvPr id="10" name="CuadroTexto 9"/>
          <p:cNvSpPr txBox="1"/>
          <p:nvPr/>
        </p:nvSpPr>
        <p:spPr>
          <a:xfrm>
            <a:off x="470549" y="2140863"/>
            <a:ext cx="1977542" cy="769441"/>
          </a:xfrm>
          <a:prstGeom prst="rect">
            <a:avLst/>
          </a:prstGeom>
          <a:noFill/>
        </p:spPr>
        <p:txBody>
          <a:bodyPr wrap="square" rtlCol="0">
            <a:spAutoFit/>
          </a:bodyPr>
          <a:lstStyle/>
          <a:p>
            <a:pPr algn="ctr"/>
            <a:r>
              <a:rPr lang="es-ES" sz="2200" b="1" dirty="0">
                <a:solidFill>
                  <a:schemeClr val="bg1"/>
                </a:solidFill>
                <a:latin typeface="Calibri"/>
                <a:cs typeface="Calibri"/>
              </a:rPr>
              <a:t>Componente Técnico</a:t>
            </a:r>
          </a:p>
        </p:txBody>
      </p:sp>
      <p:sp>
        <p:nvSpPr>
          <p:cNvPr id="12" name="CuadroTexto 11"/>
          <p:cNvSpPr txBox="1"/>
          <p:nvPr/>
        </p:nvSpPr>
        <p:spPr>
          <a:xfrm>
            <a:off x="5485070" y="432702"/>
            <a:ext cx="3611172" cy="3108543"/>
          </a:xfrm>
          <a:prstGeom prst="rect">
            <a:avLst/>
          </a:prstGeom>
          <a:noFill/>
        </p:spPr>
        <p:txBody>
          <a:bodyPr wrap="square" rtlCol="0">
            <a:spAutoFit/>
          </a:bodyPr>
          <a:lstStyle/>
          <a:p>
            <a:pPr lvl="0"/>
            <a:r>
              <a:rPr lang="es-CO" sz="1400" dirty="0">
                <a:solidFill>
                  <a:schemeClr val="bg1">
                    <a:lumMod val="50000"/>
                  </a:schemeClr>
                </a:solidFill>
              </a:rPr>
              <a:t>1. Técnicas de levantamiento de información.</a:t>
            </a:r>
          </a:p>
          <a:p>
            <a:r>
              <a:rPr lang="es-CO" sz="1400" dirty="0">
                <a:solidFill>
                  <a:schemeClr val="bg1">
                    <a:lumMod val="50000"/>
                  </a:schemeClr>
                </a:solidFill>
              </a:rPr>
              <a:t>2. Mapa de Procesos(BPMN).</a:t>
            </a:r>
          </a:p>
          <a:p>
            <a:r>
              <a:rPr lang="es-CO" sz="1400" dirty="0">
                <a:solidFill>
                  <a:schemeClr val="bg1">
                    <a:lumMod val="50000"/>
                  </a:schemeClr>
                </a:solidFill>
              </a:rPr>
              <a:t>3. Hardware y Software del cliente(Inventario). </a:t>
            </a:r>
          </a:p>
          <a:p>
            <a:pPr lvl="0"/>
            <a:r>
              <a:rPr lang="es-CO" sz="1400" dirty="0">
                <a:solidFill>
                  <a:schemeClr val="bg1">
                    <a:lumMod val="50000"/>
                  </a:schemeClr>
                </a:solidFill>
              </a:rPr>
              <a:t>4. Informe de Requerimientos Estándar. </a:t>
            </a:r>
          </a:p>
          <a:p>
            <a:pPr lvl="0"/>
            <a:r>
              <a:rPr lang="es-CO" sz="1400" dirty="0">
                <a:solidFill>
                  <a:schemeClr val="bg1">
                    <a:lumMod val="50000"/>
                  </a:schemeClr>
                </a:solidFill>
              </a:rPr>
              <a:t>5. M.E.R.(Modelo Entidad Relación).</a:t>
            </a:r>
          </a:p>
          <a:p>
            <a:pPr lvl="0"/>
            <a:r>
              <a:rPr lang="es-CO" sz="1400" dirty="0">
                <a:solidFill>
                  <a:schemeClr val="bg1">
                    <a:lumMod val="50000"/>
                  </a:schemeClr>
                </a:solidFill>
              </a:rPr>
              <a:t>6 Diccionario de Datos.</a:t>
            </a:r>
          </a:p>
          <a:p>
            <a:pPr lvl="0"/>
            <a:r>
              <a:rPr lang="es-CO" sz="1400" dirty="0">
                <a:solidFill>
                  <a:schemeClr val="bg1">
                    <a:lumMod val="50000"/>
                  </a:schemeClr>
                </a:solidFill>
              </a:rPr>
              <a:t>7. Diagrama de Gantt.</a:t>
            </a:r>
          </a:p>
          <a:p>
            <a:pPr lvl="0"/>
            <a:r>
              <a:rPr lang="es-CO" sz="1400" dirty="0">
                <a:solidFill>
                  <a:schemeClr val="bg1">
                    <a:lumMod val="50000"/>
                  </a:schemeClr>
                </a:solidFill>
              </a:rPr>
              <a:t>8. Diagrama de Clases.</a:t>
            </a:r>
          </a:p>
          <a:p>
            <a:pPr lvl="0"/>
            <a:r>
              <a:rPr lang="es-CO" sz="1400" dirty="0">
                <a:solidFill>
                  <a:schemeClr val="bg1">
                    <a:lumMod val="50000"/>
                  </a:schemeClr>
                </a:solidFill>
              </a:rPr>
              <a:t>9. Informe de Costos.</a:t>
            </a:r>
          </a:p>
          <a:p>
            <a:pPr lvl="0" algn="just"/>
            <a:r>
              <a:rPr lang="es-CO" sz="1400" dirty="0">
                <a:solidFill>
                  <a:schemeClr val="bg1">
                    <a:lumMod val="50000"/>
                  </a:schemeClr>
                </a:solidFill>
              </a:rPr>
              <a:t>10. </a:t>
            </a:r>
            <a:r>
              <a:rPr lang="es-ES" sz="1400" dirty="0">
                <a:solidFill>
                  <a:schemeClr val="bg1">
                    <a:lumMod val="50000"/>
                  </a:schemeClr>
                </a:solidFill>
              </a:rPr>
              <a:t>Uso de la Base de Datos con datos insertados</a:t>
            </a:r>
            <a:endParaRPr lang="es-CO" sz="1400" dirty="0">
              <a:solidFill>
                <a:schemeClr val="bg1">
                  <a:lumMod val="50000"/>
                </a:schemeClr>
              </a:solidFill>
            </a:endParaRPr>
          </a:p>
          <a:p>
            <a:pPr lvl="0"/>
            <a:r>
              <a:rPr lang="es-CO" sz="1400" dirty="0">
                <a:solidFill>
                  <a:schemeClr val="bg1">
                    <a:lumMod val="50000"/>
                  </a:schemeClr>
                </a:solidFill>
              </a:rPr>
              <a:t>11. Formularios (Uso de HTML, CSS, PHP)</a:t>
            </a:r>
          </a:p>
          <a:p>
            <a:pPr lvl="0" algn="just"/>
            <a:r>
              <a:rPr lang="es-CO" sz="1400" dirty="0">
                <a:solidFill>
                  <a:schemeClr val="bg1">
                    <a:lumMod val="50000"/>
                  </a:schemeClr>
                </a:solidFill>
              </a:rPr>
              <a:t>12. Prototipo  funcional usando CSS a partir de un mockup o </a:t>
            </a:r>
            <a:r>
              <a:rPr lang="es-CO" sz="1400" dirty="0" err="1">
                <a:solidFill>
                  <a:schemeClr val="bg1">
                    <a:lumMod val="50000"/>
                  </a:schemeClr>
                </a:solidFill>
              </a:rPr>
              <a:t>wireframe</a:t>
            </a:r>
            <a:endParaRPr lang="es-CO" sz="1400" dirty="0">
              <a:solidFill>
                <a:schemeClr val="bg1">
                  <a:lumMod val="50000"/>
                </a:schemeClr>
              </a:solidFill>
            </a:endParaRPr>
          </a:p>
        </p:txBody>
      </p:sp>
      <p:pic>
        <p:nvPicPr>
          <p:cNvPr id="13" name="Imagen 12"/>
          <p:cNvPicPr>
            <a:picLocks/>
          </p:cNvPicPr>
          <p:nvPr/>
        </p:nvPicPr>
        <p:blipFill>
          <a:blip r:embed="rId4"/>
          <a:stretch>
            <a:fillRect/>
          </a:stretch>
        </p:blipFill>
        <p:spPr>
          <a:xfrm>
            <a:off x="5449070" y="1401644"/>
            <a:ext cx="36000" cy="2340211"/>
          </a:xfrm>
          <a:prstGeom prst="rect">
            <a:avLst/>
          </a:prstGeom>
        </p:spPr>
      </p:pic>
    </p:spTree>
    <p:extLst>
      <p:ext uri="{BB962C8B-B14F-4D97-AF65-F5344CB8AC3E}">
        <p14:creationId xmlns:p14="http://schemas.microsoft.com/office/powerpoint/2010/main" val="348108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75309" y="2079057"/>
            <a:ext cx="4812632" cy="808522"/>
          </a:xfrm>
          <a:prstGeom prst="rect">
            <a:avLst/>
          </a:prstGeom>
        </p:spPr>
        <p:txBody>
          <a:bodyPr vert="horz" wrap="square" lIns="91440" tIns="45720" rIns="91440" bIns="45720" rtlCol="0" anchor="ctr">
            <a:noAutofit/>
          </a:bodyPr>
          <a:lstStyle/>
          <a:p>
            <a:pPr algn="l"/>
            <a:endParaRPr lang="en-US" sz="8000" b="1" dirty="0">
              <a:solidFill>
                <a:srgbClr val="92D050"/>
              </a:solidFill>
            </a:endParaRPr>
          </a:p>
        </p:txBody>
      </p:sp>
      <p:sp>
        <p:nvSpPr>
          <p:cNvPr id="3" name="CuadroTexto 2"/>
          <p:cNvSpPr txBox="1"/>
          <p:nvPr/>
        </p:nvSpPr>
        <p:spPr>
          <a:xfrm>
            <a:off x="2415941" y="2367815"/>
            <a:ext cx="3821230" cy="519764"/>
          </a:xfrm>
          <a:prstGeom prst="rect">
            <a:avLst/>
          </a:prstGeom>
        </p:spPr>
        <p:txBody>
          <a:bodyPr vert="horz" wrap="square" lIns="91440" tIns="45720" rIns="91440" bIns="45720" rtlCol="0" anchor="ctr">
            <a:noAutofit/>
          </a:bodyPr>
          <a:lstStyle/>
          <a:p>
            <a:pPr algn="l"/>
            <a:endParaRPr lang="en-US" sz="8000" b="1" dirty="0">
              <a:solidFill>
                <a:srgbClr val="92D050"/>
              </a:solidFill>
            </a:endParaRPr>
          </a:p>
        </p:txBody>
      </p:sp>
      <p:sp>
        <p:nvSpPr>
          <p:cNvPr id="4" name="CuadroTexto 3"/>
          <p:cNvSpPr txBox="1"/>
          <p:nvPr/>
        </p:nvSpPr>
        <p:spPr>
          <a:xfrm>
            <a:off x="2033729" y="2213811"/>
            <a:ext cx="5076541" cy="818147"/>
          </a:xfrm>
          <a:prstGeom prst="rect">
            <a:avLst/>
          </a:prstGeom>
        </p:spPr>
        <p:txBody>
          <a:bodyPr vert="horz" wrap="square" lIns="91440" tIns="45720" rIns="91440" bIns="45720" rtlCol="0" anchor="ctr">
            <a:noAutofit/>
          </a:bodyPr>
          <a:lstStyle/>
          <a:p>
            <a:pPr algn="ctr"/>
            <a:r>
              <a:rPr lang="es-CO" sz="3200" b="1" dirty="0">
                <a:solidFill>
                  <a:srgbClr val="92D050"/>
                </a:solidFill>
              </a:rPr>
              <a:t>TECNICAS DE LEVANTAMIENTO DE INFORMACION</a:t>
            </a:r>
            <a:endParaRPr lang="en-US" sz="3200" b="1" dirty="0">
              <a:solidFill>
                <a:srgbClr val="92D050"/>
              </a:solidFill>
            </a:endParaRPr>
          </a:p>
        </p:txBody>
      </p:sp>
    </p:spTree>
    <p:extLst>
      <p:ext uri="{BB962C8B-B14F-4D97-AF65-F5344CB8AC3E}">
        <p14:creationId xmlns:p14="http://schemas.microsoft.com/office/powerpoint/2010/main" val="321657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22318" y="2211355"/>
            <a:ext cx="2512194" cy="520266"/>
          </a:xfrm>
          <a:prstGeom prst="rect">
            <a:avLst/>
          </a:prstGeom>
        </p:spPr>
        <p:txBody>
          <a:bodyPr vert="horz" wrap="square" lIns="91440" tIns="45720" rIns="91440" bIns="45720" rtlCol="0" anchor="ctr">
            <a:noAutofit/>
          </a:bodyPr>
          <a:lstStyle/>
          <a:p>
            <a:pPr algn="ctr"/>
            <a:r>
              <a:rPr lang="en-US" sz="2800" b="1" dirty="0" smtClean="0">
                <a:solidFill>
                  <a:schemeClr val="bg1"/>
                </a:solidFill>
              </a:rPr>
              <a:t>ENCUESTA y CARRERA DE </a:t>
            </a:r>
            <a:r>
              <a:rPr lang="es-CO" sz="2800" b="1" dirty="0" smtClean="0">
                <a:solidFill>
                  <a:schemeClr val="bg1"/>
                </a:solidFill>
              </a:rPr>
              <a:t>OBSERVACION</a:t>
            </a:r>
            <a:endParaRPr lang="en-US" sz="2800" b="1" dirty="0">
              <a:solidFill>
                <a:schemeClr val="bg1"/>
              </a:solidFill>
            </a:endParaRPr>
          </a:p>
          <a:p>
            <a:pPr algn="ctr"/>
            <a:r>
              <a:rPr lang="en-US" sz="2800" b="1" dirty="0" smtClean="0">
                <a:solidFill>
                  <a:schemeClr val="bg1"/>
                </a:solidFill>
              </a:rPr>
              <a:t> </a:t>
            </a:r>
            <a:endParaRPr lang="en-US" sz="2800" b="1" dirty="0">
              <a:solidFill>
                <a:schemeClr val="bg1"/>
              </a:solidFill>
            </a:endParaRPr>
          </a:p>
        </p:txBody>
      </p:sp>
      <p:sp>
        <p:nvSpPr>
          <p:cNvPr id="4" name="Rectángulo 3"/>
          <p:cNvSpPr/>
          <p:nvPr/>
        </p:nvSpPr>
        <p:spPr>
          <a:xfrm>
            <a:off x="4121834" y="1694587"/>
            <a:ext cx="4572000" cy="1754326"/>
          </a:xfrm>
          <a:prstGeom prst="rect">
            <a:avLst/>
          </a:prstGeom>
        </p:spPr>
        <p:txBody>
          <a:bodyPr>
            <a:spAutoFit/>
          </a:bodyPr>
          <a:lstStyle/>
          <a:p>
            <a:pPr algn="ctr"/>
            <a:r>
              <a:rPr lang="es-CO" dirty="0">
                <a:latin typeface="Calibri" panose="020F0502020204030204" pitchFamily="34" charset="0"/>
                <a:ea typeface="Calibri" panose="020F0502020204030204" pitchFamily="34" charset="0"/>
                <a:cs typeface="Times New Roman" panose="02020603050405020304" pitchFamily="18" charset="0"/>
              </a:rPr>
              <a:t>Las técnicas que usamos para el levantamiento de la información fueron la entrevista y una carrera de observaciones, que nos permitieron darnos cuenta de la problemática que tiene este parqueadero a la hora de entradas y salidas de vehículos. </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212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73179" y="2107933"/>
            <a:ext cx="5149516" cy="779646"/>
          </a:xfrm>
          <a:prstGeom prst="rect">
            <a:avLst/>
          </a:prstGeom>
        </p:spPr>
        <p:txBody>
          <a:bodyPr vert="horz" wrap="square" lIns="91440" tIns="45720" rIns="91440" bIns="45720" rtlCol="0" anchor="ctr">
            <a:noAutofit/>
          </a:bodyPr>
          <a:lstStyle/>
          <a:p>
            <a:pPr algn="ctr"/>
            <a:r>
              <a:rPr lang="es-CO" sz="3600" b="1" dirty="0">
                <a:solidFill>
                  <a:srgbClr val="92D050"/>
                </a:solidFill>
              </a:rPr>
              <a:t>MAPA DE PROCESOS(BPMN)</a:t>
            </a:r>
            <a:endParaRPr lang="en-US" sz="3600" b="1" dirty="0">
              <a:solidFill>
                <a:srgbClr val="92D050"/>
              </a:solidFill>
            </a:endParaRPr>
          </a:p>
        </p:txBody>
      </p:sp>
    </p:spTree>
    <p:extLst>
      <p:ext uri="{BB962C8B-B14F-4D97-AF65-F5344CB8AC3E}">
        <p14:creationId xmlns:p14="http://schemas.microsoft.com/office/powerpoint/2010/main" val="110387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55374" y="139148"/>
            <a:ext cx="7364896" cy="646043"/>
          </a:xfrm>
          <a:prstGeom prst="rect">
            <a:avLst/>
          </a:prstGeom>
        </p:spPr>
        <p:txBody>
          <a:bodyPr vert="horz" wrap="square" lIns="91440" tIns="45720" rIns="91440" bIns="45720" rtlCol="0" anchor="ctr">
            <a:noAutofit/>
          </a:bodyPr>
          <a:lstStyle/>
          <a:p>
            <a:pPr algn="ctr"/>
            <a:r>
              <a:rPr lang="es-CO" sz="3200" b="1" dirty="0">
                <a:solidFill>
                  <a:srgbClr val="92D050"/>
                </a:solidFill>
              </a:rPr>
              <a:t>MAPA DE PROCESOS</a:t>
            </a:r>
            <a:endParaRPr lang="en-US" sz="3200" b="1" dirty="0">
              <a:solidFill>
                <a:srgbClr val="92D050"/>
              </a:solidFill>
            </a:endParaRPr>
          </a:p>
        </p:txBody>
      </p:sp>
      <p:pic>
        <p:nvPicPr>
          <p:cNvPr id="4" name="Imagen 3"/>
          <p:cNvPicPr>
            <a:picLocks noChangeAspect="1"/>
          </p:cNvPicPr>
          <p:nvPr/>
        </p:nvPicPr>
        <p:blipFill>
          <a:blip r:embed="rId2"/>
          <a:stretch>
            <a:fillRect/>
          </a:stretch>
        </p:blipFill>
        <p:spPr>
          <a:xfrm>
            <a:off x="755374" y="1035895"/>
            <a:ext cx="7550372" cy="4247084"/>
          </a:xfrm>
          <a:prstGeom prst="rect">
            <a:avLst/>
          </a:prstGeom>
        </p:spPr>
      </p:pic>
    </p:spTree>
    <p:extLst>
      <p:ext uri="{BB962C8B-B14F-4D97-AF65-F5344CB8AC3E}">
        <p14:creationId xmlns:p14="http://schemas.microsoft.com/office/powerpoint/2010/main" val="167856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75386" y="345153"/>
            <a:ext cx="3676969" cy="584775"/>
          </a:xfrm>
          <a:prstGeom prst="rect">
            <a:avLst/>
          </a:prstGeom>
        </p:spPr>
        <p:txBody>
          <a:bodyPr wrap="none">
            <a:spAutoFit/>
          </a:bodyPr>
          <a:lstStyle/>
          <a:p>
            <a:pPr algn="ctr"/>
            <a:r>
              <a:rPr lang="es-CO" sz="3200" b="1" dirty="0">
                <a:solidFill>
                  <a:srgbClr val="92D050"/>
                </a:solidFill>
              </a:rPr>
              <a:t>MAPA DE PROCESOS</a:t>
            </a:r>
            <a:endParaRPr lang="en-US" sz="3200" b="1" dirty="0">
              <a:solidFill>
                <a:srgbClr val="92D050"/>
              </a:solidFill>
            </a:endParaRPr>
          </a:p>
        </p:txBody>
      </p:sp>
      <p:pic>
        <p:nvPicPr>
          <p:cNvPr id="3" name="Imagen 2"/>
          <p:cNvPicPr>
            <a:picLocks noChangeAspect="1"/>
          </p:cNvPicPr>
          <p:nvPr/>
        </p:nvPicPr>
        <p:blipFill rotWithShape="1">
          <a:blip r:embed="rId2"/>
          <a:srcRect l="8270" t="19248" b="38379"/>
          <a:stretch/>
        </p:blipFill>
        <p:spPr>
          <a:xfrm>
            <a:off x="288758" y="1038154"/>
            <a:ext cx="8387729" cy="2179436"/>
          </a:xfrm>
          <a:prstGeom prst="rect">
            <a:avLst/>
          </a:prstGeom>
        </p:spPr>
      </p:pic>
      <p:pic>
        <p:nvPicPr>
          <p:cNvPr id="4" name="Imagen 3"/>
          <p:cNvPicPr>
            <a:picLocks noChangeAspect="1"/>
          </p:cNvPicPr>
          <p:nvPr/>
        </p:nvPicPr>
        <p:blipFill rotWithShape="1">
          <a:blip r:embed="rId3"/>
          <a:srcRect l="44886" t="20048" r="4211" b="38648"/>
          <a:stretch/>
        </p:blipFill>
        <p:spPr>
          <a:xfrm>
            <a:off x="4049487" y="3217590"/>
            <a:ext cx="4530120" cy="1863174"/>
          </a:xfrm>
          <a:prstGeom prst="rect">
            <a:avLst/>
          </a:prstGeom>
        </p:spPr>
      </p:pic>
    </p:spTree>
    <p:extLst>
      <p:ext uri="{BB962C8B-B14F-4D97-AF65-F5344CB8AC3E}">
        <p14:creationId xmlns:p14="http://schemas.microsoft.com/office/powerpoint/2010/main" val="273258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1"/>
            <a:ext cx="9144000" cy="51434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CuadroTexto 3"/>
          <p:cNvSpPr txBox="1"/>
          <p:nvPr/>
        </p:nvSpPr>
        <p:spPr>
          <a:xfrm>
            <a:off x="1747397" y="2156251"/>
            <a:ext cx="5591670" cy="830997"/>
          </a:xfrm>
          <a:prstGeom prst="rect">
            <a:avLst/>
          </a:prstGeom>
          <a:noFill/>
        </p:spPr>
        <p:txBody>
          <a:bodyPr wrap="square" rtlCol="0">
            <a:spAutoFit/>
          </a:bodyPr>
          <a:lstStyle/>
          <a:p>
            <a:pPr algn="ctr"/>
            <a:r>
              <a:rPr lang="es-CO" sz="4800" b="1" dirty="0">
                <a:solidFill>
                  <a:srgbClr val="92D050"/>
                </a:solidFill>
              </a:rPr>
              <a:t>IDEA</a:t>
            </a:r>
            <a:r>
              <a:rPr lang="es-CO" sz="4800" b="1" dirty="0"/>
              <a:t> </a:t>
            </a:r>
            <a:r>
              <a:rPr lang="es-CO" sz="4800" b="1" dirty="0">
                <a:solidFill>
                  <a:srgbClr val="92D050"/>
                </a:solidFill>
              </a:rPr>
              <a:t>DEL</a:t>
            </a:r>
            <a:r>
              <a:rPr lang="es-CO" sz="4800" b="1" dirty="0"/>
              <a:t> </a:t>
            </a:r>
            <a:r>
              <a:rPr lang="es-CO" sz="4800" b="1" dirty="0">
                <a:solidFill>
                  <a:srgbClr val="92D050"/>
                </a:solidFill>
              </a:rPr>
              <a:t>PROYECTO</a:t>
            </a:r>
            <a:endParaRPr lang="es-ES" sz="4800" b="1" dirty="0">
              <a:solidFill>
                <a:srgbClr val="92D050"/>
              </a:solidFill>
              <a:latin typeface="Calibri"/>
              <a:cs typeface="Calibri"/>
            </a:endParaRPr>
          </a:p>
        </p:txBody>
      </p:sp>
    </p:spTree>
    <p:extLst>
      <p:ext uri="{BB962C8B-B14F-4D97-AF65-F5344CB8AC3E}">
        <p14:creationId xmlns:p14="http://schemas.microsoft.com/office/powerpoint/2010/main" val="230434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27017" y="2107148"/>
            <a:ext cx="5289966" cy="779646"/>
          </a:xfrm>
          <a:prstGeom prst="rect">
            <a:avLst/>
          </a:prstGeom>
        </p:spPr>
        <p:txBody>
          <a:bodyPr vert="horz" wrap="square" lIns="91440" tIns="45720" rIns="91440" bIns="45720" rtlCol="0" anchor="ctr">
            <a:noAutofit/>
          </a:bodyPr>
          <a:lstStyle/>
          <a:p>
            <a:pPr algn="ctr"/>
            <a:r>
              <a:rPr lang="es-CO" sz="3600" b="1" dirty="0">
                <a:solidFill>
                  <a:srgbClr val="92D050"/>
                </a:solidFill>
              </a:rPr>
              <a:t>SOFTWARE Y HARDWARE DEL CLIENTE(INVENTARIO)</a:t>
            </a:r>
            <a:endParaRPr lang="en-US" sz="3600" b="1" dirty="0">
              <a:solidFill>
                <a:srgbClr val="92D050"/>
              </a:solidFill>
            </a:endParaRPr>
          </a:p>
        </p:txBody>
      </p:sp>
    </p:spTree>
    <p:extLst>
      <p:ext uri="{BB962C8B-B14F-4D97-AF65-F5344CB8AC3E}">
        <p14:creationId xmlns:p14="http://schemas.microsoft.com/office/powerpoint/2010/main" val="2103022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74871" y="164502"/>
            <a:ext cx="8178163" cy="646043"/>
          </a:xfrm>
          <a:prstGeom prst="rect">
            <a:avLst/>
          </a:prstGeom>
        </p:spPr>
        <p:txBody>
          <a:bodyPr vert="horz" wrap="square" lIns="91440" tIns="45720" rIns="91440" bIns="45720" rtlCol="0" anchor="ctr">
            <a:noAutofit/>
          </a:bodyPr>
          <a:lstStyle/>
          <a:p>
            <a:pPr algn="ctr"/>
            <a:r>
              <a:rPr lang="en-US" sz="2800" b="1" dirty="0">
                <a:solidFill>
                  <a:srgbClr val="92D050"/>
                </a:solidFill>
              </a:rPr>
              <a:t>NO SE EVIDENCIA MANEJO DE SOFTWARE Y HARDWARE</a:t>
            </a:r>
          </a:p>
        </p:txBody>
      </p:sp>
      <p:graphicFrame>
        <p:nvGraphicFramePr>
          <p:cNvPr id="5" name="Marcador de contenido 3"/>
          <p:cNvGraphicFramePr>
            <a:graphicFrameLocks/>
          </p:cNvGraphicFramePr>
          <p:nvPr>
            <p:extLst>
              <p:ext uri="{D42A27DB-BD31-4B8C-83A1-F6EECF244321}">
                <p14:modId xmlns:p14="http://schemas.microsoft.com/office/powerpoint/2010/main" val="2440027265"/>
              </p:ext>
            </p:extLst>
          </p:nvPr>
        </p:nvGraphicFramePr>
        <p:xfrm>
          <a:off x="0" y="1045029"/>
          <a:ext cx="8985624" cy="3884482"/>
        </p:xfrm>
        <a:graphic>
          <a:graphicData uri="http://schemas.openxmlformats.org/drawingml/2006/table">
            <a:tbl>
              <a:tblPr/>
              <a:tblGrid>
                <a:gridCol w="4492812">
                  <a:extLst>
                    <a:ext uri="{9D8B030D-6E8A-4147-A177-3AD203B41FA5}">
                      <a16:colId xmlns:a16="http://schemas.microsoft.com/office/drawing/2014/main" val="20000"/>
                    </a:ext>
                  </a:extLst>
                </a:gridCol>
                <a:gridCol w="4492812">
                  <a:extLst>
                    <a:ext uri="{9D8B030D-6E8A-4147-A177-3AD203B41FA5}">
                      <a16:colId xmlns:a16="http://schemas.microsoft.com/office/drawing/2014/main" val="20001"/>
                    </a:ext>
                  </a:extLst>
                </a:gridCol>
              </a:tblGrid>
              <a:tr h="386383">
                <a:tc>
                  <a:txBody>
                    <a:bodyPr/>
                    <a:lstStyle/>
                    <a:p>
                      <a:pPr rtl="0" fontAlgn="t">
                        <a:spcBef>
                          <a:spcPts val="0"/>
                        </a:spcBef>
                        <a:spcAft>
                          <a:spcPts val="0"/>
                        </a:spcAft>
                      </a:pPr>
                      <a:r>
                        <a:rPr lang="es-CO" sz="1700" b="1" i="0" u="none" strike="noStrike" dirty="0">
                          <a:solidFill>
                            <a:srgbClr val="FFFFFF"/>
                          </a:solidFill>
                          <a:effectLst/>
                          <a:latin typeface="Century Gothic" panose="020B0502020202020204" pitchFamily="34" charset="0"/>
                        </a:rPr>
                        <a:t>HARDWARE</a:t>
                      </a:r>
                      <a:endParaRPr lang="es-CO" sz="1700" dirty="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rtl="0" fontAlgn="t">
                        <a:spcBef>
                          <a:spcPts val="0"/>
                        </a:spcBef>
                        <a:spcAft>
                          <a:spcPts val="0"/>
                        </a:spcAft>
                      </a:pPr>
                      <a:r>
                        <a:rPr lang="es-CO" sz="1700" b="1" i="0" u="none" strike="noStrike">
                          <a:solidFill>
                            <a:srgbClr val="FFFFFF"/>
                          </a:solidFill>
                          <a:effectLst/>
                          <a:latin typeface="Century Gothic" panose="020B0502020202020204" pitchFamily="34" charset="0"/>
                        </a:rPr>
                        <a:t>SOFTWARE</a:t>
                      </a:r>
                      <a:endParaRPr lang="es-CO" sz="170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extLst>
                  <a:ext uri="{0D108BD9-81ED-4DB2-BD59-A6C34878D82A}">
                    <a16:rowId xmlns:a16="http://schemas.microsoft.com/office/drawing/2014/main" val="10000"/>
                  </a:ext>
                </a:extLst>
              </a:tr>
              <a:tr h="369607">
                <a:tc>
                  <a:txBody>
                    <a:bodyPr/>
                    <a:lstStyle/>
                    <a:p>
                      <a:pPr rtl="0" fontAlgn="t">
                        <a:spcBef>
                          <a:spcPts val="0"/>
                        </a:spcBef>
                        <a:spcAft>
                          <a:spcPts val="0"/>
                        </a:spcAft>
                      </a:pPr>
                      <a:r>
                        <a:rPr lang="es-CO" sz="1700" b="0" i="0" u="none" strike="noStrike" dirty="0">
                          <a:solidFill>
                            <a:srgbClr val="000000"/>
                          </a:solidFill>
                          <a:effectLst/>
                          <a:latin typeface="Century Gothic" panose="020B0502020202020204" pitchFamily="34" charset="0"/>
                        </a:rPr>
                        <a:t>MONITOR Y CPU</a:t>
                      </a:r>
                      <a:endParaRPr lang="es-CO" sz="1700" dirty="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E3CACA"/>
                    </a:solidFill>
                  </a:tcPr>
                </a:tc>
                <a:tc>
                  <a:txBody>
                    <a:bodyPr/>
                    <a:lstStyle/>
                    <a:p>
                      <a:pPr rtl="0" fontAlgn="t">
                        <a:spcBef>
                          <a:spcPts val="0"/>
                        </a:spcBef>
                        <a:spcAft>
                          <a:spcPts val="0"/>
                        </a:spcAft>
                      </a:pPr>
                      <a:r>
                        <a:rPr lang="es-CO" sz="1700" b="0" i="0" u="none" strike="noStrike">
                          <a:solidFill>
                            <a:srgbClr val="000000"/>
                          </a:solidFill>
                          <a:effectLst/>
                          <a:latin typeface="Century Gothic" panose="020B0502020202020204" pitchFamily="34" charset="0"/>
                        </a:rPr>
                        <a:t>S.O WINDOWS/LINUX/IOS</a:t>
                      </a:r>
                      <a:endParaRPr lang="es-CO" sz="170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E3CACA"/>
                    </a:solidFill>
                  </a:tcPr>
                </a:tc>
                <a:extLst>
                  <a:ext uri="{0D108BD9-81ED-4DB2-BD59-A6C34878D82A}">
                    <a16:rowId xmlns:a16="http://schemas.microsoft.com/office/drawing/2014/main" val="10001"/>
                  </a:ext>
                </a:extLst>
              </a:tr>
              <a:tr h="369607">
                <a:tc>
                  <a:txBody>
                    <a:bodyPr/>
                    <a:lstStyle/>
                    <a:p>
                      <a:pPr rtl="0" fontAlgn="t">
                        <a:spcBef>
                          <a:spcPts val="0"/>
                        </a:spcBef>
                        <a:spcAft>
                          <a:spcPts val="0"/>
                        </a:spcAft>
                      </a:pPr>
                      <a:r>
                        <a:rPr lang="es-CO" sz="1700" b="0" i="0" u="none" strike="noStrike" dirty="0">
                          <a:solidFill>
                            <a:srgbClr val="000000"/>
                          </a:solidFill>
                          <a:effectLst/>
                          <a:latin typeface="Century Gothic" panose="020B0502020202020204" pitchFamily="34" charset="0"/>
                        </a:rPr>
                        <a:t>MOUSE</a:t>
                      </a:r>
                      <a:endParaRPr lang="es-CO" sz="1700" dirty="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F2E7E6"/>
                    </a:solidFill>
                  </a:tcPr>
                </a:tc>
                <a:tc>
                  <a:txBody>
                    <a:bodyPr/>
                    <a:lstStyle/>
                    <a:p>
                      <a:pPr rtl="0" fontAlgn="t">
                        <a:spcBef>
                          <a:spcPts val="0"/>
                        </a:spcBef>
                        <a:spcAft>
                          <a:spcPts val="0"/>
                        </a:spcAft>
                      </a:pPr>
                      <a:r>
                        <a:rPr lang="es-CO" sz="1700" b="0" i="0" u="none" strike="noStrike">
                          <a:solidFill>
                            <a:srgbClr val="000000"/>
                          </a:solidFill>
                          <a:effectLst/>
                          <a:latin typeface="Century Gothic" panose="020B0502020202020204" pitchFamily="34" charset="0"/>
                        </a:rPr>
                        <a:t>SQL SERVER (BASE DE DATOS)</a:t>
                      </a:r>
                      <a:endParaRPr lang="es-CO" sz="170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F2E7E6"/>
                    </a:solidFill>
                  </a:tcPr>
                </a:tc>
                <a:extLst>
                  <a:ext uri="{0D108BD9-81ED-4DB2-BD59-A6C34878D82A}">
                    <a16:rowId xmlns:a16="http://schemas.microsoft.com/office/drawing/2014/main" val="10002"/>
                  </a:ext>
                </a:extLst>
              </a:tr>
              <a:tr h="369607">
                <a:tc>
                  <a:txBody>
                    <a:bodyPr/>
                    <a:lstStyle/>
                    <a:p>
                      <a:pPr rtl="0" fontAlgn="t">
                        <a:spcBef>
                          <a:spcPts val="0"/>
                        </a:spcBef>
                        <a:spcAft>
                          <a:spcPts val="0"/>
                        </a:spcAft>
                      </a:pPr>
                      <a:r>
                        <a:rPr lang="es-CO" sz="1700" b="0" i="0" u="none" strike="noStrike">
                          <a:solidFill>
                            <a:srgbClr val="000000"/>
                          </a:solidFill>
                          <a:effectLst/>
                          <a:latin typeface="Century Gothic" panose="020B0502020202020204" pitchFamily="34" charset="0"/>
                        </a:rPr>
                        <a:t>TECLADO</a:t>
                      </a:r>
                      <a:endParaRPr lang="es-CO" sz="170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E3CACA"/>
                    </a:solidFill>
                  </a:tcPr>
                </a:tc>
                <a:tc>
                  <a:txBody>
                    <a:bodyPr/>
                    <a:lstStyle/>
                    <a:p>
                      <a:pPr fontAlgn="t"/>
                      <a:r>
                        <a:rPr lang="es-CO" sz="1700" dirty="0">
                          <a:effectLst/>
                        </a:rPr>
                        <a:t> </a:t>
                      </a: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E3CACA"/>
                    </a:solidFill>
                  </a:tcPr>
                </a:tc>
                <a:extLst>
                  <a:ext uri="{0D108BD9-81ED-4DB2-BD59-A6C34878D82A}">
                    <a16:rowId xmlns:a16="http://schemas.microsoft.com/office/drawing/2014/main" val="10003"/>
                  </a:ext>
                </a:extLst>
              </a:tr>
              <a:tr h="369607">
                <a:tc>
                  <a:txBody>
                    <a:bodyPr/>
                    <a:lstStyle/>
                    <a:p>
                      <a:pPr rtl="0" fontAlgn="t">
                        <a:spcBef>
                          <a:spcPts val="0"/>
                        </a:spcBef>
                        <a:spcAft>
                          <a:spcPts val="0"/>
                        </a:spcAft>
                      </a:pPr>
                      <a:r>
                        <a:rPr lang="es-CO" sz="1700" b="0" i="0" u="none" strike="noStrike">
                          <a:solidFill>
                            <a:srgbClr val="000000"/>
                          </a:solidFill>
                          <a:effectLst/>
                          <a:latin typeface="Century Gothic" panose="020B0502020202020204" pitchFamily="34" charset="0"/>
                        </a:rPr>
                        <a:t>SERVIDOR</a:t>
                      </a:r>
                      <a:endParaRPr lang="es-CO" sz="170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F2E7E6"/>
                    </a:solidFill>
                  </a:tcPr>
                </a:tc>
                <a:tc>
                  <a:txBody>
                    <a:bodyPr/>
                    <a:lstStyle/>
                    <a:p>
                      <a:pPr fontAlgn="t"/>
                      <a:r>
                        <a:rPr lang="es-CO" sz="1700">
                          <a:effectLst/>
                        </a:rPr>
                        <a:t> </a:t>
                      </a: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F2E7E6"/>
                    </a:solidFill>
                  </a:tcPr>
                </a:tc>
                <a:extLst>
                  <a:ext uri="{0D108BD9-81ED-4DB2-BD59-A6C34878D82A}">
                    <a16:rowId xmlns:a16="http://schemas.microsoft.com/office/drawing/2014/main" val="10004"/>
                  </a:ext>
                </a:extLst>
              </a:tr>
              <a:tr h="640653">
                <a:tc>
                  <a:txBody>
                    <a:bodyPr/>
                    <a:lstStyle/>
                    <a:p>
                      <a:pPr rtl="0" fontAlgn="t">
                        <a:spcBef>
                          <a:spcPts val="0"/>
                        </a:spcBef>
                        <a:spcAft>
                          <a:spcPts val="0"/>
                        </a:spcAft>
                      </a:pPr>
                      <a:r>
                        <a:rPr lang="es-CO" sz="1700" b="0" i="0" u="none" strike="noStrike">
                          <a:solidFill>
                            <a:srgbClr val="000000"/>
                          </a:solidFill>
                          <a:effectLst/>
                          <a:latin typeface="Century Gothic" panose="020B0502020202020204" pitchFamily="34" charset="0"/>
                        </a:rPr>
                        <a:t>DISPOSITIVO DE ALMACENAMIENTO DE MEMORIA</a:t>
                      </a:r>
                      <a:endParaRPr lang="es-CO" sz="170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E3CACA"/>
                    </a:solidFill>
                  </a:tcPr>
                </a:tc>
                <a:tc>
                  <a:txBody>
                    <a:bodyPr/>
                    <a:lstStyle/>
                    <a:p>
                      <a:pPr fontAlgn="t"/>
                      <a:r>
                        <a:rPr lang="es-CO" sz="1700">
                          <a:effectLst/>
                        </a:rPr>
                        <a:t> </a:t>
                      </a: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E3CACA"/>
                    </a:solidFill>
                  </a:tcPr>
                </a:tc>
                <a:extLst>
                  <a:ext uri="{0D108BD9-81ED-4DB2-BD59-A6C34878D82A}">
                    <a16:rowId xmlns:a16="http://schemas.microsoft.com/office/drawing/2014/main" val="10005"/>
                  </a:ext>
                </a:extLst>
              </a:tr>
              <a:tr h="368758">
                <a:tc>
                  <a:txBody>
                    <a:bodyPr/>
                    <a:lstStyle/>
                    <a:p>
                      <a:pPr rtl="0" fontAlgn="t">
                        <a:spcBef>
                          <a:spcPts val="0"/>
                        </a:spcBef>
                        <a:spcAft>
                          <a:spcPts val="0"/>
                        </a:spcAft>
                      </a:pPr>
                      <a:r>
                        <a:rPr lang="es-CO" sz="1700" b="0" i="0" u="none" strike="noStrike">
                          <a:solidFill>
                            <a:srgbClr val="000000"/>
                          </a:solidFill>
                          <a:effectLst/>
                          <a:latin typeface="Century Gothic" panose="020B0502020202020204" pitchFamily="34" charset="0"/>
                        </a:rPr>
                        <a:t>RED LOCAL PERMANENTE</a:t>
                      </a:r>
                      <a:endParaRPr lang="es-CO" sz="170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F2E7E6"/>
                    </a:solidFill>
                  </a:tcPr>
                </a:tc>
                <a:tc>
                  <a:txBody>
                    <a:bodyPr/>
                    <a:lstStyle/>
                    <a:p>
                      <a:pPr fontAlgn="t"/>
                      <a:r>
                        <a:rPr lang="es-CO" sz="1700">
                          <a:effectLst/>
                        </a:rPr>
                        <a:t> </a:t>
                      </a: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F2E7E6"/>
                    </a:solidFill>
                  </a:tcPr>
                </a:tc>
                <a:extLst>
                  <a:ext uri="{0D108BD9-81ED-4DB2-BD59-A6C34878D82A}">
                    <a16:rowId xmlns:a16="http://schemas.microsoft.com/office/drawing/2014/main" val="10006"/>
                  </a:ext>
                </a:extLst>
              </a:tr>
              <a:tr h="369607">
                <a:tc>
                  <a:txBody>
                    <a:bodyPr/>
                    <a:lstStyle/>
                    <a:p>
                      <a:pPr rtl="0" fontAlgn="t">
                        <a:spcBef>
                          <a:spcPts val="0"/>
                        </a:spcBef>
                        <a:spcAft>
                          <a:spcPts val="0"/>
                        </a:spcAft>
                      </a:pPr>
                      <a:r>
                        <a:rPr lang="es-CO" sz="1700" b="0" i="0" u="none" strike="noStrike">
                          <a:solidFill>
                            <a:srgbClr val="000000"/>
                          </a:solidFill>
                          <a:effectLst/>
                          <a:latin typeface="Century Gothic" panose="020B0502020202020204" pitchFamily="34" charset="0"/>
                        </a:rPr>
                        <a:t>MEMORIA RAM MAYOR A 2 GB</a:t>
                      </a:r>
                      <a:endParaRPr lang="es-CO" sz="170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E3CACA"/>
                    </a:solidFill>
                  </a:tcPr>
                </a:tc>
                <a:tc>
                  <a:txBody>
                    <a:bodyPr/>
                    <a:lstStyle/>
                    <a:p>
                      <a:pPr fontAlgn="t"/>
                      <a:r>
                        <a:rPr lang="es-CO" sz="1700">
                          <a:effectLst/>
                        </a:rPr>
                        <a:t> </a:t>
                      </a: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E3CACA"/>
                    </a:solidFill>
                  </a:tcPr>
                </a:tc>
                <a:extLst>
                  <a:ext uri="{0D108BD9-81ED-4DB2-BD59-A6C34878D82A}">
                    <a16:rowId xmlns:a16="http://schemas.microsoft.com/office/drawing/2014/main" val="10007"/>
                  </a:ext>
                </a:extLst>
              </a:tr>
              <a:tr h="640653">
                <a:tc>
                  <a:txBody>
                    <a:bodyPr/>
                    <a:lstStyle/>
                    <a:p>
                      <a:pPr rtl="0" fontAlgn="t">
                        <a:spcBef>
                          <a:spcPts val="0"/>
                        </a:spcBef>
                        <a:spcAft>
                          <a:spcPts val="0"/>
                        </a:spcAft>
                      </a:pPr>
                      <a:r>
                        <a:rPr lang="es-CO" sz="1700" b="0" i="0" u="none" strike="noStrike">
                          <a:solidFill>
                            <a:srgbClr val="000000"/>
                          </a:solidFill>
                          <a:effectLst/>
                          <a:latin typeface="Century Gothic" panose="020B0502020202020204" pitchFamily="34" charset="0"/>
                        </a:rPr>
                        <a:t>PROCESADOR INTEL CORE I3 EN ADELANTE</a:t>
                      </a:r>
                      <a:endParaRPr lang="es-CO" sz="1700">
                        <a:effectLst/>
                      </a:endParaRP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F2E7E6"/>
                    </a:solidFill>
                  </a:tcPr>
                </a:tc>
                <a:tc>
                  <a:txBody>
                    <a:bodyPr/>
                    <a:lstStyle/>
                    <a:p>
                      <a:pPr fontAlgn="t"/>
                      <a:r>
                        <a:rPr lang="es-CO" sz="1700" dirty="0">
                          <a:effectLst/>
                        </a:rPr>
                        <a:t> </a:t>
                      </a:r>
                    </a:p>
                  </a:txBody>
                  <a:tcPr marL="74083" marR="74083" marT="46302" marB="46302">
                    <a:lnL w="12668" cap="flat" cmpd="sng" algn="ctr">
                      <a:solidFill>
                        <a:srgbClr val="FFFFFF"/>
                      </a:solidFill>
                      <a:prstDash val="solid"/>
                      <a:round/>
                      <a:headEnd type="none" w="med" len="med"/>
                      <a:tailEnd type="none" w="med" len="med"/>
                    </a:lnL>
                    <a:lnR w="12668" cap="flat" cmpd="sng" algn="ctr">
                      <a:solidFill>
                        <a:srgbClr val="FFFFFF"/>
                      </a:solidFill>
                      <a:prstDash val="solid"/>
                      <a:round/>
                      <a:headEnd type="none" w="med" len="med"/>
                      <a:tailEnd type="none" w="med" len="med"/>
                    </a:lnR>
                    <a:lnT w="12668" cap="flat" cmpd="sng" algn="ctr">
                      <a:solidFill>
                        <a:srgbClr val="FFFFFF"/>
                      </a:solidFill>
                      <a:prstDash val="solid"/>
                      <a:round/>
                      <a:headEnd type="none" w="med" len="med"/>
                      <a:tailEnd type="none" w="med" len="med"/>
                    </a:lnT>
                    <a:lnB w="12668" cap="flat" cmpd="sng" algn="ctr">
                      <a:solidFill>
                        <a:srgbClr val="FFFFFF"/>
                      </a:solidFill>
                      <a:prstDash val="solid"/>
                      <a:round/>
                      <a:headEnd type="none" w="med" len="med"/>
                      <a:tailEnd type="none" w="med" len="med"/>
                    </a:lnB>
                    <a:solidFill>
                      <a:srgbClr val="F2E7E6"/>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15556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72113" y="2269456"/>
            <a:ext cx="5399773" cy="604587"/>
          </a:xfrm>
          <a:prstGeom prst="rect">
            <a:avLst/>
          </a:prstGeom>
        </p:spPr>
        <p:txBody>
          <a:bodyPr vert="horz" wrap="square" lIns="91440" tIns="45720" rIns="91440" bIns="45720" rtlCol="0" anchor="ctr">
            <a:noAutofit/>
          </a:bodyPr>
          <a:lstStyle/>
          <a:p>
            <a:pPr algn="ctr"/>
            <a:r>
              <a:rPr lang="es-CO" sz="4800" b="1" dirty="0">
                <a:solidFill>
                  <a:srgbClr val="92D050"/>
                </a:solidFill>
              </a:rPr>
              <a:t>REQUERIMIENTOS</a:t>
            </a:r>
            <a:endParaRPr lang="en-US" sz="4800" b="1" dirty="0">
              <a:solidFill>
                <a:srgbClr val="92D050"/>
              </a:solidFill>
            </a:endParaRPr>
          </a:p>
        </p:txBody>
      </p:sp>
    </p:spTree>
    <p:extLst>
      <p:ext uri="{BB962C8B-B14F-4D97-AF65-F5344CB8AC3E}">
        <p14:creationId xmlns:p14="http://schemas.microsoft.com/office/powerpoint/2010/main" val="86240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8758" y="2285999"/>
            <a:ext cx="3041583" cy="572703"/>
          </a:xfrm>
          <a:prstGeom prst="rect">
            <a:avLst/>
          </a:prstGeom>
        </p:spPr>
        <p:txBody>
          <a:bodyPr vert="horz" wrap="square" lIns="91440" tIns="45720" rIns="91440" bIns="45720" rtlCol="0" anchor="ctr">
            <a:noAutofit/>
          </a:bodyPr>
          <a:lstStyle/>
          <a:p>
            <a:pPr algn="l"/>
            <a:r>
              <a:rPr lang="es-CO" sz="2800" b="1" dirty="0">
                <a:solidFill>
                  <a:srgbClr val="92D050"/>
                </a:solidFill>
              </a:rPr>
              <a:t>REQUERIMIENTOS FUNCIONALES </a:t>
            </a:r>
            <a:endParaRPr lang="en-US" sz="2800" b="1" dirty="0">
              <a:solidFill>
                <a:srgbClr val="92D050"/>
              </a:solidFill>
            </a:endParaRPr>
          </a:p>
        </p:txBody>
      </p:sp>
      <p:pic>
        <p:nvPicPr>
          <p:cNvPr id="3" name="Marcador de contenido 5"/>
          <p:cNvPicPr>
            <a:picLocks noChangeAspect="1"/>
          </p:cNvPicPr>
          <p:nvPr/>
        </p:nvPicPr>
        <p:blipFill rotWithShape="1">
          <a:blip r:embed="rId2"/>
          <a:srcRect l="14002" t="30786" r="41590" b="16170"/>
          <a:stretch/>
        </p:blipFill>
        <p:spPr>
          <a:xfrm>
            <a:off x="3894697" y="400050"/>
            <a:ext cx="4995303" cy="4356100"/>
          </a:xfrm>
          <a:prstGeom prst="rect">
            <a:avLst/>
          </a:prstGeom>
        </p:spPr>
      </p:pic>
    </p:spTree>
    <p:extLst>
      <p:ext uri="{BB962C8B-B14F-4D97-AF65-F5344CB8AC3E}">
        <p14:creationId xmlns:p14="http://schemas.microsoft.com/office/powerpoint/2010/main" val="354051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2207" y="2096671"/>
            <a:ext cx="3395866" cy="369332"/>
          </a:xfrm>
          <a:prstGeom prst="rect">
            <a:avLst/>
          </a:prstGeom>
        </p:spPr>
        <p:txBody>
          <a:bodyPr wrap="none">
            <a:spAutoFit/>
          </a:bodyPr>
          <a:lstStyle/>
          <a:p>
            <a:r>
              <a:rPr lang="es-CO" b="1" dirty="0">
                <a:solidFill>
                  <a:srgbClr val="92D050"/>
                </a:solidFill>
              </a:rPr>
              <a:t>REQUERIMIENTOS FUNCIONALES </a:t>
            </a:r>
            <a:endParaRPr lang="en-US" b="1" dirty="0">
              <a:solidFill>
                <a:srgbClr val="92D050"/>
              </a:solidFill>
            </a:endParaRPr>
          </a:p>
        </p:txBody>
      </p:sp>
      <p:pic>
        <p:nvPicPr>
          <p:cNvPr id="3" name="Marcador de contenido 4"/>
          <p:cNvPicPr>
            <a:picLocks noChangeAspect="1"/>
          </p:cNvPicPr>
          <p:nvPr/>
        </p:nvPicPr>
        <p:blipFill rotWithShape="1">
          <a:blip r:embed="rId2"/>
          <a:srcRect l="14551" t="29498" r="41423" b="30556"/>
          <a:stretch/>
        </p:blipFill>
        <p:spPr>
          <a:xfrm>
            <a:off x="3948970" y="690465"/>
            <a:ext cx="4998008" cy="3825551"/>
          </a:xfrm>
          <a:prstGeom prst="rect">
            <a:avLst/>
          </a:prstGeom>
        </p:spPr>
      </p:pic>
    </p:spTree>
    <p:extLst>
      <p:ext uri="{BB962C8B-B14F-4D97-AF65-F5344CB8AC3E}">
        <p14:creationId xmlns:p14="http://schemas.microsoft.com/office/powerpoint/2010/main" val="1902919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REQUERIMIENTOS NO FUNCIONALES </a:t>
            </a:r>
          </a:p>
        </p:txBody>
      </p:sp>
      <p:pic>
        <p:nvPicPr>
          <p:cNvPr id="5" name="Imagen 4"/>
          <p:cNvPicPr>
            <a:picLocks noChangeAspect="1"/>
          </p:cNvPicPr>
          <p:nvPr/>
        </p:nvPicPr>
        <p:blipFill rotWithShape="1">
          <a:blip r:embed="rId2"/>
          <a:srcRect l="32860" t="32566" r="22772" b="12830"/>
          <a:stretch/>
        </p:blipFill>
        <p:spPr>
          <a:xfrm>
            <a:off x="3919375" y="230155"/>
            <a:ext cx="5038013" cy="4379167"/>
          </a:xfrm>
          <a:prstGeom prst="rect">
            <a:avLst/>
          </a:prstGeom>
        </p:spPr>
      </p:pic>
    </p:spTree>
    <p:extLst>
      <p:ext uri="{BB962C8B-B14F-4D97-AF65-F5344CB8AC3E}">
        <p14:creationId xmlns:p14="http://schemas.microsoft.com/office/powerpoint/2010/main" val="244413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33969" y="2200472"/>
            <a:ext cx="2190022" cy="707886"/>
          </a:xfrm>
          <a:prstGeom prst="rect">
            <a:avLst/>
          </a:prstGeom>
        </p:spPr>
        <p:txBody>
          <a:bodyPr wrap="none">
            <a:spAutoFit/>
          </a:bodyPr>
          <a:lstStyle/>
          <a:p>
            <a:pPr algn="ctr"/>
            <a:r>
              <a:rPr lang="es-ES" sz="2000" b="1" dirty="0">
                <a:solidFill>
                  <a:schemeClr val="bg1"/>
                </a:solidFill>
                <a:cs typeface="Calibri"/>
              </a:rPr>
              <a:t>REQUERIMIENTOS </a:t>
            </a:r>
            <a:endParaRPr lang="es-ES" sz="2000" b="1" dirty="0" smtClean="0">
              <a:solidFill>
                <a:schemeClr val="bg1"/>
              </a:solidFill>
              <a:cs typeface="Calibri"/>
            </a:endParaRPr>
          </a:p>
          <a:p>
            <a:pPr algn="ctr"/>
            <a:r>
              <a:rPr lang="es-ES" sz="2000" b="1" dirty="0" smtClean="0">
                <a:solidFill>
                  <a:schemeClr val="bg1"/>
                </a:solidFill>
                <a:cs typeface="Calibri"/>
              </a:rPr>
              <a:t>NO </a:t>
            </a:r>
            <a:r>
              <a:rPr lang="es-ES" sz="2000" b="1" dirty="0">
                <a:solidFill>
                  <a:schemeClr val="bg1"/>
                </a:solidFill>
                <a:cs typeface="Calibri"/>
              </a:rPr>
              <a:t>FUNCIONALES </a:t>
            </a:r>
          </a:p>
        </p:txBody>
      </p:sp>
      <p:pic>
        <p:nvPicPr>
          <p:cNvPr id="3" name="Imagen 2"/>
          <p:cNvPicPr>
            <a:picLocks noChangeAspect="1"/>
          </p:cNvPicPr>
          <p:nvPr/>
        </p:nvPicPr>
        <p:blipFill rotWithShape="1">
          <a:blip r:embed="rId2"/>
          <a:srcRect l="33133" t="40077" r="23017" b="20703"/>
          <a:stretch/>
        </p:blipFill>
        <p:spPr>
          <a:xfrm>
            <a:off x="3810138" y="342122"/>
            <a:ext cx="5029062" cy="4236098"/>
          </a:xfrm>
          <a:prstGeom prst="rect">
            <a:avLst/>
          </a:prstGeom>
        </p:spPr>
      </p:pic>
    </p:spTree>
    <p:extLst>
      <p:ext uri="{BB962C8B-B14F-4D97-AF65-F5344CB8AC3E}">
        <p14:creationId xmlns:p14="http://schemas.microsoft.com/office/powerpoint/2010/main" val="850036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84784" y="2196364"/>
            <a:ext cx="5374432" cy="750771"/>
          </a:xfrm>
          <a:prstGeom prst="rect">
            <a:avLst/>
          </a:prstGeom>
        </p:spPr>
        <p:txBody>
          <a:bodyPr vert="horz" wrap="square" lIns="91440" tIns="45720" rIns="91440" bIns="45720" rtlCol="0" anchor="ctr">
            <a:noAutofit/>
          </a:bodyPr>
          <a:lstStyle/>
          <a:p>
            <a:pPr algn="ctr"/>
            <a:r>
              <a:rPr lang="es-CO" sz="3200" b="1" dirty="0">
                <a:solidFill>
                  <a:srgbClr val="92D050"/>
                </a:solidFill>
              </a:rPr>
              <a:t>MODELO ENTIDAD RELACION Y DICCIONARIO DE DATOS</a:t>
            </a:r>
          </a:p>
        </p:txBody>
      </p:sp>
    </p:spTree>
    <p:extLst>
      <p:ext uri="{BB962C8B-B14F-4D97-AF65-F5344CB8AC3E}">
        <p14:creationId xmlns:p14="http://schemas.microsoft.com/office/powerpoint/2010/main" val="3376534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7A8843-E06B-40CA-A821-31C1662883A7}"/>
              </a:ext>
            </a:extLst>
          </p:cNvPr>
          <p:cNvSpPr txBox="1"/>
          <p:nvPr/>
        </p:nvSpPr>
        <p:spPr>
          <a:xfrm>
            <a:off x="833376" y="335321"/>
            <a:ext cx="4252974" cy="400110"/>
          </a:xfrm>
          <a:prstGeom prst="rect">
            <a:avLst/>
          </a:prstGeom>
          <a:noFill/>
        </p:spPr>
        <p:txBody>
          <a:bodyPr wrap="square" rtlCol="0">
            <a:spAutoFit/>
          </a:bodyPr>
          <a:lstStyle/>
          <a:p>
            <a:r>
              <a:rPr lang="es-ES" sz="2000" b="1" dirty="0">
                <a:solidFill>
                  <a:srgbClr val="E8E6E8"/>
                </a:solidFill>
                <a:latin typeface="Calibri"/>
                <a:cs typeface="Calibri"/>
              </a:rPr>
              <a:t>MODELO ENTIDAD RELACION</a:t>
            </a:r>
          </a:p>
        </p:txBody>
      </p:sp>
      <p:pic>
        <p:nvPicPr>
          <p:cNvPr id="3" name="Imagen 2"/>
          <p:cNvPicPr>
            <a:picLocks noChangeAspect="1"/>
          </p:cNvPicPr>
          <p:nvPr/>
        </p:nvPicPr>
        <p:blipFill>
          <a:blip r:embed="rId2"/>
          <a:stretch>
            <a:fillRect/>
          </a:stretch>
        </p:blipFill>
        <p:spPr>
          <a:xfrm>
            <a:off x="1079405" y="1038153"/>
            <a:ext cx="6448926" cy="4021985"/>
          </a:xfrm>
          <a:prstGeom prst="rect">
            <a:avLst/>
          </a:prstGeom>
        </p:spPr>
      </p:pic>
    </p:spTree>
    <p:extLst>
      <p:ext uri="{BB962C8B-B14F-4D97-AF65-F5344CB8AC3E}">
        <p14:creationId xmlns:p14="http://schemas.microsoft.com/office/powerpoint/2010/main" val="280010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47B9E82-E048-4B5A-AB4B-F13EBD13C5E9}"/>
              </a:ext>
            </a:extLst>
          </p:cNvPr>
          <p:cNvSpPr txBox="1"/>
          <p:nvPr/>
        </p:nvSpPr>
        <p:spPr>
          <a:xfrm>
            <a:off x="833376" y="335321"/>
            <a:ext cx="4252974" cy="400110"/>
          </a:xfrm>
          <a:prstGeom prst="rect">
            <a:avLst/>
          </a:prstGeom>
          <a:noFill/>
        </p:spPr>
        <p:txBody>
          <a:bodyPr wrap="square" rtlCol="0">
            <a:spAutoFit/>
          </a:bodyPr>
          <a:lstStyle/>
          <a:p>
            <a:r>
              <a:rPr lang="es-ES" sz="2000" b="1" dirty="0">
                <a:solidFill>
                  <a:srgbClr val="E8E6E8"/>
                </a:solidFill>
                <a:latin typeface="Calibri"/>
                <a:cs typeface="Calibri"/>
              </a:rPr>
              <a:t>DICCIONARIO DE DATOS</a:t>
            </a:r>
          </a:p>
        </p:txBody>
      </p:sp>
      <p:pic>
        <p:nvPicPr>
          <p:cNvPr id="3" name="Imagen 2"/>
          <p:cNvPicPr>
            <a:picLocks noChangeAspect="1"/>
          </p:cNvPicPr>
          <p:nvPr/>
        </p:nvPicPr>
        <p:blipFill rotWithShape="1">
          <a:blip r:embed="rId2"/>
          <a:srcRect l="9549" t="27268" r="29850" b="7234"/>
          <a:stretch/>
        </p:blipFill>
        <p:spPr>
          <a:xfrm>
            <a:off x="611892" y="1120655"/>
            <a:ext cx="7885840" cy="3863856"/>
          </a:xfrm>
          <a:prstGeom prst="rect">
            <a:avLst/>
          </a:prstGeom>
        </p:spPr>
      </p:pic>
    </p:spTree>
    <p:extLst>
      <p:ext uri="{BB962C8B-B14F-4D97-AF65-F5344CB8AC3E}">
        <p14:creationId xmlns:p14="http://schemas.microsoft.com/office/powerpoint/2010/main" val="16964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2591262" cy="400110"/>
          </a:xfrm>
          <a:prstGeom prst="rect">
            <a:avLst/>
          </a:prstGeom>
          <a:noFill/>
        </p:spPr>
        <p:txBody>
          <a:bodyPr wrap="square" rtlCol="0">
            <a:spAutoFit/>
          </a:bodyPr>
          <a:lstStyle/>
          <a:p>
            <a:r>
              <a:rPr lang="es-ES" sz="2000" b="1" dirty="0">
                <a:solidFill>
                  <a:srgbClr val="E8E6E8"/>
                </a:solidFill>
                <a:latin typeface="Calibri"/>
                <a:cs typeface="Calibri"/>
              </a:rPr>
              <a:t>Idea del proyecto</a:t>
            </a: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2" name="Rectángulo 1"/>
          <p:cNvSpPr/>
          <p:nvPr/>
        </p:nvSpPr>
        <p:spPr>
          <a:xfrm>
            <a:off x="1125894" y="1417588"/>
            <a:ext cx="6742922" cy="1754326"/>
          </a:xfrm>
          <a:prstGeom prst="rect">
            <a:avLst/>
          </a:prstGeom>
        </p:spPr>
        <p:txBody>
          <a:bodyPr wrap="square">
            <a:spAutoFit/>
          </a:bodyPr>
          <a:lstStyle/>
          <a:p>
            <a:r>
              <a:rPr lang="es-CO" b="1" dirty="0">
                <a:latin typeface="Arial Black" panose="020B0A04020102020204" pitchFamily="34" charset="0"/>
              </a:rPr>
              <a:t> ¿Qué ES PARKINGDOM?</a:t>
            </a:r>
            <a:r>
              <a:rPr lang="es-CO" dirty="0">
                <a:latin typeface="Arial Black" panose="020B0A04020102020204" pitchFamily="34" charset="0"/>
              </a:rPr>
              <a:t/>
            </a:r>
            <a:br>
              <a:rPr lang="es-CO" dirty="0">
                <a:latin typeface="Arial Black" panose="020B0A04020102020204" pitchFamily="34" charset="0"/>
              </a:rPr>
            </a:br>
            <a:endParaRPr lang="es-CO" dirty="0">
              <a:latin typeface="Arial" panose="020B0604020202020204" pitchFamily="34" charset="0"/>
              <a:cs typeface="Arial" panose="020B0604020202020204" pitchFamily="34" charset="0"/>
            </a:endParaRPr>
          </a:p>
          <a:p>
            <a:r>
              <a:rPr lang="es-CO" dirty="0"/>
              <a:t>Es un software que desarrollamos  para la gestión del parqueadero del conjunto reservas del tunal  en el cual se incluye el control de entrada y salida de vehículos, registros y reportes.</a:t>
            </a:r>
            <a:br>
              <a:rPr lang="es-CO" dirty="0"/>
            </a:br>
            <a:endParaRPr lang="es-419" dirty="0"/>
          </a:p>
        </p:txBody>
      </p:sp>
    </p:spTree>
    <p:extLst>
      <p:ext uri="{BB962C8B-B14F-4D97-AF65-F5344CB8AC3E}">
        <p14:creationId xmlns:p14="http://schemas.microsoft.com/office/powerpoint/2010/main" val="2201805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00989" y="2301408"/>
            <a:ext cx="5342021" cy="540684"/>
          </a:xfrm>
          <a:prstGeom prst="rect">
            <a:avLst/>
          </a:prstGeom>
        </p:spPr>
        <p:txBody>
          <a:bodyPr vert="horz" wrap="square" lIns="91440" tIns="45720" rIns="91440" bIns="45720" rtlCol="0" anchor="ctr">
            <a:noAutofit/>
          </a:bodyPr>
          <a:lstStyle/>
          <a:p>
            <a:pPr algn="ctr"/>
            <a:r>
              <a:rPr lang="es-CO" sz="4800" b="1" dirty="0">
                <a:solidFill>
                  <a:srgbClr val="92D050"/>
                </a:solidFill>
              </a:rPr>
              <a:t>DIAGRAMA GANTT</a:t>
            </a:r>
            <a:endParaRPr lang="en-US" sz="4800" b="1" dirty="0">
              <a:solidFill>
                <a:srgbClr val="92D050"/>
              </a:solidFill>
            </a:endParaRPr>
          </a:p>
        </p:txBody>
      </p:sp>
    </p:spTree>
    <p:extLst>
      <p:ext uri="{BB962C8B-B14F-4D97-AF65-F5344CB8AC3E}">
        <p14:creationId xmlns:p14="http://schemas.microsoft.com/office/powerpoint/2010/main" val="1923096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2041" t="14997" r="32041" b="13409"/>
          <a:stretch/>
        </p:blipFill>
        <p:spPr>
          <a:xfrm>
            <a:off x="939282" y="957942"/>
            <a:ext cx="6985518" cy="4037045"/>
          </a:xfrm>
          <a:prstGeom prst="rect">
            <a:avLst/>
          </a:prstGeom>
        </p:spPr>
      </p:pic>
    </p:spTree>
    <p:extLst>
      <p:ext uri="{BB962C8B-B14F-4D97-AF65-F5344CB8AC3E}">
        <p14:creationId xmlns:p14="http://schemas.microsoft.com/office/powerpoint/2010/main" val="1674913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02E2DE-DC70-400A-9FF4-50CA2DE80613}"/>
              </a:ext>
            </a:extLst>
          </p:cNvPr>
          <p:cNvSpPr txBox="1"/>
          <p:nvPr/>
        </p:nvSpPr>
        <p:spPr>
          <a:xfrm>
            <a:off x="154004" y="2085709"/>
            <a:ext cx="3003082" cy="875899"/>
          </a:xfrm>
          <a:prstGeom prst="rect">
            <a:avLst/>
          </a:prstGeom>
        </p:spPr>
        <p:txBody>
          <a:bodyPr vert="horz" wrap="square" lIns="91440" tIns="45720" rIns="91440" bIns="45720" rtlCol="0" anchor="ctr">
            <a:noAutofit/>
          </a:bodyPr>
          <a:lstStyle/>
          <a:p>
            <a:pPr algn="ctr"/>
            <a:r>
              <a:rPr lang="es-CO" sz="3200" b="1" dirty="0">
                <a:solidFill>
                  <a:schemeClr val="bg1"/>
                </a:solidFill>
              </a:rPr>
              <a:t>PRESUPUESTO E INFORME DE USO DE RECURSOS</a:t>
            </a:r>
            <a:endParaRPr lang="en-US" sz="3200" b="1" dirty="0">
              <a:solidFill>
                <a:schemeClr val="bg1"/>
              </a:solidFill>
            </a:endParaRPr>
          </a:p>
        </p:txBody>
      </p:sp>
    </p:spTree>
    <p:extLst>
      <p:ext uri="{BB962C8B-B14F-4D97-AF65-F5344CB8AC3E}">
        <p14:creationId xmlns:p14="http://schemas.microsoft.com/office/powerpoint/2010/main" val="271538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57381" y="2297430"/>
            <a:ext cx="5429238" cy="548640"/>
          </a:xfrm>
          <a:prstGeom prst="rect">
            <a:avLst/>
          </a:prstGeom>
        </p:spPr>
        <p:txBody>
          <a:bodyPr vert="horz" wrap="square" lIns="91440" tIns="45720" rIns="91440" bIns="45720" rtlCol="0" anchor="ctr">
            <a:noAutofit/>
          </a:bodyPr>
          <a:lstStyle/>
          <a:p>
            <a:pPr algn="ctr"/>
            <a:r>
              <a:rPr lang="es-CO" sz="3200" b="1" dirty="0">
                <a:solidFill>
                  <a:srgbClr val="92D050"/>
                </a:solidFill>
              </a:rPr>
              <a:t>DIAGRAMA DE CLASES</a:t>
            </a:r>
            <a:endParaRPr lang="en-US" sz="3200" b="1" dirty="0">
              <a:solidFill>
                <a:srgbClr val="92D050"/>
              </a:solidFill>
            </a:endParaRPr>
          </a:p>
        </p:txBody>
      </p:sp>
    </p:spTree>
    <p:extLst>
      <p:ext uri="{BB962C8B-B14F-4D97-AF65-F5344CB8AC3E}">
        <p14:creationId xmlns:p14="http://schemas.microsoft.com/office/powerpoint/2010/main" val="645864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61BC841-00D3-440E-A6CA-9F5801E499C9}"/>
              </a:ext>
            </a:extLst>
          </p:cNvPr>
          <p:cNvSpPr txBox="1"/>
          <p:nvPr/>
        </p:nvSpPr>
        <p:spPr>
          <a:xfrm>
            <a:off x="394635" y="353401"/>
            <a:ext cx="7864781" cy="400110"/>
          </a:xfrm>
          <a:prstGeom prst="rect">
            <a:avLst/>
          </a:prstGeom>
          <a:noFill/>
        </p:spPr>
        <p:txBody>
          <a:bodyPr wrap="square" rtlCol="0">
            <a:spAutoFit/>
          </a:bodyPr>
          <a:lstStyle/>
          <a:p>
            <a:pPr algn="ctr"/>
            <a:r>
              <a:rPr lang="es-ES" sz="2000" b="1" dirty="0">
                <a:solidFill>
                  <a:srgbClr val="E8E6E8"/>
                </a:solidFill>
                <a:latin typeface="Calibri"/>
                <a:cs typeface="Calibri"/>
              </a:rPr>
              <a:t>DIAGRAMA DE CLASES</a:t>
            </a:r>
          </a:p>
        </p:txBody>
      </p:sp>
      <p:pic>
        <p:nvPicPr>
          <p:cNvPr id="2" name="Imagen 1"/>
          <p:cNvPicPr>
            <a:picLocks noChangeAspect="1"/>
          </p:cNvPicPr>
          <p:nvPr/>
        </p:nvPicPr>
        <p:blipFill rotWithShape="1">
          <a:blip r:embed="rId2"/>
          <a:srcRect l="5188" t="8956" r="59850" b="39047"/>
          <a:stretch/>
        </p:blipFill>
        <p:spPr>
          <a:xfrm>
            <a:off x="976277" y="992790"/>
            <a:ext cx="6751433" cy="3999456"/>
          </a:xfrm>
          <a:prstGeom prst="rect">
            <a:avLst/>
          </a:prstGeom>
        </p:spPr>
      </p:pic>
    </p:spTree>
    <p:extLst>
      <p:ext uri="{BB962C8B-B14F-4D97-AF65-F5344CB8AC3E}">
        <p14:creationId xmlns:p14="http://schemas.microsoft.com/office/powerpoint/2010/main" val="2567686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25872" y="2387084"/>
            <a:ext cx="3092258" cy="369332"/>
          </a:xfrm>
          <a:prstGeom prst="rect">
            <a:avLst/>
          </a:prstGeom>
        </p:spPr>
        <p:txBody>
          <a:bodyPr wrap="none">
            <a:spAutoFit/>
          </a:bodyPr>
          <a:lstStyle/>
          <a:p>
            <a:pPr algn="ctr"/>
            <a:r>
              <a:rPr lang="es-CO" b="1" dirty="0">
                <a:solidFill>
                  <a:srgbClr val="92D050"/>
                </a:solidFill>
              </a:rPr>
              <a:t>DIAGRAMA DE </a:t>
            </a:r>
            <a:r>
              <a:rPr lang="es-CO" b="1" dirty="0" smtClean="0">
                <a:solidFill>
                  <a:srgbClr val="92D050"/>
                </a:solidFill>
              </a:rPr>
              <a:t>DISTRIBUCION </a:t>
            </a:r>
            <a:endParaRPr lang="en-US" b="1" dirty="0">
              <a:solidFill>
                <a:srgbClr val="92D050"/>
              </a:solidFill>
            </a:endParaRPr>
          </a:p>
        </p:txBody>
      </p:sp>
    </p:spTree>
    <p:extLst>
      <p:ext uri="{BB962C8B-B14F-4D97-AF65-F5344CB8AC3E}">
        <p14:creationId xmlns:p14="http://schemas.microsoft.com/office/powerpoint/2010/main" val="3811954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56413" y="352029"/>
            <a:ext cx="5354928" cy="584775"/>
          </a:xfrm>
          <a:prstGeom prst="rect">
            <a:avLst/>
          </a:prstGeom>
        </p:spPr>
        <p:txBody>
          <a:bodyPr wrap="none">
            <a:spAutoFit/>
          </a:bodyPr>
          <a:lstStyle/>
          <a:p>
            <a:pPr algn="ctr"/>
            <a:r>
              <a:rPr lang="es-CO" sz="3200" b="1" dirty="0">
                <a:solidFill>
                  <a:srgbClr val="92D050"/>
                </a:solidFill>
              </a:rPr>
              <a:t>DIAGRAMA DE DISTRIBUCION </a:t>
            </a:r>
            <a:endParaRPr lang="en-US" sz="3200" b="1" dirty="0">
              <a:solidFill>
                <a:srgbClr val="92D050"/>
              </a:solidFill>
            </a:endParaRPr>
          </a:p>
        </p:txBody>
      </p:sp>
      <p:pic>
        <p:nvPicPr>
          <p:cNvPr id="3" name="Imagen 2"/>
          <p:cNvPicPr>
            <a:picLocks noChangeAspect="1"/>
          </p:cNvPicPr>
          <p:nvPr/>
        </p:nvPicPr>
        <p:blipFill rotWithShape="1">
          <a:blip r:embed="rId2"/>
          <a:srcRect l="22557" t="21653" r="16842" b="21805"/>
          <a:stretch/>
        </p:blipFill>
        <p:spPr>
          <a:xfrm>
            <a:off x="1863176" y="1498790"/>
            <a:ext cx="5541402" cy="2908205"/>
          </a:xfrm>
          <a:prstGeom prst="rect">
            <a:avLst/>
          </a:prstGeom>
        </p:spPr>
      </p:pic>
    </p:spTree>
    <p:extLst>
      <p:ext uri="{BB962C8B-B14F-4D97-AF65-F5344CB8AC3E}">
        <p14:creationId xmlns:p14="http://schemas.microsoft.com/office/powerpoint/2010/main" val="4029385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44303" y="2095299"/>
            <a:ext cx="5255393" cy="952901"/>
          </a:xfrm>
          <a:prstGeom prst="rect">
            <a:avLst/>
          </a:prstGeom>
        </p:spPr>
        <p:txBody>
          <a:bodyPr vert="horz" wrap="square" lIns="91440" tIns="45720" rIns="91440" bIns="45720" rtlCol="0" anchor="ctr">
            <a:noAutofit/>
          </a:bodyPr>
          <a:lstStyle/>
          <a:p>
            <a:pPr algn="ctr"/>
            <a:r>
              <a:rPr lang="es-CO" sz="3200" b="1" dirty="0">
                <a:solidFill>
                  <a:srgbClr val="92D050"/>
                </a:solidFill>
              </a:rPr>
              <a:t>PROTOTIPO DEL PROYECTO (MOCKUP)</a:t>
            </a:r>
            <a:endParaRPr lang="en-US" sz="3200" b="1" dirty="0">
              <a:solidFill>
                <a:srgbClr val="92D050"/>
              </a:solidFill>
            </a:endParaRPr>
          </a:p>
        </p:txBody>
      </p:sp>
    </p:spTree>
    <p:extLst>
      <p:ext uri="{BB962C8B-B14F-4D97-AF65-F5344CB8AC3E}">
        <p14:creationId xmlns:p14="http://schemas.microsoft.com/office/powerpoint/2010/main" val="4151818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632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56089" y="2157864"/>
            <a:ext cx="5231822" cy="827772"/>
          </a:xfrm>
          <a:prstGeom prst="rect">
            <a:avLst/>
          </a:prstGeom>
        </p:spPr>
        <p:txBody>
          <a:bodyPr vert="horz" wrap="square" lIns="91440" tIns="45720" rIns="91440" bIns="45720" rtlCol="0" anchor="ctr">
            <a:noAutofit/>
          </a:bodyPr>
          <a:lstStyle/>
          <a:p>
            <a:pPr algn="ctr"/>
            <a:r>
              <a:rPr lang="es-CO" sz="3200" b="1" dirty="0">
                <a:solidFill>
                  <a:srgbClr val="92D050"/>
                </a:solidFill>
              </a:rPr>
              <a:t>BASE DE DATOS</a:t>
            </a:r>
            <a:endParaRPr lang="en-US" sz="3200" b="1" dirty="0">
              <a:solidFill>
                <a:srgbClr val="92D050"/>
              </a:solidFill>
            </a:endParaRPr>
          </a:p>
        </p:txBody>
      </p:sp>
    </p:spTree>
    <p:extLst>
      <p:ext uri="{BB962C8B-B14F-4D97-AF65-F5344CB8AC3E}">
        <p14:creationId xmlns:p14="http://schemas.microsoft.com/office/powerpoint/2010/main" val="176375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D035831-4C54-4669-925E-AC73A5AB166A}"/>
              </a:ext>
            </a:extLst>
          </p:cNvPr>
          <p:cNvSpPr txBox="1"/>
          <p:nvPr/>
        </p:nvSpPr>
        <p:spPr>
          <a:xfrm>
            <a:off x="3099683" y="2114550"/>
            <a:ext cx="2944634" cy="914400"/>
          </a:xfrm>
          <a:prstGeom prst="rect">
            <a:avLst/>
          </a:prstGeom>
        </p:spPr>
        <p:txBody>
          <a:bodyPr vert="horz" wrap="none" lIns="91440" tIns="45720" rIns="91440" bIns="45720" rtlCol="0" anchor="ctr">
            <a:noAutofit/>
          </a:bodyPr>
          <a:lstStyle/>
          <a:p>
            <a:pPr algn="l"/>
            <a:r>
              <a:rPr lang="es-CO" sz="4800" b="1" dirty="0">
                <a:solidFill>
                  <a:srgbClr val="92D050"/>
                </a:solidFill>
              </a:rPr>
              <a:t>OBJETIVOS</a:t>
            </a:r>
          </a:p>
        </p:txBody>
      </p:sp>
    </p:spTree>
    <p:extLst>
      <p:ext uri="{BB962C8B-B14F-4D97-AF65-F5344CB8AC3E}">
        <p14:creationId xmlns:p14="http://schemas.microsoft.com/office/powerpoint/2010/main" val="2904641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15374" t="32774" r="15170" b="27075"/>
          <a:stretch/>
        </p:blipFill>
        <p:spPr>
          <a:xfrm>
            <a:off x="130629" y="1069909"/>
            <a:ext cx="8683689" cy="3887755"/>
          </a:xfrm>
          <a:prstGeom prst="rect">
            <a:avLst/>
          </a:prstGeom>
        </p:spPr>
      </p:pic>
    </p:spTree>
    <p:extLst>
      <p:ext uri="{BB962C8B-B14F-4D97-AF65-F5344CB8AC3E}">
        <p14:creationId xmlns:p14="http://schemas.microsoft.com/office/powerpoint/2010/main" val="3051444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3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2</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20" name="CuadroTexto 19"/>
          <p:cNvSpPr txBox="1"/>
          <p:nvPr/>
        </p:nvSpPr>
        <p:spPr>
          <a:xfrm>
            <a:off x="954675" y="144887"/>
            <a:ext cx="2591262" cy="400110"/>
          </a:xfrm>
          <a:prstGeom prst="rect">
            <a:avLst/>
          </a:prstGeom>
          <a:noFill/>
        </p:spPr>
        <p:txBody>
          <a:bodyPr wrap="square" rtlCol="0">
            <a:spAutoFit/>
          </a:bodyPr>
          <a:lstStyle/>
          <a:p>
            <a:r>
              <a:rPr lang="es-ES" sz="2000" b="1" dirty="0">
                <a:solidFill>
                  <a:srgbClr val="E8E6E8"/>
                </a:solidFill>
                <a:latin typeface="Calibri"/>
                <a:cs typeface="Calibri"/>
              </a:rPr>
              <a:t>OBJETIVO GENERAL</a:t>
            </a:r>
          </a:p>
        </p:txBody>
      </p:sp>
      <p:sp>
        <p:nvSpPr>
          <p:cNvPr id="3" name="Rectángulo 2"/>
          <p:cNvSpPr/>
          <p:nvPr/>
        </p:nvSpPr>
        <p:spPr>
          <a:xfrm>
            <a:off x="1398627" y="1546458"/>
            <a:ext cx="5159828" cy="1477328"/>
          </a:xfrm>
          <a:prstGeom prst="rect">
            <a:avLst/>
          </a:prstGeom>
        </p:spPr>
        <p:txBody>
          <a:bodyPr wrap="square">
            <a:spAutoFit/>
          </a:bodyPr>
          <a:lstStyle/>
          <a:p>
            <a:r>
              <a:rPr lang="es-CO" dirty="0" smtClean="0"/>
              <a:t>Desarrollar e implementar un sistema de registro y de control  para la identificación de entradas y salidas  de vehículos  de los usuarios del parqueadero reservas </a:t>
            </a:r>
            <a:r>
              <a:rPr lang="es-CO" dirty="0"/>
              <a:t>del </a:t>
            </a:r>
            <a:r>
              <a:rPr lang="es-CO" dirty="0" smtClean="0"/>
              <a:t>tunal, Para ampliar y mejorar  la calidad del servicio. </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87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C264062-5FC7-4759-BBB7-CAEFBC785206}"/>
              </a:ext>
            </a:extLst>
          </p:cNvPr>
          <p:cNvSpPr txBox="1"/>
          <p:nvPr/>
        </p:nvSpPr>
        <p:spPr>
          <a:xfrm>
            <a:off x="298450" y="1600200"/>
            <a:ext cx="2863850" cy="1885950"/>
          </a:xfrm>
          <a:prstGeom prst="rect">
            <a:avLst/>
          </a:prstGeom>
        </p:spPr>
        <p:txBody>
          <a:bodyPr vert="horz" wrap="square" lIns="91440" tIns="45720" rIns="91440" bIns="45720" rtlCol="0" anchor="ctr">
            <a:noAutofit/>
          </a:bodyPr>
          <a:lstStyle/>
          <a:p>
            <a:pPr algn="ctr"/>
            <a:r>
              <a:rPr lang="es-CO" sz="3200" b="1" dirty="0">
                <a:solidFill>
                  <a:schemeClr val="bg1"/>
                </a:solidFill>
              </a:rPr>
              <a:t>Objetivos </a:t>
            </a:r>
            <a:r>
              <a:rPr lang="es-CO" sz="3200" b="1" dirty="0" smtClean="0">
                <a:solidFill>
                  <a:schemeClr val="bg1"/>
                </a:solidFill>
              </a:rPr>
              <a:t>Específicos</a:t>
            </a:r>
            <a:endParaRPr lang="es-CO" sz="3200" b="1" dirty="0">
              <a:solidFill>
                <a:schemeClr val="bg1"/>
              </a:solidFill>
            </a:endParaRPr>
          </a:p>
        </p:txBody>
      </p:sp>
      <p:sp>
        <p:nvSpPr>
          <p:cNvPr id="3" name="Rectángulo 2"/>
          <p:cNvSpPr/>
          <p:nvPr/>
        </p:nvSpPr>
        <p:spPr>
          <a:xfrm>
            <a:off x="4071257" y="1606506"/>
            <a:ext cx="4572000" cy="2862322"/>
          </a:xfrm>
          <a:prstGeom prst="rect">
            <a:avLst/>
          </a:prstGeom>
        </p:spPr>
        <p:txBody>
          <a:bodyPr>
            <a:spAutoFit/>
          </a:bodyPr>
          <a:lstStyle/>
          <a:p>
            <a:pPr marL="285750" indent="-285750" fontAlgn="base">
              <a:buFont typeface="Arial" panose="020B0604020202020204" pitchFamily="34" charset="0"/>
              <a:buChar char="•"/>
            </a:pPr>
            <a:r>
              <a:rPr lang="es-MX" dirty="0" smtClean="0"/>
              <a:t>Facilitar   la asignación de cupos a los vehículos que ingresan al parqueadero ,permitiendo así la agilización en los procesos de  entrada y salida.</a:t>
            </a:r>
          </a:p>
          <a:p>
            <a:pPr marL="285750" indent="-285750" fontAlgn="base">
              <a:buFont typeface="Arial" panose="020B0604020202020204" pitchFamily="34" charset="0"/>
              <a:buChar char="•"/>
            </a:pPr>
            <a:r>
              <a:rPr lang="es-CO" dirty="0" smtClean="0"/>
              <a:t>Generar reportes de las salidas y entradas de los vehículos.</a:t>
            </a:r>
          </a:p>
          <a:p>
            <a:pPr marL="285750" indent="-285750" fontAlgn="base">
              <a:buFont typeface="Arial" panose="020B0604020202020204" pitchFamily="34" charset="0"/>
              <a:buChar char="•"/>
            </a:pPr>
            <a:r>
              <a:rPr lang="es-CO" dirty="0" smtClean="0"/>
              <a:t>Crear una base de datos  en la cual se guardara la información necesaria de la facturación para la contabilidad del parqueadero. </a:t>
            </a:r>
            <a:endParaRPr lang="es-419" dirty="0"/>
          </a:p>
        </p:txBody>
      </p:sp>
    </p:spTree>
    <p:extLst>
      <p:ext uri="{BB962C8B-B14F-4D97-AF65-F5344CB8AC3E}">
        <p14:creationId xmlns:p14="http://schemas.microsoft.com/office/powerpoint/2010/main" val="332931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D035831-4C54-4669-925E-AC73A5AB166A}"/>
              </a:ext>
            </a:extLst>
          </p:cNvPr>
          <p:cNvSpPr txBox="1"/>
          <p:nvPr/>
        </p:nvSpPr>
        <p:spPr>
          <a:xfrm>
            <a:off x="2219513" y="2114550"/>
            <a:ext cx="4704974" cy="914400"/>
          </a:xfrm>
          <a:prstGeom prst="rect">
            <a:avLst/>
          </a:prstGeom>
        </p:spPr>
        <p:txBody>
          <a:bodyPr vert="horz" wrap="none" lIns="91440" tIns="45720" rIns="91440" bIns="45720" rtlCol="0" anchor="ctr">
            <a:noAutofit/>
          </a:bodyPr>
          <a:lstStyle/>
          <a:p>
            <a:pPr algn="l"/>
            <a:r>
              <a:rPr lang="es-CO" sz="4800" b="1" dirty="0">
                <a:solidFill>
                  <a:srgbClr val="92D050"/>
                </a:solidFill>
              </a:rPr>
              <a:t>PLANTEAMIENTO </a:t>
            </a:r>
          </a:p>
          <a:p>
            <a:pPr algn="ctr"/>
            <a:r>
              <a:rPr lang="es-CO" sz="4800" b="1" dirty="0">
                <a:solidFill>
                  <a:srgbClr val="92D050"/>
                </a:solidFill>
              </a:rPr>
              <a:t>DEL PROBLEMA</a:t>
            </a:r>
          </a:p>
        </p:txBody>
      </p:sp>
    </p:spTree>
    <p:extLst>
      <p:ext uri="{BB962C8B-B14F-4D97-AF65-F5344CB8AC3E}">
        <p14:creationId xmlns:p14="http://schemas.microsoft.com/office/powerpoint/2010/main" val="7383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PLANTEAMIENTO DEL </a:t>
            </a:r>
            <a:r>
              <a:rPr lang="es-ES" sz="2400" b="1" dirty="0" smtClean="0">
                <a:solidFill>
                  <a:schemeClr val="bg1"/>
                </a:solidFill>
                <a:latin typeface="Calibri"/>
                <a:cs typeface="Calibri"/>
              </a:rPr>
              <a:t>PROBLEMA</a:t>
            </a:r>
            <a:endParaRPr lang="es-ES" sz="2400" b="1" dirty="0">
              <a:solidFill>
                <a:schemeClr val="bg1"/>
              </a:solidFill>
              <a:latin typeface="Calibri"/>
              <a:cs typeface="Calibri"/>
            </a:endParaRPr>
          </a:p>
        </p:txBody>
      </p:sp>
      <p:pic>
        <p:nvPicPr>
          <p:cNvPr id="4" name="Imagen 3"/>
          <p:cNvPicPr>
            <a:picLocks noChangeAspect="1"/>
          </p:cNvPicPr>
          <p:nvPr/>
        </p:nvPicPr>
        <p:blipFill>
          <a:blip r:embed="rId2"/>
          <a:stretch>
            <a:fillRect/>
          </a:stretch>
        </p:blipFill>
        <p:spPr>
          <a:xfrm>
            <a:off x="613147" y="1769687"/>
            <a:ext cx="2539627" cy="45719"/>
          </a:xfrm>
          <a:prstGeom prst="rect">
            <a:avLst/>
          </a:prstGeom>
        </p:spPr>
      </p:pic>
      <p:sp>
        <p:nvSpPr>
          <p:cNvPr id="2" name="Rectángulo 1"/>
          <p:cNvSpPr/>
          <p:nvPr/>
        </p:nvSpPr>
        <p:spPr>
          <a:xfrm>
            <a:off x="4322648" y="1315487"/>
            <a:ext cx="4572000" cy="2031325"/>
          </a:xfrm>
          <a:prstGeom prst="rect">
            <a:avLst/>
          </a:prstGeom>
        </p:spPr>
        <p:txBody>
          <a:bodyPr>
            <a:spAutoFit/>
          </a:bodyPr>
          <a:lstStyle/>
          <a:p>
            <a:pPr fontAlgn="base"/>
            <a:r>
              <a:rPr lang="es-CO" dirty="0"/>
              <a:t>En el conjunto RESERVAS DEL TUNAL contempla varios procesos a mejorar: demora en el ingreso y salida  de vehículos, verificación de espacios disponibles, facturación y gestión de mensualidades, ya que se realiza estos procesos manualmente. </a:t>
            </a:r>
            <a:r>
              <a:rPr lang="en-US" dirty="0"/>
              <a:t>​</a:t>
            </a:r>
          </a:p>
          <a:p>
            <a:pPr fontAlgn="base"/>
            <a:r>
              <a:rPr lang="es-CO" dirty="0" smtClean="0"/>
              <a:t>​</a:t>
            </a:r>
            <a:endParaRPr lang="es-CO" dirty="0"/>
          </a:p>
        </p:txBody>
      </p:sp>
    </p:spTree>
    <p:extLst>
      <p:ext uri="{BB962C8B-B14F-4D97-AF65-F5344CB8AC3E}">
        <p14:creationId xmlns:p14="http://schemas.microsoft.com/office/powerpoint/2010/main" val="128873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D035831-4C54-4669-925E-AC73A5AB166A}"/>
              </a:ext>
            </a:extLst>
          </p:cNvPr>
          <p:cNvSpPr txBox="1"/>
          <p:nvPr/>
        </p:nvSpPr>
        <p:spPr>
          <a:xfrm>
            <a:off x="1905777" y="2114550"/>
            <a:ext cx="5332445" cy="914400"/>
          </a:xfrm>
          <a:prstGeom prst="rect">
            <a:avLst/>
          </a:prstGeom>
        </p:spPr>
        <p:txBody>
          <a:bodyPr vert="horz" wrap="none" lIns="91440" tIns="45720" rIns="91440" bIns="45720" rtlCol="0" anchor="ctr">
            <a:noAutofit/>
          </a:bodyPr>
          <a:lstStyle/>
          <a:p>
            <a:pPr algn="l"/>
            <a:r>
              <a:rPr lang="es-CO" sz="3600" b="1" dirty="0">
                <a:solidFill>
                  <a:srgbClr val="92D050"/>
                </a:solidFill>
              </a:rPr>
              <a:t>ALCANCES Y LIMITACIONES</a:t>
            </a:r>
          </a:p>
        </p:txBody>
      </p:sp>
    </p:spTree>
    <p:extLst>
      <p:ext uri="{BB962C8B-B14F-4D97-AF65-F5344CB8AC3E}">
        <p14:creationId xmlns:p14="http://schemas.microsoft.com/office/powerpoint/2010/main" val="2248276763"/>
      </p:ext>
    </p:extLst>
  </p:cSld>
  <p:clrMapOvr>
    <a:masterClrMapping/>
  </p:clrMapOvr>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2568</TotalTime>
  <Words>583</Words>
  <Application>Microsoft Office PowerPoint</Application>
  <PresentationFormat>Presentación en pantalla (16:9)</PresentationFormat>
  <Paragraphs>95</Paragraphs>
  <Slides>41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41</vt:i4>
      </vt:variant>
    </vt:vector>
  </HeadingPairs>
  <TitlesOfParts>
    <vt:vector size="47" baseType="lpstr">
      <vt:lpstr>Arial</vt:lpstr>
      <vt:lpstr>Arial Black</vt:lpstr>
      <vt:lpstr>Calibri</vt:lpstr>
      <vt:lpstr>Century Gothic</vt:lpstr>
      <vt:lpstr>Times New Roman</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APRENDIZ</cp:lastModifiedBy>
  <cp:revision>135</cp:revision>
  <dcterms:created xsi:type="dcterms:W3CDTF">2015-08-06T22:24:59Z</dcterms:created>
  <dcterms:modified xsi:type="dcterms:W3CDTF">2019-02-26T00:44:26Z</dcterms:modified>
</cp:coreProperties>
</file>