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806579"/>
            <a:ext cx="8915399" cy="2262781"/>
          </a:xfrm>
        </p:spPr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2281314"/>
            <a:ext cx="8915399" cy="4267767"/>
          </a:xfrm>
        </p:spPr>
        <p:txBody>
          <a:bodyPr>
            <a:normAutofit fontScale="25000" lnSpcReduction="20000"/>
          </a:bodyPr>
          <a:lstStyle/>
          <a:p>
            <a:r>
              <a:rPr lang="es-CO" sz="9600" b="1" dirty="0">
                <a:latin typeface="Arial Black" panose="020B0A04020102020204" pitchFamily="34" charset="0"/>
              </a:rPr>
              <a:t>PROYECTO PARQUEADERO DEL CONJUNTO RESERVAS DEL </a:t>
            </a:r>
            <a:r>
              <a:rPr lang="es-CO" sz="9600" b="1" dirty="0" smtClean="0">
                <a:latin typeface="Arial Black" panose="020B0A04020102020204" pitchFamily="34" charset="0"/>
              </a:rPr>
              <a:t>TUNAL </a:t>
            </a:r>
          </a:p>
          <a:p>
            <a:endParaRPr lang="es-CO" sz="4400" b="1" dirty="0"/>
          </a:p>
          <a:p>
            <a:endParaRPr lang="es-CO" b="1" dirty="0" smtClean="0"/>
          </a:p>
          <a:p>
            <a:endParaRPr lang="es-CO" b="1" dirty="0"/>
          </a:p>
          <a:p>
            <a:r>
              <a:rPr lang="es-CO" sz="5600" b="1" dirty="0" err="1">
                <a:latin typeface="Baskerville Old Face" panose="02020602080505020303" pitchFamily="18" charset="0"/>
              </a:rPr>
              <a:t>Scrum</a:t>
            </a:r>
            <a:r>
              <a:rPr lang="es-CO" sz="5600" b="1" dirty="0">
                <a:latin typeface="Baskerville Old Face" panose="02020602080505020303" pitchFamily="18" charset="0"/>
              </a:rPr>
              <a:t> Master:</a:t>
            </a:r>
          </a:p>
          <a:p>
            <a:r>
              <a:rPr lang="es-CO" sz="5600" dirty="0"/>
              <a:t>Martin Gaona</a:t>
            </a:r>
          </a:p>
          <a:p>
            <a:r>
              <a:rPr lang="es-CO" sz="5600" b="1" dirty="0" err="1">
                <a:latin typeface="Baskerville Old Face" panose="02020602080505020303" pitchFamily="18" charset="0"/>
              </a:rPr>
              <a:t>Product</a:t>
            </a:r>
            <a:r>
              <a:rPr lang="es-CO" sz="5600" b="1" dirty="0">
                <a:latin typeface="Baskerville Old Face" panose="02020602080505020303" pitchFamily="18" charset="0"/>
              </a:rPr>
              <a:t> </a:t>
            </a:r>
            <a:r>
              <a:rPr lang="es-CO" sz="5600" b="1" dirty="0" err="1">
                <a:latin typeface="Baskerville Old Face" panose="02020602080505020303" pitchFamily="18" charset="0"/>
              </a:rPr>
              <a:t>Owner</a:t>
            </a:r>
            <a:r>
              <a:rPr lang="es-CO" sz="56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s-CO" sz="5600" dirty="0"/>
              <a:t>Anderson Beltrán</a:t>
            </a:r>
          </a:p>
          <a:p>
            <a:r>
              <a:rPr lang="es-CO" sz="5600" b="1" dirty="0" err="1">
                <a:latin typeface="Baskerville Old Face" panose="02020602080505020303" pitchFamily="18" charset="0"/>
              </a:rPr>
              <a:t>Team</a:t>
            </a:r>
            <a:r>
              <a:rPr lang="es-CO" sz="5600" b="1" dirty="0">
                <a:latin typeface="Baskerville Old Face" panose="02020602080505020303" pitchFamily="18" charset="0"/>
              </a:rPr>
              <a:t> </a:t>
            </a:r>
            <a:r>
              <a:rPr lang="es-CO" sz="5600" b="1" dirty="0" err="1">
                <a:latin typeface="Baskerville Old Face" panose="02020602080505020303" pitchFamily="18" charset="0"/>
              </a:rPr>
              <a:t>Scrum</a:t>
            </a:r>
            <a:r>
              <a:rPr lang="es-CO" sz="5600" dirty="0"/>
              <a:t>:</a:t>
            </a:r>
          </a:p>
          <a:p>
            <a:r>
              <a:rPr lang="es-CO" sz="5600" dirty="0" err="1"/>
              <a:t>Lizeth</a:t>
            </a:r>
            <a:r>
              <a:rPr lang="es-CO" sz="5600" dirty="0"/>
              <a:t> </a:t>
            </a:r>
            <a:r>
              <a:rPr lang="es-CO" sz="5600" dirty="0" err="1"/>
              <a:t>Diaz</a:t>
            </a:r>
            <a:endParaRPr lang="es-CO" sz="5600" dirty="0"/>
          </a:p>
          <a:p>
            <a:r>
              <a:rPr lang="es-CO" sz="5600" dirty="0"/>
              <a:t>Camilo Nieto</a:t>
            </a:r>
          </a:p>
          <a:p>
            <a:r>
              <a:rPr lang="es-CO" sz="5600" dirty="0"/>
              <a:t>Sebastián Montaña</a:t>
            </a:r>
          </a:p>
          <a:p>
            <a:r>
              <a:rPr lang="es-CO" sz="5600" dirty="0"/>
              <a:t>Hamilton </a:t>
            </a:r>
            <a:r>
              <a:rPr lang="es-CO" sz="5600" dirty="0" err="1"/>
              <a:t>Pacanchique</a:t>
            </a:r>
            <a:endParaRPr lang="es-CO" sz="5600" dirty="0"/>
          </a:p>
          <a:p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1026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7" y="806579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5122287" y="468490"/>
            <a:ext cx="2078181" cy="1469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151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400" dirty="0">
                <a:latin typeface="Arial Black" panose="020B0A04020102020204" pitchFamily="34" charset="0"/>
              </a:rPr>
              <a:t>Inventario Hardware/ Software</a:t>
            </a:r>
            <a:br>
              <a:rPr lang="es-CO" sz="4400" dirty="0">
                <a:latin typeface="Arial Black" panose="020B0A04020102020204" pitchFamily="34" charset="0"/>
              </a:rPr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694517" y="2133601"/>
          <a:ext cx="8704792" cy="3778248"/>
        </p:xfrm>
        <a:graphic>
          <a:graphicData uri="http://schemas.openxmlformats.org/drawingml/2006/table">
            <a:tbl>
              <a:tblPr/>
              <a:tblGrid>
                <a:gridCol w="4352396"/>
                <a:gridCol w="4352396"/>
              </a:tblGrid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HARDWARE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51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SOFTWARE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1513"/>
                    </a:solidFill>
                  </a:tcPr>
                </a:tc>
              </a:tr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MONITOR Y CPU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S.O WINDOWS/LINUX/IOS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</a:tr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MOUSE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SQL SERVER (BASE DE DATOS)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</a:tr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TECLADO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</a:tr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SERVIDOR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</a:tr>
              <a:tr h="626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DISPOSITIVO DE ALMACENAMIENTO DE MEMORIA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</a:tr>
              <a:tr h="3593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RED LOCAL PERMANENTE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</a:tr>
              <a:tr h="3611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MEMORIA RAM MAYOR A 2 GB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ACA"/>
                    </a:solidFill>
                  </a:tcPr>
                </a:tc>
              </a:tr>
              <a:tr h="6260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PROCESADOR INTEL CORE I3 EN ADELANTE</a:t>
                      </a:r>
                      <a:endParaRPr lang="es-CO" sz="1700">
                        <a:effectLst/>
                      </a:endParaRP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700" dirty="0">
                          <a:effectLst/>
                        </a:rPr>
                        <a:t> </a:t>
                      </a:r>
                    </a:p>
                  </a:txBody>
                  <a:tcPr marL="74083" marR="74083" marT="46302" marB="46302">
                    <a:lnL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E6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s-CO" alt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28" y="457200"/>
            <a:ext cx="1294489" cy="11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11022228" y="5911849"/>
            <a:ext cx="1068356" cy="900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698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>
                <a:latin typeface="Arial Black" panose="020B0A04020102020204" pitchFamily="34" charset="0"/>
              </a:rPr>
              <a:t>Requerimientos  Funcionales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usuario necesito que me muestre la ubicación de mi cupo asignado para parquear  el </a:t>
            </a:r>
            <a:r>
              <a:rPr lang="es-CO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vehículo</a:t>
            </a:r>
            <a:r>
              <a:rPr lang="es-CO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me visualice  un conteo semanal de los vehículos 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esté en la capacidad de asignar cupos establecidos  con base en la disponibilidad.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me muestre en pantalla los datos y hora de ingreso y salida para que el usuario visualice el tiempo utilizado en el parqueadero 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me muestre y guarde un registro para lograr un control de los usuarios que usan el parqueadero.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390" y="118162"/>
            <a:ext cx="1415296" cy="12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470197" y="5459544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722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2499" y="319310"/>
            <a:ext cx="8915400" cy="5287112"/>
          </a:xfrm>
        </p:spPr>
        <p:txBody>
          <a:bodyPr>
            <a:normAutofit fontScale="25000" lnSpcReduction="20000"/>
          </a:bodyPr>
          <a:lstStyle/>
          <a:p>
            <a:endParaRPr lang="es-CO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Como operario quiero que el sistema me muestre si el usuario pertenece al conjunto reservas del tunal  y si está registrado vía web. 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Como administrador quiero se le asigne un código de parqueadero a cada usuario.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contabilice el tiempo que el vehículo duro estacionado en el parqueadero.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me  permita exportar información a un archivo de Excel para la elaboración de reportes e informes.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 quiero que el sistema me muestre la cantidad de espacios sin usar para parquear y si está en uso.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usuario quiero que el sistema me pueda registrar más de dos vehículos. </a:t>
            </a: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5600" dirty="0">
                <a:latin typeface="Arial" panose="020B0604020202020204" pitchFamily="34" charset="0"/>
                <a:cs typeface="Arial" panose="020B0604020202020204" pitchFamily="34" charset="0"/>
              </a:rPr>
              <a:t>•Como administrador, usuario y operario quiero que el sistema funcione en las 24 horas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26" y="83888"/>
            <a:ext cx="1495834" cy="13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222242" y="5375282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6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400" dirty="0">
                <a:latin typeface="Arial Black" panose="020B0A04020102020204" pitchFamily="34" charset="0"/>
              </a:rPr>
              <a:t>Requerimientos No </a:t>
            </a:r>
            <a:br>
              <a:rPr lang="es-CO" sz="4400" dirty="0">
                <a:latin typeface="Arial Black" panose="020B0A04020102020204" pitchFamily="34" charset="0"/>
              </a:rPr>
            </a:br>
            <a:r>
              <a:rPr lang="es-CO" sz="4400" dirty="0">
                <a:latin typeface="Arial Black" panose="020B0A04020102020204" pitchFamily="34" charset="0"/>
              </a:rPr>
              <a:t>Funcionales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CO" sz="6400" dirty="0">
                <a:latin typeface="Arial" panose="020B0604020202020204" pitchFamily="34" charset="0"/>
                <a:cs typeface="Arial" panose="020B0604020202020204" pitchFamily="34" charset="0"/>
              </a:rPr>
              <a:t>1.El sistema debe ser confiable a la hora de manejar la información de los beneficiarios y usuarios del aplicativo. </a:t>
            </a: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6400" dirty="0">
                <a:latin typeface="Arial" panose="020B0604020202020204" pitchFamily="34" charset="0"/>
                <a:cs typeface="Arial" panose="020B0604020202020204" pitchFamily="34" charset="0"/>
              </a:rPr>
              <a:t>2.El aplicativo debe funcionar en distintos tipos de sistemas operativos y plataformas de hardware </a:t>
            </a: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6400" dirty="0">
                <a:latin typeface="Arial" panose="020B0604020202020204" pitchFamily="34" charset="0"/>
                <a:cs typeface="Arial" panose="020B0604020202020204" pitchFamily="34" charset="0"/>
              </a:rPr>
              <a:t>3.El sistema debe ser accesible para el cliente   y económico de mantener. </a:t>
            </a: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6400" dirty="0">
                <a:latin typeface="Arial" panose="020B0604020202020204" pitchFamily="34" charset="0"/>
                <a:cs typeface="Arial" panose="020B0604020202020204" pitchFamily="34" charset="0"/>
              </a:rPr>
              <a:t>4.El sistema debe permitir un trabajo fácil, rápido y sencillo para los beneficiarios y usuarios.</a:t>
            </a: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6400" dirty="0">
                <a:latin typeface="Arial" panose="020B0604020202020204" pitchFamily="34" charset="0"/>
                <a:cs typeface="Arial" panose="020B0604020202020204" pitchFamily="34" charset="0"/>
              </a:rPr>
              <a:t>5.El sistema debe contar con manuales de usuario estructurados adecuadamente.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86" y="142874"/>
            <a:ext cx="1786152" cy="16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593765" y="5443068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08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815546"/>
            <a:ext cx="8915400" cy="5095676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6. El sistema debe proporcionar mensajes de error que sean informativos y orientados a usuario final</a:t>
            </a:r>
          </a:p>
          <a:p>
            <a:endParaRPr lang="es-CO" dirty="0"/>
          </a:p>
          <a:p>
            <a:r>
              <a:rPr lang="es-CO" dirty="0"/>
              <a:t>7. El sistema debe poseer interfaces gráficas bien formadas.</a:t>
            </a:r>
          </a:p>
          <a:p>
            <a:endParaRPr lang="es-CO" dirty="0"/>
          </a:p>
          <a:p>
            <a:r>
              <a:rPr lang="es-CO" dirty="0"/>
              <a:t>8. Los permisos de acceso al sistema podrán ser cambiados solamente por el administrador de acceso a datos.</a:t>
            </a:r>
          </a:p>
          <a:p>
            <a:endParaRPr lang="es-CO" dirty="0"/>
          </a:p>
          <a:p>
            <a:r>
              <a:rPr lang="es-CO" dirty="0"/>
              <a:t>9. Toda funcionalidad del sistema y transacción de negocio debe responder al usuario en menos de 5 segundos.</a:t>
            </a:r>
          </a:p>
          <a:p>
            <a:endParaRPr lang="es-CO" dirty="0"/>
          </a:p>
          <a:p>
            <a:r>
              <a:rPr lang="es-CO" dirty="0"/>
              <a:t>10. Los datos modificados en la base de datos deben ser actualizados para todos los usuarios que acceden en menos de 2 segundos.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81" y="0"/>
            <a:ext cx="1600800" cy="13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706086" y="5410117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18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latin typeface="Arial Black" panose="020B0A04020102020204" pitchFamily="34" charset="0"/>
              </a:rPr>
              <a:t>Casos De </a:t>
            </a:r>
            <a:r>
              <a:rPr lang="es-CO" dirty="0" smtClean="0">
                <a:latin typeface="Arial Black" panose="020B0A04020102020204" pitchFamily="34" charset="0"/>
              </a:rPr>
              <a:t>Uso</a:t>
            </a:r>
            <a:br>
              <a:rPr lang="es-CO" dirty="0" smtClean="0">
                <a:latin typeface="Arial Black" panose="020B0A04020102020204" pitchFamily="34" charset="0"/>
              </a:rPr>
            </a:br>
            <a:r>
              <a:rPr lang="es-CO" u="sng" dirty="0">
                <a:hlinkClick r:id="rId2"/>
              </a:rPr>
              <a:t>ESPECIFICACIONES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7170" name="Picture 2" descr="Imagen que contiene texto, mapa  Descripción generada con confianza muy alt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86" y="1905000"/>
            <a:ext cx="6975899" cy="47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33" y="28574"/>
            <a:ext cx="1897362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5"/>
          <a:srcRect l="38527" t="30548" r="39409" b="36923"/>
          <a:stretch/>
        </p:blipFill>
        <p:spPr bwMode="auto">
          <a:xfrm>
            <a:off x="577289" y="5432948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06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Black" panose="020B0A04020102020204" pitchFamily="34" charset="0"/>
              </a:rPr>
              <a:t>Modelo Entidad-Relación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8194" name="Picture 2" descr="https://lh5.googleusercontent.com/n12x3K9JEBSB1unoO3wxH-S5n89AHozLcvr8zH0kqLeWqvOIZVrcIIw5oHwOd6wIaMVkTt0WMUM65bpkIgwk04fhSdRC3poybBr2VcA2r8gsXckrQB0PK-ETsfrKhnwSk-wx99pdi9-Q_UUM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89" y="1532238"/>
            <a:ext cx="97870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68" y="0"/>
            <a:ext cx="1501946" cy="13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/>
          <a:srcRect l="38527" t="30548" r="39409" b="36923"/>
          <a:stretch/>
        </p:blipFill>
        <p:spPr bwMode="auto">
          <a:xfrm>
            <a:off x="297204" y="5794089"/>
            <a:ext cx="1234972" cy="1063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48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4644" y="2156347"/>
            <a:ext cx="8911687" cy="1402399"/>
          </a:xfrm>
        </p:spPr>
        <p:txBody>
          <a:bodyPr>
            <a:normAutofit/>
          </a:bodyPr>
          <a:lstStyle/>
          <a:p>
            <a:r>
              <a:rPr lang="es-CO" sz="4000" dirty="0" smtClean="0">
                <a:latin typeface="Arial Black" panose="020B0A04020102020204" pitchFamily="34" charset="0"/>
              </a:rPr>
              <a:t> </a:t>
            </a:r>
            <a:r>
              <a:rPr lang="es-CO" sz="4000" b="1" dirty="0" smtClean="0">
                <a:latin typeface="Arial Black" panose="020B0A04020102020204" pitchFamily="34" charset="0"/>
              </a:rPr>
              <a:t>DICCIONARIO</a:t>
            </a:r>
            <a:r>
              <a:rPr lang="es-CO" sz="4000" b="1" dirty="0">
                <a:latin typeface="Arial Black" panose="020B0A04020102020204" pitchFamily="34" charset="0"/>
              </a:rPr>
              <a:t> </a:t>
            </a:r>
            <a:r>
              <a:rPr lang="es-CO" sz="4000" b="1" dirty="0" smtClean="0">
                <a:latin typeface="Arial Black" panose="020B0A04020102020204" pitchFamily="34" charset="0"/>
              </a:rPr>
              <a:t>DE DATOS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3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0" y="142874"/>
            <a:ext cx="1687297" cy="155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470197" y="5253598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932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5493" y="2545492"/>
            <a:ext cx="6870356" cy="1608437"/>
          </a:xfrm>
        </p:spPr>
        <p:txBody>
          <a:bodyPr/>
          <a:lstStyle/>
          <a:p>
            <a:r>
              <a:rPr lang="es-CO" sz="4800" dirty="0">
                <a:latin typeface="Arial Black" panose="020B0A04020102020204" pitchFamily="34" charset="0"/>
              </a:rPr>
              <a:t>Diagrama de Gantt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86" y="142874"/>
            <a:ext cx="1786152" cy="15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437246" y="5360690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805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2860" y="294718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                       </a:t>
            </a:r>
            <a:r>
              <a:rPr lang="es-CO" sz="5400" dirty="0" smtClean="0">
                <a:latin typeface="Arial Black" panose="020B0A04020102020204" pitchFamily="34" charset="0"/>
              </a:rPr>
              <a:t>MOCKUP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593765" y="5401879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366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                 </a:t>
            </a:r>
            <a:r>
              <a:rPr lang="es-CO" sz="4000" b="1" dirty="0" smtClean="0">
                <a:latin typeface="Arial Black" panose="020B0A04020102020204" pitchFamily="34" charset="0"/>
              </a:rPr>
              <a:t>Introducción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 smtClean="0">
                <a:latin typeface="Arial Black" panose="020B0A04020102020204" pitchFamily="34" charset="0"/>
              </a:rPr>
              <a:t>                      </a:t>
            </a:r>
            <a:r>
              <a:rPr lang="es-CO" sz="2800" b="1" dirty="0" smtClean="0">
                <a:latin typeface="Arial Black" panose="020B0A04020102020204" pitchFamily="34" charset="0"/>
              </a:rPr>
              <a:t>¿</a:t>
            </a:r>
            <a:r>
              <a:rPr lang="es-CO" sz="2800" b="1" dirty="0">
                <a:latin typeface="Arial Black" panose="020B0A04020102020204" pitchFamily="34" charset="0"/>
              </a:rPr>
              <a:t>Que es PARKINGDOM?</a:t>
            </a:r>
            <a:r>
              <a:rPr lang="es-CO" dirty="0">
                <a:latin typeface="Arial Black" panose="020B0A04020102020204" pitchFamily="34" charset="0"/>
              </a:rPr>
              <a:t/>
            </a:r>
            <a:br>
              <a:rPr lang="es-CO" dirty="0">
                <a:latin typeface="Arial Black" panose="020B0A04020102020204" pitchFamily="34" charset="0"/>
              </a:rPr>
            </a:b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 un software que desarrollamos 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para la gestión del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parqueadero del conjunto reservas del tunal  en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cual se incluye el control de entrada y salida de vehículos,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registros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y reportes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3200" dirty="0"/>
              <a:t/>
            </a:r>
            <a:br>
              <a:rPr lang="es-CO" sz="3200" dirty="0"/>
            </a:br>
            <a:endParaRPr lang="es-CO" sz="3200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1680520" y="346347"/>
            <a:ext cx="1441622" cy="106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761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7276" y="2489979"/>
            <a:ext cx="9230497" cy="2984063"/>
          </a:xfrm>
        </p:spPr>
        <p:txBody>
          <a:bodyPr>
            <a:noAutofit/>
          </a:bodyPr>
          <a:lstStyle/>
          <a:p>
            <a:r>
              <a:rPr lang="es-CO" sz="5400" dirty="0" smtClean="0">
                <a:latin typeface="Arial Black" panose="020B0A04020102020204" pitchFamily="34" charset="0"/>
              </a:rPr>
              <a:t>DIAGRAMA DE DISTRIBUCION </a:t>
            </a:r>
            <a:endParaRPr lang="es-CO" sz="54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470197" y="5311263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19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5152" y="25641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              </a:t>
            </a:r>
            <a:r>
              <a:rPr lang="es-CO" sz="6000" dirty="0" smtClean="0">
                <a:latin typeface="Arial Black" panose="020B0A04020102020204" pitchFamily="34" charset="0"/>
              </a:rPr>
              <a:t>Base </a:t>
            </a:r>
            <a:r>
              <a:rPr lang="es-CO" sz="6000" dirty="0">
                <a:latin typeface="Arial Black" panose="020B0A04020102020204" pitchFamily="34" charset="0"/>
              </a:rPr>
              <a:t>de Datos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604895" y="5130031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203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1650" y="2471351"/>
            <a:ext cx="9220134" cy="1915297"/>
          </a:xfrm>
        </p:spPr>
        <p:txBody>
          <a:bodyPr>
            <a:normAutofit/>
          </a:bodyPr>
          <a:lstStyle/>
          <a:p>
            <a:r>
              <a:rPr lang="es-CO" dirty="0" smtClean="0"/>
              <a:t> </a:t>
            </a:r>
            <a:r>
              <a:rPr lang="es-CO" sz="4400" dirty="0" smtClean="0">
                <a:latin typeface="Arial Black" panose="020B0A04020102020204" pitchFamily="34" charset="0"/>
              </a:rPr>
              <a:t>Pruebas y Documentación </a:t>
            </a:r>
            <a:r>
              <a:rPr lang="es-CO" sz="4400" dirty="0">
                <a:latin typeface="Arial Black" panose="020B0A04020102020204" pitchFamily="34" charset="0"/>
              </a:rPr>
              <a:t>D</a:t>
            </a:r>
            <a:r>
              <a:rPr lang="es-CO" sz="4400" dirty="0" smtClean="0">
                <a:latin typeface="Arial Black" panose="020B0A04020102020204" pitchFamily="34" charset="0"/>
              </a:rPr>
              <a:t>e </a:t>
            </a:r>
            <a:r>
              <a:rPr lang="es-CO" sz="4400" dirty="0">
                <a:latin typeface="Arial Black" panose="020B0A04020102020204" pitchFamily="34" charset="0"/>
              </a:rPr>
              <a:t>P</a:t>
            </a:r>
            <a:r>
              <a:rPr lang="es-CO" sz="4400" dirty="0" smtClean="0">
                <a:latin typeface="Arial Black" panose="020B0A04020102020204" pitchFamily="34" charset="0"/>
              </a:rPr>
              <a:t>ruebas </a:t>
            </a:r>
            <a:endParaRPr lang="es-CO" sz="44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691393" y="5303025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375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4007" y="2594919"/>
            <a:ext cx="8058598" cy="2298357"/>
          </a:xfrm>
        </p:spPr>
        <p:txBody>
          <a:bodyPr>
            <a:normAutofit/>
          </a:bodyPr>
          <a:lstStyle/>
          <a:p>
            <a:r>
              <a:rPr lang="es-CO" dirty="0" smtClean="0"/>
              <a:t> </a:t>
            </a:r>
            <a:r>
              <a:rPr lang="es-CO" sz="4400" dirty="0" smtClean="0">
                <a:latin typeface="Arial Black" panose="020B0A04020102020204" pitchFamily="34" charset="0"/>
              </a:rPr>
              <a:t>IMPLEMENTACION DE LA APLICACIÓN </a:t>
            </a:r>
            <a:endParaRPr lang="es-CO" sz="44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602002" y="5278312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1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2650619"/>
            <a:ext cx="8293378" cy="1785458"/>
          </a:xfrm>
        </p:spPr>
        <p:txBody>
          <a:bodyPr>
            <a:normAutofit/>
          </a:bodyPr>
          <a:lstStyle/>
          <a:p>
            <a:r>
              <a:rPr lang="es-CO" sz="4800" dirty="0" smtClean="0">
                <a:latin typeface="Arial Black" panose="020B0A04020102020204" pitchFamily="34" charset="0"/>
              </a:rPr>
              <a:t>MANUAL DE USUARIO Y DE OPERACIÓN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519624" y="5393641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838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8785" y="3243742"/>
            <a:ext cx="8911687" cy="1280890"/>
          </a:xfrm>
        </p:spPr>
        <p:txBody>
          <a:bodyPr/>
          <a:lstStyle/>
          <a:p>
            <a:r>
              <a:rPr lang="es-CO" dirty="0" smtClean="0"/>
              <a:t>                  </a:t>
            </a:r>
            <a:r>
              <a:rPr lang="es-CO" sz="4800" dirty="0" smtClean="0">
                <a:latin typeface="Arial Black" panose="020B0A04020102020204" pitchFamily="34" charset="0"/>
              </a:rPr>
              <a:t>¡GRACIAS!</a:t>
            </a:r>
            <a:endParaRPr lang="es-CO" sz="4800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750284" y="5451306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1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              </a:t>
            </a:r>
            <a:r>
              <a:rPr lang="es-CO" sz="4000" b="1" dirty="0" smtClean="0">
                <a:latin typeface="Arial Black" panose="020B0A04020102020204" pitchFamily="34" charset="0"/>
              </a:rPr>
              <a:t>Objetivo </a:t>
            </a:r>
            <a:r>
              <a:rPr lang="es-CO" sz="4000" b="1" dirty="0">
                <a:latin typeface="Arial Black" panose="020B0A04020102020204" pitchFamily="34" charset="0"/>
              </a:rPr>
              <a:t>General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133599"/>
            <a:ext cx="8223356" cy="4094205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 web para el parqueadero reservas del tunal, la cual cambiara la forma de registrar la información de este , en su parte administrativa se vera reflejado mas orden y rapidez al consultar dicha información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movimientos, facturación, generación de informes, manejo de mensualidades, y gestión de cupos.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196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1586787" y="395511"/>
            <a:ext cx="1798966" cy="1243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94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 smtClean="0">
                <a:latin typeface="Arial Black" panose="020B0A04020102020204" pitchFamily="34" charset="0"/>
              </a:rPr>
              <a:t>      Objetivos Específicos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Levantamiento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información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parqueadero, administrador y operador.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Analizar 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la información recopilada, seleccionándola y organizándola detalladamente, determinando así el alcance y las necesidades de la pagina web del </a:t>
            </a:r>
            <a:r>
              <a:rPr lang="es-419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parqueadero.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una base datos donde se guarde la información recopilada necesaria del </a:t>
            </a:r>
            <a:r>
              <a:rPr lang="es-419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parqueadero 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la interacción de la aplicación con los usuarios finales.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tiempo de entrada y salida de los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vehículos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850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1648208" y="434463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616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 smtClean="0">
                <a:latin typeface="Arial Black" panose="020B0A04020102020204" pitchFamily="34" charset="0"/>
              </a:rPr>
              <a:t>  Planteamiento </a:t>
            </a:r>
            <a:r>
              <a:rPr lang="es-CO" sz="4000" dirty="0">
                <a:latin typeface="Arial Black" panose="020B0A04020102020204" pitchFamily="34" charset="0"/>
              </a:rPr>
              <a:t>del problema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conjunto RESERVAS DEL TUNAL contempla varios procesos a mejorar: demora en el ingreso y salida  de vehículos, verificación de espacios disponibles, facturación y gestión de mensualidades, ya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 estos procesos se realizan manualmente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9" y="285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10495646" y="5264598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25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 smtClean="0">
                <a:latin typeface="Arial Black" panose="020B0A04020102020204" pitchFamily="34" charset="0"/>
              </a:rPr>
              <a:t>     Alcance </a:t>
            </a:r>
            <a:r>
              <a:rPr lang="es-CO" sz="4000" dirty="0">
                <a:latin typeface="Arial Black" panose="020B0A04020102020204" pitchFamily="34" charset="0"/>
              </a:rPr>
              <a:t>del Proyecto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dirty="0"/>
              <a:t>Este proyecto se basa en elaborar un sistema de información web que permita tener un mejor control  y manejo que le permite al usuario tener una mejor experiencia en el momento de utilizar el parqueadero mejorando los tiempos establecidos, con los mejores resultados nos damos a conocer y ampliarnos a nivel local.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88" y="1428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445484" y="5368928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16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400" dirty="0" smtClean="0">
                <a:latin typeface="Arial Black" panose="020B0A04020102020204" pitchFamily="34" charset="0"/>
              </a:rPr>
              <a:t>              Justificación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97211" y="2133600"/>
            <a:ext cx="8575589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La decisión de crear una aplicación web, la cual administre los registros del usuario/administrador y se base en el control de entrada y salida de los vehículos del parqueadero esta justificada con la mejora en tecnología para el parqueadero reservas del tunal y así que este tenga mejor producción. </a:t>
            </a:r>
            <a:endParaRPr lang="es-CO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42" y="28574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38527" t="30548" r="39409" b="36923"/>
          <a:stretch/>
        </p:blipFill>
        <p:spPr bwMode="auto">
          <a:xfrm>
            <a:off x="733808" y="5385403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81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latin typeface="Arial Black" panose="020B0A04020102020204" pitchFamily="34" charset="0"/>
              </a:rPr>
              <a:t>Técnicas De Levantamiento De Información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 recolección de información se realizo en 3 partes: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CO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Observación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Donde nos dimos cuenta de los problemas a gran escala.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CO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Entrevista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 trabajo con el administrador, supervisor y el personal de seguridad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CO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Encuesta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 elaboro una encuesta a 11 personas en general con los beneficiarios de el parqueadero.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42" y="155231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/>
          <a:srcRect l="38527" t="30548" r="39409" b="36923"/>
          <a:stretch/>
        </p:blipFill>
        <p:spPr bwMode="auto">
          <a:xfrm>
            <a:off x="783235" y="5360690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230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6298" y="2063578"/>
            <a:ext cx="8911687" cy="2150076"/>
          </a:xfrm>
        </p:spPr>
        <p:txBody>
          <a:bodyPr>
            <a:normAutofit fontScale="90000"/>
          </a:bodyPr>
          <a:lstStyle/>
          <a:p>
            <a:r>
              <a:rPr lang="es-CO" sz="4000" dirty="0">
                <a:latin typeface="Arial Black" panose="020B0A04020102020204" pitchFamily="34" charset="0"/>
              </a:rPr>
              <a:t>Mapa De Procesos Inicial </a:t>
            </a:r>
            <a:r>
              <a:rPr lang="es-CO" sz="4000" u="sng" dirty="0">
                <a:latin typeface="Arial Black" panose="020B0A04020102020204" pitchFamily="34" charset="0"/>
                <a:hlinkClick r:id="rId2"/>
              </a:rPr>
              <a:t>BPMN</a:t>
            </a:r>
            <a:r>
              <a:rPr lang="es-CO" sz="4000" dirty="0">
                <a:latin typeface="Arial Black" panose="020B0A04020102020204" pitchFamily="34" charset="0"/>
              </a:rPr>
              <a:t> </a:t>
            </a:r>
            <a:br>
              <a:rPr lang="es-CO" sz="4000" dirty="0">
                <a:latin typeface="Arial Black" panose="020B0A04020102020204" pitchFamily="34" charset="0"/>
              </a:rPr>
            </a:br>
            <a:r>
              <a:rPr lang="es-CO" sz="4000" dirty="0">
                <a:latin typeface="Arial Black" panose="020B0A04020102020204" pitchFamily="34" charset="0"/>
              </a:rPr>
              <a:t>Mapa De Procesos Final </a:t>
            </a:r>
            <a:r>
              <a:rPr lang="es-CO" sz="4000" u="sng" dirty="0">
                <a:latin typeface="Arial Black" panose="020B0A04020102020204" pitchFamily="34" charset="0"/>
                <a:hlinkClick r:id="rId2"/>
              </a:rPr>
              <a:t>BPMN</a:t>
            </a:r>
            <a:r>
              <a:rPr lang="es-CO" sz="4000" dirty="0">
                <a:latin typeface="Arial Black" panose="020B0A04020102020204" pitchFamily="34" charset="0"/>
              </a:rPr>
              <a:t>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pic>
        <p:nvPicPr>
          <p:cNvPr id="4" name="Picture 2" descr="https://lh6.googleusercontent.com/vSG36imaV5q7i3UtNi7vOwxJwnqz_DDgX6d2VLYNA5O6Xu6b6DBf0eczyHVmtPogZhha-5DXBNLyYe2Oa6dzfUW1FbKWNO8RW1seQZ7sUqPTPc6ioDpv_Jt3V_Jx8aZwImFgsoN_yVxYL479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10" y="187152"/>
            <a:ext cx="2038350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/>
          <a:srcRect l="38527" t="30548" r="39409" b="36923"/>
          <a:stretch/>
        </p:blipFill>
        <p:spPr bwMode="auto">
          <a:xfrm>
            <a:off x="618478" y="5385403"/>
            <a:ext cx="1580257" cy="1293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71515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431</TotalTime>
  <Words>854</Words>
  <Application>Microsoft Office PowerPoint</Application>
  <PresentationFormat>Panorámica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Baskerville Old Face</vt:lpstr>
      <vt:lpstr>Century Gothic</vt:lpstr>
      <vt:lpstr>Wingdings 3</vt:lpstr>
      <vt:lpstr>Espiral</vt:lpstr>
      <vt:lpstr> </vt:lpstr>
      <vt:lpstr>                 Introducción </vt:lpstr>
      <vt:lpstr>              Objetivo General </vt:lpstr>
      <vt:lpstr>      Objetivos Específicos </vt:lpstr>
      <vt:lpstr>  Planteamiento del problema </vt:lpstr>
      <vt:lpstr>     Alcance del Proyecto </vt:lpstr>
      <vt:lpstr>              Justificación  </vt:lpstr>
      <vt:lpstr>Técnicas De Levantamiento De Información </vt:lpstr>
      <vt:lpstr>Mapa De Procesos Inicial BPMN  Mapa De Procesos Final BPMN  </vt:lpstr>
      <vt:lpstr>Inventario Hardware/ Software  </vt:lpstr>
      <vt:lpstr>Requerimientos  Funcionales </vt:lpstr>
      <vt:lpstr>Presentación de PowerPoint</vt:lpstr>
      <vt:lpstr>Requerimientos No  Funcionales </vt:lpstr>
      <vt:lpstr>Presentación de PowerPoint</vt:lpstr>
      <vt:lpstr>Casos De Uso ESPECIFICACIONES  </vt:lpstr>
      <vt:lpstr>Modelo Entidad-Relación </vt:lpstr>
      <vt:lpstr> DICCIONARIO DE DATOS </vt:lpstr>
      <vt:lpstr>Diagrama de Gantt </vt:lpstr>
      <vt:lpstr>                       MOCKUP </vt:lpstr>
      <vt:lpstr>DIAGRAMA DE DISTRIBUCION </vt:lpstr>
      <vt:lpstr>              Base de Datos </vt:lpstr>
      <vt:lpstr> Pruebas y Documentación De Pruebas </vt:lpstr>
      <vt:lpstr> IMPLEMENTACION DE LA APLICACIÓN </vt:lpstr>
      <vt:lpstr>MANUAL DE USUARIO Y DE OPERACIÓN </vt:lpstr>
      <vt:lpstr>                  ¡GRACIAS!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PARKINGDOM</dc:title>
  <dc:creator>sandra</dc:creator>
  <cp:lastModifiedBy>SOPORTE</cp:lastModifiedBy>
  <cp:revision>22</cp:revision>
  <dcterms:created xsi:type="dcterms:W3CDTF">2018-09-23T04:37:29Z</dcterms:created>
  <dcterms:modified xsi:type="dcterms:W3CDTF">2018-09-26T01:53:39Z</dcterms:modified>
</cp:coreProperties>
</file>