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90" r:id="rId2"/>
    <p:sldId id="327" r:id="rId3"/>
    <p:sldId id="430" r:id="rId4"/>
    <p:sldId id="402" r:id="rId5"/>
    <p:sldId id="431" r:id="rId6"/>
    <p:sldId id="411" r:id="rId7"/>
    <p:sldId id="414" r:id="rId8"/>
    <p:sldId id="432" r:id="rId9"/>
    <p:sldId id="413" r:id="rId10"/>
    <p:sldId id="433" r:id="rId11"/>
    <p:sldId id="434" r:id="rId12"/>
    <p:sldId id="415" r:id="rId13"/>
    <p:sldId id="435" r:id="rId14"/>
    <p:sldId id="416" r:id="rId15"/>
    <p:sldId id="418" r:id="rId16"/>
    <p:sldId id="419" r:id="rId17"/>
    <p:sldId id="420" r:id="rId18"/>
    <p:sldId id="428" r:id="rId19"/>
    <p:sldId id="436" r:id="rId20"/>
    <p:sldId id="403" r:id="rId21"/>
    <p:sldId id="366" r:id="rId22"/>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48" d="100"/>
          <a:sy n="48" d="100"/>
        </p:scale>
        <p:origin x="-5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xmlns=""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xmlns=""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php.net/manual/es/function.time.php"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www.faqs.org/rfcs/rfc2109" TargetMode="External"/><Relationship Id="rId4" Type="http://schemas.openxmlformats.org/officeDocument/2006/relationships/hyperlink" Target="http://php.net/manual/es/function.mktime.php"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php.net/manual/es/reserved.variables.server.ph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xmlns=""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11</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smtClean="0"/>
              <a:t>Las </a:t>
            </a:r>
            <a:r>
              <a:rPr lang="es-ES" sz="1200" dirty="0" err="1" smtClean="0"/>
              <a:t>superglobales</a:t>
            </a:r>
            <a:r>
              <a:rPr lang="es-ES" sz="1200" dirty="0" smtClean="0"/>
              <a:t> tales como $_COOKIE están disponibles a partir de PHP 4.1.0. El valor de las cookies también está en $_REQUEST o $HTTP_COOKIE_VARS. </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15</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En otras palabras, probablemente utilizará la función </a:t>
            </a:r>
            <a:r>
              <a:rPr lang="es-ES" sz="1200" dirty="0" smtClean="0">
                <a:hlinkClick r:id="rId3"/>
              </a:rPr>
              <a:t>time()</a:t>
            </a:r>
            <a:r>
              <a:rPr lang="es-ES" sz="1200" dirty="0" smtClean="0"/>
              <a:t> más el número de segundos que quiere que dure la cookie. También podría utilizar la</a:t>
            </a:r>
            <a:r>
              <a:rPr lang="es-ES" sz="1200" baseline="0" dirty="0" smtClean="0"/>
              <a:t> </a:t>
            </a:r>
            <a:r>
              <a:rPr lang="es-ES" sz="1200" dirty="0" smtClean="0"/>
              <a:t>función </a:t>
            </a:r>
            <a:r>
              <a:rPr lang="es-ES" sz="1200" dirty="0" err="1" smtClean="0">
                <a:hlinkClick r:id="rId4"/>
              </a:rPr>
              <a:t>mktime</a:t>
            </a:r>
            <a:r>
              <a:rPr lang="es-ES" sz="1200" dirty="0" smtClean="0">
                <a:hlinkClick r:id="rId4"/>
              </a:rPr>
              <a:t>()</a:t>
            </a:r>
            <a:r>
              <a:rPr lang="es-ES" sz="1200" dirty="0" smtClean="0"/>
              <a:t>. </a:t>
            </a:r>
            <a:r>
              <a:rPr lang="es-ES" sz="1200" i="1" dirty="0" smtClean="0"/>
              <a:t>time()+60*60*24*30 </a:t>
            </a:r>
            <a:r>
              <a:rPr lang="es-ES" sz="1200" dirty="0" smtClean="0"/>
              <a:t>configurará la cookie para expirar en 30 días. Si se pone 0, o se omite, la cookie expirará al final de la sesión (al cerrarse el navegador).</a:t>
            </a:r>
          </a:p>
          <a:p>
            <a:r>
              <a:rPr lang="es-ES" sz="1200" b="0" i="0" kern="1200" dirty="0" smtClean="0">
                <a:solidFill>
                  <a:schemeClr val="tx1"/>
                </a:solidFill>
                <a:latin typeface="Arial" charset="0"/>
                <a:ea typeface="+mn-ea"/>
                <a:cs typeface="+mn-cs"/>
              </a:rPr>
              <a:t>Puede notar que el parámetro </a:t>
            </a:r>
            <a:r>
              <a:rPr lang="es-ES" dirty="0" smtClean="0"/>
              <a:t>expire</a:t>
            </a:r>
            <a:r>
              <a:rPr lang="es-ES" sz="1200" b="0" i="0" kern="1200" dirty="0" smtClean="0">
                <a:solidFill>
                  <a:schemeClr val="tx1"/>
                </a:solidFill>
                <a:latin typeface="Arial" charset="0"/>
                <a:ea typeface="+mn-ea"/>
                <a:cs typeface="+mn-cs"/>
              </a:rPr>
              <a:t> recibe una fecha Unix, por oposición al formato de fecha </a:t>
            </a:r>
            <a:r>
              <a:rPr lang="es-ES" sz="1200" b="0" i="1" kern="1200" dirty="0" err="1" smtClean="0">
                <a:solidFill>
                  <a:schemeClr val="tx1"/>
                </a:solidFill>
                <a:latin typeface="Arial" charset="0"/>
                <a:ea typeface="+mn-ea"/>
                <a:cs typeface="+mn-cs"/>
              </a:rPr>
              <a:t>Wdy</a:t>
            </a:r>
            <a:r>
              <a:rPr lang="es-ES" sz="1200" b="0" i="1" kern="1200" dirty="0" smtClean="0">
                <a:solidFill>
                  <a:schemeClr val="tx1"/>
                </a:solidFill>
                <a:latin typeface="Arial" charset="0"/>
                <a:ea typeface="+mn-ea"/>
                <a:cs typeface="+mn-cs"/>
              </a:rPr>
              <a:t>, DD-</a:t>
            </a:r>
            <a:r>
              <a:rPr lang="es-ES" sz="1200" b="0" i="1" kern="1200" dirty="0" err="1" smtClean="0">
                <a:solidFill>
                  <a:schemeClr val="tx1"/>
                </a:solidFill>
                <a:latin typeface="Arial" charset="0"/>
                <a:ea typeface="+mn-ea"/>
                <a:cs typeface="+mn-cs"/>
              </a:rPr>
              <a:t>Mon</a:t>
            </a:r>
            <a:r>
              <a:rPr lang="es-ES" sz="1200" b="0" i="1" kern="1200" dirty="0" smtClean="0">
                <a:solidFill>
                  <a:schemeClr val="tx1"/>
                </a:solidFill>
                <a:latin typeface="Arial" charset="0"/>
                <a:ea typeface="+mn-ea"/>
                <a:cs typeface="+mn-cs"/>
              </a:rPr>
              <a:t>-YYYY HH:MM:SS GMT</a:t>
            </a:r>
            <a:r>
              <a:rPr lang="es-ES" sz="1200" b="0" i="0" kern="1200" dirty="0" smtClean="0">
                <a:solidFill>
                  <a:schemeClr val="tx1"/>
                </a:solidFill>
                <a:latin typeface="Arial" charset="0"/>
                <a:ea typeface="+mn-ea"/>
                <a:cs typeface="+mn-cs"/>
              </a:rPr>
              <a:t>, esto se debe a que PHP realiza esta conversión internamente.</a:t>
            </a:r>
          </a:p>
          <a:p>
            <a:endParaRPr lang="es-ES" sz="1200" b="0" i="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b="0" i="0" kern="1200" dirty="0" smtClean="0">
                <a:solidFill>
                  <a:schemeClr val="tx1"/>
                </a:solidFill>
                <a:latin typeface="Arial" charset="0"/>
                <a:ea typeface="+mn-ea"/>
                <a:cs typeface="+mn-cs"/>
              </a:rPr>
              <a:t>(*2) </a:t>
            </a:r>
            <a:r>
              <a:rPr lang="es-ES" sz="1200" dirty="0" smtClean="0"/>
              <a:t>Si se utiliza </a:t>
            </a:r>
            <a:r>
              <a:rPr lang="es-ES" sz="1200" i="1" dirty="0" smtClean="0"/>
              <a:t>'/'</a:t>
            </a:r>
            <a:r>
              <a:rPr lang="es-ES" sz="1200" dirty="0" smtClean="0"/>
              <a:t>, la cookie estará disponible en la totalidad del </a:t>
            </a:r>
            <a:r>
              <a:rPr lang="es-ES" sz="1200" dirty="0" err="1" smtClean="0"/>
              <a:t>domain</a:t>
            </a:r>
            <a:r>
              <a:rPr lang="es-ES" sz="1200" dirty="0" smtClean="0"/>
              <a:t>. Si se configura como </a:t>
            </a:r>
            <a:r>
              <a:rPr lang="es-ES" sz="1200" i="1" dirty="0" smtClean="0"/>
              <a:t>'/</a:t>
            </a:r>
            <a:r>
              <a:rPr lang="es-ES" sz="1200" i="1" dirty="0" err="1" smtClean="0"/>
              <a:t>foo</a:t>
            </a:r>
            <a:r>
              <a:rPr lang="es-ES" sz="1200" i="1" dirty="0" smtClean="0"/>
              <a:t>/'</a:t>
            </a:r>
            <a:r>
              <a:rPr lang="es-ES" sz="1200" dirty="0" smtClean="0"/>
              <a:t>, la cookie sólo estará disponible dentro del directorio </a:t>
            </a:r>
            <a:r>
              <a:rPr lang="es-ES" sz="1200" i="1" dirty="0" smtClean="0"/>
              <a:t>/</a:t>
            </a:r>
            <a:r>
              <a:rPr lang="es-ES" sz="1200" i="1" dirty="0" err="1" smtClean="0"/>
              <a:t>foo</a:t>
            </a:r>
            <a:r>
              <a:rPr lang="es-ES" sz="1200" i="1" dirty="0" smtClean="0"/>
              <a:t>/</a:t>
            </a:r>
            <a:r>
              <a:rPr lang="es-ES" sz="1200" dirty="0" smtClean="0"/>
              <a:t> y todos sus sub-directorios en el </a:t>
            </a:r>
            <a:r>
              <a:rPr lang="es-ES" sz="1200" dirty="0" err="1" smtClean="0"/>
              <a:t>domain</a:t>
            </a:r>
            <a:r>
              <a:rPr lang="es-ES" sz="1200" dirty="0" smtClean="0"/>
              <a:t>, tales como </a:t>
            </a:r>
            <a:r>
              <a:rPr lang="es-ES" sz="1200" i="1" dirty="0" smtClean="0"/>
              <a:t>/</a:t>
            </a:r>
            <a:r>
              <a:rPr lang="es-ES" sz="1200" i="1" dirty="0" err="1" smtClean="0"/>
              <a:t>foo</a:t>
            </a:r>
            <a:r>
              <a:rPr lang="es-ES" sz="1200" i="1" dirty="0" smtClean="0"/>
              <a:t>/bar/</a:t>
            </a:r>
            <a:r>
              <a:rPr lang="es-ES" sz="1200" dirty="0" smtClean="0"/>
              <a:t>. El valor por defecto es el directorio actual en donde se está configurando la cookie.</a:t>
            </a:r>
          </a:p>
          <a:p>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(*3) </a:t>
            </a:r>
            <a:r>
              <a:rPr lang="es-ES" sz="1200" dirty="0" smtClean="0"/>
              <a:t>Establecer el dominio a </a:t>
            </a:r>
            <a:r>
              <a:rPr lang="es-ES" sz="1200" i="1" dirty="0" smtClean="0"/>
              <a:t>'www.example.com'</a:t>
            </a:r>
            <a:r>
              <a:rPr lang="es-ES" sz="1200" dirty="0" smtClean="0"/>
              <a:t> hará que la cookie esté disponible en el subdominio </a:t>
            </a:r>
            <a:r>
              <a:rPr lang="es-ES" sz="1200" i="1" dirty="0" err="1" smtClean="0"/>
              <a:t>www</a:t>
            </a:r>
            <a:r>
              <a:rPr lang="es-ES" sz="1200" dirty="0" smtClean="0"/>
              <a:t>  y subdominios superiores. Las cookies disponibles en un dominio inferior, como </a:t>
            </a:r>
            <a:r>
              <a:rPr lang="es-ES" sz="1200" i="1" dirty="0" smtClean="0"/>
              <a:t>'example.com'</a:t>
            </a:r>
            <a:r>
              <a:rPr lang="es-ES" sz="1200" dirty="0" smtClean="0"/>
              <a:t>, estarán disponibles en dominios superiores, </a:t>
            </a:r>
            <a:r>
              <a:rPr lang="es-ES" sz="1200" dirty="0" err="1" smtClean="0"/>
              <a:t>como</a:t>
            </a:r>
            <a:r>
              <a:rPr lang="es-ES" sz="1200" i="1" dirty="0" err="1" smtClean="0"/>
              <a:t>'www.example.com</a:t>
            </a:r>
            <a:r>
              <a:rPr lang="es-ES" sz="1200" i="1" dirty="0" smtClean="0"/>
              <a:t>'</a:t>
            </a:r>
            <a:r>
              <a:rPr lang="es-ES" sz="1200" dirty="0" smtClean="0"/>
              <a:t>. Los navegadores antiguos que aún implementan la referencia obsoleta </a:t>
            </a:r>
            <a:r>
              <a:rPr lang="es-ES" sz="1200" dirty="0" smtClean="0">
                <a:hlinkClick r:id="rId5"/>
              </a:rPr>
              <a:t>» RFC 2109</a:t>
            </a:r>
            <a:r>
              <a:rPr lang="es-ES" sz="1200" dirty="0" smtClean="0"/>
              <a:t>pueden necesitar un </a:t>
            </a:r>
            <a:r>
              <a:rPr lang="es-ES" sz="1200" i="1" dirty="0" smtClean="0"/>
              <a:t>.</a:t>
            </a:r>
            <a:r>
              <a:rPr lang="es-ES" sz="1200" dirty="0" smtClean="0"/>
              <a:t> al inicio para comparar todos los subdominios.</a:t>
            </a:r>
          </a:p>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Del lado del servidor, depende del programador el enviar este tipo de cookies solamente a través de conexiones seguras (por ejemplo, con </a:t>
            </a:r>
            <a:r>
              <a:rPr lang="es-ES" sz="1200" dirty="0" smtClean="0">
                <a:hlinkClick r:id="rId3"/>
              </a:rPr>
              <a:t>$_SERVER["HTTPS"]</a:t>
            </a:r>
            <a:r>
              <a:rPr lang="es-ES" sz="1200" dirty="0" smtClean="0"/>
              <a:t>).</a:t>
            </a:r>
          </a:p>
          <a:p>
            <a:endParaRPr lang="es-ES" sz="1200" dirty="0" smtClean="0"/>
          </a:p>
          <a:p>
            <a:r>
              <a:rPr lang="es-ES" sz="1200" dirty="0" smtClean="0"/>
              <a:t>(*2) Se ha indicado que esta configuración ayuda efectivamente a reducir el robo de identidad a través de ataques XSS (aunque no es soportada por todos los navegadores). pero esa afirmación se disputa a menudo. Agregado en PHP 5.2.0. Puede ser TRUE o FALSE</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17</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19</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r>
            <a:br>
              <a:rPr lang="es-ES" dirty="0"/>
            </a:b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20</a:t>
            </a:fld>
            <a:endParaRPr lang="es-AR" altLang="en-US"/>
          </a:p>
        </p:txBody>
      </p:sp>
    </p:spTree>
    <p:extLst>
      <p:ext uri="{BB962C8B-B14F-4D97-AF65-F5344CB8AC3E}">
        <p14:creationId xmlns:p14="http://schemas.microsoft.com/office/powerpoint/2010/main" xmlns="" val="140147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21</a:t>
            </a:fld>
            <a:endParaRPr lang="es-AR" altLang="en-US"/>
          </a:p>
        </p:txBody>
      </p:sp>
    </p:spTree>
    <p:extLst>
      <p:ext uri="{BB962C8B-B14F-4D97-AF65-F5344CB8AC3E}">
        <p14:creationId xmlns:p14="http://schemas.microsoft.com/office/powerpoint/2010/main" xmlns="" val="106047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4</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6</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9</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xmlns=""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xmlns=""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xmlns=""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608"/>
            <a:ext cx="8588375" cy="275152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08</a:t>
            </a:r>
            <a:endParaRPr lang="es-AR" sz="4800" dirty="0" smtClean="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1027"/>
          <p:cNvSpPr>
            <a:spLocks noGrp="1" noChangeArrowheads="1"/>
          </p:cNvSpPr>
          <p:nvPr>
            <p:ph type="body" idx="1"/>
          </p:nvPr>
        </p:nvSpPr>
        <p:spPr>
          <a:xfrm>
            <a:off x="228600" y="3429000"/>
            <a:ext cx="8458200" cy="590931"/>
          </a:xfrm>
        </p:spPr>
        <p:txBody>
          <a:bodyPr/>
          <a:lstStyle/>
          <a:p>
            <a:pPr algn="ctr" eaLnBrk="1" hangingPunct="1">
              <a:buNone/>
              <a:defRPr/>
            </a:pPr>
            <a:r>
              <a:rPr lang="es-ES" sz="3600" dirty="0" smtClean="0"/>
              <a:t>Ejemplos</a:t>
            </a:r>
            <a:endParaRPr lang="es-AR" sz="3600" dirty="0"/>
          </a:p>
        </p:txBody>
      </p:sp>
      <p:sp>
        <p:nvSpPr>
          <p:cNvPr id="4" name="3 Título"/>
          <p:cNvSpPr>
            <a:spLocks noGrp="1"/>
          </p:cNvSpPr>
          <p:nvPr>
            <p:ph type="title"/>
          </p:nvPr>
        </p:nvSpPr>
        <p:spPr/>
        <p:txBody>
          <a:bodyPr/>
          <a:lstStyle/>
          <a:p>
            <a:endParaRPr lang="es-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225498"/>
          </a:xfrm>
        </p:spPr>
        <p:txBody>
          <a:bodyPr/>
          <a:lstStyle/>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sz="3200" dirty="0" smtClean="0">
                <a:solidFill>
                  <a:schemeClr val="accent1"/>
                </a:solidFill>
              </a:rPr>
              <a:t>Generalidades</a:t>
            </a:r>
          </a:p>
          <a:p>
            <a:pPr lvl="1" eaLnBrk="1" hangingPunct="1">
              <a:defRPr/>
            </a:pPr>
            <a:r>
              <a:rPr lang="es-AR" dirty="0" smtClean="0"/>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Cookies</a:t>
            </a:r>
            <a:endParaRPr lang="es-AR" sz="2800" dirty="0"/>
          </a:p>
        </p:txBody>
      </p:sp>
      <p:sp>
        <p:nvSpPr>
          <p:cNvPr id="4" name="Marcador de contenido 3"/>
          <p:cNvSpPr>
            <a:spLocks noGrp="1"/>
          </p:cNvSpPr>
          <p:nvPr>
            <p:ph idx="1"/>
          </p:nvPr>
        </p:nvSpPr>
        <p:spPr>
          <a:xfrm>
            <a:off x="381000" y="1371600"/>
            <a:ext cx="8388350" cy="3517886"/>
          </a:xfrm>
        </p:spPr>
        <p:txBody>
          <a:bodyPr/>
          <a:lstStyle/>
          <a:p>
            <a:r>
              <a:rPr lang="es-ES" sz="2800" dirty="0" smtClean="0"/>
              <a:t>Una cookie se utiliza a menudo para identificar a un usuario. </a:t>
            </a:r>
          </a:p>
          <a:p>
            <a:r>
              <a:rPr lang="es-ES" sz="2800" dirty="0" smtClean="0"/>
              <a:t>Una cookie es un pequeño archivo que el servidor guarda en el cliente. </a:t>
            </a:r>
          </a:p>
          <a:p>
            <a:r>
              <a:rPr lang="es-ES" sz="2800" dirty="0" smtClean="0"/>
              <a:t>Cada vez que el mismo equipo solicita una página con un navegador, se enviará la cookie también.</a:t>
            </a:r>
          </a:p>
          <a:p>
            <a:r>
              <a:rPr lang="es-ES" sz="2800" dirty="0" smtClean="0"/>
              <a:t>Con PHP, se puede tanto crear como recuperar valores de cookies.</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225498"/>
          </a:xfrm>
        </p:spPr>
        <p:txBody>
          <a:bodyPr/>
          <a:lstStyle/>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sz="3200" dirty="0" smtClean="0">
                <a:solidFill>
                  <a:schemeClr val="accent1"/>
                </a:solidFill>
              </a:rPr>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(1/2)</a:t>
            </a:r>
            <a:endParaRPr lang="es-AR" sz="2800" dirty="0"/>
          </a:p>
        </p:txBody>
      </p:sp>
      <p:sp>
        <p:nvSpPr>
          <p:cNvPr id="4" name="Marcador de contenido 3"/>
          <p:cNvSpPr>
            <a:spLocks noGrp="1"/>
          </p:cNvSpPr>
          <p:nvPr>
            <p:ph idx="1"/>
          </p:nvPr>
        </p:nvSpPr>
        <p:spPr>
          <a:xfrm>
            <a:off x="381000" y="1416050"/>
            <a:ext cx="8388350" cy="5069080"/>
          </a:xfrm>
        </p:spPr>
        <p:txBody>
          <a:bodyPr/>
          <a:lstStyle/>
          <a:p>
            <a:r>
              <a:rPr lang="es-ES" sz="2800" b="1" i="1" dirty="0" err="1" smtClean="0"/>
              <a:t>setcookie</a:t>
            </a:r>
            <a:r>
              <a:rPr lang="es-ES" sz="2800" b="1" i="1" dirty="0" smtClean="0"/>
              <a:t>()</a:t>
            </a:r>
            <a:r>
              <a:rPr lang="es-ES" sz="2800" dirty="0" smtClean="0"/>
              <a:t> define una cookie para ser enviada junto con el resto de las cabeceras de HTTP. </a:t>
            </a:r>
          </a:p>
          <a:p>
            <a:r>
              <a:rPr lang="es-ES" sz="2800" dirty="0" smtClean="0"/>
              <a:t>Al igual que otras cabeceras, las cookies deben ser enviadas antes de que el script genere ninguna salida (es una restricción del protocolo).</a:t>
            </a:r>
          </a:p>
          <a:p>
            <a:r>
              <a:rPr lang="es-ES" sz="2800" dirty="0" smtClean="0"/>
              <a:t>Esto implica que las llamadas a esta función se coloquen antes de que se genere cualquier salida, incluyendo las etiquetas &lt;</a:t>
            </a:r>
            <a:r>
              <a:rPr lang="es-ES" sz="2800" dirty="0" err="1" smtClean="0"/>
              <a:t>html</a:t>
            </a:r>
            <a:r>
              <a:rPr lang="es-ES" sz="2800" dirty="0" smtClean="0"/>
              <a:t>&gt; y &lt;head&gt; al igual que cualquier espacio en blanco.</a:t>
            </a:r>
          </a:p>
          <a:p>
            <a:r>
              <a:rPr lang="es-ES" sz="2800" dirty="0" smtClean="0"/>
              <a:t>Una vez que han sido enviadas las cookies, se puede acceder a ellas en la próxima carga de la página gracias a los </a:t>
            </a:r>
            <a:r>
              <a:rPr lang="es-ES" sz="2800" dirty="0" err="1" smtClean="0"/>
              <a:t>arrays</a:t>
            </a:r>
            <a:r>
              <a:rPr lang="es-ES" sz="2800" dirty="0" smtClean="0"/>
              <a:t> $_COOKIE.</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(2/2)</a:t>
            </a:r>
            <a:endParaRPr lang="es-AR" sz="2800" dirty="0"/>
          </a:p>
        </p:txBody>
      </p:sp>
      <p:sp>
        <p:nvSpPr>
          <p:cNvPr id="4" name="Marcador de contenido 3"/>
          <p:cNvSpPr>
            <a:spLocks noGrp="1"/>
          </p:cNvSpPr>
          <p:nvPr>
            <p:ph idx="1"/>
          </p:nvPr>
        </p:nvSpPr>
        <p:spPr>
          <a:xfrm>
            <a:off x="381000" y="1416050"/>
            <a:ext cx="8388350" cy="5392245"/>
          </a:xfrm>
        </p:spPr>
        <p:txBody>
          <a:bodyPr/>
          <a:lstStyle/>
          <a:p>
            <a:endParaRPr lang="es-ES" sz="2800" dirty="0" smtClean="0"/>
          </a:p>
          <a:p>
            <a:endParaRPr lang="es-ES" sz="2800" dirty="0" smtClean="0"/>
          </a:p>
          <a:p>
            <a:endParaRPr lang="es-ES" sz="2800" dirty="0" smtClean="0"/>
          </a:p>
          <a:p>
            <a:r>
              <a:rPr lang="es-ES" sz="2800" dirty="0" smtClean="0"/>
              <a:t>A excepción del parámetro </a:t>
            </a:r>
            <a:r>
              <a:rPr lang="es-ES" sz="2800" dirty="0" err="1" smtClean="0"/>
              <a:t>name</a:t>
            </a:r>
            <a:r>
              <a:rPr lang="es-ES" sz="2800" dirty="0" smtClean="0"/>
              <a:t>, los parámetros son opcionales.</a:t>
            </a:r>
          </a:p>
          <a:p>
            <a:r>
              <a:rPr lang="es-ES" sz="2800" dirty="0" smtClean="0"/>
              <a:t>Si existe algún tipo </a:t>
            </a:r>
            <a:r>
              <a:rPr lang="es-ES" sz="2800" smtClean="0"/>
              <a:t>de salida anterior </a:t>
            </a:r>
            <a:r>
              <a:rPr lang="es-ES" sz="2800" dirty="0" smtClean="0"/>
              <a:t>a la llamada de esta función, </a:t>
            </a:r>
            <a:r>
              <a:rPr lang="es-ES" sz="2800" dirty="0" err="1" smtClean="0"/>
              <a:t>setcookie</a:t>
            </a:r>
            <a:r>
              <a:rPr lang="es-ES" sz="2800" dirty="0" smtClean="0"/>
              <a:t>() fallará y retornará FALSE. </a:t>
            </a:r>
          </a:p>
          <a:p>
            <a:r>
              <a:rPr lang="es-ES" sz="2800" dirty="0" smtClean="0"/>
              <a:t>Si </a:t>
            </a:r>
            <a:r>
              <a:rPr lang="es-ES" sz="2800" dirty="0" err="1" smtClean="0"/>
              <a:t>setcookie</a:t>
            </a:r>
            <a:r>
              <a:rPr lang="es-ES" sz="2800" dirty="0" smtClean="0"/>
              <a:t>() ejecuta satisfactoriamente, retornará TRUE. </a:t>
            </a:r>
          </a:p>
          <a:p>
            <a:r>
              <a:rPr lang="es-ES" sz="2800" dirty="0" smtClean="0"/>
              <a:t>Esto no indica si es que el usuario ha aceptado la cookie o no.</a:t>
            </a:r>
          </a:p>
        </p:txBody>
      </p:sp>
      <p:sp>
        <p:nvSpPr>
          <p:cNvPr id="6" name="Rectangle 5"/>
          <p:cNvSpPr>
            <a:spLocks noChangeArrowheads="1"/>
          </p:cNvSpPr>
          <p:nvPr/>
        </p:nvSpPr>
        <p:spPr bwMode="auto">
          <a:xfrm>
            <a:off x="503238" y="1447801"/>
            <a:ext cx="8229600" cy="1371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chemeClr val="bg2"/>
                </a:solidFill>
                <a:latin typeface="Courier New" panose="02070309020205020404" pitchFamily="49" charset="0"/>
                <a:cs typeface="Courier New" panose="02070309020205020404" pitchFamily="49" charset="0"/>
              </a:rPr>
              <a:t>   </a:t>
            </a:r>
            <a:r>
              <a:rPr lang="en-US" sz="2000" dirty="0" err="1" smtClean="0">
                <a:solidFill>
                  <a:schemeClr val="accent2">
                    <a:lumMod val="75000"/>
                  </a:schemeClr>
                </a:solidFill>
              </a:rPr>
              <a:t>bool</a:t>
            </a:r>
            <a:r>
              <a:rPr lang="en-US" sz="2000" dirty="0" smtClean="0">
                <a:solidFill>
                  <a:schemeClr val="bg2"/>
                </a:solidFill>
              </a:rPr>
              <a:t> </a:t>
            </a:r>
            <a:r>
              <a:rPr lang="en-US" sz="2000" b="1" dirty="0" err="1" smtClean="0">
                <a:solidFill>
                  <a:schemeClr val="bg2"/>
                </a:solidFill>
              </a:rPr>
              <a:t>setcookie</a:t>
            </a:r>
            <a:r>
              <a:rPr lang="en-US" sz="2000" dirty="0" smtClean="0">
                <a:solidFill>
                  <a:schemeClr val="bg2"/>
                </a:solidFill>
              </a:rPr>
              <a:t>(</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name</a:t>
            </a: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value</a:t>
            </a:r>
            <a:r>
              <a:rPr lang="en-US" sz="2000" dirty="0" smtClean="0">
                <a:solidFill>
                  <a:schemeClr val="bg2"/>
                </a:solidFill>
              </a:rPr>
              <a:t> [, </a:t>
            </a:r>
            <a:r>
              <a:rPr lang="en-US" sz="2000" dirty="0" err="1" smtClean="0">
                <a:solidFill>
                  <a:schemeClr val="accent2">
                    <a:lumMod val="75000"/>
                  </a:schemeClr>
                </a:solidFill>
              </a:rPr>
              <a:t>int</a:t>
            </a:r>
            <a:r>
              <a:rPr lang="en-US" sz="2000" dirty="0" smtClean="0">
                <a:solidFill>
                  <a:schemeClr val="bg2"/>
                </a:solidFill>
              </a:rPr>
              <a:t> </a:t>
            </a:r>
            <a:r>
              <a:rPr lang="en-US" sz="2000" i="1" dirty="0" smtClean="0">
                <a:solidFill>
                  <a:schemeClr val="bg2"/>
                </a:solidFill>
              </a:rPr>
              <a:t>expire</a:t>
            </a:r>
            <a:r>
              <a:rPr lang="en-US" sz="2000" dirty="0" smtClean="0">
                <a:solidFill>
                  <a:schemeClr val="bg2"/>
                </a:solidFill>
              </a:rPr>
              <a:t> = 0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path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domain</a:t>
            </a: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smtClean="0">
                <a:solidFill>
                  <a:schemeClr val="bg2"/>
                </a:solidFill>
              </a:rPr>
              <a:t>secure</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err="1" smtClean="0">
                <a:solidFill>
                  <a:schemeClr val="bg2"/>
                </a:solidFill>
              </a:rPr>
              <a:t>httponly</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 )</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(1/2)</a:t>
            </a:r>
            <a:endParaRPr lang="es-AR" sz="2800" dirty="0"/>
          </a:p>
        </p:txBody>
      </p:sp>
      <p:sp>
        <p:nvSpPr>
          <p:cNvPr id="4" name="Marcador de contenido 3"/>
          <p:cNvSpPr>
            <a:spLocks noGrp="1"/>
          </p:cNvSpPr>
          <p:nvPr>
            <p:ph idx="1"/>
          </p:nvPr>
        </p:nvSpPr>
        <p:spPr>
          <a:xfrm>
            <a:off x="381000" y="1416050"/>
            <a:ext cx="8388350" cy="5284524"/>
          </a:xfrm>
        </p:spPr>
        <p:txBody>
          <a:bodyPr/>
          <a:lstStyle/>
          <a:p>
            <a:r>
              <a:rPr lang="es-ES" sz="2800" i="1" dirty="0" err="1" smtClean="0"/>
              <a:t>name</a:t>
            </a:r>
            <a:r>
              <a:rPr lang="es-ES" sz="2800" dirty="0" smtClean="0"/>
              <a:t>: Indica el nombre de la cookie. </a:t>
            </a:r>
          </a:p>
          <a:p>
            <a:r>
              <a:rPr lang="es-ES" sz="2800" i="1" dirty="0" err="1" smtClean="0"/>
              <a:t>value</a:t>
            </a:r>
            <a:r>
              <a:rPr lang="es-ES" sz="2800" dirty="0" smtClean="0"/>
              <a:t>: Establece el valor de la cookie. Este valor se guarda en el cliente.</a:t>
            </a:r>
          </a:p>
          <a:p>
            <a:r>
              <a:rPr lang="es-ES" sz="2800" i="1" dirty="0" smtClean="0"/>
              <a:t>expire</a:t>
            </a:r>
            <a:r>
              <a:rPr lang="es-ES" sz="2800" dirty="0" smtClean="0"/>
              <a:t>: indica el tiempo en el que expira la cookie. Es una fecha Unix por tanto está expresada en números de segundos a partir de la presente época.  (</a:t>
            </a:r>
            <a:r>
              <a:rPr lang="es-ES" sz="2000" dirty="0" smtClean="0"/>
              <a:t>*1</a:t>
            </a:r>
            <a:r>
              <a:rPr lang="es-ES" sz="2800" dirty="0" smtClean="0"/>
              <a:t>)</a:t>
            </a:r>
          </a:p>
          <a:p>
            <a:r>
              <a:rPr lang="es-ES" sz="2800" i="1" dirty="0" err="1" smtClean="0"/>
              <a:t>path</a:t>
            </a:r>
            <a:r>
              <a:rPr lang="es-ES" sz="2800" dirty="0" smtClean="0"/>
              <a:t>: Indica la ruta dentro del servidor en la que la cookie estará disponible. (</a:t>
            </a:r>
            <a:r>
              <a:rPr lang="es-ES" sz="2000" dirty="0" smtClean="0"/>
              <a:t>*2</a:t>
            </a:r>
            <a:r>
              <a:rPr lang="es-ES" sz="2800" dirty="0" smtClean="0"/>
              <a:t>) </a:t>
            </a:r>
          </a:p>
          <a:p>
            <a:r>
              <a:rPr lang="es-ES" sz="2800" i="1" dirty="0" err="1" smtClean="0"/>
              <a:t>domain</a:t>
            </a:r>
            <a:r>
              <a:rPr lang="es-ES" sz="2800" dirty="0" smtClean="0"/>
              <a:t>: El dominio para el cual la cookie está disponible. (</a:t>
            </a:r>
            <a:r>
              <a:rPr lang="es-ES" sz="2000" dirty="0" smtClean="0"/>
              <a:t>*3</a:t>
            </a:r>
            <a:r>
              <a:rPr lang="es-ES" sz="2800" dirty="0" smtClean="0"/>
              <a:t>)</a:t>
            </a:r>
          </a:p>
          <a:p>
            <a:pPr>
              <a:buNone/>
            </a:pPr>
            <a:endParaRPr lang="es-ES" sz="2800" dirty="0"/>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(2/2)</a:t>
            </a:r>
            <a:endParaRPr lang="es-AR" sz="2800" dirty="0"/>
          </a:p>
        </p:txBody>
      </p:sp>
      <p:sp>
        <p:nvSpPr>
          <p:cNvPr id="4" name="Marcador de contenido 3"/>
          <p:cNvSpPr>
            <a:spLocks noGrp="1"/>
          </p:cNvSpPr>
          <p:nvPr>
            <p:ph idx="1"/>
          </p:nvPr>
        </p:nvSpPr>
        <p:spPr>
          <a:xfrm>
            <a:off x="381000" y="1416050"/>
            <a:ext cx="8388350" cy="4185761"/>
          </a:xfrm>
        </p:spPr>
        <p:txBody>
          <a:bodyPr/>
          <a:lstStyle/>
          <a:p>
            <a:r>
              <a:rPr lang="es-ES" sz="2800" i="1" dirty="0" err="1" smtClean="0"/>
              <a:t>secure</a:t>
            </a:r>
            <a:r>
              <a:rPr lang="es-ES" sz="2800" dirty="0" smtClean="0"/>
              <a:t>: Establece si la cookie sólo debiera transmitirse por una conexión segura HTTPS desde el cliente. Cuando se configura como TRUE, la cookie sólo se creará si es que existe una conexión segura. (</a:t>
            </a:r>
            <a:r>
              <a:rPr lang="es-ES" sz="2000" dirty="0" smtClean="0"/>
              <a:t>*1</a:t>
            </a:r>
            <a:r>
              <a:rPr lang="es-ES" sz="2800" dirty="0" smtClean="0"/>
              <a:t>)</a:t>
            </a:r>
          </a:p>
          <a:p>
            <a:r>
              <a:rPr lang="es-ES" sz="2800" i="1" dirty="0" err="1" smtClean="0"/>
              <a:t>httponly</a:t>
            </a:r>
            <a:r>
              <a:rPr lang="es-ES" sz="2800" i="1" dirty="0" smtClean="0"/>
              <a:t>:</a:t>
            </a:r>
            <a:r>
              <a:rPr lang="es-ES" sz="2800" dirty="0" smtClean="0"/>
              <a:t> Cuando es TRUE la cookie será accesible sólo a través del protocolo HTTP. Esto significa que la cookie no será accesible por lenguajes de scripting, como </a:t>
            </a:r>
            <a:r>
              <a:rPr lang="es-ES" sz="2800" dirty="0" err="1" smtClean="0"/>
              <a:t>JavaScript</a:t>
            </a:r>
            <a:r>
              <a:rPr lang="es-ES" sz="2800" dirty="0" smtClean="0"/>
              <a:t>. (</a:t>
            </a:r>
            <a:r>
              <a:rPr lang="es-ES" sz="2000" dirty="0" smtClean="0"/>
              <a:t>*2</a:t>
            </a:r>
            <a:r>
              <a:rPr lang="es-ES" sz="2800" dirty="0" smtClean="0"/>
              <a:t>)</a:t>
            </a:r>
          </a:p>
          <a:p>
            <a:endParaRPr lang="es-ES" sz="2800" dirty="0"/>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Ejemplo</a:t>
            </a:r>
          </a:p>
        </p:txBody>
      </p:sp>
      <p:sp>
        <p:nvSpPr>
          <p:cNvPr id="200707" name="Rectangle 1027"/>
          <p:cNvSpPr>
            <a:spLocks noGrp="1" noChangeArrowheads="1"/>
          </p:cNvSpPr>
          <p:nvPr>
            <p:ph type="body" idx="1"/>
          </p:nvPr>
        </p:nvSpPr>
        <p:spPr>
          <a:xfrm>
            <a:off x="228600" y="1371600"/>
            <a:ext cx="8458200" cy="590931"/>
          </a:xfrm>
        </p:spPr>
        <p:txBody>
          <a:bodyPr/>
          <a:lstStyle/>
          <a:p>
            <a:pPr eaLnBrk="1" hangingPunct="1">
              <a:buNone/>
              <a:defRPr/>
            </a:pPr>
            <a:endParaRPr lang="es-AR" sz="3600" dirty="0"/>
          </a:p>
        </p:txBody>
      </p:sp>
      <p:sp>
        <p:nvSpPr>
          <p:cNvPr id="4" name="Rectangle 5"/>
          <p:cNvSpPr>
            <a:spLocks noChangeArrowheads="1"/>
          </p:cNvSpPr>
          <p:nvPr/>
        </p:nvSpPr>
        <p:spPr bwMode="auto">
          <a:xfrm>
            <a:off x="503238" y="2667000"/>
            <a:ext cx="8412162" cy="2362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$valor1</a:t>
            </a:r>
            <a:r>
              <a:rPr lang="es-AR" sz="2000" dirty="0" smtClean="0">
                <a:solidFill>
                  <a:schemeClr val="bg2"/>
                </a:solidFill>
              </a:rPr>
              <a:t> = </a:t>
            </a:r>
            <a:r>
              <a:rPr lang="es-AR" sz="2000" dirty="0" smtClean="0">
                <a:solidFill>
                  <a:srgbClr val="993300"/>
                </a:solidFill>
              </a:rPr>
              <a:t>'valor_cookie_1'</a:t>
            </a:r>
            <a:r>
              <a:rPr lang="es-AR" sz="2000" dirty="0" smtClean="0">
                <a:solidFill>
                  <a:schemeClr val="bg2"/>
                </a:solidFill>
              </a:rPr>
              <a:t>;</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$valor2</a:t>
            </a:r>
            <a:r>
              <a:rPr lang="es-AR" sz="2000" dirty="0" smtClean="0">
                <a:solidFill>
                  <a:schemeClr val="bg2"/>
                </a:solidFill>
              </a:rPr>
              <a:t> = </a:t>
            </a:r>
            <a:r>
              <a:rPr lang="es-AR" sz="2000" dirty="0" smtClean="0">
                <a:solidFill>
                  <a:srgbClr val="993300"/>
                </a:solidFill>
              </a:rPr>
              <a:t>'valor_cookie_2'</a:t>
            </a:r>
            <a:r>
              <a:rPr lang="es-AR" sz="2000" dirty="0" smtClean="0">
                <a:solidFill>
                  <a:schemeClr val="bg2"/>
                </a:solidFill>
              </a:rPr>
              <a:t>; </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$valor3</a:t>
            </a:r>
            <a:r>
              <a:rPr lang="es-AR" sz="2000" dirty="0" smtClean="0">
                <a:solidFill>
                  <a:schemeClr val="bg2"/>
                </a:solidFill>
              </a:rPr>
              <a:t> = </a:t>
            </a:r>
            <a:r>
              <a:rPr lang="es-AR" sz="2000" dirty="0" smtClean="0">
                <a:solidFill>
                  <a:srgbClr val="993300"/>
                </a:solidFill>
              </a:rPr>
              <a:t>'valor_cookie_3'</a:t>
            </a:r>
            <a:r>
              <a:rPr lang="es-AR" sz="2000" dirty="0" smtClean="0">
                <a:solidFill>
                  <a:schemeClr val="bg2"/>
                </a:solidFill>
              </a:rPr>
              <a:t>; </a:t>
            </a:r>
            <a:br>
              <a:rPr lang="es-AR" sz="2000" dirty="0" smtClean="0">
                <a:solidFill>
                  <a:schemeClr val="bg2"/>
                </a:solidFill>
              </a:rPr>
            </a:b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"TestCookie1"</a:t>
            </a:r>
            <a:r>
              <a:rPr lang="es-AR" sz="2000" dirty="0" smtClean="0">
                <a:solidFill>
                  <a:schemeClr val="bg2"/>
                </a:solidFill>
              </a:rPr>
              <a:t>, </a:t>
            </a:r>
            <a:r>
              <a:rPr lang="es-AR" sz="2000" dirty="0" smtClean="0">
                <a:solidFill>
                  <a:schemeClr val="accent2">
                    <a:lumMod val="75000"/>
                  </a:schemeClr>
                </a:solidFill>
              </a:rPr>
              <a:t>$valor1</a:t>
            </a:r>
            <a:r>
              <a:rPr lang="es-AR" sz="2000" dirty="0" smtClean="0">
                <a:solidFill>
                  <a:schemeClr val="bg2"/>
                </a:solidFill>
              </a:rPr>
              <a:t>);</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$valor2</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$valor3</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endParaRPr lang="es-AR" altLang="en-US" sz="2000" b="1" dirty="0">
              <a:solidFill>
                <a:schemeClr val="bg2"/>
              </a:solidFill>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225498"/>
          </a:xfrm>
        </p:spPr>
        <p:txBody>
          <a:bodyPr/>
          <a:lstStyle/>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dirty="0" smtClean="0"/>
              <a:t>Establecer una cookie</a:t>
            </a:r>
          </a:p>
          <a:p>
            <a:pPr lvl="1" eaLnBrk="1" hangingPunct="1">
              <a:defRPr/>
            </a:pPr>
            <a:r>
              <a:rPr lang="es-AR" sz="3200" dirty="0" smtClean="0">
                <a:solidFill>
                  <a:schemeClr val="accent1"/>
                </a:solidFill>
              </a:rPr>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101840"/>
          </a:xfrm>
        </p:spPr>
        <p:txBody>
          <a:bodyPr/>
          <a:lstStyle/>
          <a:p>
            <a:pPr eaLnBrk="1" hangingPunct="1">
              <a:defRPr/>
            </a:pPr>
            <a:r>
              <a:rPr lang="es-ES" dirty="0" smtClean="0"/>
              <a:t>Variables de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Borrar una cookie</a:t>
            </a:r>
            <a:endParaRPr lang="es-AR" sz="2800" dirty="0"/>
          </a:p>
        </p:txBody>
      </p:sp>
      <p:sp>
        <p:nvSpPr>
          <p:cNvPr id="4" name="Marcador de contenido 3"/>
          <p:cNvSpPr>
            <a:spLocks noGrp="1"/>
          </p:cNvSpPr>
          <p:nvPr>
            <p:ph idx="1"/>
          </p:nvPr>
        </p:nvSpPr>
        <p:spPr>
          <a:xfrm>
            <a:off x="381000" y="1416050"/>
            <a:ext cx="8388350" cy="1643527"/>
          </a:xfrm>
        </p:spPr>
        <p:txBody>
          <a:bodyPr/>
          <a:lstStyle/>
          <a:p>
            <a:r>
              <a:rPr lang="es-ES" sz="2800" dirty="0" smtClean="0"/>
              <a:t>Para borrar una cookie se debe asegurar que la fecha de expiración ya ha pasado, de este modo se detonará el mecanismo de eliminación del navegador. </a:t>
            </a:r>
            <a:endParaRPr lang="es-ES" sz="2400" dirty="0"/>
          </a:p>
        </p:txBody>
      </p:sp>
      <p:sp>
        <p:nvSpPr>
          <p:cNvPr id="5" name="Rectangle 5"/>
          <p:cNvSpPr>
            <a:spLocks noChangeArrowheads="1"/>
          </p:cNvSpPr>
          <p:nvPr/>
        </p:nvSpPr>
        <p:spPr bwMode="auto">
          <a:xfrm>
            <a:off x="503238" y="3505200"/>
            <a:ext cx="8412162" cy="11430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p>
          <a:p>
            <a:pPr eaLnBrk="1" hangingPunct="1">
              <a:buClr>
                <a:srgbClr val="0000FF"/>
              </a:buClr>
              <a:buSzPct val="100000"/>
              <a:buFont typeface="Courier New" panose="02070309020205020404" pitchFamily="49" charset="0"/>
              <a:buNone/>
            </a:pPr>
            <a:endParaRPr lang="es-AR" altLang="en-US" sz="2000" b="1"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xmlns="" val="168914026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2714589"/>
          </a:xfrm>
        </p:spPr>
        <p:txBody>
          <a:bodyPr/>
          <a:lstStyle/>
          <a:p>
            <a:pPr eaLnBrk="1" hangingPunct="1">
              <a:defRPr/>
            </a:pPr>
            <a:r>
              <a:rPr lang="es-ES" sz="3600" dirty="0" smtClean="0">
                <a:latin typeface="Franklin Gothic Medium" charset="0"/>
              </a:rPr>
              <a:t>Variables de sesión</a:t>
            </a:r>
          </a:p>
          <a:p>
            <a:pPr lvl="1" eaLnBrk="1" hangingPunct="1">
              <a:defRPr/>
            </a:pPr>
            <a:r>
              <a:rPr lang="es-ES" sz="3200" dirty="0" smtClean="0">
                <a:solidFill>
                  <a:schemeClr val="accent1"/>
                </a:solidFill>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Variables de Sesión</a:t>
            </a:r>
            <a:endParaRPr lang="es-AR" sz="2800" dirty="0"/>
          </a:p>
        </p:txBody>
      </p:sp>
      <p:sp>
        <p:nvSpPr>
          <p:cNvPr id="4" name="Marcador de contenido 3"/>
          <p:cNvSpPr>
            <a:spLocks noGrp="1"/>
          </p:cNvSpPr>
          <p:nvPr>
            <p:ph idx="1"/>
          </p:nvPr>
        </p:nvSpPr>
        <p:spPr>
          <a:xfrm>
            <a:off x="381000" y="1416050"/>
            <a:ext cx="8388350" cy="4681282"/>
          </a:xfrm>
        </p:spPr>
        <p:txBody>
          <a:bodyPr/>
          <a:lstStyle/>
          <a:p>
            <a:r>
              <a:rPr lang="es-ES" sz="2800" dirty="0" smtClean="0"/>
              <a:t>Las variables de sesión son una forma de guardar información de un usuario particular, que puede ser usada en distintas páginas del sitio Web.</a:t>
            </a:r>
          </a:p>
          <a:p>
            <a:r>
              <a:rPr lang="es-ES" sz="2800" dirty="0" smtClean="0"/>
              <a:t>La información </a:t>
            </a:r>
            <a:r>
              <a:rPr lang="es-ES" sz="2800" b="1" dirty="0" smtClean="0"/>
              <a:t>no</a:t>
            </a:r>
            <a:r>
              <a:rPr lang="es-ES" sz="2800" dirty="0" smtClean="0"/>
              <a:t> es almacenada en el cliente.</a:t>
            </a:r>
          </a:p>
          <a:p>
            <a:r>
              <a:rPr lang="es-ES" sz="2800" dirty="0" smtClean="0"/>
              <a:t>Dado que HTTP no mantiene estado entre páginas, la utilización de variables de sesión permite mantener información acerca de un solo usuario, y están disponibles para todas las páginas del sitio Web. </a:t>
            </a:r>
          </a:p>
          <a:p>
            <a:r>
              <a:rPr lang="es-ES" sz="2800" dirty="0" smtClean="0"/>
              <a:t>Por defecto, las variables de sesión duran hasta que el usuario cierra el navegador. </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2785378"/>
          </a:xfrm>
        </p:spPr>
        <p:txBody>
          <a:bodyPr/>
          <a:lstStyle/>
          <a:p>
            <a:pPr eaLnBrk="1" hangingPunct="1">
              <a:defRPr/>
            </a:pPr>
            <a:r>
              <a:rPr lang="es-ES" sz="3600" dirty="0" smtClean="0">
                <a:latin typeface="Franklin Gothic Medium" charset="0"/>
              </a:rPr>
              <a:t>Variables de sesión</a:t>
            </a:r>
          </a:p>
          <a:p>
            <a:pPr lvl="1" eaLnBrk="1" hangingPunct="1">
              <a:defRPr/>
            </a:pPr>
            <a:r>
              <a:rPr lang="es-ES" dirty="0" smtClean="0">
                <a:latin typeface="Franklin Gothic Medium" charset="0"/>
              </a:rPr>
              <a:t>Generalidades</a:t>
            </a:r>
          </a:p>
          <a:p>
            <a:pPr lvl="1" eaLnBrk="1" hangingPunct="1">
              <a:defRPr/>
            </a:pPr>
            <a:r>
              <a:rPr lang="es-ES" sz="3200" dirty="0" smtClean="0">
                <a:solidFill>
                  <a:schemeClr val="accent1"/>
                </a:solidFill>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(1/2)</a:t>
            </a:r>
            <a:endParaRPr lang="es-AR" sz="2800" dirty="0"/>
          </a:p>
        </p:txBody>
      </p:sp>
      <p:sp>
        <p:nvSpPr>
          <p:cNvPr id="4" name="Marcador de contenido 3"/>
          <p:cNvSpPr>
            <a:spLocks noGrp="1"/>
          </p:cNvSpPr>
          <p:nvPr>
            <p:ph idx="1"/>
          </p:nvPr>
        </p:nvSpPr>
        <p:spPr>
          <a:xfrm>
            <a:off x="381000" y="1416050"/>
            <a:ext cx="8388350" cy="2246769"/>
          </a:xfrm>
        </p:spPr>
        <p:txBody>
          <a:bodyPr/>
          <a:lstStyle/>
          <a:p>
            <a:r>
              <a:rPr lang="es-ES" sz="2800" dirty="0" smtClean="0"/>
              <a:t>Una sesión se inicia con la función </a:t>
            </a:r>
            <a:r>
              <a:rPr lang="es-ES" sz="2800" b="1" i="1" dirty="0" err="1" smtClean="0"/>
              <a:t>session_start</a:t>
            </a:r>
            <a:r>
              <a:rPr lang="es-ES" sz="2800" b="1" i="1" dirty="0" smtClean="0"/>
              <a:t>()</a:t>
            </a:r>
            <a:r>
              <a:rPr lang="es-ES" sz="2800" dirty="0" smtClean="0"/>
              <a:t>.</a:t>
            </a:r>
          </a:p>
          <a:p>
            <a:r>
              <a:rPr lang="es-ES" sz="2800" dirty="0" smtClean="0"/>
              <a:t>Dicha función debe estar declarada en cada script al que deseamos utilizar con variables de sesión.</a:t>
            </a:r>
          </a:p>
          <a:p>
            <a:r>
              <a:rPr lang="es-ES" sz="2800" dirty="0" smtClean="0"/>
              <a:t>Las variables de sesión se establecen con la variable </a:t>
            </a:r>
            <a:r>
              <a:rPr lang="es-ES" sz="2800" dirty="0" err="1" smtClean="0"/>
              <a:t>super</a:t>
            </a:r>
            <a:r>
              <a:rPr lang="es-ES" sz="2800" dirty="0" smtClean="0"/>
              <a:t> global de PHP: </a:t>
            </a:r>
            <a:r>
              <a:rPr lang="es-ES" sz="2800" b="1" i="1" dirty="0" smtClean="0"/>
              <a:t>$_SESSION</a:t>
            </a:r>
            <a:r>
              <a:rPr lang="es-ES" sz="2800" dirty="0" smtClean="0"/>
              <a:t>. </a:t>
            </a:r>
          </a:p>
        </p:txBody>
      </p:sp>
      <p:sp>
        <p:nvSpPr>
          <p:cNvPr id="5" name="Rectangle 5"/>
          <p:cNvSpPr>
            <a:spLocks noChangeArrowheads="1"/>
          </p:cNvSpPr>
          <p:nvPr/>
        </p:nvSpPr>
        <p:spPr bwMode="auto">
          <a:xfrm>
            <a:off x="503238" y="3810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 = </a:t>
            </a:r>
            <a:r>
              <a:rPr lang="en-GB" altLang="en-US" sz="2000" dirty="0" smtClean="0">
                <a:solidFill>
                  <a:srgbClr val="993300"/>
                </a:solidFill>
                <a:latin typeface="Courier New" panose="02070309020205020404" pitchFamily="49" charset="0"/>
                <a:cs typeface="Courier New" panose="02070309020205020404" pitchFamily="49" charset="0"/>
              </a:rPr>
              <a:t>“VALOR”</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(2/2)</a:t>
            </a:r>
            <a:endParaRPr lang="es-AR" sz="2800" dirty="0"/>
          </a:p>
        </p:txBody>
      </p:sp>
      <p:sp>
        <p:nvSpPr>
          <p:cNvPr id="4" name="Marcador de contenido 3"/>
          <p:cNvSpPr>
            <a:spLocks noGrp="1"/>
          </p:cNvSpPr>
          <p:nvPr>
            <p:ph idx="1"/>
          </p:nvPr>
        </p:nvSpPr>
        <p:spPr>
          <a:xfrm>
            <a:off x="381000" y="1416050"/>
            <a:ext cx="8388350" cy="3410164"/>
          </a:xfrm>
        </p:spPr>
        <p:txBody>
          <a:bodyPr/>
          <a:lstStyle/>
          <a:p>
            <a:r>
              <a:rPr lang="es-ES" sz="2800" dirty="0" smtClean="0"/>
              <a:t>La mayoría de las sesiones establecen una clave de usuario en el cliente, que se parece a: </a:t>
            </a:r>
            <a:r>
              <a:rPr lang="es-ES" sz="2800" b="1" i="1" dirty="0" smtClean="0"/>
              <a:t>765487cf34ert8dede5a562e4f3a7e12 </a:t>
            </a:r>
            <a:r>
              <a:rPr lang="es-ES" sz="2800" dirty="0" smtClean="0"/>
              <a:t>.</a:t>
            </a:r>
          </a:p>
          <a:p>
            <a:r>
              <a:rPr lang="es-ES" sz="2800" dirty="0" smtClean="0"/>
              <a:t>Cuando una sesión se abre en otra página, se examina el equipo para obtener una clave de usuario. </a:t>
            </a:r>
          </a:p>
          <a:p>
            <a:r>
              <a:rPr lang="es-ES" sz="2800" dirty="0" smtClean="0"/>
              <a:t>Si hay una coincidencia, se accede a esa sesión, si no, se inicia una nueva sesión.</a:t>
            </a:r>
          </a:p>
        </p:txBody>
      </p:sp>
      <p:sp>
        <p:nvSpPr>
          <p:cNvPr id="6" name="Rectangle 5"/>
          <p:cNvSpPr>
            <a:spLocks noChangeArrowheads="1"/>
          </p:cNvSpPr>
          <p:nvPr/>
        </p:nvSpPr>
        <p:spPr bwMode="auto">
          <a:xfrm>
            <a:off x="503238" y="4876800"/>
            <a:ext cx="8229600" cy="1600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00FF"/>
                </a:solidFill>
                <a:latin typeface="Courier New" panose="02070309020205020404" pitchFamily="49" charset="0"/>
                <a:cs typeface="Courier New" panose="02070309020205020404" pitchFamily="49" charset="0"/>
              </a:rPr>
              <a:t>echo</a:t>
            </a: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2785378"/>
          </a:xfrm>
        </p:spPr>
        <p:txBody>
          <a:bodyPr/>
          <a:lstStyle/>
          <a:p>
            <a:pPr eaLnBrk="1" hangingPunct="1">
              <a:defRPr/>
            </a:pPr>
            <a:r>
              <a:rPr lang="es-ES" sz="3600" dirty="0" smtClean="0">
                <a:latin typeface="Franklin Gothic Medium" charset="0"/>
              </a:rPr>
              <a:t>Variables de sesión</a:t>
            </a:r>
          </a:p>
          <a:p>
            <a:pPr lvl="1" eaLnBrk="1" hangingPunct="1">
              <a:defRPr/>
            </a:pPr>
            <a:r>
              <a:rPr lang="es-ES" dirty="0" smtClean="0">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sz="3200" dirty="0" smtClean="0">
                <a:solidFill>
                  <a:schemeClr val="accent1"/>
                </a:solidFill>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Destruir una Sesión</a:t>
            </a:r>
            <a:endParaRPr lang="es-AR" sz="2800" dirty="0"/>
          </a:p>
        </p:txBody>
      </p:sp>
      <p:sp>
        <p:nvSpPr>
          <p:cNvPr id="4" name="Marcador de contenido 3"/>
          <p:cNvSpPr>
            <a:spLocks noGrp="1"/>
          </p:cNvSpPr>
          <p:nvPr>
            <p:ph idx="1"/>
          </p:nvPr>
        </p:nvSpPr>
        <p:spPr>
          <a:xfrm>
            <a:off x="381000" y="1416050"/>
            <a:ext cx="8388350" cy="1255728"/>
          </a:xfrm>
        </p:spPr>
        <p:txBody>
          <a:bodyPr/>
          <a:lstStyle/>
          <a:p>
            <a:r>
              <a:rPr lang="es-ES" sz="2800" dirty="0" smtClean="0"/>
              <a:t>Para eliminar todas las variables de sesión globales y destruir la sesión, hay que usar </a:t>
            </a:r>
            <a:r>
              <a:rPr lang="es-ES" sz="2800" dirty="0" err="1" smtClean="0"/>
              <a:t>session_unset</a:t>
            </a:r>
            <a:r>
              <a:rPr lang="es-ES" sz="2800" dirty="0" smtClean="0"/>
              <a:t> () y </a:t>
            </a:r>
            <a:r>
              <a:rPr lang="es-ES" sz="2800" dirty="0" err="1" smtClean="0"/>
              <a:t>session_destroy</a:t>
            </a:r>
            <a:r>
              <a:rPr lang="es-ES" sz="2800" dirty="0" smtClean="0"/>
              <a:t> ()</a:t>
            </a:r>
          </a:p>
        </p:txBody>
      </p:sp>
      <p:sp>
        <p:nvSpPr>
          <p:cNvPr id="5" name="Rectangle 5"/>
          <p:cNvSpPr>
            <a:spLocks noChangeArrowheads="1"/>
          </p:cNvSpPr>
          <p:nvPr/>
        </p:nvSpPr>
        <p:spPr bwMode="auto">
          <a:xfrm>
            <a:off x="503238" y="3276600"/>
            <a:ext cx="8229600" cy="2438401"/>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remueve</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todas</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las</a:t>
            </a:r>
            <a:r>
              <a:rPr lang="en-GB" altLang="en-US" sz="2000" dirty="0" smtClean="0">
                <a:solidFill>
                  <a:srgbClr val="00B050"/>
                </a:solidFill>
                <a:latin typeface="Courier New" panose="02070309020205020404" pitchFamily="49" charset="0"/>
                <a:cs typeface="Courier New" panose="02070309020205020404" pitchFamily="49" charset="0"/>
              </a:rPr>
              <a:t> variables de </a:t>
            </a:r>
            <a:r>
              <a:rPr lang="en-GB" altLang="en-US" sz="2000" dirty="0" err="1" smtClean="0">
                <a:solidFill>
                  <a:srgbClr val="00B050"/>
                </a:solidFill>
                <a:latin typeface="Courier New" panose="02070309020205020404" pitchFamily="49" charset="0"/>
                <a:cs typeface="Courier New" panose="02070309020205020404" pitchFamily="49" charset="0"/>
              </a:rPr>
              <a:t>sesión</a:t>
            </a:r>
            <a:r>
              <a:rPr lang="en-GB" altLang="en-US" sz="2000" dirty="0" smtClean="0">
                <a:solidFill>
                  <a:srgbClr val="00B050"/>
                </a:solidFill>
                <a:latin typeface="Courier New" panose="02070309020205020404" pitchFamily="49" charset="0"/>
                <a:cs typeface="Courier New" panose="02070309020205020404" pitchFamily="49" charset="0"/>
              </a:rPr>
              <a:t>	    </a:t>
            </a: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session_unset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destruye</a:t>
            </a:r>
            <a:r>
              <a:rPr lang="en-GB" altLang="en-US" sz="2000" dirty="0" smtClean="0">
                <a:solidFill>
                  <a:srgbClr val="00B050"/>
                </a:solidFill>
                <a:latin typeface="Courier New" panose="02070309020205020404" pitchFamily="49" charset="0"/>
                <a:cs typeface="Courier New" panose="02070309020205020404" pitchFamily="49" charset="0"/>
              </a:rPr>
              <a:t> la </a:t>
            </a:r>
            <a:r>
              <a:rPr lang="en-GB" altLang="en-US" sz="2000" dirty="0" err="1" smtClean="0">
                <a:solidFill>
                  <a:srgbClr val="00B050"/>
                </a:solidFill>
                <a:latin typeface="Courier New" panose="02070309020205020404" pitchFamily="49" charset="0"/>
                <a:cs typeface="Courier New" panose="02070309020205020404" pitchFamily="49" charset="0"/>
              </a:rPr>
              <a:t>sesión</a:t>
            </a:r>
            <a:endParaRPr lang="en-GB" altLang="en-US" sz="2000" dirty="0" smtClean="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session_destroy</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43518348"/>
      </p:ext>
    </p:extLst>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2840</TotalTime>
  <Words>794</Words>
  <Application>Microsoft Office PowerPoint</Application>
  <PresentationFormat>Presentación en pantalla (4:3)</PresentationFormat>
  <Paragraphs>146</Paragraphs>
  <Slides>21</Slides>
  <Notes>21</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1_VS_NET Launch Template</vt:lpstr>
      <vt:lpstr>Maximiliano Neiner</vt:lpstr>
      <vt:lpstr>Temas a Tratar</vt:lpstr>
      <vt:lpstr>Temas a Tratar</vt:lpstr>
      <vt:lpstr>Variables de Sesión</vt:lpstr>
      <vt:lpstr>Temas a Tratar</vt:lpstr>
      <vt:lpstr>Abrir una Sesión (1/2)</vt:lpstr>
      <vt:lpstr>Abrir una Sesión (2/2)</vt:lpstr>
      <vt:lpstr>Temas a Tratar</vt:lpstr>
      <vt:lpstr>Destruir una Sesión</vt:lpstr>
      <vt:lpstr>Diapositiva 10</vt:lpstr>
      <vt:lpstr>Temas a Tratar</vt:lpstr>
      <vt:lpstr>Cookies</vt:lpstr>
      <vt:lpstr>Temas a Tratar</vt:lpstr>
      <vt:lpstr>Establecer una cookie (1/2)</vt:lpstr>
      <vt:lpstr>Establecer una cookie (2/2)</vt:lpstr>
      <vt:lpstr>Parámetros de setcookie (1/2)</vt:lpstr>
      <vt:lpstr>Parámetros de setcookie (2/2)</vt:lpstr>
      <vt:lpstr>Ejemplo</vt:lpstr>
      <vt:lpstr>Temas a Tratar</vt:lpstr>
      <vt:lpstr>Borrar una cookie</vt:lpstr>
      <vt:lpstr>Ejercitación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Programacion_III_Clase_08</dc:title>
  <dc:subject>Variables de sesión - Cookies</dc:subject>
  <dc:creator/>
  <cp:lastModifiedBy>Neiner Maximiliano</cp:lastModifiedBy>
  <cp:revision>224</cp:revision>
  <cp:lastPrinted>1601-01-01T00:00:00Z</cp:lastPrinted>
  <dcterms:created xsi:type="dcterms:W3CDTF">1601-01-01T00:00:00Z</dcterms:created>
  <dcterms:modified xsi:type="dcterms:W3CDTF">2017-04-24T18:47:32Z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