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70" r:id="rId7"/>
    <p:sldId id="281" r:id="rId8"/>
    <p:sldId id="271" r:id="rId9"/>
    <p:sldId id="282" r:id="rId10"/>
    <p:sldId id="260" r:id="rId11"/>
    <p:sldId id="272" r:id="rId12"/>
    <p:sldId id="283" r:id="rId13"/>
    <p:sldId id="266" r:id="rId14"/>
    <p:sldId id="268" r:id="rId15"/>
    <p:sldId id="273" r:id="rId16"/>
    <p:sldId id="262" r:id="rId17"/>
    <p:sldId id="269" r:id="rId18"/>
    <p:sldId id="264" r:id="rId19"/>
    <p:sldId id="276" r:id="rId20"/>
    <p:sldId id="280" r:id="rId21"/>
    <p:sldId id="263" r:id="rId22"/>
    <p:sldId id="265" r:id="rId23"/>
    <p:sldId id="274" r:id="rId2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Világos stílus 1 – 3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22" autoAdjust="0"/>
  </p:normalViewPr>
  <p:slideViewPr>
    <p:cSldViewPr snapToGrid="0">
      <p:cViewPr varScale="1">
        <p:scale>
          <a:sx n="66" d="100"/>
          <a:sy n="66" d="100"/>
        </p:scale>
        <p:origin x="12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80E0C6-29CE-4356-8800-92246BF0C033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hu-HU"/>
        </a:p>
      </dgm:t>
    </dgm:pt>
    <dgm:pt modelId="{5519DFE7-C5B5-41F2-A103-4F37289C6099}">
      <dgm:prSet phldrT="[Szöveg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hu-HU" dirty="0">
              <a:solidFill>
                <a:schemeClr val="tx1"/>
              </a:solidFill>
              <a:latin typeface="+mj-lt"/>
            </a:rPr>
            <a:t>Kína biztosítani akarja maga számára a fejlődéshez szükséges </a:t>
          </a:r>
          <a:r>
            <a:rPr lang="hu-HU" dirty="0" err="1">
              <a:solidFill>
                <a:schemeClr val="tx1"/>
              </a:solidFill>
              <a:latin typeface="+mj-lt"/>
            </a:rPr>
            <a:t>stratégiailag</a:t>
          </a:r>
          <a:r>
            <a:rPr lang="hu-HU" dirty="0">
              <a:solidFill>
                <a:schemeClr val="tx1"/>
              </a:solidFill>
              <a:latin typeface="+mj-lt"/>
            </a:rPr>
            <a:t> fontos </a:t>
          </a:r>
          <a:r>
            <a:rPr lang="hu-HU" b="1" dirty="0">
              <a:solidFill>
                <a:schemeClr val="tx1"/>
              </a:solidFill>
              <a:latin typeface="+mj-lt"/>
            </a:rPr>
            <a:t>nyersanyagokat</a:t>
          </a:r>
          <a:r>
            <a:rPr lang="hu-HU" dirty="0">
              <a:solidFill>
                <a:schemeClr val="tx1"/>
              </a:solidFill>
              <a:latin typeface="+mj-lt"/>
            </a:rPr>
            <a:t> (</a:t>
          </a:r>
          <a:r>
            <a:rPr lang="hu-HU" dirty="0" err="1">
              <a:solidFill>
                <a:schemeClr val="tx1"/>
              </a:solidFill>
              <a:latin typeface="+mj-lt"/>
            </a:rPr>
            <a:t>Taróssy</a:t>
          </a:r>
          <a:r>
            <a:rPr lang="hu-HU" dirty="0">
              <a:solidFill>
                <a:schemeClr val="tx1"/>
              </a:solidFill>
              <a:latin typeface="+mj-lt"/>
            </a:rPr>
            <a:t>, 2008).</a:t>
          </a:r>
          <a:endParaRPr lang="hu-HU" dirty="0">
            <a:solidFill>
              <a:schemeClr val="tx1"/>
            </a:solidFill>
          </a:endParaRPr>
        </a:p>
      </dgm:t>
    </dgm:pt>
    <dgm:pt modelId="{1C9CBB21-8F37-47EE-BE9E-B4FF3EBD677A}" type="parTrans" cxnId="{D6CB25B7-DB58-4449-8A30-FBEB5AEE835F}">
      <dgm:prSet/>
      <dgm:spPr/>
      <dgm:t>
        <a:bodyPr/>
        <a:lstStyle/>
        <a:p>
          <a:endParaRPr lang="hu-HU"/>
        </a:p>
      </dgm:t>
    </dgm:pt>
    <dgm:pt modelId="{C31C7170-58F8-4787-8DC0-EF67EF9BAC20}" type="sibTrans" cxnId="{D6CB25B7-DB58-4449-8A30-FBEB5AEE835F}">
      <dgm:prSet/>
      <dgm:spPr/>
      <dgm:t>
        <a:bodyPr/>
        <a:lstStyle/>
        <a:p>
          <a:endParaRPr lang="hu-HU"/>
        </a:p>
      </dgm:t>
    </dgm:pt>
    <dgm:pt modelId="{B5E8F508-7682-4215-91CF-21AE6B290848}">
      <dgm:prSet phldrT="[Szöveg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hu-HU" dirty="0">
              <a:solidFill>
                <a:schemeClr val="tx1"/>
              </a:solidFill>
              <a:latin typeface="+mj-lt"/>
            </a:rPr>
            <a:t>Az afrikai piac jó felvevője a kínai exporttermékeknek (</a:t>
          </a:r>
          <a:r>
            <a:rPr lang="hu-HU" dirty="0" err="1">
              <a:solidFill>
                <a:schemeClr val="tx1"/>
              </a:solidFill>
              <a:latin typeface="+mj-lt"/>
            </a:rPr>
            <a:t>Martuscelli</a:t>
          </a:r>
          <a:r>
            <a:rPr lang="hu-HU" dirty="0">
              <a:solidFill>
                <a:schemeClr val="tx1"/>
              </a:solidFill>
              <a:latin typeface="+mj-lt"/>
            </a:rPr>
            <a:t>, 2018).</a:t>
          </a:r>
          <a:endParaRPr lang="hu-HU" dirty="0">
            <a:solidFill>
              <a:schemeClr val="tx1"/>
            </a:solidFill>
          </a:endParaRPr>
        </a:p>
      </dgm:t>
    </dgm:pt>
    <dgm:pt modelId="{71951D8A-D512-4B00-AB78-783B9A761A8F}" type="parTrans" cxnId="{B6DB4FA4-4D81-459B-89AC-FF76A21C5C51}">
      <dgm:prSet/>
      <dgm:spPr/>
      <dgm:t>
        <a:bodyPr/>
        <a:lstStyle/>
        <a:p>
          <a:endParaRPr lang="hu-HU"/>
        </a:p>
      </dgm:t>
    </dgm:pt>
    <dgm:pt modelId="{C15859CA-5B6F-4827-80B5-12A0CB82A9F0}" type="sibTrans" cxnId="{B6DB4FA4-4D81-459B-89AC-FF76A21C5C51}">
      <dgm:prSet/>
      <dgm:spPr/>
      <dgm:t>
        <a:bodyPr/>
        <a:lstStyle/>
        <a:p>
          <a:endParaRPr lang="hu-HU"/>
        </a:p>
      </dgm:t>
    </dgm:pt>
    <dgm:pt modelId="{04B63CDE-C15E-4304-B84A-1096F8604258}">
      <dgm:prSet phldrT="[Szöveg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hu-HU" dirty="0">
              <a:solidFill>
                <a:schemeClr val="tx1"/>
              </a:solidFill>
              <a:latin typeface="+mj-lt"/>
            </a:rPr>
            <a:t>Az afrikai országokkal ápolt viszony jó </a:t>
          </a:r>
          <a:r>
            <a:rPr lang="hu-HU" b="1" dirty="0">
              <a:solidFill>
                <a:schemeClr val="tx1"/>
              </a:solidFill>
              <a:latin typeface="+mj-lt"/>
            </a:rPr>
            <a:t>diplomáciai hátteret </a:t>
          </a:r>
          <a:r>
            <a:rPr lang="hu-HU" dirty="0">
              <a:solidFill>
                <a:schemeClr val="tx1"/>
              </a:solidFill>
              <a:latin typeface="+mj-lt"/>
            </a:rPr>
            <a:t>nyújt Kínának a világpolitikában (</a:t>
          </a:r>
          <a:r>
            <a:rPr lang="hu-HU" dirty="0" err="1">
              <a:solidFill>
                <a:schemeClr val="tx1"/>
              </a:solidFill>
              <a:latin typeface="+mj-lt"/>
            </a:rPr>
            <a:t>lsd</a:t>
          </a:r>
          <a:r>
            <a:rPr lang="hu-HU" dirty="0">
              <a:solidFill>
                <a:schemeClr val="tx1"/>
              </a:solidFill>
              <a:latin typeface="+mj-lt"/>
            </a:rPr>
            <a:t>. például ENSZ BT-tagsága (</a:t>
          </a:r>
          <a:r>
            <a:rPr lang="hu-HU" dirty="0" err="1">
              <a:solidFill>
                <a:schemeClr val="tx1"/>
              </a:solidFill>
              <a:latin typeface="+mj-lt"/>
            </a:rPr>
            <a:t>Taróssy</a:t>
          </a:r>
          <a:r>
            <a:rPr lang="hu-HU" dirty="0">
              <a:solidFill>
                <a:schemeClr val="tx1"/>
              </a:solidFill>
              <a:latin typeface="+mj-lt"/>
            </a:rPr>
            <a:t>, 2008)).</a:t>
          </a:r>
          <a:endParaRPr lang="hu-HU" dirty="0">
            <a:solidFill>
              <a:schemeClr val="tx1"/>
            </a:solidFill>
          </a:endParaRPr>
        </a:p>
      </dgm:t>
    </dgm:pt>
    <dgm:pt modelId="{B094CBB7-B3C4-4FFD-A21E-89BAD9CD6981}" type="parTrans" cxnId="{348EEF31-B20C-47BB-9661-AF04BC23C500}">
      <dgm:prSet/>
      <dgm:spPr/>
      <dgm:t>
        <a:bodyPr/>
        <a:lstStyle/>
        <a:p>
          <a:endParaRPr lang="hu-HU"/>
        </a:p>
      </dgm:t>
    </dgm:pt>
    <dgm:pt modelId="{663F034D-B458-4E70-8CE4-B0F69F3E6F4F}" type="sibTrans" cxnId="{348EEF31-B20C-47BB-9661-AF04BC23C500}">
      <dgm:prSet/>
      <dgm:spPr/>
      <dgm:t>
        <a:bodyPr/>
        <a:lstStyle/>
        <a:p>
          <a:endParaRPr lang="hu-HU"/>
        </a:p>
      </dgm:t>
    </dgm:pt>
    <dgm:pt modelId="{4BFB9DBA-641F-4ABD-AB3C-DFBC3B600321}">
      <dgm:prSet phldrT="[Szöveg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hu-HU" dirty="0">
              <a:solidFill>
                <a:schemeClr val="tx1"/>
              </a:solidFill>
              <a:latin typeface="+mj-lt"/>
            </a:rPr>
            <a:t>A befolyásszerzéssel Kína a </a:t>
          </a:r>
          <a:r>
            <a:rPr lang="hu-HU" b="1" dirty="0">
              <a:solidFill>
                <a:schemeClr val="tx1"/>
              </a:solidFill>
              <a:latin typeface="+mj-lt"/>
            </a:rPr>
            <a:t>puha erejét </a:t>
          </a:r>
          <a:r>
            <a:rPr lang="hu-HU" dirty="0">
              <a:solidFill>
                <a:schemeClr val="tx1"/>
              </a:solidFill>
              <a:latin typeface="+mj-lt"/>
            </a:rPr>
            <a:t>építi az afrikai kontinensen (Morgan, 2018). </a:t>
          </a:r>
          <a:endParaRPr lang="hu-HU" dirty="0">
            <a:solidFill>
              <a:schemeClr val="tx1"/>
            </a:solidFill>
          </a:endParaRPr>
        </a:p>
      </dgm:t>
    </dgm:pt>
    <dgm:pt modelId="{6B027071-037F-4969-9532-8808EF5F8F6C}" type="parTrans" cxnId="{26BAFAB2-C5E6-466C-9F78-BC870F907784}">
      <dgm:prSet/>
      <dgm:spPr/>
      <dgm:t>
        <a:bodyPr/>
        <a:lstStyle/>
        <a:p>
          <a:endParaRPr lang="hu-HU"/>
        </a:p>
      </dgm:t>
    </dgm:pt>
    <dgm:pt modelId="{33F0AB7B-7D6E-4696-812D-B978A3DA1EDA}" type="sibTrans" cxnId="{26BAFAB2-C5E6-466C-9F78-BC870F907784}">
      <dgm:prSet/>
      <dgm:spPr/>
      <dgm:t>
        <a:bodyPr/>
        <a:lstStyle/>
        <a:p>
          <a:endParaRPr lang="hu-HU"/>
        </a:p>
      </dgm:t>
    </dgm:pt>
    <dgm:pt modelId="{FFF3D0C8-3CEC-45A5-B60A-F84C9992DBA6}" type="pres">
      <dgm:prSet presAssocID="{0380E0C6-29CE-4356-8800-92246BF0C033}" presName="Name0" presStyleCnt="0">
        <dgm:presLayoutVars>
          <dgm:chMax val="7"/>
          <dgm:chPref val="7"/>
          <dgm:dir/>
        </dgm:presLayoutVars>
      </dgm:prSet>
      <dgm:spPr/>
    </dgm:pt>
    <dgm:pt modelId="{9AFCF4BF-E9D3-4B96-9F28-D3469ABBECA1}" type="pres">
      <dgm:prSet presAssocID="{0380E0C6-29CE-4356-8800-92246BF0C033}" presName="Name1" presStyleCnt="0"/>
      <dgm:spPr/>
    </dgm:pt>
    <dgm:pt modelId="{B77557D3-A978-43C7-B8A5-ECDCA5A6EADF}" type="pres">
      <dgm:prSet presAssocID="{0380E0C6-29CE-4356-8800-92246BF0C033}" presName="cycle" presStyleCnt="0"/>
      <dgm:spPr/>
    </dgm:pt>
    <dgm:pt modelId="{68FBCD1F-5059-4A9C-971B-5683126773B2}" type="pres">
      <dgm:prSet presAssocID="{0380E0C6-29CE-4356-8800-92246BF0C033}" presName="srcNode" presStyleLbl="node1" presStyleIdx="0" presStyleCnt="4"/>
      <dgm:spPr/>
    </dgm:pt>
    <dgm:pt modelId="{F022EB98-4768-4CCE-BC56-0AD3ECBBA78F}" type="pres">
      <dgm:prSet presAssocID="{0380E0C6-29CE-4356-8800-92246BF0C033}" presName="conn" presStyleLbl="parChTrans1D2" presStyleIdx="0" presStyleCnt="1"/>
      <dgm:spPr/>
    </dgm:pt>
    <dgm:pt modelId="{2E42BA84-70CE-4C8E-86EA-88B66850EBD0}" type="pres">
      <dgm:prSet presAssocID="{0380E0C6-29CE-4356-8800-92246BF0C033}" presName="extraNode" presStyleLbl="node1" presStyleIdx="0" presStyleCnt="4"/>
      <dgm:spPr/>
    </dgm:pt>
    <dgm:pt modelId="{A1432232-9C5B-403C-8931-7B386424F724}" type="pres">
      <dgm:prSet presAssocID="{0380E0C6-29CE-4356-8800-92246BF0C033}" presName="dstNode" presStyleLbl="node1" presStyleIdx="0" presStyleCnt="4"/>
      <dgm:spPr/>
    </dgm:pt>
    <dgm:pt modelId="{94044463-4CD4-4D87-B133-7EC7DFBEEF3F}" type="pres">
      <dgm:prSet presAssocID="{5519DFE7-C5B5-41F2-A103-4F37289C6099}" presName="text_1" presStyleLbl="node1" presStyleIdx="0" presStyleCnt="4">
        <dgm:presLayoutVars>
          <dgm:bulletEnabled val="1"/>
        </dgm:presLayoutVars>
      </dgm:prSet>
      <dgm:spPr/>
    </dgm:pt>
    <dgm:pt modelId="{FD70906B-4C63-4111-8D6F-BB045DF2DAC1}" type="pres">
      <dgm:prSet presAssocID="{5519DFE7-C5B5-41F2-A103-4F37289C6099}" presName="accent_1" presStyleCnt="0"/>
      <dgm:spPr/>
    </dgm:pt>
    <dgm:pt modelId="{76B653DA-7E49-4D81-A3E0-C5DBE34E39C4}" type="pres">
      <dgm:prSet presAssocID="{5519DFE7-C5B5-41F2-A103-4F37289C6099}" presName="accentRepeatNode" presStyleLbl="solidFgAcc1" presStyleIdx="0" presStyleCnt="4"/>
      <dgm:spPr/>
    </dgm:pt>
    <dgm:pt modelId="{3B248AFF-F0A5-4E64-AF9A-BD38ADD23A68}" type="pres">
      <dgm:prSet presAssocID="{B5E8F508-7682-4215-91CF-21AE6B290848}" presName="text_2" presStyleLbl="node1" presStyleIdx="1" presStyleCnt="4">
        <dgm:presLayoutVars>
          <dgm:bulletEnabled val="1"/>
        </dgm:presLayoutVars>
      </dgm:prSet>
      <dgm:spPr/>
    </dgm:pt>
    <dgm:pt modelId="{44F70666-1742-4735-BF2B-1E064310D3D6}" type="pres">
      <dgm:prSet presAssocID="{B5E8F508-7682-4215-91CF-21AE6B290848}" presName="accent_2" presStyleCnt="0"/>
      <dgm:spPr/>
    </dgm:pt>
    <dgm:pt modelId="{0DEE13CB-FE65-4398-A771-8D6D561EEB14}" type="pres">
      <dgm:prSet presAssocID="{B5E8F508-7682-4215-91CF-21AE6B290848}" presName="accentRepeatNode" presStyleLbl="solidFgAcc1" presStyleIdx="1" presStyleCnt="4"/>
      <dgm:spPr/>
    </dgm:pt>
    <dgm:pt modelId="{E7449B61-4E12-4E2A-B6A8-FB7867C3E9B5}" type="pres">
      <dgm:prSet presAssocID="{04B63CDE-C15E-4304-B84A-1096F8604258}" presName="text_3" presStyleLbl="node1" presStyleIdx="2" presStyleCnt="4">
        <dgm:presLayoutVars>
          <dgm:bulletEnabled val="1"/>
        </dgm:presLayoutVars>
      </dgm:prSet>
      <dgm:spPr/>
    </dgm:pt>
    <dgm:pt modelId="{F7BC8500-88E4-43A2-9F03-31CFC69C5E12}" type="pres">
      <dgm:prSet presAssocID="{04B63CDE-C15E-4304-B84A-1096F8604258}" presName="accent_3" presStyleCnt="0"/>
      <dgm:spPr/>
    </dgm:pt>
    <dgm:pt modelId="{31D6C103-8755-44C2-B45A-4C1467859685}" type="pres">
      <dgm:prSet presAssocID="{04B63CDE-C15E-4304-B84A-1096F8604258}" presName="accentRepeatNode" presStyleLbl="solidFgAcc1" presStyleIdx="2" presStyleCnt="4"/>
      <dgm:spPr/>
    </dgm:pt>
    <dgm:pt modelId="{B7F254CA-2E1D-4E9F-9ACB-BF3F7F0F794F}" type="pres">
      <dgm:prSet presAssocID="{4BFB9DBA-641F-4ABD-AB3C-DFBC3B600321}" presName="text_4" presStyleLbl="node1" presStyleIdx="3" presStyleCnt="4">
        <dgm:presLayoutVars>
          <dgm:bulletEnabled val="1"/>
        </dgm:presLayoutVars>
      </dgm:prSet>
      <dgm:spPr/>
    </dgm:pt>
    <dgm:pt modelId="{CBEBDEBC-FF55-40C8-AEBC-3B080E179FDD}" type="pres">
      <dgm:prSet presAssocID="{4BFB9DBA-641F-4ABD-AB3C-DFBC3B600321}" presName="accent_4" presStyleCnt="0"/>
      <dgm:spPr/>
    </dgm:pt>
    <dgm:pt modelId="{66EEF4A1-B387-43B6-A4B3-FB0D7F30996E}" type="pres">
      <dgm:prSet presAssocID="{4BFB9DBA-641F-4ABD-AB3C-DFBC3B600321}" presName="accentRepeatNode" presStyleLbl="solidFgAcc1" presStyleIdx="3" presStyleCnt="4"/>
      <dgm:spPr/>
    </dgm:pt>
  </dgm:ptLst>
  <dgm:cxnLst>
    <dgm:cxn modelId="{C14B9007-64E3-427F-903E-86239666175C}" type="presOf" srcId="{B5E8F508-7682-4215-91CF-21AE6B290848}" destId="{3B248AFF-F0A5-4E64-AF9A-BD38ADD23A68}" srcOrd="0" destOrd="0" presId="urn:microsoft.com/office/officeart/2008/layout/VerticalCurvedList"/>
    <dgm:cxn modelId="{5B565810-E2A8-4F6D-A3E2-6067D5F3FFFF}" type="presOf" srcId="{04B63CDE-C15E-4304-B84A-1096F8604258}" destId="{E7449B61-4E12-4E2A-B6A8-FB7867C3E9B5}" srcOrd="0" destOrd="0" presId="urn:microsoft.com/office/officeart/2008/layout/VerticalCurvedList"/>
    <dgm:cxn modelId="{348EEF31-B20C-47BB-9661-AF04BC23C500}" srcId="{0380E0C6-29CE-4356-8800-92246BF0C033}" destId="{04B63CDE-C15E-4304-B84A-1096F8604258}" srcOrd="2" destOrd="0" parTransId="{B094CBB7-B3C4-4FFD-A21E-89BAD9CD6981}" sibTransId="{663F034D-B458-4E70-8CE4-B0F69F3E6F4F}"/>
    <dgm:cxn modelId="{4045DE52-B766-4908-B4D2-34AC3B90DAC0}" type="presOf" srcId="{0380E0C6-29CE-4356-8800-92246BF0C033}" destId="{FFF3D0C8-3CEC-45A5-B60A-F84C9992DBA6}" srcOrd="0" destOrd="0" presId="urn:microsoft.com/office/officeart/2008/layout/VerticalCurvedList"/>
    <dgm:cxn modelId="{B6DB4FA4-4D81-459B-89AC-FF76A21C5C51}" srcId="{0380E0C6-29CE-4356-8800-92246BF0C033}" destId="{B5E8F508-7682-4215-91CF-21AE6B290848}" srcOrd="1" destOrd="0" parTransId="{71951D8A-D512-4B00-AB78-783B9A761A8F}" sibTransId="{C15859CA-5B6F-4827-80B5-12A0CB82A9F0}"/>
    <dgm:cxn modelId="{26BAFAB2-C5E6-466C-9F78-BC870F907784}" srcId="{0380E0C6-29CE-4356-8800-92246BF0C033}" destId="{4BFB9DBA-641F-4ABD-AB3C-DFBC3B600321}" srcOrd="3" destOrd="0" parTransId="{6B027071-037F-4969-9532-8808EF5F8F6C}" sibTransId="{33F0AB7B-7D6E-4696-812D-B978A3DA1EDA}"/>
    <dgm:cxn modelId="{D6CB25B7-DB58-4449-8A30-FBEB5AEE835F}" srcId="{0380E0C6-29CE-4356-8800-92246BF0C033}" destId="{5519DFE7-C5B5-41F2-A103-4F37289C6099}" srcOrd="0" destOrd="0" parTransId="{1C9CBB21-8F37-47EE-BE9E-B4FF3EBD677A}" sibTransId="{C31C7170-58F8-4787-8DC0-EF67EF9BAC20}"/>
    <dgm:cxn modelId="{72B3BCCB-D340-47C6-94FB-892CD1A8B032}" type="presOf" srcId="{4BFB9DBA-641F-4ABD-AB3C-DFBC3B600321}" destId="{B7F254CA-2E1D-4E9F-9ACB-BF3F7F0F794F}" srcOrd="0" destOrd="0" presId="urn:microsoft.com/office/officeart/2008/layout/VerticalCurvedList"/>
    <dgm:cxn modelId="{C6E4EBD9-408C-4C2A-A056-D208172E1700}" type="presOf" srcId="{C31C7170-58F8-4787-8DC0-EF67EF9BAC20}" destId="{F022EB98-4768-4CCE-BC56-0AD3ECBBA78F}" srcOrd="0" destOrd="0" presId="urn:microsoft.com/office/officeart/2008/layout/VerticalCurvedList"/>
    <dgm:cxn modelId="{3FDE8FFD-F78B-43C8-AED7-C71B234B4B77}" type="presOf" srcId="{5519DFE7-C5B5-41F2-A103-4F37289C6099}" destId="{94044463-4CD4-4D87-B133-7EC7DFBEEF3F}" srcOrd="0" destOrd="0" presId="urn:microsoft.com/office/officeart/2008/layout/VerticalCurvedList"/>
    <dgm:cxn modelId="{81B224A6-36EE-49F1-8324-F385A5FC6E5D}" type="presParOf" srcId="{FFF3D0C8-3CEC-45A5-B60A-F84C9992DBA6}" destId="{9AFCF4BF-E9D3-4B96-9F28-D3469ABBECA1}" srcOrd="0" destOrd="0" presId="urn:microsoft.com/office/officeart/2008/layout/VerticalCurvedList"/>
    <dgm:cxn modelId="{DA697633-8902-4C24-B95C-D3D8BC2D023B}" type="presParOf" srcId="{9AFCF4BF-E9D3-4B96-9F28-D3469ABBECA1}" destId="{B77557D3-A978-43C7-B8A5-ECDCA5A6EADF}" srcOrd="0" destOrd="0" presId="urn:microsoft.com/office/officeart/2008/layout/VerticalCurvedList"/>
    <dgm:cxn modelId="{D066DEC0-707F-46DE-966C-CB89CEF1001D}" type="presParOf" srcId="{B77557D3-A978-43C7-B8A5-ECDCA5A6EADF}" destId="{68FBCD1F-5059-4A9C-971B-5683126773B2}" srcOrd="0" destOrd="0" presId="urn:microsoft.com/office/officeart/2008/layout/VerticalCurvedList"/>
    <dgm:cxn modelId="{6928BAFB-D23A-4355-85E4-17A37854EBAF}" type="presParOf" srcId="{B77557D3-A978-43C7-B8A5-ECDCA5A6EADF}" destId="{F022EB98-4768-4CCE-BC56-0AD3ECBBA78F}" srcOrd="1" destOrd="0" presId="urn:microsoft.com/office/officeart/2008/layout/VerticalCurvedList"/>
    <dgm:cxn modelId="{ED8B7147-693D-4AF4-BE13-6E4C5BE3510B}" type="presParOf" srcId="{B77557D3-A978-43C7-B8A5-ECDCA5A6EADF}" destId="{2E42BA84-70CE-4C8E-86EA-88B66850EBD0}" srcOrd="2" destOrd="0" presId="urn:microsoft.com/office/officeart/2008/layout/VerticalCurvedList"/>
    <dgm:cxn modelId="{A422C57F-AF19-456F-ABEC-142823E011F0}" type="presParOf" srcId="{B77557D3-A978-43C7-B8A5-ECDCA5A6EADF}" destId="{A1432232-9C5B-403C-8931-7B386424F724}" srcOrd="3" destOrd="0" presId="urn:microsoft.com/office/officeart/2008/layout/VerticalCurvedList"/>
    <dgm:cxn modelId="{885EA595-4B03-4B5A-A01D-99904F9D1F90}" type="presParOf" srcId="{9AFCF4BF-E9D3-4B96-9F28-D3469ABBECA1}" destId="{94044463-4CD4-4D87-B133-7EC7DFBEEF3F}" srcOrd="1" destOrd="0" presId="urn:microsoft.com/office/officeart/2008/layout/VerticalCurvedList"/>
    <dgm:cxn modelId="{DAA0F3FF-38A0-4364-8634-7B70CDBC75EC}" type="presParOf" srcId="{9AFCF4BF-E9D3-4B96-9F28-D3469ABBECA1}" destId="{FD70906B-4C63-4111-8D6F-BB045DF2DAC1}" srcOrd="2" destOrd="0" presId="urn:microsoft.com/office/officeart/2008/layout/VerticalCurvedList"/>
    <dgm:cxn modelId="{DD181BA7-FAF5-41AF-80F2-005D9DF26429}" type="presParOf" srcId="{FD70906B-4C63-4111-8D6F-BB045DF2DAC1}" destId="{76B653DA-7E49-4D81-A3E0-C5DBE34E39C4}" srcOrd="0" destOrd="0" presId="urn:microsoft.com/office/officeart/2008/layout/VerticalCurvedList"/>
    <dgm:cxn modelId="{BD48ABD4-5CC2-4E7C-93B9-E21DCF973B30}" type="presParOf" srcId="{9AFCF4BF-E9D3-4B96-9F28-D3469ABBECA1}" destId="{3B248AFF-F0A5-4E64-AF9A-BD38ADD23A68}" srcOrd="3" destOrd="0" presId="urn:microsoft.com/office/officeart/2008/layout/VerticalCurvedList"/>
    <dgm:cxn modelId="{4DA7E104-DD52-4877-8284-4797AEEE0EC2}" type="presParOf" srcId="{9AFCF4BF-E9D3-4B96-9F28-D3469ABBECA1}" destId="{44F70666-1742-4735-BF2B-1E064310D3D6}" srcOrd="4" destOrd="0" presId="urn:microsoft.com/office/officeart/2008/layout/VerticalCurvedList"/>
    <dgm:cxn modelId="{DE829B85-1CC4-4EFB-A0ED-4CAF60F5B8DE}" type="presParOf" srcId="{44F70666-1742-4735-BF2B-1E064310D3D6}" destId="{0DEE13CB-FE65-4398-A771-8D6D561EEB14}" srcOrd="0" destOrd="0" presId="urn:microsoft.com/office/officeart/2008/layout/VerticalCurvedList"/>
    <dgm:cxn modelId="{407F30E5-2458-4D47-8006-E29EB456869C}" type="presParOf" srcId="{9AFCF4BF-E9D3-4B96-9F28-D3469ABBECA1}" destId="{E7449B61-4E12-4E2A-B6A8-FB7867C3E9B5}" srcOrd="5" destOrd="0" presId="urn:microsoft.com/office/officeart/2008/layout/VerticalCurvedList"/>
    <dgm:cxn modelId="{4180B42D-98DE-4BB7-8007-336B20FABD3E}" type="presParOf" srcId="{9AFCF4BF-E9D3-4B96-9F28-D3469ABBECA1}" destId="{F7BC8500-88E4-43A2-9F03-31CFC69C5E12}" srcOrd="6" destOrd="0" presId="urn:microsoft.com/office/officeart/2008/layout/VerticalCurvedList"/>
    <dgm:cxn modelId="{586E7A35-37FD-40DF-BC1E-835794BBBED1}" type="presParOf" srcId="{F7BC8500-88E4-43A2-9F03-31CFC69C5E12}" destId="{31D6C103-8755-44C2-B45A-4C1467859685}" srcOrd="0" destOrd="0" presId="urn:microsoft.com/office/officeart/2008/layout/VerticalCurvedList"/>
    <dgm:cxn modelId="{C79BFEA8-46B2-4790-AAD7-3E3ECF7E68A6}" type="presParOf" srcId="{9AFCF4BF-E9D3-4B96-9F28-D3469ABBECA1}" destId="{B7F254CA-2E1D-4E9F-9ACB-BF3F7F0F794F}" srcOrd="7" destOrd="0" presId="urn:microsoft.com/office/officeart/2008/layout/VerticalCurvedList"/>
    <dgm:cxn modelId="{3D58D94D-DC40-4AF1-A3AB-B8DB5A2B823C}" type="presParOf" srcId="{9AFCF4BF-E9D3-4B96-9F28-D3469ABBECA1}" destId="{CBEBDEBC-FF55-40C8-AEBC-3B080E179FDD}" srcOrd="8" destOrd="0" presId="urn:microsoft.com/office/officeart/2008/layout/VerticalCurvedList"/>
    <dgm:cxn modelId="{26CD4673-A839-4DD4-8E77-6BE3B19F6789}" type="presParOf" srcId="{CBEBDEBC-FF55-40C8-AEBC-3B080E179FDD}" destId="{66EEF4A1-B387-43B6-A4B3-FB0D7F30996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80E0C6-29CE-4356-8800-92246BF0C033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hu-HU"/>
        </a:p>
      </dgm:t>
    </dgm:pt>
    <dgm:pt modelId="{5519DFE7-C5B5-41F2-A103-4F37289C6099}">
      <dgm:prSet phldrT="[Szöveg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hu-HU" dirty="0">
              <a:solidFill>
                <a:schemeClr val="tx1"/>
              </a:solidFill>
              <a:latin typeface="+mj-lt"/>
            </a:rPr>
            <a:t>Kína biztosítani akarja maga számára a fejlődéshez szükséges </a:t>
          </a:r>
          <a:r>
            <a:rPr lang="hu-HU" dirty="0" err="1">
              <a:solidFill>
                <a:schemeClr val="tx1"/>
              </a:solidFill>
              <a:latin typeface="+mj-lt"/>
            </a:rPr>
            <a:t>stratégiailag</a:t>
          </a:r>
          <a:r>
            <a:rPr lang="hu-HU" dirty="0">
              <a:solidFill>
                <a:schemeClr val="tx1"/>
              </a:solidFill>
              <a:latin typeface="+mj-lt"/>
            </a:rPr>
            <a:t> fontos </a:t>
          </a:r>
          <a:r>
            <a:rPr lang="hu-HU" b="1" dirty="0">
              <a:solidFill>
                <a:schemeClr val="tx1"/>
              </a:solidFill>
              <a:latin typeface="+mj-lt"/>
            </a:rPr>
            <a:t>nyersanyagokat</a:t>
          </a:r>
          <a:r>
            <a:rPr lang="hu-HU" dirty="0">
              <a:solidFill>
                <a:schemeClr val="tx1"/>
              </a:solidFill>
              <a:latin typeface="+mj-lt"/>
            </a:rPr>
            <a:t> (</a:t>
          </a:r>
          <a:r>
            <a:rPr lang="hu-HU" dirty="0" err="1">
              <a:solidFill>
                <a:schemeClr val="tx1"/>
              </a:solidFill>
              <a:latin typeface="+mj-lt"/>
            </a:rPr>
            <a:t>Taróssy</a:t>
          </a:r>
          <a:r>
            <a:rPr lang="hu-HU" dirty="0">
              <a:solidFill>
                <a:schemeClr val="tx1"/>
              </a:solidFill>
              <a:latin typeface="+mj-lt"/>
            </a:rPr>
            <a:t>, 2008).</a:t>
          </a:r>
          <a:endParaRPr lang="hu-HU" dirty="0">
            <a:solidFill>
              <a:schemeClr val="tx1"/>
            </a:solidFill>
          </a:endParaRPr>
        </a:p>
      </dgm:t>
    </dgm:pt>
    <dgm:pt modelId="{1C9CBB21-8F37-47EE-BE9E-B4FF3EBD677A}" type="parTrans" cxnId="{D6CB25B7-DB58-4449-8A30-FBEB5AEE835F}">
      <dgm:prSet/>
      <dgm:spPr/>
      <dgm:t>
        <a:bodyPr/>
        <a:lstStyle/>
        <a:p>
          <a:endParaRPr lang="hu-HU"/>
        </a:p>
      </dgm:t>
    </dgm:pt>
    <dgm:pt modelId="{C31C7170-58F8-4787-8DC0-EF67EF9BAC20}" type="sibTrans" cxnId="{D6CB25B7-DB58-4449-8A30-FBEB5AEE835F}">
      <dgm:prSet/>
      <dgm:spPr/>
      <dgm:t>
        <a:bodyPr/>
        <a:lstStyle/>
        <a:p>
          <a:endParaRPr lang="hu-HU"/>
        </a:p>
      </dgm:t>
    </dgm:pt>
    <dgm:pt modelId="{B5E8F508-7682-4215-91CF-21AE6B290848}">
      <dgm:prSet phldrT="[Szöveg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hu-HU" dirty="0">
              <a:solidFill>
                <a:schemeClr val="tx1"/>
              </a:solidFill>
              <a:latin typeface="+mj-lt"/>
            </a:rPr>
            <a:t>Az afrikai piac jó felvevője a kínai exporttermékeknek (</a:t>
          </a:r>
          <a:r>
            <a:rPr lang="hu-HU" dirty="0" err="1">
              <a:solidFill>
                <a:schemeClr val="tx1"/>
              </a:solidFill>
              <a:latin typeface="+mj-lt"/>
            </a:rPr>
            <a:t>Martuscelli</a:t>
          </a:r>
          <a:r>
            <a:rPr lang="hu-HU" dirty="0">
              <a:solidFill>
                <a:schemeClr val="tx1"/>
              </a:solidFill>
              <a:latin typeface="+mj-lt"/>
            </a:rPr>
            <a:t>, 2018).</a:t>
          </a:r>
          <a:endParaRPr lang="hu-HU" dirty="0">
            <a:solidFill>
              <a:schemeClr val="tx1"/>
            </a:solidFill>
          </a:endParaRPr>
        </a:p>
      </dgm:t>
    </dgm:pt>
    <dgm:pt modelId="{71951D8A-D512-4B00-AB78-783B9A761A8F}" type="parTrans" cxnId="{B6DB4FA4-4D81-459B-89AC-FF76A21C5C51}">
      <dgm:prSet/>
      <dgm:spPr/>
      <dgm:t>
        <a:bodyPr/>
        <a:lstStyle/>
        <a:p>
          <a:endParaRPr lang="hu-HU"/>
        </a:p>
      </dgm:t>
    </dgm:pt>
    <dgm:pt modelId="{C15859CA-5B6F-4827-80B5-12A0CB82A9F0}" type="sibTrans" cxnId="{B6DB4FA4-4D81-459B-89AC-FF76A21C5C51}">
      <dgm:prSet/>
      <dgm:spPr/>
      <dgm:t>
        <a:bodyPr/>
        <a:lstStyle/>
        <a:p>
          <a:endParaRPr lang="hu-HU"/>
        </a:p>
      </dgm:t>
    </dgm:pt>
    <dgm:pt modelId="{04B63CDE-C15E-4304-B84A-1096F8604258}">
      <dgm:prSet phldrT="[Szöveg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hu-HU" dirty="0">
              <a:solidFill>
                <a:schemeClr val="tx1"/>
              </a:solidFill>
              <a:latin typeface="+mj-lt"/>
            </a:rPr>
            <a:t>Az afrikai országokkal ápolt viszony jó </a:t>
          </a:r>
          <a:r>
            <a:rPr lang="hu-HU" b="1" dirty="0">
              <a:solidFill>
                <a:schemeClr val="tx1"/>
              </a:solidFill>
              <a:latin typeface="+mj-lt"/>
            </a:rPr>
            <a:t>diplomáciai hátteret </a:t>
          </a:r>
          <a:r>
            <a:rPr lang="hu-HU" dirty="0">
              <a:solidFill>
                <a:schemeClr val="tx1"/>
              </a:solidFill>
              <a:latin typeface="+mj-lt"/>
            </a:rPr>
            <a:t>nyújt Kínának a világpolitikában (</a:t>
          </a:r>
          <a:r>
            <a:rPr lang="hu-HU" dirty="0" err="1">
              <a:solidFill>
                <a:schemeClr val="tx1"/>
              </a:solidFill>
              <a:latin typeface="+mj-lt"/>
            </a:rPr>
            <a:t>lsd</a:t>
          </a:r>
          <a:r>
            <a:rPr lang="hu-HU" dirty="0">
              <a:solidFill>
                <a:schemeClr val="tx1"/>
              </a:solidFill>
              <a:latin typeface="+mj-lt"/>
            </a:rPr>
            <a:t>. például ENSZ BT-tagsága (</a:t>
          </a:r>
          <a:r>
            <a:rPr lang="hu-HU" dirty="0" err="1">
              <a:solidFill>
                <a:schemeClr val="tx1"/>
              </a:solidFill>
              <a:latin typeface="+mj-lt"/>
            </a:rPr>
            <a:t>Taróssy</a:t>
          </a:r>
          <a:r>
            <a:rPr lang="hu-HU" dirty="0">
              <a:solidFill>
                <a:schemeClr val="tx1"/>
              </a:solidFill>
              <a:latin typeface="+mj-lt"/>
            </a:rPr>
            <a:t>, 2008)).</a:t>
          </a:r>
          <a:endParaRPr lang="hu-HU" dirty="0">
            <a:solidFill>
              <a:schemeClr val="tx1"/>
            </a:solidFill>
          </a:endParaRPr>
        </a:p>
      </dgm:t>
    </dgm:pt>
    <dgm:pt modelId="{B094CBB7-B3C4-4FFD-A21E-89BAD9CD6981}" type="parTrans" cxnId="{348EEF31-B20C-47BB-9661-AF04BC23C500}">
      <dgm:prSet/>
      <dgm:spPr/>
      <dgm:t>
        <a:bodyPr/>
        <a:lstStyle/>
        <a:p>
          <a:endParaRPr lang="hu-HU"/>
        </a:p>
      </dgm:t>
    </dgm:pt>
    <dgm:pt modelId="{663F034D-B458-4E70-8CE4-B0F69F3E6F4F}" type="sibTrans" cxnId="{348EEF31-B20C-47BB-9661-AF04BC23C500}">
      <dgm:prSet/>
      <dgm:spPr/>
      <dgm:t>
        <a:bodyPr/>
        <a:lstStyle/>
        <a:p>
          <a:endParaRPr lang="hu-HU"/>
        </a:p>
      </dgm:t>
    </dgm:pt>
    <dgm:pt modelId="{4BFB9DBA-641F-4ABD-AB3C-DFBC3B600321}">
      <dgm:prSet phldrT="[Szöveg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hu-HU" dirty="0">
              <a:solidFill>
                <a:schemeClr val="tx1"/>
              </a:solidFill>
              <a:latin typeface="+mj-lt"/>
            </a:rPr>
            <a:t>A befolyásszerzéssel Kína a </a:t>
          </a:r>
          <a:r>
            <a:rPr lang="hu-HU" b="1" dirty="0">
              <a:solidFill>
                <a:schemeClr val="tx1"/>
              </a:solidFill>
              <a:latin typeface="+mj-lt"/>
            </a:rPr>
            <a:t>puha erejét </a:t>
          </a:r>
          <a:r>
            <a:rPr lang="hu-HU" dirty="0">
              <a:solidFill>
                <a:schemeClr val="tx1"/>
              </a:solidFill>
              <a:latin typeface="+mj-lt"/>
            </a:rPr>
            <a:t>építi az afrikai kontinensen (Morgan, 2018). </a:t>
          </a:r>
          <a:endParaRPr lang="hu-HU" dirty="0">
            <a:solidFill>
              <a:schemeClr val="tx1"/>
            </a:solidFill>
          </a:endParaRPr>
        </a:p>
      </dgm:t>
    </dgm:pt>
    <dgm:pt modelId="{6B027071-037F-4969-9532-8808EF5F8F6C}" type="parTrans" cxnId="{26BAFAB2-C5E6-466C-9F78-BC870F907784}">
      <dgm:prSet/>
      <dgm:spPr/>
      <dgm:t>
        <a:bodyPr/>
        <a:lstStyle/>
        <a:p>
          <a:endParaRPr lang="hu-HU"/>
        </a:p>
      </dgm:t>
    </dgm:pt>
    <dgm:pt modelId="{33F0AB7B-7D6E-4696-812D-B978A3DA1EDA}" type="sibTrans" cxnId="{26BAFAB2-C5E6-466C-9F78-BC870F907784}">
      <dgm:prSet/>
      <dgm:spPr/>
      <dgm:t>
        <a:bodyPr/>
        <a:lstStyle/>
        <a:p>
          <a:endParaRPr lang="hu-HU"/>
        </a:p>
      </dgm:t>
    </dgm:pt>
    <dgm:pt modelId="{FFF3D0C8-3CEC-45A5-B60A-F84C9992DBA6}" type="pres">
      <dgm:prSet presAssocID="{0380E0C6-29CE-4356-8800-92246BF0C033}" presName="Name0" presStyleCnt="0">
        <dgm:presLayoutVars>
          <dgm:chMax val="7"/>
          <dgm:chPref val="7"/>
          <dgm:dir/>
        </dgm:presLayoutVars>
      </dgm:prSet>
      <dgm:spPr/>
    </dgm:pt>
    <dgm:pt modelId="{9AFCF4BF-E9D3-4B96-9F28-D3469ABBECA1}" type="pres">
      <dgm:prSet presAssocID="{0380E0C6-29CE-4356-8800-92246BF0C033}" presName="Name1" presStyleCnt="0"/>
      <dgm:spPr/>
    </dgm:pt>
    <dgm:pt modelId="{B77557D3-A978-43C7-B8A5-ECDCA5A6EADF}" type="pres">
      <dgm:prSet presAssocID="{0380E0C6-29CE-4356-8800-92246BF0C033}" presName="cycle" presStyleCnt="0"/>
      <dgm:spPr/>
    </dgm:pt>
    <dgm:pt modelId="{68FBCD1F-5059-4A9C-971B-5683126773B2}" type="pres">
      <dgm:prSet presAssocID="{0380E0C6-29CE-4356-8800-92246BF0C033}" presName="srcNode" presStyleLbl="node1" presStyleIdx="0" presStyleCnt="4"/>
      <dgm:spPr/>
    </dgm:pt>
    <dgm:pt modelId="{F022EB98-4768-4CCE-BC56-0AD3ECBBA78F}" type="pres">
      <dgm:prSet presAssocID="{0380E0C6-29CE-4356-8800-92246BF0C033}" presName="conn" presStyleLbl="parChTrans1D2" presStyleIdx="0" presStyleCnt="1"/>
      <dgm:spPr/>
    </dgm:pt>
    <dgm:pt modelId="{2E42BA84-70CE-4C8E-86EA-88B66850EBD0}" type="pres">
      <dgm:prSet presAssocID="{0380E0C6-29CE-4356-8800-92246BF0C033}" presName="extraNode" presStyleLbl="node1" presStyleIdx="0" presStyleCnt="4"/>
      <dgm:spPr/>
    </dgm:pt>
    <dgm:pt modelId="{A1432232-9C5B-403C-8931-7B386424F724}" type="pres">
      <dgm:prSet presAssocID="{0380E0C6-29CE-4356-8800-92246BF0C033}" presName="dstNode" presStyleLbl="node1" presStyleIdx="0" presStyleCnt="4"/>
      <dgm:spPr/>
    </dgm:pt>
    <dgm:pt modelId="{94044463-4CD4-4D87-B133-7EC7DFBEEF3F}" type="pres">
      <dgm:prSet presAssocID="{5519DFE7-C5B5-41F2-A103-4F37289C6099}" presName="text_1" presStyleLbl="node1" presStyleIdx="0" presStyleCnt="4">
        <dgm:presLayoutVars>
          <dgm:bulletEnabled val="1"/>
        </dgm:presLayoutVars>
      </dgm:prSet>
      <dgm:spPr/>
    </dgm:pt>
    <dgm:pt modelId="{FD70906B-4C63-4111-8D6F-BB045DF2DAC1}" type="pres">
      <dgm:prSet presAssocID="{5519DFE7-C5B5-41F2-A103-4F37289C6099}" presName="accent_1" presStyleCnt="0"/>
      <dgm:spPr/>
    </dgm:pt>
    <dgm:pt modelId="{76B653DA-7E49-4D81-A3E0-C5DBE34E39C4}" type="pres">
      <dgm:prSet presAssocID="{5519DFE7-C5B5-41F2-A103-4F37289C6099}" presName="accentRepeatNode" presStyleLbl="solidFgAcc1" presStyleIdx="0" presStyleCnt="4"/>
      <dgm:spPr/>
    </dgm:pt>
    <dgm:pt modelId="{3B248AFF-F0A5-4E64-AF9A-BD38ADD23A68}" type="pres">
      <dgm:prSet presAssocID="{B5E8F508-7682-4215-91CF-21AE6B290848}" presName="text_2" presStyleLbl="node1" presStyleIdx="1" presStyleCnt="4">
        <dgm:presLayoutVars>
          <dgm:bulletEnabled val="1"/>
        </dgm:presLayoutVars>
      </dgm:prSet>
      <dgm:spPr/>
    </dgm:pt>
    <dgm:pt modelId="{44F70666-1742-4735-BF2B-1E064310D3D6}" type="pres">
      <dgm:prSet presAssocID="{B5E8F508-7682-4215-91CF-21AE6B290848}" presName="accent_2" presStyleCnt="0"/>
      <dgm:spPr/>
    </dgm:pt>
    <dgm:pt modelId="{0DEE13CB-FE65-4398-A771-8D6D561EEB14}" type="pres">
      <dgm:prSet presAssocID="{B5E8F508-7682-4215-91CF-21AE6B290848}" presName="accentRepeatNode" presStyleLbl="solidFgAcc1" presStyleIdx="1" presStyleCnt="4"/>
      <dgm:spPr/>
    </dgm:pt>
    <dgm:pt modelId="{E7449B61-4E12-4E2A-B6A8-FB7867C3E9B5}" type="pres">
      <dgm:prSet presAssocID="{04B63CDE-C15E-4304-B84A-1096F8604258}" presName="text_3" presStyleLbl="node1" presStyleIdx="2" presStyleCnt="4">
        <dgm:presLayoutVars>
          <dgm:bulletEnabled val="1"/>
        </dgm:presLayoutVars>
      </dgm:prSet>
      <dgm:spPr/>
    </dgm:pt>
    <dgm:pt modelId="{F7BC8500-88E4-43A2-9F03-31CFC69C5E12}" type="pres">
      <dgm:prSet presAssocID="{04B63CDE-C15E-4304-B84A-1096F8604258}" presName="accent_3" presStyleCnt="0"/>
      <dgm:spPr/>
    </dgm:pt>
    <dgm:pt modelId="{31D6C103-8755-44C2-B45A-4C1467859685}" type="pres">
      <dgm:prSet presAssocID="{04B63CDE-C15E-4304-B84A-1096F8604258}" presName="accentRepeatNode" presStyleLbl="solidFgAcc1" presStyleIdx="2" presStyleCnt="4"/>
      <dgm:spPr/>
    </dgm:pt>
    <dgm:pt modelId="{B7F254CA-2E1D-4E9F-9ACB-BF3F7F0F794F}" type="pres">
      <dgm:prSet presAssocID="{4BFB9DBA-641F-4ABD-AB3C-DFBC3B600321}" presName="text_4" presStyleLbl="node1" presStyleIdx="3" presStyleCnt="4">
        <dgm:presLayoutVars>
          <dgm:bulletEnabled val="1"/>
        </dgm:presLayoutVars>
      </dgm:prSet>
      <dgm:spPr/>
    </dgm:pt>
    <dgm:pt modelId="{CBEBDEBC-FF55-40C8-AEBC-3B080E179FDD}" type="pres">
      <dgm:prSet presAssocID="{4BFB9DBA-641F-4ABD-AB3C-DFBC3B600321}" presName="accent_4" presStyleCnt="0"/>
      <dgm:spPr/>
    </dgm:pt>
    <dgm:pt modelId="{66EEF4A1-B387-43B6-A4B3-FB0D7F30996E}" type="pres">
      <dgm:prSet presAssocID="{4BFB9DBA-641F-4ABD-AB3C-DFBC3B600321}" presName="accentRepeatNode" presStyleLbl="solidFgAcc1" presStyleIdx="3" presStyleCnt="4"/>
      <dgm:spPr/>
    </dgm:pt>
  </dgm:ptLst>
  <dgm:cxnLst>
    <dgm:cxn modelId="{C14B9007-64E3-427F-903E-86239666175C}" type="presOf" srcId="{B5E8F508-7682-4215-91CF-21AE6B290848}" destId="{3B248AFF-F0A5-4E64-AF9A-BD38ADD23A68}" srcOrd="0" destOrd="0" presId="urn:microsoft.com/office/officeart/2008/layout/VerticalCurvedList"/>
    <dgm:cxn modelId="{5B565810-E2A8-4F6D-A3E2-6067D5F3FFFF}" type="presOf" srcId="{04B63CDE-C15E-4304-B84A-1096F8604258}" destId="{E7449B61-4E12-4E2A-B6A8-FB7867C3E9B5}" srcOrd="0" destOrd="0" presId="urn:microsoft.com/office/officeart/2008/layout/VerticalCurvedList"/>
    <dgm:cxn modelId="{348EEF31-B20C-47BB-9661-AF04BC23C500}" srcId="{0380E0C6-29CE-4356-8800-92246BF0C033}" destId="{04B63CDE-C15E-4304-B84A-1096F8604258}" srcOrd="2" destOrd="0" parTransId="{B094CBB7-B3C4-4FFD-A21E-89BAD9CD6981}" sibTransId="{663F034D-B458-4E70-8CE4-B0F69F3E6F4F}"/>
    <dgm:cxn modelId="{4045DE52-B766-4908-B4D2-34AC3B90DAC0}" type="presOf" srcId="{0380E0C6-29CE-4356-8800-92246BF0C033}" destId="{FFF3D0C8-3CEC-45A5-B60A-F84C9992DBA6}" srcOrd="0" destOrd="0" presId="urn:microsoft.com/office/officeart/2008/layout/VerticalCurvedList"/>
    <dgm:cxn modelId="{B6DB4FA4-4D81-459B-89AC-FF76A21C5C51}" srcId="{0380E0C6-29CE-4356-8800-92246BF0C033}" destId="{B5E8F508-7682-4215-91CF-21AE6B290848}" srcOrd="1" destOrd="0" parTransId="{71951D8A-D512-4B00-AB78-783B9A761A8F}" sibTransId="{C15859CA-5B6F-4827-80B5-12A0CB82A9F0}"/>
    <dgm:cxn modelId="{26BAFAB2-C5E6-466C-9F78-BC870F907784}" srcId="{0380E0C6-29CE-4356-8800-92246BF0C033}" destId="{4BFB9DBA-641F-4ABD-AB3C-DFBC3B600321}" srcOrd="3" destOrd="0" parTransId="{6B027071-037F-4969-9532-8808EF5F8F6C}" sibTransId="{33F0AB7B-7D6E-4696-812D-B978A3DA1EDA}"/>
    <dgm:cxn modelId="{D6CB25B7-DB58-4449-8A30-FBEB5AEE835F}" srcId="{0380E0C6-29CE-4356-8800-92246BF0C033}" destId="{5519DFE7-C5B5-41F2-A103-4F37289C6099}" srcOrd="0" destOrd="0" parTransId="{1C9CBB21-8F37-47EE-BE9E-B4FF3EBD677A}" sibTransId="{C31C7170-58F8-4787-8DC0-EF67EF9BAC20}"/>
    <dgm:cxn modelId="{72B3BCCB-D340-47C6-94FB-892CD1A8B032}" type="presOf" srcId="{4BFB9DBA-641F-4ABD-AB3C-DFBC3B600321}" destId="{B7F254CA-2E1D-4E9F-9ACB-BF3F7F0F794F}" srcOrd="0" destOrd="0" presId="urn:microsoft.com/office/officeart/2008/layout/VerticalCurvedList"/>
    <dgm:cxn modelId="{C6E4EBD9-408C-4C2A-A056-D208172E1700}" type="presOf" srcId="{C31C7170-58F8-4787-8DC0-EF67EF9BAC20}" destId="{F022EB98-4768-4CCE-BC56-0AD3ECBBA78F}" srcOrd="0" destOrd="0" presId="urn:microsoft.com/office/officeart/2008/layout/VerticalCurvedList"/>
    <dgm:cxn modelId="{3FDE8FFD-F78B-43C8-AED7-C71B234B4B77}" type="presOf" srcId="{5519DFE7-C5B5-41F2-A103-4F37289C6099}" destId="{94044463-4CD4-4D87-B133-7EC7DFBEEF3F}" srcOrd="0" destOrd="0" presId="urn:microsoft.com/office/officeart/2008/layout/VerticalCurvedList"/>
    <dgm:cxn modelId="{81B224A6-36EE-49F1-8324-F385A5FC6E5D}" type="presParOf" srcId="{FFF3D0C8-3CEC-45A5-B60A-F84C9992DBA6}" destId="{9AFCF4BF-E9D3-4B96-9F28-D3469ABBECA1}" srcOrd="0" destOrd="0" presId="urn:microsoft.com/office/officeart/2008/layout/VerticalCurvedList"/>
    <dgm:cxn modelId="{DA697633-8902-4C24-B95C-D3D8BC2D023B}" type="presParOf" srcId="{9AFCF4BF-E9D3-4B96-9F28-D3469ABBECA1}" destId="{B77557D3-A978-43C7-B8A5-ECDCA5A6EADF}" srcOrd="0" destOrd="0" presId="urn:microsoft.com/office/officeart/2008/layout/VerticalCurvedList"/>
    <dgm:cxn modelId="{D066DEC0-707F-46DE-966C-CB89CEF1001D}" type="presParOf" srcId="{B77557D3-A978-43C7-B8A5-ECDCA5A6EADF}" destId="{68FBCD1F-5059-4A9C-971B-5683126773B2}" srcOrd="0" destOrd="0" presId="urn:microsoft.com/office/officeart/2008/layout/VerticalCurvedList"/>
    <dgm:cxn modelId="{6928BAFB-D23A-4355-85E4-17A37854EBAF}" type="presParOf" srcId="{B77557D3-A978-43C7-B8A5-ECDCA5A6EADF}" destId="{F022EB98-4768-4CCE-BC56-0AD3ECBBA78F}" srcOrd="1" destOrd="0" presId="urn:microsoft.com/office/officeart/2008/layout/VerticalCurvedList"/>
    <dgm:cxn modelId="{ED8B7147-693D-4AF4-BE13-6E4C5BE3510B}" type="presParOf" srcId="{B77557D3-A978-43C7-B8A5-ECDCA5A6EADF}" destId="{2E42BA84-70CE-4C8E-86EA-88B66850EBD0}" srcOrd="2" destOrd="0" presId="urn:microsoft.com/office/officeart/2008/layout/VerticalCurvedList"/>
    <dgm:cxn modelId="{A422C57F-AF19-456F-ABEC-142823E011F0}" type="presParOf" srcId="{B77557D3-A978-43C7-B8A5-ECDCA5A6EADF}" destId="{A1432232-9C5B-403C-8931-7B386424F724}" srcOrd="3" destOrd="0" presId="urn:microsoft.com/office/officeart/2008/layout/VerticalCurvedList"/>
    <dgm:cxn modelId="{885EA595-4B03-4B5A-A01D-99904F9D1F90}" type="presParOf" srcId="{9AFCF4BF-E9D3-4B96-9F28-D3469ABBECA1}" destId="{94044463-4CD4-4D87-B133-7EC7DFBEEF3F}" srcOrd="1" destOrd="0" presId="urn:microsoft.com/office/officeart/2008/layout/VerticalCurvedList"/>
    <dgm:cxn modelId="{DAA0F3FF-38A0-4364-8634-7B70CDBC75EC}" type="presParOf" srcId="{9AFCF4BF-E9D3-4B96-9F28-D3469ABBECA1}" destId="{FD70906B-4C63-4111-8D6F-BB045DF2DAC1}" srcOrd="2" destOrd="0" presId="urn:microsoft.com/office/officeart/2008/layout/VerticalCurvedList"/>
    <dgm:cxn modelId="{DD181BA7-FAF5-41AF-80F2-005D9DF26429}" type="presParOf" srcId="{FD70906B-4C63-4111-8D6F-BB045DF2DAC1}" destId="{76B653DA-7E49-4D81-A3E0-C5DBE34E39C4}" srcOrd="0" destOrd="0" presId="urn:microsoft.com/office/officeart/2008/layout/VerticalCurvedList"/>
    <dgm:cxn modelId="{BD48ABD4-5CC2-4E7C-93B9-E21DCF973B30}" type="presParOf" srcId="{9AFCF4BF-E9D3-4B96-9F28-D3469ABBECA1}" destId="{3B248AFF-F0A5-4E64-AF9A-BD38ADD23A68}" srcOrd="3" destOrd="0" presId="urn:microsoft.com/office/officeart/2008/layout/VerticalCurvedList"/>
    <dgm:cxn modelId="{4DA7E104-DD52-4877-8284-4797AEEE0EC2}" type="presParOf" srcId="{9AFCF4BF-E9D3-4B96-9F28-D3469ABBECA1}" destId="{44F70666-1742-4735-BF2B-1E064310D3D6}" srcOrd="4" destOrd="0" presId="urn:microsoft.com/office/officeart/2008/layout/VerticalCurvedList"/>
    <dgm:cxn modelId="{DE829B85-1CC4-4EFB-A0ED-4CAF60F5B8DE}" type="presParOf" srcId="{44F70666-1742-4735-BF2B-1E064310D3D6}" destId="{0DEE13CB-FE65-4398-A771-8D6D561EEB14}" srcOrd="0" destOrd="0" presId="urn:microsoft.com/office/officeart/2008/layout/VerticalCurvedList"/>
    <dgm:cxn modelId="{407F30E5-2458-4D47-8006-E29EB456869C}" type="presParOf" srcId="{9AFCF4BF-E9D3-4B96-9F28-D3469ABBECA1}" destId="{E7449B61-4E12-4E2A-B6A8-FB7867C3E9B5}" srcOrd="5" destOrd="0" presId="urn:microsoft.com/office/officeart/2008/layout/VerticalCurvedList"/>
    <dgm:cxn modelId="{4180B42D-98DE-4BB7-8007-336B20FABD3E}" type="presParOf" srcId="{9AFCF4BF-E9D3-4B96-9F28-D3469ABBECA1}" destId="{F7BC8500-88E4-43A2-9F03-31CFC69C5E12}" srcOrd="6" destOrd="0" presId="urn:microsoft.com/office/officeart/2008/layout/VerticalCurvedList"/>
    <dgm:cxn modelId="{586E7A35-37FD-40DF-BC1E-835794BBBED1}" type="presParOf" srcId="{F7BC8500-88E4-43A2-9F03-31CFC69C5E12}" destId="{31D6C103-8755-44C2-B45A-4C1467859685}" srcOrd="0" destOrd="0" presId="urn:microsoft.com/office/officeart/2008/layout/VerticalCurvedList"/>
    <dgm:cxn modelId="{C79BFEA8-46B2-4790-AAD7-3E3ECF7E68A6}" type="presParOf" srcId="{9AFCF4BF-E9D3-4B96-9F28-D3469ABBECA1}" destId="{B7F254CA-2E1D-4E9F-9ACB-BF3F7F0F794F}" srcOrd="7" destOrd="0" presId="urn:microsoft.com/office/officeart/2008/layout/VerticalCurvedList"/>
    <dgm:cxn modelId="{3D58D94D-DC40-4AF1-A3AB-B8DB5A2B823C}" type="presParOf" srcId="{9AFCF4BF-E9D3-4B96-9F28-D3469ABBECA1}" destId="{CBEBDEBC-FF55-40C8-AEBC-3B080E179FDD}" srcOrd="8" destOrd="0" presId="urn:microsoft.com/office/officeart/2008/layout/VerticalCurvedList"/>
    <dgm:cxn modelId="{26CD4673-A839-4DD4-8E77-6BE3B19F6789}" type="presParOf" srcId="{CBEBDEBC-FF55-40C8-AEBC-3B080E179FDD}" destId="{66EEF4A1-B387-43B6-A4B3-FB0D7F30996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80E0C6-29CE-4356-8800-92246BF0C033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hu-HU"/>
        </a:p>
      </dgm:t>
    </dgm:pt>
    <dgm:pt modelId="{5519DFE7-C5B5-41F2-A103-4F37289C6099}">
      <dgm:prSet phldrT="[Szöveg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hu-HU" dirty="0">
              <a:solidFill>
                <a:schemeClr val="tx1"/>
              </a:solidFill>
              <a:latin typeface="+mj-lt"/>
            </a:rPr>
            <a:t>A puha erő alkalmazása Kína nemzetközi kapcsolataiban </a:t>
          </a:r>
          <a:r>
            <a:rPr lang="hu-HU" b="1" dirty="0">
              <a:solidFill>
                <a:schemeClr val="tx1"/>
              </a:solidFill>
              <a:latin typeface="+mj-lt"/>
            </a:rPr>
            <a:t>komoly múltra tekint vissza</a:t>
          </a:r>
          <a:r>
            <a:rPr lang="hu-HU" dirty="0">
              <a:solidFill>
                <a:schemeClr val="tx1"/>
              </a:solidFill>
              <a:latin typeface="+mj-lt"/>
            </a:rPr>
            <a:t>, mely konfuciánus elveken alapul (</a:t>
          </a:r>
          <a:r>
            <a:rPr lang="hu-HU" dirty="0" err="1">
              <a:solidFill>
                <a:schemeClr val="tx1"/>
              </a:solidFill>
              <a:latin typeface="+mj-lt"/>
            </a:rPr>
            <a:t>Salát</a:t>
          </a:r>
          <a:r>
            <a:rPr lang="hu-HU" dirty="0">
              <a:solidFill>
                <a:schemeClr val="tx1"/>
              </a:solidFill>
              <a:latin typeface="+mj-lt"/>
            </a:rPr>
            <a:t>, 2010).</a:t>
          </a:r>
          <a:endParaRPr lang="hu-HU" dirty="0">
            <a:solidFill>
              <a:schemeClr val="tx1"/>
            </a:solidFill>
          </a:endParaRPr>
        </a:p>
      </dgm:t>
    </dgm:pt>
    <dgm:pt modelId="{1C9CBB21-8F37-47EE-BE9E-B4FF3EBD677A}" type="parTrans" cxnId="{D6CB25B7-DB58-4449-8A30-FBEB5AEE835F}">
      <dgm:prSet/>
      <dgm:spPr/>
      <dgm:t>
        <a:bodyPr/>
        <a:lstStyle/>
        <a:p>
          <a:endParaRPr lang="hu-HU"/>
        </a:p>
      </dgm:t>
    </dgm:pt>
    <dgm:pt modelId="{C31C7170-58F8-4787-8DC0-EF67EF9BAC20}" type="sibTrans" cxnId="{D6CB25B7-DB58-4449-8A30-FBEB5AEE835F}">
      <dgm:prSet/>
      <dgm:spPr/>
      <dgm:t>
        <a:bodyPr/>
        <a:lstStyle/>
        <a:p>
          <a:endParaRPr lang="hu-HU"/>
        </a:p>
      </dgm:t>
    </dgm:pt>
    <dgm:pt modelId="{B5E8F508-7682-4215-91CF-21AE6B290848}">
      <dgm:prSet phldrT="[Szöveg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hu-HU" dirty="0">
              <a:solidFill>
                <a:schemeClr val="tx1"/>
              </a:solidFill>
              <a:latin typeface="+mj-lt"/>
            </a:rPr>
            <a:t>Kína tágan értelmezi a puha erő fogalmát: a puha erő kiépítésének Kína esetében vannak </a:t>
          </a:r>
          <a:r>
            <a:rPr lang="hu-HU" b="1" dirty="0">
              <a:solidFill>
                <a:schemeClr val="tx1"/>
              </a:solidFill>
              <a:latin typeface="+mj-lt"/>
            </a:rPr>
            <a:t>gazdasági és nem gazdasági módszerei</a:t>
          </a:r>
          <a:r>
            <a:rPr lang="hu-HU" dirty="0">
              <a:solidFill>
                <a:schemeClr val="tx1"/>
              </a:solidFill>
              <a:latin typeface="+mj-lt"/>
            </a:rPr>
            <a:t> is (</a:t>
          </a:r>
          <a:r>
            <a:rPr lang="hu-HU" dirty="0" err="1">
              <a:solidFill>
                <a:schemeClr val="tx1"/>
              </a:solidFill>
              <a:latin typeface="+mj-lt"/>
            </a:rPr>
            <a:t>Liang</a:t>
          </a:r>
          <a:r>
            <a:rPr lang="hu-HU" dirty="0">
              <a:solidFill>
                <a:schemeClr val="tx1"/>
              </a:solidFill>
              <a:latin typeface="+mj-lt"/>
            </a:rPr>
            <a:t>, 2012 és </a:t>
          </a:r>
          <a:r>
            <a:rPr lang="hu-HU" dirty="0" err="1">
              <a:solidFill>
                <a:schemeClr val="tx1"/>
              </a:solidFill>
              <a:latin typeface="+mj-lt"/>
            </a:rPr>
            <a:t>Salát</a:t>
          </a:r>
          <a:r>
            <a:rPr lang="hu-HU" dirty="0">
              <a:solidFill>
                <a:schemeClr val="tx1"/>
              </a:solidFill>
              <a:latin typeface="+mj-lt"/>
            </a:rPr>
            <a:t>, 2010).</a:t>
          </a:r>
          <a:endParaRPr lang="hu-HU" dirty="0">
            <a:solidFill>
              <a:schemeClr val="tx1"/>
            </a:solidFill>
          </a:endParaRPr>
        </a:p>
      </dgm:t>
    </dgm:pt>
    <dgm:pt modelId="{71951D8A-D512-4B00-AB78-783B9A761A8F}" type="parTrans" cxnId="{B6DB4FA4-4D81-459B-89AC-FF76A21C5C51}">
      <dgm:prSet/>
      <dgm:spPr/>
      <dgm:t>
        <a:bodyPr/>
        <a:lstStyle/>
        <a:p>
          <a:endParaRPr lang="hu-HU"/>
        </a:p>
      </dgm:t>
    </dgm:pt>
    <dgm:pt modelId="{C15859CA-5B6F-4827-80B5-12A0CB82A9F0}" type="sibTrans" cxnId="{B6DB4FA4-4D81-459B-89AC-FF76A21C5C51}">
      <dgm:prSet/>
      <dgm:spPr/>
      <dgm:t>
        <a:bodyPr/>
        <a:lstStyle/>
        <a:p>
          <a:endParaRPr lang="hu-HU"/>
        </a:p>
      </dgm:t>
    </dgm:pt>
    <dgm:pt modelId="{04B63CDE-C15E-4304-B84A-1096F8604258}">
      <dgm:prSet phldrT="[Szöveg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hu-HU" dirty="0">
              <a:solidFill>
                <a:schemeClr val="tx1"/>
              </a:solidFill>
              <a:latin typeface="+mj-lt"/>
            </a:rPr>
            <a:t>A gazdaság oldaláról nézve, a </a:t>
          </a:r>
          <a:r>
            <a:rPr lang="hu-HU" b="1" dirty="0">
              <a:solidFill>
                <a:schemeClr val="tx1"/>
              </a:solidFill>
              <a:latin typeface="+mj-lt"/>
            </a:rPr>
            <a:t>kereskedelem, az FDI és a segélyezés </a:t>
          </a:r>
          <a:r>
            <a:rPr lang="hu-HU" dirty="0">
              <a:solidFill>
                <a:schemeClr val="tx1"/>
              </a:solidFill>
              <a:latin typeface="+mj-lt"/>
            </a:rPr>
            <a:t>mind hozzájárul a puha erő kiépüléséhez (Morgan, 2018).</a:t>
          </a:r>
        </a:p>
      </dgm:t>
    </dgm:pt>
    <dgm:pt modelId="{B094CBB7-B3C4-4FFD-A21E-89BAD9CD6981}" type="parTrans" cxnId="{348EEF31-B20C-47BB-9661-AF04BC23C500}">
      <dgm:prSet/>
      <dgm:spPr/>
      <dgm:t>
        <a:bodyPr/>
        <a:lstStyle/>
        <a:p>
          <a:endParaRPr lang="hu-HU"/>
        </a:p>
      </dgm:t>
    </dgm:pt>
    <dgm:pt modelId="{663F034D-B458-4E70-8CE4-B0F69F3E6F4F}" type="sibTrans" cxnId="{348EEF31-B20C-47BB-9661-AF04BC23C500}">
      <dgm:prSet/>
      <dgm:spPr/>
      <dgm:t>
        <a:bodyPr/>
        <a:lstStyle/>
        <a:p>
          <a:endParaRPr lang="hu-HU"/>
        </a:p>
      </dgm:t>
    </dgm:pt>
    <dgm:pt modelId="{4BFB9DBA-641F-4ABD-AB3C-DFBC3B600321}">
      <dgm:prSet phldrT="[Szöveg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hu-HU" dirty="0">
              <a:solidFill>
                <a:schemeClr val="tx1"/>
              </a:solidFill>
              <a:latin typeface="+mj-lt"/>
            </a:rPr>
            <a:t>Nem gazdasági szempontból a </a:t>
          </a:r>
          <a:r>
            <a:rPr lang="hu-HU" b="1" dirty="0" err="1">
              <a:solidFill>
                <a:schemeClr val="tx1"/>
              </a:solidFill>
              <a:latin typeface="+mj-lt"/>
            </a:rPr>
            <a:t>Konfuciusz</a:t>
          </a:r>
          <a:r>
            <a:rPr lang="hu-HU" b="1" dirty="0">
              <a:solidFill>
                <a:schemeClr val="tx1"/>
              </a:solidFill>
              <a:latin typeface="+mj-lt"/>
            </a:rPr>
            <a:t> Intézetek </a:t>
          </a:r>
          <a:r>
            <a:rPr lang="hu-HU" dirty="0">
              <a:solidFill>
                <a:schemeClr val="tx1"/>
              </a:solidFill>
              <a:latin typeface="+mj-lt"/>
            </a:rPr>
            <a:t>(</a:t>
          </a:r>
          <a:r>
            <a:rPr lang="hu-HU" dirty="0" err="1">
              <a:solidFill>
                <a:schemeClr val="tx1"/>
              </a:solidFill>
              <a:latin typeface="+mj-lt"/>
            </a:rPr>
            <a:t>Zhou</a:t>
          </a:r>
          <a:r>
            <a:rPr lang="hu-HU" dirty="0">
              <a:solidFill>
                <a:schemeClr val="tx1"/>
              </a:solidFill>
              <a:latin typeface="+mj-lt"/>
            </a:rPr>
            <a:t> &amp; Luk, 2016) és az afrikaiaknak nyújtott </a:t>
          </a:r>
          <a:r>
            <a:rPr lang="hu-HU" b="1" dirty="0">
              <a:solidFill>
                <a:schemeClr val="tx1"/>
              </a:solidFill>
              <a:latin typeface="+mj-lt"/>
            </a:rPr>
            <a:t>ösztöndíjak</a:t>
          </a:r>
          <a:r>
            <a:rPr lang="hu-HU" dirty="0">
              <a:solidFill>
                <a:schemeClr val="tx1"/>
              </a:solidFill>
              <a:latin typeface="+mj-lt"/>
            </a:rPr>
            <a:t> építik Kína puha erejét (</a:t>
          </a:r>
          <a:r>
            <a:rPr lang="hu-HU" dirty="0" err="1">
              <a:solidFill>
                <a:schemeClr val="tx1"/>
              </a:solidFill>
              <a:latin typeface="+mj-lt"/>
            </a:rPr>
            <a:t>Tarrósy</a:t>
          </a:r>
          <a:r>
            <a:rPr lang="hu-HU" dirty="0">
              <a:solidFill>
                <a:schemeClr val="tx1"/>
              </a:solidFill>
              <a:latin typeface="+mj-lt"/>
            </a:rPr>
            <a:t>, 2020).</a:t>
          </a:r>
          <a:endParaRPr lang="hu-HU" dirty="0">
            <a:solidFill>
              <a:schemeClr val="tx1"/>
            </a:solidFill>
          </a:endParaRPr>
        </a:p>
      </dgm:t>
    </dgm:pt>
    <dgm:pt modelId="{6B027071-037F-4969-9532-8808EF5F8F6C}" type="parTrans" cxnId="{26BAFAB2-C5E6-466C-9F78-BC870F907784}">
      <dgm:prSet/>
      <dgm:spPr/>
      <dgm:t>
        <a:bodyPr/>
        <a:lstStyle/>
        <a:p>
          <a:endParaRPr lang="hu-HU"/>
        </a:p>
      </dgm:t>
    </dgm:pt>
    <dgm:pt modelId="{33F0AB7B-7D6E-4696-812D-B978A3DA1EDA}" type="sibTrans" cxnId="{26BAFAB2-C5E6-466C-9F78-BC870F907784}">
      <dgm:prSet/>
      <dgm:spPr/>
      <dgm:t>
        <a:bodyPr/>
        <a:lstStyle/>
        <a:p>
          <a:endParaRPr lang="hu-HU"/>
        </a:p>
      </dgm:t>
    </dgm:pt>
    <dgm:pt modelId="{FFF3D0C8-3CEC-45A5-B60A-F84C9992DBA6}" type="pres">
      <dgm:prSet presAssocID="{0380E0C6-29CE-4356-8800-92246BF0C033}" presName="Name0" presStyleCnt="0">
        <dgm:presLayoutVars>
          <dgm:chMax val="7"/>
          <dgm:chPref val="7"/>
          <dgm:dir/>
        </dgm:presLayoutVars>
      </dgm:prSet>
      <dgm:spPr/>
    </dgm:pt>
    <dgm:pt modelId="{9AFCF4BF-E9D3-4B96-9F28-D3469ABBECA1}" type="pres">
      <dgm:prSet presAssocID="{0380E0C6-29CE-4356-8800-92246BF0C033}" presName="Name1" presStyleCnt="0"/>
      <dgm:spPr/>
    </dgm:pt>
    <dgm:pt modelId="{B77557D3-A978-43C7-B8A5-ECDCA5A6EADF}" type="pres">
      <dgm:prSet presAssocID="{0380E0C6-29CE-4356-8800-92246BF0C033}" presName="cycle" presStyleCnt="0"/>
      <dgm:spPr/>
    </dgm:pt>
    <dgm:pt modelId="{68FBCD1F-5059-4A9C-971B-5683126773B2}" type="pres">
      <dgm:prSet presAssocID="{0380E0C6-29CE-4356-8800-92246BF0C033}" presName="srcNode" presStyleLbl="node1" presStyleIdx="0" presStyleCnt="4"/>
      <dgm:spPr/>
    </dgm:pt>
    <dgm:pt modelId="{F022EB98-4768-4CCE-BC56-0AD3ECBBA78F}" type="pres">
      <dgm:prSet presAssocID="{0380E0C6-29CE-4356-8800-92246BF0C033}" presName="conn" presStyleLbl="parChTrans1D2" presStyleIdx="0" presStyleCnt="1"/>
      <dgm:spPr/>
    </dgm:pt>
    <dgm:pt modelId="{2E42BA84-70CE-4C8E-86EA-88B66850EBD0}" type="pres">
      <dgm:prSet presAssocID="{0380E0C6-29CE-4356-8800-92246BF0C033}" presName="extraNode" presStyleLbl="node1" presStyleIdx="0" presStyleCnt="4"/>
      <dgm:spPr/>
    </dgm:pt>
    <dgm:pt modelId="{A1432232-9C5B-403C-8931-7B386424F724}" type="pres">
      <dgm:prSet presAssocID="{0380E0C6-29CE-4356-8800-92246BF0C033}" presName="dstNode" presStyleLbl="node1" presStyleIdx="0" presStyleCnt="4"/>
      <dgm:spPr/>
    </dgm:pt>
    <dgm:pt modelId="{94044463-4CD4-4D87-B133-7EC7DFBEEF3F}" type="pres">
      <dgm:prSet presAssocID="{5519DFE7-C5B5-41F2-A103-4F37289C6099}" presName="text_1" presStyleLbl="node1" presStyleIdx="0" presStyleCnt="4">
        <dgm:presLayoutVars>
          <dgm:bulletEnabled val="1"/>
        </dgm:presLayoutVars>
      </dgm:prSet>
      <dgm:spPr/>
    </dgm:pt>
    <dgm:pt modelId="{FD70906B-4C63-4111-8D6F-BB045DF2DAC1}" type="pres">
      <dgm:prSet presAssocID="{5519DFE7-C5B5-41F2-A103-4F37289C6099}" presName="accent_1" presStyleCnt="0"/>
      <dgm:spPr/>
    </dgm:pt>
    <dgm:pt modelId="{76B653DA-7E49-4D81-A3E0-C5DBE34E39C4}" type="pres">
      <dgm:prSet presAssocID="{5519DFE7-C5B5-41F2-A103-4F37289C6099}" presName="accentRepeatNode" presStyleLbl="solidFgAcc1" presStyleIdx="0" presStyleCnt="4"/>
      <dgm:spPr/>
    </dgm:pt>
    <dgm:pt modelId="{3B248AFF-F0A5-4E64-AF9A-BD38ADD23A68}" type="pres">
      <dgm:prSet presAssocID="{B5E8F508-7682-4215-91CF-21AE6B290848}" presName="text_2" presStyleLbl="node1" presStyleIdx="1" presStyleCnt="4">
        <dgm:presLayoutVars>
          <dgm:bulletEnabled val="1"/>
        </dgm:presLayoutVars>
      </dgm:prSet>
      <dgm:spPr/>
    </dgm:pt>
    <dgm:pt modelId="{44F70666-1742-4735-BF2B-1E064310D3D6}" type="pres">
      <dgm:prSet presAssocID="{B5E8F508-7682-4215-91CF-21AE6B290848}" presName="accent_2" presStyleCnt="0"/>
      <dgm:spPr/>
    </dgm:pt>
    <dgm:pt modelId="{0DEE13CB-FE65-4398-A771-8D6D561EEB14}" type="pres">
      <dgm:prSet presAssocID="{B5E8F508-7682-4215-91CF-21AE6B290848}" presName="accentRepeatNode" presStyleLbl="solidFgAcc1" presStyleIdx="1" presStyleCnt="4"/>
      <dgm:spPr/>
    </dgm:pt>
    <dgm:pt modelId="{E7449B61-4E12-4E2A-B6A8-FB7867C3E9B5}" type="pres">
      <dgm:prSet presAssocID="{04B63CDE-C15E-4304-B84A-1096F8604258}" presName="text_3" presStyleLbl="node1" presStyleIdx="2" presStyleCnt="4">
        <dgm:presLayoutVars>
          <dgm:bulletEnabled val="1"/>
        </dgm:presLayoutVars>
      </dgm:prSet>
      <dgm:spPr/>
    </dgm:pt>
    <dgm:pt modelId="{F7BC8500-88E4-43A2-9F03-31CFC69C5E12}" type="pres">
      <dgm:prSet presAssocID="{04B63CDE-C15E-4304-B84A-1096F8604258}" presName="accent_3" presStyleCnt="0"/>
      <dgm:spPr/>
    </dgm:pt>
    <dgm:pt modelId="{31D6C103-8755-44C2-B45A-4C1467859685}" type="pres">
      <dgm:prSet presAssocID="{04B63CDE-C15E-4304-B84A-1096F8604258}" presName="accentRepeatNode" presStyleLbl="solidFgAcc1" presStyleIdx="2" presStyleCnt="4"/>
      <dgm:spPr/>
    </dgm:pt>
    <dgm:pt modelId="{B7F254CA-2E1D-4E9F-9ACB-BF3F7F0F794F}" type="pres">
      <dgm:prSet presAssocID="{4BFB9DBA-641F-4ABD-AB3C-DFBC3B600321}" presName="text_4" presStyleLbl="node1" presStyleIdx="3" presStyleCnt="4">
        <dgm:presLayoutVars>
          <dgm:bulletEnabled val="1"/>
        </dgm:presLayoutVars>
      </dgm:prSet>
      <dgm:spPr/>
    </dgm:pt>
    <dgm:pt modelId="{CBEBDEBC-FF55-40C8-AEBC-3B080E179FDD}" type="pres">
      <dgm:prSet presAssocID="{4BFB9DBA-641F-4ABD-AB3C-DFBC3B600321}" presName="accent_4" presStyleCnt="0"/>
      <dgm:spPr/>
    </dgm:pt>
    <dgm:pt modelId="{66EEF4A1-B387-43B6-A4B3-FB0D7F30996E}" type="pres">
      <dgm:prSet presAssocID="{4BFB9DBA-641F-4ABD-AB3C-DFBC3B600321}" presName="accentRepeatNode" presStyleLbl="solidFgAcc1" presStyleIdx="3" presStyleCnt="4"/>
      <dgm:spPr/>
    </dgm:pt>
  </dgm:ptLst>
  <dgm:cxnLst>
    <dgm:cxn modelId="{C14B9007-64E3-427F-903E-86239666175C}" type="presOf" srcId="{B5E8F508-7682-4215-91CF-21AE6B290848}" destId="{3B248AFF-F0A5-4E64-AF9A-BD38ADD23A68}" srcOrd="0" destOrd="0" presId="urn:microsoft.com/office/officeart/2008/layout/VerticalCurvedList"/>
    <dgm:cxn modelId="{5B565810-E2A8-4F6D-A3E2-6067D5F3FFFF}" type="presOf" srcId="{04B63CDE-C15E-4304-B84A-1096F8604258}" destId="{E7449B61-4E12-4E2A-B6A8-FB7867C3E9B5}" srcOrd="0" destOrd="0" presId="urn:microsoft.com/office/officeart/2008/layout/VerticalCurvedList"/>
    <dgm:cxn modelId="{348EEF31-B20C-47BB-9661-AF04BC23C500}" srcId="{0380E0C6-29CE-4356-8800-92246BF0C033}" destId="{04B63CDE-C15E-4304-B84A-1096F8604258}" srcOrd="2" destOrd="0" parTransId="{B094CBB7-B3C4-4FFD-A21E-89BAD9CD6981}" sibTransId="{663F034D-B458-4E70-8CE4-B0F69F3E6F4F}"/>
    <dgm:cxn modelId="{4045DE52-B766-4908-B4D2-34AC3B90DAC0}" type="presOf" srcId="{0380E0C6-29CE-4356-8800-92246BF0C033}" destId="{FFF3D0C8-3CEC-45A5-B60A-F84C9992DBA6}" srcOrd="0" destOrd="0" presId="urn:microsoft.com/office/officeart/2008/layout/VerticalCurvedList"/>
    <dgm:cxn modelId="{B6DB4FA4-4D81-459B-89AC-FF76A21C5C51}" srcId="{0380E0C6-29CE-4356-8800-92246BF0C033}" destId="{B5E8F508-7682-4215-91CF-21AE6B290848}" srcOrd="1" destOrd="0" parTransId="{71951D8A-D512-4B00-AB78-783B9A761A8F}" sibTransId="{C15859CA-5B6F-4827-80B5-12A0CB82A9F0}"/>
    <dgm:cxn modelId="{26BAFAB2-C5E6-466C-9F78-BC870F907784}" srcId="{0380E0C6-29CE-4356-8800-92246BF0C033}" destId="{4BFB9DBA-641F-4ABD-AB3C-DFBC3B600321}" srcOrd="3" destOrd="0" parTransId="{6B027071-037F-4969-9532-8808EF5F8F6C}" sibTransId="{33F0AB7B-7D6E-4696-812D-B978A3DA1EDA}"/>
    <dgm:cxn modelId="{D6CB25B7-DB58-4449-8A30-FBEB5AEE835F}" srcId="{0380E0C6-29CE-4356-8800-92246BF0C033}" destId="{5519DFE7-C5B5-41F2-A103-4F37289C6099}" srcOrd="0" destOrd="0" parTransId="{1C9CBB21-8F37-47EE-BE9E-B4FF3EBD677A}" sibTransId="{C31C7170-58F8-4787-8DC0-EF67EF9BAC20}"/>
    <dgm:cxn modelId="{72B3BCCB-D340-47C6-94FB-892CD1A8B032}" type="presOf" srcId="{4BFB9DBA-641F-4ABD-AB3C-DFBC3B600321}" destId="{B7F254CA-2E1D-4E9F-9ACB-BF3F7F0F794F}" srcOrd="0" destOrd="0" presId="urn:microsoft.com/office/officeart/2008/layout/VerticalCurvedList"/>
    <dgm:cxn modelId="{C6E4EBD9-408C-4C2A-A056-D208172E1700}" type="presOf" srcId="{C31C7170-58F8-4787-8DC0-EF67EF9BAC20}" destId="{F022EB98-4768-4CCE-BC56-0AD3ECBBA78F}" srcOrd="0" destOrd="0" presId="urn:microsoft.com/office/officeart/2008/layout/VerticalCurvedList"/>
    <dgm:cxn modelId="{3FDE8FFD-F78B-43C8-AED7-C71B234B4B77}" type="presOf" srcId="{5519DFE7-C5B5-41F2-A103-4F37289C6099}" destId="{94044463-4CD4-4D87-B133-7EC7DFBEEF3F}" srcOrd="0" destOrd="0" presId="urn:microsoft.com/office/officeart/2008/layout/VerticalCurvedList"/>
    <dgm:cxn modelId="{81B224A6-36EE-49F1-8324-F385A5FC6E5D}" type="presParOf" srcId="{FFF3D0C8-3CEC-45A5-B60A-F84C9992DBA6}" destId="{9AFCF4BF-E9D3-4B96-9F28-D3469ABBECA1}" srcOrd="0" destOrd="0" presId="urn:microsoft.com/office/officeart/2008/layout/VerticalCurvedList"/>
    <dgm:cxn modelId="{DA697633-8902-4C24-B95C-D3D8BC2D023B}" type="presParOf" srcId="{9AFCF4BF-E9D3-4B96-9F28-D3469ABBECA1}" destId="{B77557D3-A978-43C7-B8A5-ECDCA5A6EADF}" srcOrd="0" destOrd="0" presId="urn:microsoft.com/office/officeart/2008/layout/VerticalCurvedList"/>
    <dgm:cxn modelId="{D066DEC0-707F-46DE-966C-CB89CEF1001D}" type="presParOf" srcId="{B77557D3-A978-43C7-B8A5-ECDCA5A6EADF}" destId="{68FBCD1F-5059-4A9C-971B-5683126773B2}" srcOrd="0" destOrd="0" presId="urn:microsoft.com/office/officeart/2008/layout/VerticalCurvedList"/>
    <dgm:cxn modelId="{6928BAFB-D23A-4355-85E4-17A37854EBAF}" type="presParOf" srcId="{B77557D3-A978-43C7-B8A5-ECDCA5A6EADF}" destId="{F022EB98-4768-4CCE-BC56-0AD3ECBBA78F}" srcOrd="1" destOrd="0" presId="urn:microsoft.com/office/officeart/2008/layout/VerticalCurvedList"/>
    <dgm:cxn modelId="{ED8B7147-693D-4AF4-BE13-6E4C5BE3510B}" type="presParOf" srcId="{B77557D3-A978-43C7-B8A5-ECDCA5A6EADF}" destId="{2E42BA84-70CE-4C8E-86EA-88B66850EBD0}" srcOrd="2" destOrd="0" presId="urn:microsoft.com/office/officeart/2008/layout/VerticalCurvedList"/>
    <dgm:cxn modelId="{A422C57F-AF19-456F-ABEC-142823E011F0}" type="presParOf" srcId="{B77557D3-A978-43C7-B8A5-ECDCA5A6EADF}" destId="{A1432232-9C5B-403C-8931-7B386424F724}" srcOrd="3" destOrd="0" presId="urn:microsoft.com/office/officeart/2008/layout/VerticalCurvedList"/>
    <dgm:cxn modelId="{885EA595-4B03-4B5A-A01D-99904F9D1F90}" type="presParOf" srcId="{9AFCF4BF-E9D3-4B96-9F28-D3469ABBECA1}" destId="{94044463-4CD4-4D87-B133-7EC7DFBEEF3F}" srcOrd="1" destOrd="0" presId="urn:microsoft.com/office/officeart/2008/layout/VerticalCurvedList"/>
    <dgm:cxn modelId="{DAA0F3FF-38A0-4364-8634-7B70CDBC75EC}" type="presParOf" srcId="{9AFCF4BF-E9D3-4B96-9F28-D3469ABBECA1}" destId="{FD70906B-4C63-4111-8D6F-BB045DF2DAC1}" srcOrd="2" destOrd="0" presId="urn:microsoft.com/office/officeart/2008/layout/VerticalCurvedList"/>
    <dgm:cxn modelId="{DD181BA7-FAF5-41AF-80F2-005D9DF26429}" type="presParOf" srcId="{FD70906B-4C63-4111-8D6F-BB045DF2DAC1}" destId="{76B653DA-7E49-4D81-A3E0-C5DBE34E39C4}" srcOrd="0" destOrd="0" presId="urn:microsoft.com/office/officeart/2008/layout/VerticalCurvedList"/>
    <dgm:cxn modelId="{BD48ABD4-5CC2-4E7C-93B9-E21DCF973B30}" type="presParOf" srcId="{9AFCF4BF-E9D3-4B96-9F28-D3469ABBECA1}" destId="{3B248AFF-F0A5-4E64-AF9A-BD38ADD23A68}" srcOrd="3" destOrd="0" presId="urn:microsoft.com/office/officeart/2008/layout/VerticalCurvedList"/>
    <dgm:cxn modelId="{4DA7E104-DD52-4877-8284-4797AEEE0EC2}" type="presParOf" srcId="{9AFCF4BF-E9D3-4B96-9F28-D3469ABBECA1}" destId="{44F70666-1742-4735-BF2B-1E064310D3D6}" srcOrd="4" destOrd="0" presId="urn:microsoft.com/office/officeart/2008/layout/VerticalCurvedList"/>
    <dgm:cxn modelId="{DE829B85-1CC4-4EFB-A0ED-4CAF60F5B8DE}" type="presParOf" srcId="{44F70666-1742-4735-BF2B-1E064310D3D6}" destId="{0DEE13CB-FE65-4398-A771-8D6D561EEB14}" srcOrd="0" destOrd="0" presId="urn:microsoft.com/office/officeart/2008/layout/VerticalCurvedList"/>
    <dgm:cxn modelId="{407F30E5-2458-4D47-8006-E29EB456869C}" type="presParOf" srcId="{9AFCF4BF-E9D3-4B96-9F28-D3469ABBECA1}" destId="{E7449B61-4E12-4E2A-B6A8-FB7867C3E9B5}" srcOrd="5" destOrd="0" presId="urn:microsoft.com/office/officeart/2008/layout/VerticalCurvedList"/>
    <dgm:cxn modelId="{4180B42D-98DE-4BB7-8007-336B20FABD3E}" type="presParOf" srcId="{9AFCF4BF-E9D3-4B96-9F28-D3469ABBECA1}" destId="{F7BC8500-88E4-43A2-9F03-31CFC69C5E12}" srcOrd="6" destOrd="0" presId="urn:microsoft.com/office/officeart/2008/layout/VerticalCurvedList"/>
    <dgm:cxn modelId="{586E7A35-37FD-40DF-BC1E-835794BBBED1}" type="presParOf" srcId="{F7BC8500-88E4-43A2-9F03-31CFC69C5E12}" destId="{31D6C103-8755-44C2-B45A-4C1467859685}" srcOrd="0" destOrd="0" presId="urn:microsoft.com/office/officeart/2008/layout/VerticalCurvedList"/>
    <dgm:cxn modelId="{C79BFEA8-46B2-4790-AAD7-3E3ECF7E68A6}" type="presParOf" srcId="{9AFCF4BF-E9D3-4B96-9F28-D3469ABBECA1}" destId="{B7F254CA-2E1D-4E9F-9ACB-BF3F7F0F794F}" srcOrd="7" destOrd="0" presId="urn:microsoft.com/office/officeart/2008/layout/VerticalCurvedList"/>
    <dgm:cxn modelId="{3D58D94D-DC40-4AF1-A3AB-B8DB5A2B823C}" type="presParOf" srcId="{9AFCF4BF-E9D3-4B96-9F28-D3469ABBECA1}" destId="{CBEBDEBC-FF55-40C8-AEBC-3B080E179FDD}" srcOrd="8" destOrd="0" presId="urn:microsoft.com/office/officeart/2008/layout/VerticalCurvedList"/>
    <dgm:cxn modelId="{26CD4673-A839-4DD4-8E77-6BE3B19F6789}" type="presParOf" srcId="{CBEBDEBC-FF55-40C8-AEBC-3B080E179FDD}" destId="{66EEF4A1-B387-43B6-A4B3-FB0D7F30996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80E0C6-29CE-4356-8800-92246BF0C033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hu-HU"/>
        </a:p>
      </dgm:t>
    </dgm:pt>
    <dgm:pt modelId="{5519DFE7-C5B5-41F2-A103-4F37289C6099}">
      <dgm:prSet phldrT="[Szöveg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hu-HU" dirty="0">
              <a:solidFill>
                <a:schemeClr val="tx1"/>
              </a:solidFill>
              <a:latin typeface="+mj-lt"/>
            </a:rPr>
            <a:t>Kína jelenleg az </a:t>
          </a:r>
          <a:r>
            <a:rPr lang="hu-HU" b="1" dirty="0">
              <a:solidFill>
                <a:schemeClr val="tx1"/>
              </a:solidFill>
              <a:latin typeface="+mj-lt"/>
            </a:rPr>
            <a:t>Új Selyemútra </a:t>
          </a:r>
          <a:r>
            <a:rPr lang="hu-HU" dirty="0">
              <a:solidFill>
                <a:schemeClr val="tx1"/>
              </a:solidFill>
              <a:latin typeface="+mj-lt"/>
            </a:rPr>
            <a:t>koncentrál – gazdaságilag megérné ebbe integrálni az afrikai államokat is (</a:t>
          </a:r>
          <a:r>
            <a:rPr lang="hu-HU" dirty="0" err="1">
              <a:solidFill>
                <a:schemeClr val="tx1"/>
              </a:solidFill>
              <a:latin typeface="+mj-lt"/>
            </a:rPr>
            <a:t>Abdi</a:t>
          </a:r>
          <a:r>
            <a:rPr lang="hu-HU" dirty="0">
              <a:solidFill>
                <a:schemeClr val="tx1"/>
              </a:solidFill>
              <a:latin typeface="+mj-lt"/>
            </a:rPr>
            <a:t> &amp; </a:t>
          </a:r>
          <a:r>
            <a:rPr lang="hu-HU" dirty="0" err="1">
              <a:solidFill>
                <a:schemeClr val="tx1"/>
              </a:solidFill>
              <a:latin typeface="+mj-lt"/>
            </a:rPr>
            <a:t>Ehizuelen</a:t>
          </a:r>
          <a:r>
            <a:rPr lang="hu-HU" dirty="0">
              <a:solidFill>
                <a:schemeClr val="tx1"/>
              </a:solidFill>
              <a:latin typeface="+mj-lt"/>
            </a:rPr>
            <a:t>, 2017).</a:t>
          </a:r>
        </a:p>
      </dgm:t>
    </dgm:pt>
    <dgm:pt modelId="{1C9CBB21-8F37-47EE-BE9E-B4FF3EBD677A}" type="parTrans" cxnId="{D6CB25B7-DB58-4449-8A30-FBEB5AEE835F}">
      <dgm:prSet/>
      <dgm:spPr/>
      <dgm:t>
        <a:bodyPr/>
        <a:lstStyle/>
        <a:p>
          <a:endParaRPr lang="hu-HU"/>
        </a:p>
      </dgm:t>
    </dgm:pt>
    <dgm:pt modelId="{C31C7170-58F8-4787-8DC0-EF67EF9BAC20}" type="sibTrans" cxnId="{D6CB25B7-DB58-4449-8A30-FBEB5AEE835F}">
      <dgm:prSet/>
      <dgm:spPr/>
      <dgm:t>
        <a:bodyPr/>
        <a:lstStyle/>
        <a:p>
          <a:endParaRPr lang="hu-HU"/>
        </a:p>
      </dgm:t>
    </dgm:pt>
    <dgm:pt modelId="{B5E8F508-7682-4215-91CF-21AE6B290848}">
      <dgm:prSet phldrT="[Szöveg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hu-HU" b="1" dirty="0">
              <a:solidFill>
                <a:schemeClr val="tx1"/>
              </a:solidFill>
              <a:latin typeface="+mj-lt"/>
            </a:rPr>
            <a:t>Biztonság Afrikában</a:t>
          </a:r>
          <a:r>
            <a:rPr lang="hu-HU" dirty="0">
              <a:solidFill>
                <a:schemeClr val="tx1"/>
              </a:solidFill>
              <a:latin typeface="+mj-lt"/>
            </a:rPr>
            <a:t>: kínai katonai jelenlét Dzsibutiban és kihívások a Kína-EU együttműködésben (</a:t>
          </a:r>
          <a:r>
            <a:rPr lang="hu-HU" dirty="0" err="1">
              <a:solidFill>
                <a:schemeClr val="tx1"/>
              </a:solidFill>
              <a:latin typeface="+mj-lt"/>
            </a:rPr>
            <a:t>Duggan</a:t>
          </a:r>
          <a:r>
            <a:rPr lang="hu-HU" dirty="0">
              <a:solidFill>
                <a:schemeClr val="tx1"/>
              </a:solidFill>
              <a:latin typeface="+mj-lt"/>
            </a:rPr>
            <a:t> &amp; </a:t>
          </a:r>
          <a:r>
            <a:rPr lang="hu-HU" dirty="0" err="1">
              <a:solidFill>
                <a:schemeClr val="tx1"/>
              </a:solidFill>
              <a:latin typeface="+mj-lt"/>
            </a:rPr>
            <a:t>Hodzi</a:t>
          </a:r>
          <a:r>
            <a:rPr lang="hu-HU" dirty="0">
              <a:solidFill>
                <a:schemeClr val="tx1"/>
              </a:solidFill>
              <a:latin typeface="+mj-lt"/>
            </a:rPr>
            <a:t>, 2020).</a:t>
          </a:r>
        </a:p>
      </dgm:t>
    </dgm:pt>
    <dgm:pt modelId="{71951D8A-D512-4B00-AB78-783B9A761A8F}" type="parTrans" cxnId="{B6DB4FA4-4D81-459B-89AC-FF76A21C5C51}">
      <dgm:prSet/>
      <dgm:spPr/>
      <dgm:t>
        <a:bodyPr/>
        <a:lstStyle/>
        <a:p>
          <a:endParaRPr lang="hu-HU"/>
        </a:p>
      </dgm:t>
    </dgm:pt>
    <dgm:pt modelId="{C15859CA-5B6F-4827-80B5-12A0CB82A9F0}" type="sibTrans" cxnId="{B6DB4FA4-4D81-459B-89AC-FF76A21C5C51}">
      <dgm:prSet/>
      <dgm:spPr/>
      <dgm:t>
        <a:bodyPr/>
        <a:lstStyle/>
        <a:p>
          <a:endParaRPr lang="hu-HU"/>
        </a:p>
      </dgm:t>
    </dgm:pt>
    <dgm:pt modelId="{04B63CDE-C15E-4304-B84A-1096F8604258}">
      <dgm:prSet phldrT="[Szöveg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hu-HU" dirty="0">
              <a:solidFill>
                <a:schemeClr val="tx1"/>
              </a:solidFill>
              <a:latin typeface="+mj-lt"/>
            </a:rPr>
            <a:t>Mi lesz a </a:t>
          </a:r>
          <a:r>
            <a:rPr lang="hu-HU" b="1" dirty="0">
              <a:solidFill>
                <a:schemeClr val="tx1"/>
              </a:solidFill>
              <a:latin typeface="+mj-lt"/>
            </a:rPr>
            <a:t>kínai hitelekkel</a:t>
          </a:r>
          <a:r>
            <a:rPr lang="hu-HU" dirty="0">
              <a:solidFill>
                <a:schemeClr val="tx1"/>
              </a:solidFill>
              <a:latin typeface="+mj-lt"/>
            </a:rPr>
            <a:t>, ha azokat az adós afrikai államok nem tudják visszafizetni? (</a:t>
          </a:r>
          <a:r>
            <a:rPr lang="hu-HU" dirty="0" err="1">
              <a:solidFill>
                <a:schemeClr val="tx1"/>
              </a:solidFill>
              <a:latin typeface="+mj-lt"/>
            </a:rPr>
            <a:t>Alden</a:t>
          </a:r>
          <a:r>
            <a:rPr lang="hu-HU" dirty="0">
              <a:solidFill>
                <a:schemeClr val="tx1"/>
              </a:solidFill>
              <a:latin typeface="+mj-lt"/>
            </a:rPr>
            <a:t> &amp; </a:t>
          </a:r>
          <a:r>
            <a:rPr lang="hu-HU" dirty="0" err="1">
              <a:solidFill>
                <a:schemeClr val="tx1"/>
              </a:solidFill>
              <a:latin typeface="+mj-lt"/>
            </a:rPr>
            <a:t>Jiang</a:t>
          </a:r>
          <a:r>
            <a:rPr lang="hu-HU" dirty="0">
              <a:solidFill>
                <a:schemeClr val="tx1"/>
              </a:solidFill>
              <a:latin typeface="+mj-lt"/>
            </a:rPr>
            <a:t>, 2019)</a:t>
          </a:r>
        </a:p>
      </dgm:t>
    </dgm:pt>
    <dgm:pt modelId="{B094CBB7-B3C4-4FFD-A21E-89BAD9CD6981}" type="parTrans" cxnId="{348EEF31-B20C-47BB-9661-AF04BC23C500}">
      <dgm:prSet/>
      <dgm:spPr/>
      <dgm:t>
        <a:bodyPr/>
        <a:lstStyle/>
        <a:p>
          <a:endParaRPr lang="hu-HU"/>
        </a:p>
      </dgm:t>
    </dgm:pt>
    <dgm:pt modelId="{663F034D-B458-4E70-8CE4-B0F69F3E6F4F}" type="sibTrans" cxnId="{348EEF31-B20C-47BB-9661-AF04BC23C500}">
      <dgm:prSet/>
      <dgm:spPr/>
      <dgm:t>
        <a:bodyPr/>
        <a:lstStyle/>
        <a:p>
          <a:endParaRPr lang="hu-HU"/>
        </a:p>
      </dgm:t>
    </dgm:pt>
    <dgm:pt modelId="{6CC7AF4A-FC8A-4398-A820-8D6A71F612E3}">
      <dgm:prSet phldrT="[Szöveg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hu-HU" dirty="0">
              <a:solidFill>
                <a:schemeClr val="tx1"/>
              </a:solidFill>
              <a:latin typeface="+mj-lt"/>
            </a:rPr>
            <a:t>Sikerül-e átfogó megoldásokat találni a 2021 novemberi FOCAC-csúcson a </a:t>
          </a:r>
          <a:r>
            <a:rPr lang="hu-HU" b="1" dirty="0">
              <a:solidFill>
                <a:schemeClr val="tx1"/>
              </a:solidFill>
              <a:latin typeface="+mj-lt"/>
            </a:rPr>
            <a:t>koronavírus-járvány okozta kihívásokra</a:t>
          </a:r>
          <a:r>
            <a:rPr lang="hu-HU" dirty="0">
              <a:solidFill>
                <a:schemeClr val="tx1"/>
              </a:solidFill>
              <a:latin typeface="+mj-lt"/>
            </a:rPr>
            <a:t>?</a:t>
          </a:r>
        </a:p>
      </dgm:t>
    </dgm:pt>
    <dgm:pt modelId="{3E262EB4-35EE-4C31-B9C3-C04DA8206945}" type="parTrans" cxnId="{A24BE146-2868-42EA-AEBE-6A38942E6CB0}">
      <dgm:prSet/>
      <dgm:spPr/>
      <dgm:t>
        <a:bodyPr/>
        <a:lstStyle/>
        <a:p>
          <a:endParaRPr lang="hu-HU"/>
        </a:p>
      </dgm:t>
    </dgm:pt>
    <dgm:pt modelId="{53CDD434-8EC7-45DD-932D-DF44B5CC0B37}" type="sibTrans" cxnId="{A24BE146-2868-42EA-AEBE-6A38942E6CB0}">
      <dgm:prSet/>
      <dgm:spPr/>
      <dgm:t>
        <a:bodyPr/>
        <a:lstStyle/>
        <a:p>
          <a:endParaRPr lang="hu-HU"/>
        </a:p>
      </dgm:t>
    </dgm:pt>
    <dgm:pt modelId="{FFF3D0C8-3CEC-45A5-B60A-F84C9992DBA6}" type="pres">
      <dgm:prSet presAssocID="{0380E0C6-29CE-4356-8800-92246BF0C033}" presName="Name0" presStyleCnt="0">
        <dgm:presLayoutVars>
          <dgm:chMax val="7"/>
          <dgm:chPref val="7"/>
          <dgm:dir/>
        </dgm:presLayoutVars>
      </dgm:prSet>
      <dgm:spPr/>
    </dgm:pt>
    <dgm:pt modelId="{9AFCF4BF-E9D3-4B96-9F28-D3469ABBECA1}" type="pres">
      <dgm:prSet presAssocID="{0380E0C6-29CE-4356-8800-92246BF0C033}" presName="Name1" presStyleCnt="0"/>
      <dgm:spPr/>
    </dgm:pt>
    <dgm:pt modelId="{B77557D3-A978-43C7-B8A5-ECDCA5A6EADF}" type="pres">
      <dgm:prSet presAssocID="{0380E0C6-29CE-4356-8800-92246BF0C033}" presName="cycle" presStyleCnt="0"/>
      <dgm:spPr/>
    </dgm:pt>
    <dgm:pt modelId="{68FBCD1F-5059-4A9C-971B-5683126773B2}" type="pres">
      <dgm:prSet presAssocID="{0380E0C6-29CE-4356-8800-92246BF0C033}" presName="srcNode" presStyleLbl="node1" presStyleIdx="0" presStyleCnt="4"/>
      <dgm:spPr/>
    </dgm:pt>
    <dgm:pt modelId="{F022EB98-4768-4CCE-BC56-0AD3ECBBA78F}" type="pres">
      <dgm:prSet presAssocID="{0380E0C6-29CE-4356-8800-92246BF0C033}" presName="conn" presStyleLbl="parChTrans1D2" presStyleIdx="0" presStyleCnt="1"/>
      <dgm:spPr/>
    </dgm:pt>
    <dgm:pt modelId="{2E42BA84-70CE-4C8E-86EA-88B66850EBD0}" type="pres">
      <dgm:prSet presAssocID="{0380E0C6-29CE-4356-8800-92246BF0C033}" presName="extraNode" presStyleLbl="node1" presStyleIdx="0" presStyleCnt="4"/>
      <dgm:spPr/>
    </dgm:pt>
    <dgm:pt modelId="{A1432232-9C5B-403C-8931-7B386424F724}" type="pres">
      <dgm:prSet presAssocID="{0380E0C6-29CE-4356-8800-92246BF0C033}" presName="dstNode" presStyleLbl="node1" presStyleIdx="0" presStyleCnt="4"/>
      <dgm:spPr/>
    </dgm:pt>
    <dgm:pt modelId="{94044463-4CD4-4D87-B133-7EC7DFBEEF3F}" type="pres">
      <dgm:prSet presAssocID="{5519DFE7-C5B5-41F2-A103-4F37289C6099}" presName="text_1" presStyleLbl="node1" presStyleIdx="0" presStyleCnt="4">
        <dgm:presLayoutVars>
          <dgm:bulletEnabled val="1"/>
        </dgm:presLayoutVars>
      </dgm:prSet>
      <dgm:spPr/>
    </dgm:pt>
    <dgm:pt modelId="{FD70906B-4C63-4111-8D6F-BB045DF2DAC1}" type="pres">
      <dgm:prSet presAssocID="{5519DFE7-C5B5-41F2-A103-4F37289C6099}" presName="accent_1" presStyleCnt="0"/>
      <dgm:spPr/>
    </dgm:pt>
    <dgm:pt modelId="{76B653DA-7E49-4D81-A3E0-C5DBE34E39C4}" type="pres">
      <dgm:prSet presAssocID="{5519DFE7-C5B5-41F2-A103-4F37289C6099}" presName="accentRepeatNode" presStyleLbl="solidFgAcc1" presStyleIdx="0" presStyleCnt="4"/>
      <dgm:spPr/>
    </dgm:pt>
    <dgm:pt modelId="{3B248AFF-F0A5-4E64-AF9A-BD38ADD23A68}" type="pres">
      <dgm:prSet presAssocID="{B5E8F508-7682-4215-91CF-21AE6B290848}" presName="text_2" presStyleLbl="node1" presStyleIdx="1" presStyleCnt="4">
        <dgm:presLayoutVars>
          <dgm:bulletEnabled val="1"/>
        </dgm:presLayoutVars>
      </dgm:prSet>
      <dgm:spPr/>
    </dgm:pt>
    <dgm:pt modelId="{44F70666-1742-4735-BF2B-1E064310D3D6}" type="pres">
      <dgm:prSet presAssocID="{B5E8F508-7682-4215-91CF-21AE6B290848}" presName="accent_2" presStyleCnt="0"/>
      <dgm:spPr/>
    </dgm:pt>
    <dgm:pt modelId="{0DEE13CB-FE65-4398-A771-8D6D561EEB14}" type="pres">
      <dgm:prSet presAssocID="{B5E8F508-7682-4215-91CF-21AE6B290848}" presName="accentRepeatNode" presStyleLbl="solidFgAcc1" presStyleIdx="1" presStyleCnt="4"/>
      <dgm:spPr/>
    </dgm:pt>
    <dgm:pt modelId="{E7449B61-4E12-4E2A-B6A8-FB7867C3E9B5}" type="pres">
      <dgm:prSet presAssocID="{04B63CDE-C15E-4304-B84A-1096F8604258}" presName="text_3" presStyleLbl="node1" presStyleIdx="2" presStyleCnt="4">
        <dgm:presLayoutVars>
          <dgm:bulletEnabled val="1"/>
        </dgm:presLayoutVars>
      </dgm:prSet>
      <dgm:spPr/>
    </dgm:pt>
    <dgm:pt modelId="{F7BC8500-88E4-43A2-9F03-31CFC69C5E12}" type="pres">
      <dgm:prSet presAssocID="{04B63CDE-C15E-4304-B84A-1096F8604258}" presName="accent_3" presStyleCnt="0"/>
      <dgm:spPr/>
    </dgm:pt>
    <dgm:pt modelId="{31D6C103-8755-44C2-B45A-4C1467859685}" type="pres">
      <dgm:prSet presAssocID="{04B63CDE-C15E-4304-B84A-1096F8604258}" presName="accentRepeatNode" presStyleLbl="solidFgAcc1" presStyleIdx="2" presStyleCnt="4"/>
      <dgm:spPr/>
    </dgm:pt>
    <dgm:pt modelId="{3EF0E6C3-DC5B-4EB7-8DFF-2EB296CA31E6}" type="pres">
      <dgm:prSet presAssocID="{6CC7AF4A-FC8A-4398-A820-8D6A71F612E3}" presName="text_4" presStyleLbl="node1" presStyleIdx="3" presStyleCnt="4">
        <dgm:presLayoutVars>
          <dgm:bulletEnabled val="1"/>
        </dgm:presLayoutVars>
      </dgm:prSet>
      <dgm:spPr/>
    </dgm:pt>
    <dgm:pt modelId="{B5D985E1-D586-4FA6-9F9D-BF56781C8DA2}" type="pres">
      <dgm:prSet presAssocID="{6CC7AF4A-FC8A-4398-A820-8D6A71F612E3}" presName="accent_4" presStyleCnt="0"/>
      <dgm:spPr/>
    </dgm:pt>
    <dgm:pt modelId="{219755F9-82B1-47AD-B745-34A15D722C43}" type="pres">
      <dgm:prSet presAssocID="{6CC7AF4A-FC8A-4398-A820-8D6A71F612E3}" presName="accentRepeatNode" presStyleLbl="solidFgAcc1" presStyleIdx="3" presStyleCnt="4"/>
      <dgm:spPr/>
    </dgm:pt>
  </dgm:ptLst>
  <dgm:cxnLst>
    <dgm:cxn modelId="{C14B9007-64E3-427F-903E-86239666175C}" type="presOf" srcId="{B5E8F508-7682-4215-91CF-21AE6B290848}" destId="{3B248AFF-F0A5-4E64-AF9A-BD38ADD23A68}" srcOrd="0" destOrd="0" presId="urn:microsoft.com/office/officeart/2008/layout/VerticalCurvedList"/>
    <dgm:cxn modelId="{5B565810-E2A8-4F6D-A3E2-6067D5F3FFFF}" type="presOf" srcId="{04B63CDE-C15E-4304-B84A-1096F8604258}" destId="{E7449B61-4E12-4E2A-B6A8-FB7867C3E9B5}" srcOrd="0" destOrd="0" presId="urn:microsoft.com/office/officeart/2008/layout/VerticalCurvedList"/>
    <dgm:cxn modelId="{348EEF31-B20C-47BB-9661-AF04BC23C500}" srcId="{0380E0C6-29CE-4356-8800-92246BF0C033}" destId="{04B63CDE-C15E-4304-B84A-1096F8604258}" srcOrd="2" destOrd="0" parTransId="{B094CBB7-B3C4-4FFD-A21E-89BAD9CD6981}" sibTransId="{663F034D-B458-4E70-8CE4-B0F69F3E6F4F}"/>
    <dgm:cxn modelId="{A24BE146-2868-42EA-AEBE-6A38942E6CB0}" srcId="{0380E0C6-29CE-4356-8800-92246BF0C033}" destId="{6CC7AF4A-FC8A-4398-A820-8D6A71F612E3}" srcOrd="3" destOrd="0" parTransId="{3E262EB4-35EE-4C31-B9C3-C04DA8206945}" sibTransId="{53CDD434-8EC7-45DD-932D-DF44B5CC0B37}"/>
    <dgm:cxn modelId="{4045DE52-B766-4908-B4D2-34AC3B90DAC0}" type="presOf" srcId="{0380E0C6-29CE-4356-8800-92246BF0C033}" destId="{FFF3D0C8-3CEC-45A5-B60A-F84C9992DBA6}" srcOrd="0" destOrd="0" presId="urn:microsoft.com/office/officeart/2008/layout/VerticalCurvedList"/>
    <dgm:cxn modelId="{B6DB4FA4-4D81-459B-89AC-FF76A21C5C51}" srcId="{0380E0C6-29CE-4356-8800-92246BF0C033}" destId="{B5E8F508-7682-4215-91CF-21AE6B290848}" srcOrd="1" destOrd="0" parTransId="{71951D8A-D512-4B00-AB78-783B9A761A8F}" sibTransId="{C15859CA-5B6F-4827-80B5-12A0CB82A9F0}"/>
    <dgm:cxn modelId="{D6CB25B7-DB58-4449-8A30-FBEB5AEE835F}" srcId="{0380E0C6-29CE-4356-8800-92246BF0C033}" destId="{5519DFE7-C5B5-41F2-A103-4F37289C6099}" srcOrd="0" destOrd="0" parTransId="{1C9CBB21-8F37-47EE-BE9E-B4FF3EBD677A}" sibTransId="{C31C7170-58F8-4787-8DC0-EF67EF9BAC20}"/>
    <dgm:cxn modelId="{DE068ED1-6162-45F3-84AC-C917AA44C771}" type="presOf" srcId="{6CC7AF4A-FC8A-4398-A820-8D6A71F612E3}" destId="{3EF0E6C3-DC5B-4EB7-8DFF-2EB296CA31E6}" srcOrd="0" destOrd="0" presId="urn:microsoft.com/office/officeart/2008/layout/VerticalCurvedList"/>
    <dgm:cxn modelId="{C6E4EBD9-408C-4C2A-A056-D208172E1700}" type="presOf" srcId="{C31C7170-58F8-4787-8DC0-EF67EF9BAC20}" destId="{F022EB98-4768-4CCE-BC56-0AD3ECBBA78F}" srcOrd="0" destOrd="0" presId="urn:microsoft.com/office/officeart/2008/layout/VerticalCurvedList"/>
    <dgm:cxn modelId="{3FDE8FFD-F78B-43C8-AED7-C71B234B4B77}" type="presOf" srcId="{5519DFE7-C5B5-41F2-A103-4F37289C6099}" destId="{94044463-4CD4-4D87-B133-7EC7DFBEEF3F}" srcOrd="0" destOrd="0" presId="urn:microsoft.com/office/officeart/2008/layout/VerticalCurvedList"/>
    <dgm:cxn modelId="{81B224A6-36EE-49F1-8324-F385A5FC6E5D}" type="presParOf" srcId="{FFF3D0C8-3CEC-45A5-B60A-F84C9992DBA6}" destId="{9AFCF4BF-E9D3-4B96-9F28-D3469ABBECA1}" srcOrd="0" destOrd="0" presId="urn:microsoft.com/office/officeart/2008/layout/VerticalCurvedList"/>
    <dgm:cxn modelId="{DA697633-8902-4C24-B95C-D3D8BC2D023B}" type="presParOf" srcId="{9AFCF4BF-E9D3-4B96-9F28-D3469ABBECA1}" destId="{B77557D3-A978-43C7-B8A5-ECDCA5A6EADF}" srcOrd="0" destOrd="0" presId="urn:microsoft.com/office/officeart/2008/layout/VerticalCurvedList"/>
    <dgm:cxn modelId="{D066DEC0-707F-46DE-966C-CB89CEF1001D}" type="presParOf" srcId="{B77557D3-A978-43C7-B8A5-ECDCA5A6EADF}" destId="{68FBCD1F-5059-4A9C-971B-5683126773B2}" srcOrd="0" destOrd="0" presId="urn:microsoft.com/office/officeart/2008/layout/VerticalCurvedList"/>
    <dgm:cxn modelId="{6928BAFB-D23A-4355-85E4-17A37854EBAF}" type="presParOf" srcId="{B77557D3-A978-43C7-B8A5-ECDCA5A6EADF}" destId="{F022EB98-4768-4CCE-BC56-0AD3ECBBA78F}" srcOrd="1" destOrd="0" presId="urn:microsoft.com/office/officeart/2008/layout/VerticalCurvedList"/>
    <dgm:cxn modelId="{ED8B7147-693D-4AF4-BE13-6E4C5BE3510B}" type="presParOf" srcId="{B77557D3-A978-43C7-B8A5-ECDCA5A6EADF}" destId="{2E42BA84-70CE-4C8E-86EA-88B66850EBD0}" srcOrd="2" destOrd="0" presId="urn:microsoft.com/office/officeart/2008/layout/VerticalCurvedList"/>
    <dgm:cxn modelId="{A422C57F-AF19-456F-ABEC-142823E011F0}" type="presParOf" srcId="{B77557D3-A978-43C7-B8A5-ECDCA5A6EADF}" destId="{A1432232-9C5B-403C-8931-7B386424F724}" srcOrd="3" destOrd="0" presId="urn:microsoft.com/office/officeart/2008/layout/VerticalCurvedList"/>
    <dgm:cxn modelId="{885EA595-4B03-4B5A-A01D-99904F9D1F90}" type="presParOf" srcId="{9AFCF4BF-E9D3-4B96-9F28-D3469ABBECA1}" destId="{94044463-4CD4-4D87-B133-7EC7DFBEEF3F}" srcOrd="1" destOrd="0" presId="urn:microsoft.com/office/officeart/2008/layout/VerticalCurvedList"/>
    <dgm:cxn modelId="{DAA0F3FF-38A0-4364-8634-7B70CDBC75EC}" type="presParOf" srcId="{9AFCF4BF-E9D3-4B96-9F28-D3469ABBECA1}" destId="{FD70906B-4C63-4111-8D6F-BB045DF2DAC1}" srcOrd="2" destOrd="0" presId="urn:microsoft.com/office/officeart/2008/layout/VerticalCurvedList"/>
    <dgm:cxn modelId="{DD181BA7-FAF5-41AF-80F2-005D9DF26429}" type="presParOf" srcId="{FD70906B-4C63-4111-8D6F-BB045DF2DAC1}" destId="{76B653DA-7E49-4D81-A3E0-C5DBE34E39C4}" srcOrd="0" destOrd="0" presId="urn:microsoft.com/office/officeart/2008/layout/VerticalCurvedList"/>
    <dgm:cxn modelId="{BD48ABD4-5CC2-4E7C-93B9-E21DCF973B30}" type="presParOf" srcId="{9AFCF4BF-E9D3-4B96-9F28-D3469ABBECA1}" destId="{3B248AFF-F0A5-4E64-AF9A-BD38ADD23A68}" srcOrd="3" destOrd="0" presId="urn:microsoft.com/office/officeart/2008/layout/VerticalCurvedList"/>
    <dgm:cxn modelId="{4DA7E104-DD52-4877-8284-4797AEEE0EC2}" type="presParOf" srcId="{9AFCF4BF-E9D3-4B96-9F28-D3469ABBECA1}" destId="{44F70666-1742-4735-BF2B-1E064310D3D6}" srcOrd="4" destOrd="0" presId="urn:microsoft.com/office/officeart/2008/layout/VerticalCurvedList"/>
    <dgm:cxn modelId="{DE829B85-1CC4-4EFB-A0ED-4CAF60F5B8DE}" type="presParOf" srcId="{44F70666-1742-4735-BF2B-1E064310D3D6}" destId="{0DEE13CB-FE65-4398-A771-8D6D561EEB14}" srcOrd="0" destOrd="0" presId="urn:microsoft.com/office/officeart/2008/layout/VerticalCurvedList"/>
    <dgm:cxn modelId="{407F30E5-2458-4D47-8006-E29EB456869C}" type="presParOf" srcId="{9AFCF4BF-E9D3-4B96-9F28-D3469ABBECA1}" destId="{E7449B61-4E12-4E2A-B6A8-FB7867C3E9B5}" srcOrd="5" destOrd="0" presId="urn:microsoft.com/office/officeart/2008/layout/VerticalCurvedList"/>
    <dgm:cxn modelId="{4180B42D-98DE-4BB7-8007-336B20FABD3E}" type="presParOf" srcId="{9AFCF4BF-E9D3-4B96-9F28-D3469ABBECA1}" destId="{F7BC8500-88E4-43A2-9F03-31CFC69C5E12}" srcOrd="6" destOrd="0" presId="urn:microsoft.com/office/officeart/2008/layout/VerticalCurvedList"/>
    <dgm:cxn modelId="{586E7A35-37FD-40DF-BC1E-835794BBBED1}" type="presParOf" srcId="{F7BC8500-88E4-43A2-9F03-31CFC69C5E12}" destId="{31D6C103-8755-44C2-B45A-4C1467859685}" srcOrd="0" destOrd="0" presId="urn:microsoft.com/office/officeart/2008/layout/VerticalCurvedList"/>
    <dgm:cxn modelId="{306875C5-0F8E-4460-AFE6-22D7F809A013}" type="presParOf" srcId="{9AFCF4BF-E9D3-4B96-9F28-D3469ABBECA1}" destId="{3EF0E6C3-DC5B-4EB7-8DFF-2EB296CA31E6}" srcOrd="7" destOrd="0" presId="urn:microsoft.com/office/officeart/2008/layout/VerticalCurvedList"/>
    <dgm:cxn modelId="{2DAF871E-8A4D-4947-9592-2DEA087B2714}" type="presParOf" srcId="{9AFCF4BF-E9D3-4B96-9F28-D3469ABBECA1}" destId="{B5D985E1-D586-4FA6-9F9D-BF56781C8DA2}" srcOrd="8" destOrd="0" presId="urn:microsoft.com/office/officeart/2008/layout/VerticalCurvedList"/>
    <dgm:cxn modelId="{914241AB-87B9-4A15-A113-3BF0F5F7E48F}" type="presParOf" srcId="{B5D985E1-D586-4FA6-9F9D-BF56781C8DA2}" destId="{219755F9-82B1-47AD-B745-34A15D722C4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2EB98-4768-4CCE-BC56-0AD3ECBBA78F}">
      <dsp:nvSpPr>
        <dsp:cNvPr id="0" name=""/>
        <dsp:cNvSpPr/>
      </dsp:nvSpPr>
      <dsp:spPr>
        <a:xfrm>
          <a:off x="-5229563" y="-800979"/>
          <a:ext cx="6227420" cy="6227420"/>
        </a:xfrm>
        <a:prstGeom prst="blockArc">
          <a:avLst>
            <a:gd name="adj1" fmla="val 18900000"/>
            <a:gd name="adj2" fmla="val 2700000"/>
            <a:gd name="adj3" fmla="val 347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044463-4CD4-4D87-B133-7EC7DFBEEF3F}">
      <dsp:nvSpPr>
        <dsp:cNvPr id="0" name=""/>
        <dsp:cNvSpPr/>
      </dsp:nvSpPr>
      <dsp:spPr>
        <a:xfrm>
          <a:off x="522454" y="355605"/>
          <a:ext cx="10484614" cy="711581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81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>
              <a:solidFill>
                <a:schemeClr val="tx1"/>
              </a:solidFill>
              <a:latin typeface="+mj-lt"/>
            </a:rPr>
            <a:t>Kína biztosítani akarja maga számára a fejlődéshez szükséges </a:t>
          </a:r>
          <a:r>
            <a:rPr lang="hu-HU" sz="2100" kern="1200" dirty="0" err="1">
              <a:solidFill>
                <a:schemeClr val="tx1"/>
              </a:solidFill>
              <a:latin typeface="+mj-lt"/>
            </a:rPr>
            <a:t>stratégiailag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 fontos </a:t>
          </a:r>
          <a:r>
            <a:rPr lang="hu-HU" sz="2100" b="1" kern="1200" dirty="0">
              <a:solidFill>
                <a:schemeClr val="tx1"/>
              </a:solidFill>
              <a:latin typeface="+mj-lt"/>
            </a:rPr>
            <a:t>nyersanyagokat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 (</a:t>
          </a:r>
          <a:r>
            <a:rPr lang="hu-HU" sz="2100" kern="1200" dirty="0" err="1">
              <a:solidFill>
                <a:schemeClr val="tx1"/>
              </a:solidFill>
              <a:latin typeface="+mj-lt"/>
            </a:rPr>
            <a:t>Taróssy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, 2008).</a:t>
          </a:r>
          <a:endParaRPr lang="hu-HU" sz="2100" kern="1200" dirty="0">
            <a:solidFill>
              <a:schemeClr val="tx1"/>
            </a:solidFill>
          </a:endParaRPr>
        </a:p>
      </dsp:txBody>
      <dsp:txXfrm>
        <a:off x="522454" y="355605"/>
        <a:ext cx="10484614" cy="711581"/>
      </dsp:txXfrm>
    </dsp:sp>
    <dsp:sp modelId="{76B653DA-7E49-4D81-A3E0-C5DBE34E39C4}">
      <dsp:nvSpPr>
        <dsp:cNvPr id="0" name=""/>
        <dsp:cNvSpPr/>
      </dsp:nvSpPr>
      <dsp:spPr>
        <a:xfrm>
          <a:off x="77716" y="266657"/>
          <a:ext cx="889476" cy="8894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248AFF-F0A5-4E64-AF9A-BD38ADD23A68}">
      <dsp:nvSpPr>
        <dsp:cNvPr id="0" name=""/>
        <dsp:cNvSpPr/>
      </dsp:nvSpPr>
      <dsp:spPr>
        <a:xfrm>
          <a:off x="930420" y="1423162"/>
          <a:ext cx="10076648" cy="711581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81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>
              <a:solidFill>
                <a:schemeClr val="tx1"/>
              </a:solidFill>
              <a:latin typeface="+mj-lt"/>
            </a:rPr>
            <a:t>Az afrikai piac jó felvevője a kínai exporttermékeknek (</a:t>
          </a:r>
          <a:r>
            <a:rPr lang="hu-HU" sz="2100" kern="1200" dirty="0" err="1">
              <a:solidFill>
                <a:schemeClr val="tx1"/>
              </a:solidFill>
              <a:latin typeface="+mj-lt"/>
            </a:rPr>
            <a:t>Martuscelli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, 2018).</a:t>
          </a:r>
          <a:endParaRPr lang="hu-HU" sz="2100" kern="1200" dirty="0">
            <a:solidFill>
              <a:schemeClr val="tx1"/>
            </a:solidFill>
          </a:endParaRPr>
        </a:p>
      </dsp:txBody>
      <dsp:txXfrm>
        <a:off x="930420" y="1423162"/>
        <a:ext cx="10076648" cy="711581"/>
      </dsp:txXfrm>
    </dsp:sp>
    <dsp:sp modelId="{0DEE13CB-FE65-4398-A771-8D6D561EEB14}">
      <dsp:nvSpPr>
        <dsp:cNvPr id="0" name=""/>
        <dsp:cNvSpPr/>
      </dsp:nvSpPr>
      <dsp:spPr>
        <a:xfrm>
          <a:off x="485681" y="1334214"/>
          <a:ext cx="889476" cy="8894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449B61-4E12-4E2A-B6A8-FB7867C3E9B5}">
      <dsp:nvSpPr>
        <dsp:cNvPr id="0" name=""/>
        <dsp:cNvSpPr/>
      </dsp:nvSpPr>
      <dsp:spPr>
        <a:xfrm>
          <a:off x="930420" y="2490718"/>
          <a:ext cx="10076648" cy="711581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81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>
              <a:solidFill>
                <a:schemeClr val="tx1"/>
              </a:solidFill>
              <a:latin typeface="+mj-lt"/>
            </a:rPr>
            <a:t>Az afrikai országokkal ápolt viszony jó </a:t>
          </a:r>
          <a:r>
            <a:rPr lang="hu-HU" sz="2100" b="1" kern="1200" dirty="0">
              <a:solidFill>
                <a:schemeClr val="tx1"/>
              </a:solidFill>
              <a:latin typeface="+mj-lt"/>
            </a:rPr>
            <a:t>diplomáciai hátteret 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nyújt Kínának a világpolitikában (</a:t>
          </a:r>
          <a:r>
            <a:rPr lang="hu-HU" sz="2100" kern="1200" dirty="0" err="1">
              <a:solidFill>
                <a:schemeClr val="tx1"/>
              </a:solidFill>
              <a:latin typeface="+mj-lt"/>
            </a:rPr>
            <a:t>lsd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. például ENSZ BT-tagsága (</a:t>
          </a:r>
          <a:r>
            <a:rPr lang="hu-HU" sz="2100" kern="1200" dirty="0" err="1">
              <a:solidFill>
                <a:schemeClr val="tx1"/>
              </a:solidFill>
              <a:latin typeface="+mj-lt"/>
            </a:rPr>
            <a:t>Taróssy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, 2008)).</a:t>
          </a:r>
          <a:endParaRPr lang="hu-HU" sz="2100" kern="1200" dirty="0">
            <a:solidFill>
              <a:schemeClr val="tx1"/>
            </a:solidFill>
          </a:endParaRPr>
        </a:p>
      </dsp:txBody>
      <dsp:txXfrm>
        <a:off x="930420" y="2490718"/>
        <a:ext cx="10076648" cy="711581"/>
      </dsp:txXfrm>
    </dsp:sp>
    <dsp:sp modelId="{31D6C103-8755-44C2-B45A-4C1467859685}">
      <dsp:nvSpPr>
        <dsp:cNvPr id="0" name=""/>
        <dsp:cNvSpPr/>
      </dsp:nvSpPr>
      <dsp:spPr>
        <a:xfrm>
          <a:off x="485681" y="2401771"/>
          <a:ext cx="889476" cy="8894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F254CA-2E1D-4E9F-9ACB-BF3F7F0F794F}">
      <dsp:nvSpPr>
        <dsp:cNvPr id="0" name=""/>
        <dsp:cNvSpPr/>
      </dsp:nvSpPr>
      <dsp:spPr>
        <a:xfrm>
          <a:off x="522454" y="3558275"/>
          <a:ext cx="10484614" cy="711581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81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>
              <a:solidFill>
                <a:schemeClr val="tx1"/>
              </a:solidFill>
              <a:latin typeface="+mj-lt"/>
            </a:rPr>
            <a:t>A befolyásszerzéssel Kína a </a:t>
          </a:r>
          <a:r>
            <a:rPr lang="hu-HU" sz="2100" b="1" kern="1200" dirty="0">
              <a:solidFill>
                <a:schemeClr val="tx1"/>
              </a:solidFill>
              <a:latin typeface="+mj-lt"/>
            </a:rPr>
            <a:t>puha erejét 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építi az afrikai kontinensen (Morgan, 2018). </a:t>
          </a:r>
          <a:endParaRPr lang="hu-HU" sz="2100" kern="1200" dirty="0">
            <a:solidFill>
              <a:schemeClr val="tx1"/>
            </a:solidFill>
          </a:endParaRPr>
        </a:p>
      </dsp:txBody>
      <dsp:txXfrm>
        <a:off x="522454" y="3558275"/>
        <a:ext cx="10484614" cy="711581"/>
      </dsp:txXfrm>
    </dsp:sp>
    <dsp:sp modelId="{66EEF4A1-B387-43B6-A4B3-FB0D7F30996E}">
      <dsp:nvSpPr>
        <dsp:cNvPr id="0" name=""/>
        <dsp:cNvSpPr/>
      </dsp:nvSpPr>
      <dsp:spPr>
        <a:xfrm>
          <a:off x="77716" y="3469327"/>
          <a:ext cx="889476" cy="8894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2EB98-4768-4CCE-BC56-0AD3ECBBA78F}">
      <dsp:nvSpPr>
        <dsp:cNvPr id="0" name=""/>
        <dsp:cNvSpPr/>
      </dsp:nvSpPr>
      <dsp:spPr>
        <a:xfrm>
          <a:off x="-5229563" y="-800979"/>
          <a:ext cx="6227420" cy="6227420"/>
        </a:xfrm>
        <a:prstGeom prst="blockArc">
          <a:avLst>
            <a:gd name="adj1" fmla="val 18900000"/>
            <a:gd name="adj2" fmla="val 2700000"/>
            <a:gd name="adj3" fmla="val 347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044463-4CD4-4D87-B133-7EC7DFBEEF3F}">
      <dsp:nvSpPr>
        <dsp:cNvPr id="0" name=""/>
        <dsp:cNvSpPr/>
      </dsp:nvSpPr>
      <dsp:spPr>
        <a:xfrm>
          <a:off x="522454" y="355605"/>
          <a:ext cx="10484614" cy="711581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81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>
              <a:solidFill>
                <a:schemeClr val="tx1"/>
              </a:solidFill>
              <a:latin typeface="+mj-lt"/>
            </a:rPr>
            <a:t>Kína biztosítani akarja maga számára a fejlődéshez szükséges </a:t>
          </a:r>
          <a:r>
            <a:rPr lang="hu-HU" sz="2100" kern="1200" dirty="0" err="1">
              <a:solidFill>
                <a:schemeClr val="tx1"/>
              </a:solidFill>
              <a:latin typeface="+mj-lt"/>
            </a:rPr>
            <a:t>stratégiailag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 fontos </a:t>
          </a:r>
          <a:r>
            <a:rPr lang="hu-HU" sz="2100" b="1" kern="1200" dirty="0">
              <a:solidFill>
                <a:schemeClr val="tx1"/>
              </a:solidFill>
              <a:latin typeface="+mj-lt"/>
            </a:rPr>
            <a:t>nyersanyagokat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 (</a:t>
          </a:r>
          <a:r>
            <a:rPr lang="hu-HU" sz="2100" kern="1200" dirty="0" err="1">
              <a:solidFill>
                <a:schemeClr val="tx1"/>
              </a:solidFill>
              <a:latin typeface="+mj-lt"/>
            </a:rPr>
            <a:t>Taróssy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, 2008).</a:t>
          </a:r>
          <a:endParaRPr lang="hu-HU" sz="2100" kern="1200" dirty="0">
            <a:solidFill>
              <a:schemeClr val="tx1"/>
            </a:solidFill>
          </a:endParaRPr>
        </a:p>
      </dsp:txBody>
      <dsp:txXfrm>
        <a:off x="522454" y="355605"/>
        <a:ext cx="10484614" cy="711581"/>
      </dsp:txXfrm>
    </dsp:sp>
    <dsp:sp modelId="{76B653DA-7E49-4D81-A3E0-C5DBE34E39C4}">
      <dsp:nvSpPr>
        <dsp:cNvPr id="0" name=""/>
        <dsp:cNvSpPr/>
      </dsp:nvSpPr>
      <dsp:spPr>
        <a:xfrm>
          <a:off x="77716" y="266657"/>
          <a:ext cx="889476" cy="8894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248AFF-F0A5-4E64-AF9A-BD38ADD23A68}">
      <dsp:nvSpPr>
        <dsp:cNvPr id="0" name=""/>
        <dsp:cNvSpPr/>
      </dsp:nvSpPr>
      <dsp:spPr>
        <a:xfrm>
          <a:off x="930420" y="1423162"/>
          <a:ext cx="10076648" cy="711581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81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>
              <a:solidFill>
                <a:schemeClr val="tx1"/>
              </a:solidFill>
              <a:latin typeface="+mj-lt"/>
            </a:rPr>
            <a:t>Az afrikai piac jó felvevője a kínai exporttermékeknek (</a:t>
          </a:r>
          <a:r>
            <a:rPr lang="hu-HU" sz="2100" kern="1200" dirty="0" err="1">
              <a:solidFill>
                <a:schemeClr val="tx1"/>
              </a:solidFill>
              <a:latin typeface="+mj-lt"/>
            </a:rPr>
            <a:t>Martuscelli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, 2018).</a:t>
          </a:r>
          <a:endParaRPr lang="hu-HU" sz="2100" kern="1200" dirty="0">
            <a:solidFill>
              <a:schemeClr val="tx1"/>
            </a:solidFill>
          </a:endParaRPr>
        </a:p>
      </dsp:txBody>
      <dsp:txXfrm>
        <a:off x="930420" y="1423162"/>
        <a:ext cx="10076648" cy="711581"/>
      </dsp:txXfrm>
    </dsp:sp>
    <dsp:sp modelId="{0DEE13CB-FE65-4398-A771-8D6D561EEB14}">
      <dsp:nvSpPr>
        <dsp:cNvPr id="0" name=""/>
        <dsp:cNvSpPr/>
      </dsp:nvSpPr>
      <dsp:spPr>
        <a:xfrm>
          <a:off x="485681" y="1334214"/>
          <a:ext cx="889476" cy="8894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449B61-4E12-4E2A-B6A8-FB7867C3E9B5}">
      <dsp:nvSpPr>
        <dsp:cNvPr id="0" name=""/>
        <dsp:cNvSpPr/>
      </dsp:nvSpPr>
      <dsp:spPr>
        <a:xfrm>
          <a:off x="930420" y="2490718"/>
          <a:ext cx="10076648" cy="711581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81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>
              <a:solidFill>
                <a:schemeClr val="tx1"/>
              </a:solidFill>
              <a:latin typeface="+mj-lt"/>
            </a:rPr>
            <a:t>Az afrikai országokkal ápolt viszony jó </a:t>
          </a:r>
          <a:r>
            <a:rPr lang="hu-HU" sz="2100" b="1" kern="1200" dirty="0">
              <a:solidFill>
                <a:schemeClr val="tx1"/>
              </a:solidFill>
              <a:latin typeface="+mj-lt"/>
            </a:rPr>
            <a:t>diplomáciai hátteret 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nyújt Kínának a világpolitikában (</a:t>
          </a:r>
          <a:r>
            <a:rPr lang="hu-HU" sz="2100" kern="1200" dirty="0" err="1">
              <a:solidFill>
                <a:schemeClr val="tx1"/>
              </a:solidFill>
              <a:latin typeface="+mj-lt"/>
            </a:rPr>
            <a:t>lsd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. például ENSZ BT-tagsága (</a:t>
          </a:r>
          <a:r>
            <a:rPr lang="hu-HU" sz="2100" kern="1200" dirty="0" err="1">
              <a:solidFill>
                <a:schemeClr val="tx1"/>
              </a:solidFill>
              <a:latin typeface="+mj-lt"/>
            </a:rPr>
            <a:t>Taróssy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, 2008)).</a:t>
          </a:r>
          <a:endParaRPr lang="hu-HU" sz="2100" kern="1200" dirty="0">
            <a:solidFill>
              <a:schemeClr val="tx1"/>
            </a:solidFill>
          </a:endParaRPr>
        </a:p>
      </dsp:txBody>
      <dsp:txXfrm>
        <a:off x="930420" y="2490718"/>
        <a:ext cx="10076648" cy="711581"/>
      </dsp:txXfrm>
    </dsp:sp>
    <dsp:sp modelId="{31D6C103-8755-44C2-B45A-4C1467859685}">
      <dsp:nvSpPr>
        <dsp:cNvPr id="0" name=""/>
        <dsp:cNvSpPr/>
      </dsp:nvSpPr>
      <dsp:spPr>
        <a:xfrm>
          <a:off x="485681" y="2401771"/>
          <a:ext cx="889476" cy="8894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F254CA-2E1D-4E9F-9ACB-BF3F7F0F794F}">
      <dsp:nvSpPr>
        <dsp:cNvPr id="0" name=""/>
        <dsp:cNvSpPr/>
      </dsp:nvSpPr>
      <dsp:spPr>
        <a:xfrm>
          <a:off x="522454" y="3558275"/>
          <a:ext cx="10484614" cy="711581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81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>
              <a:solidFill>
                <a:schemeClr val="tx1"/>
              </a:solidFill>
              <a:latin typeface="+mj-lt"/>
            </a:rPr>
            <a:t>A befolyásszerzéssel Kína a </a:t>
          </a:r>
          <a:r>
            <a:rPr lang="hu-HU" sz="2100" b="1" kern="1200" dirty="0">
              <a:solidFill>
                <a:schemeClr val="tx1"/>
              </a:solidFill>
              <a:latin typeface="+mj-lt"/>
            </a:rPr>
            <a:t>puha erejét 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építi az afrikai kontinensen (Morgan, 2018). </a:t>
          </a:r>
          <a:endParaRPr lang="hu-HU" sz="2100" kern="1200" dirty="0">
            <a:solidFill>
              <a:schemeClr val="tx1"/>
            </a:solidFill>
          </a:endParaRPr>
        </a:p>
      </dsp:txBody>
      <dsp:txXfrm>
        <a:off x="522454" y="3558275"/>
        <a:ext cx="10484614" cy="711581"/>
      </dsp:txXfrm>
    </dsp:sp>
    <dsp:sp modelId="{66EEF4A1-B387-43B6-A4B3-FB0D7F30996E}">
      <dsp:nvSpPr>
        <dsp:cNvPr id="0" name=""/>
        <dsp:cNvSpPr/>
      </dsp:nvSpPr>
      <dsp:spPr>
        <a:xfrm>
          <a:off x="77716" y="3469327"/>
          <a:ext cx="889476" cy="8894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2EB98-4768-4CCE-BC56-0AD3ECBBA78F}">
      <dsp:nvSpPr>
        <dsp:cNvPr id="0" name=""/>
        <dsp:cNvSpPr/>
      </dsp:nvSpPr>
      <dsp:spPr>
        <a:xfrm>
          <a:off x="-5229563" y="-800979"/>
          <a:ext cx="6227420" cy="6227420"/>
        </a:xfrm>
        <a:prstGeom prst="blockArc">
          <a:avLst>
            <a:gd name="adj1" fmla="val 18900000"/>
            <a:gd name="adj2" fmla="val 2700000"/>
            <a:gd name="adj3" fmla="val 347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044463-4CD4-4D87-B133-7EC7DFBEEF3F}">
      <dsp:nvSpPr>
        <dsp:cNvPr id="0" name=""/>
        <dsp:cNvSpPr/>
      </dsp:nvSpPr>
      <dsp:spPr>
        <a:xfrm>
          <a:off x="522454" y="355605"/>
          <a:ext cx="10484614" cy="711581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81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>
              <a:solidFill>
                <a:schemeClr val="tx1"/>
              </a:solidFill>
              <a:latin typeface="+mj-lt"/>
            </a:rPr>
            <a:t>A puha erő alkalmazása Kína nemzetközi kapcsolataiban </a:t>
          </a:r>
          <a:r>
            <a:rPr lang="hu-HU" sz="2100" b="1" kern="1200" dirty="0">
              <a:solidFill>
                <a:schemeClr val="tx1"/>
              </a:solidFill>
              <a:latin typeface="+mj-lt"/>
            </a:rPr>
            <a:t>komoly múltra tekint vissza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, mely konfuciánus elveken alapul (</a:t>
          </a:r>
          <a:r>
            <a:rPr lang="hu-HU" sz="2100" kern="1200" dirty="0" err="1">
              <a:solidFill>
                <a:schemeClr val="tx1"/>
              </a:solidFill>
              <a:latin typeface="+mj-lt"/>
            </a:rPr>
            <a:t>Salát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, 2010).</a:t>
          </a:r>
          <a:endParaRPr lang="hu-HU" sz="2100" kern="1200" dirty="0">
            <a:solidFill>
              <a:schemeClr val="tx1"/>
            </a:solidFill>
          </a:endParaRPr>
        </a:p>
      </dsp:txBody>
      <dsp:txXfrm>
        <a:off x="522454" y="355605"/>
        <a:ext cx="10484614" cy="711581"/>
      </dsp:txXfrm>
    </dsp:sp>
    <dsp:sp modelId="{76B653DA-7E49-4D81-A3E0-C5DBE34E39C4}">
      <dsp:nvSpPr>
        <dsp:cNvPr id="0" name=""/>
        <dsp:cNvSpPr/>
      </dsp:nvSpPr>
      <dsp:spPr>
        <a:xfrm>
          <a:off x="77716" y="266657"/>
          <a:ext cx="889476" cy="8894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248AFF-F0A5-4E64-AF9A-BD38ADD23A68}">
      <dsp:nvSpPr>
        <dsp:cNvPr id="0" name=""/>
        <dsp:cNvSpPr/>
      </dsp:nvSpPr>
      <dsp:spPr>
        <a:xfrm>
          <a:off x="930420" y="1423162"/>
          <a:ext cx="10076648" cy="711581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81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>
              <a:solidFill>
                <a:schemeClr val="tx1"/>
              </a:solidFill>
              <a:latin typeface="+mj-lt"/>
            </a:rPr>
            <a:t>Kína tágan értelmezi a puha erő fogalmát: a puha erő kiépítésének Kína esetében vannak </a:t>
          </a:r>
          <a:r>
            <a:rPr lang="hu-HU" sz="2100" b="1" kern="1200" dirty="0">
              <a:solidFill>
                <a:schemeClr val="tx1"/>
              </a:solidFill>
              <a:latin typeface="+mj-lt"/>
            </a:rPr>
            <a:t>gazdasági és nem gazdasági módszerei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 is (</a:t>
          </a:r>
          <a:r>
            <a:rPr lang="hu-HU" sz="2100" kern="1200" dirty="0" err="1">
              <a:solidFill>
                <a:schemeClr val="tx1"/>
              </a:solidFill>
              <a:latin typeface="+mj-lt"/>
            </a:rPr>
            <a:t>Liang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, 2012 és </a:t>
          </a:r>
          <a:r>
            <a:rPr lang="hu-HU" sz="2100" kern="1200" dirty="0" err="1">
              <a:solidFill>
                <a:schemeClr val="tx1"/>
              </a:solidFill>
              <a:latin typeface="+mj-lt"/>
            </a:rPr>
            <a:t>Salát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, 2010).</a:t>
          </a:r>
          <a:endParaRPr lang="hu-HU" sz="2100" kern="1200" dirty="0">
            <a:solidFill>
              <a:schemeClr val="tx1"/>
            </a:solidFill>
          </a:endParaRPr>
        </a:p>
      </dsp:txBody>
      <dsp:txXfrm>
        <a:off x="930420" y="1423162"/>
        <a:ext cx="10076648" cy="711581"/>
      </dsp:txXfrm>
    </dsp:sp>
    <dsp:sp modelId="{0DEE13CB-FE65-4398-A771-8D6D561EEB14}">
      <dsp:nvSpPr>
        <dsp:cNvPr id="0" name=""/>
        <dsp:cNvSpPr/>
      </dsp:nvSpPr>
      <dsp:spPr>
        <a:xfrm>
          <a:off x="485681" y="1334214"/>
          <a:ext cx="889476" cy="8894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449B61-4E12-4E2A-B6A8-FB7867C3E9B5}">
      <dsp:nvSpPr>
        <dsp:cNvPr id="0" name=""/>
        <dsp:cNvSpPr/>
      </dsp:nvSpPr>
      <dsp:spPr>
        <a:xfrm>
          <a:off x="930420" y="2490718"/>
          <a:ext cx="10076648" cy="711581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81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>
              <a:solidFill>
                <a:schemeClr val="tx1"/>
              </a:solidFill>
              <a:latin typeface="+mj-lt"/>
            </a:rPr>
            <a:t>A gazdaság oldaláról nézve, a </a:t>
          </a:r>
          <a:r>
            <a:rPr lang="hu-HU" sz="2100" b="1" kern="1200" dirty="0">
              <a:solidFill>
                <a:schemeClr val="tx1"/>
              </a:solidFill>
              <a:latin typeface="+mj-lt"/>
            </a:rPr>
            <a:t>kereskedelem, az FDI és a segélyezés 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mind hozzájárul a puha erő kiépüléséhez (Morgan, 2018).</a:t>
          </a:r>
        </a:p>
      </dsp:txBody>
      <dsp:txXfrm>
        <a:off x="930420" y="2490718"/>
        <a:ext cx="10076648" cy="711581"/>
      </dsp:txXfrm>
    </dsp:sp>
    <dsp:sp modelId="{31D6C103-8755-44C2-B45A-4C1467859685}">
      <dsp:nvSpPr>
        <dsp:cNvPr id="0" name=""/>
        <dsp:cNvSpPr/>
      </dsp:nvSpPr>
      <dsp:spPr>
        <a:xfrm>
          <a:off x="485681" y="2401771"/>
          <a:ext cx="889476" cy="8894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F254CA-2E1D-4E9F-9ACB-BF3F7F0F794F}">
      <dsp:nvSpPr>
        <dsp:cNvPr id="0" name=""/>
        <dsp:cNvSpPr/>
      </dsp:nvSpPr>
      <dsp:spPr>
        <a:xfrm>
          <a:off x="522454" y="3558275"/>
          <a:ext cx="10484614" cy="711581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81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>
              <a:solidFill>
                <a:schemeClr val="tx1"/>
              </a:solidFill>
              <a:latin typeface="+mj-lt"/>
            </a:rPr>
            <a:t>Nem gazdasági szempontból a </a:t>
          </a:r>
          <a:r>
            <a:rPr lang="hu-HU" sz="2100" b="1" kern="1200" dirty="0" err="1">
              <a:solidFill>
                <a:schemeClr val="tx1"/>
              </a:solidFill>
              <a:latin typeface="+mj-lt"/>
            </a:rPr>
            <a:t>Konfuciusz</a:t>
          </a:r>
          <a:r>
            <a:rPr lang="hu-HU" sz="2100" b="1" kern="1200" dirty="0">
              <a:solidFill>
                <a:schemeClr val="tx1"/>
              </a:solidFill>
              <a:latin typeface="+mj-lt"/>
            </a:rPr>
            <a:t> Intézetek 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(</a:t>
          </a:r>
          <a:r>
            <a:rPr lang="hu-HU" sz="2100" kern="1200" dirty="0" err="1">
              <a:solidFill>
                <a:schemeClr val="tx1"/>
              </a:solidFill>
              <a:latin typeface="+mj-lt"/>
            </a:rPr>
            <a:t>Zhou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 &amp; Luk, 2016) és az afrikaiaknak nyújtott </a:t>
          </a:r>
          <a:r>
            <a:rPr lang="hu-HU" sz="2100" b="1" kern="1200" dirty="0">
              <a:solidFill>
                <a:schemeClr val="tx1"/>
              </a:solidFill>
              <a:latin typeface="+mj-lt"/>
            </a:rPr>
            <a:t>ösztöndíjak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 építik Kína puha erejét (</a:t>
          </a:r>
          <a:r>
            <a:rPr lang="hu-HU" sz="2100" kern="1200" dirty="0" err="1">
              <a:solidFill>
                <a:schemeClr val="tx1"/>
              </a:solidFill>
              <a:latin typeface="+mj-lt"/>
            </a:rPr>
            <a:t>Tarrósy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, 2020).</a:t>
          </a:r>
          <a:endParaRPr lang="hu-HU" sz="2100" kern="1200" dirty="0">
            <a:solidFill>
              <a:schemeClr val="tx1"/>
            </a:solidFill>
          </a:endParaRPr>
        </a:p>
      </dsp:txBody>
      <dsp:txXfrm>
        <a:off x="522454" y="3558275"/>
        <a:ext cx="10484614" cy="711581"/>
      </dsp:txXfrm>
    </dsp:sp>
    <dsp:sp modelId="{66EEF4A1-B387-43B6-A4B3-FB0D7F30996E}">
      <dsp:nvSpPr>
        <dsp:cNvPr id="0" name=""/>
        <dsp:cNvSpPr/>
      </dsp:nvSpPr>
      <dsp:spPr>
        <a:xfrm>
          <a:off x="77716" y="3469327"/>
          <a:ext cx="889476" cy="8894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2EB98-4768-4CCE-BC56-0AD3ECBBA78F}">
      <dsp:nvSpPr>
        <dsp:cNvPr id="0" name=""/>
        <dsp:cNvSpPr/>
      </dsp:nvSpPr>
      <dsp:spPr>
        <a:xfrm>
          <a:off x="-5229563" y="-800979"/>
          <a:ext cx="6227420" cy="6227420"/>
        </a:xfrm>
        <a:prstGeom prst="blockArc">
          <a:avLst>
            <a:gd name="adj1" fmla="val 18900000"/>
            <a:gd name="adj2" fmla="val 2700000"/>
            <a:gd name="adj3" fmla="val 347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044463-4CD4-4D87-B133-7EC7DFBEEF3F}">
      <dsp:nvSpPr>
        <dsp:cNvPr id="0" name=""/>
        <dsp:cNvSpPr/>
      </dsp:nvSpPr>
      <dsp:spPr>
        <a:xfrm>
          <a:off x="522454" y="355605"/>
          <a:ext cx="10484614" cy="711581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81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>
              <a:solidFill>
                <a:schemeClr val="tx1"/>
              </a:solidFill>
              <a:latin typeface="+mj-lt"/>
            </a:rPr>
            <a:t>Kína jelenleg az </a:t>
          </a:r>
          <a:r>
            <a:rPr lang="hu-HU" sz="2100" b="1" kern="1200" dirty="0">
              <a:solidFill>
                <a:schemeClr val="tx1"/>
              </a:solidFill>
              <a:latin typeface="+mj-lt"/>
            </a:rPr>
            <a:t>Új Selyemútra 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koncentrál – gazdaságilag megérné ebbe integrálni az afrikai államokat is (</a:t>
          </a:r>
          <a:r>
            <a:rPr lang="hu-HU" sz="2100" kern="1200" dirty="0" err="1">
              <a:solidFill>
                <a:schemeClr val="tx1"/>
              </a:solidFill>
              <a:latin typeface="+mj-lt"/>
            </a:rPr>
            <a:t>Abdi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 &amp; </a:t>
          </a:r>
          <a:r>
            <a:rPr lang="hu-HU" sz="2100" kern="1200" dirty="0" err="1">
              <a:solidFill>
                <a:schemeClr val="tx1"/>
              </a:solidFill>
              <a:latin typeface="+mj-lt"/>
            </a:rPr>
            <a:t>Ehizuelen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, 2017).</a:t>
          </a:r>
        </a:p>
      </dsp:txBody>
      <dsp:txXfrm>
        <a:off x="522454" y="355605"/>
        <a:ext cx="10484614" cy="711581"/>
      </dsp:txXfrm>
    </dsp:sp>
    <dsp:sp modelId="{76B653DA-7E49-4D81-A3E0-C5DBE34E39C4}">
      <dsp:nvSpPr>
        <dsp:cNvPr id="0" name=""/>
        <dsp:cNvSpPr/>
      </dsp:nvSpPr>
      <dsp:spPr>
        <a:xfrm>
          <a:off x="77716" y="266657"/>
          <a:ext cx="889476" cy="8894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248AFF-F0A5-4E64-AF9A-BD38ADD23A68}">
      <dsp:nvSpPr>
        <dsp:cNvPr id="0" name=""/>
        <dsp:cNvSpPr/>
      </dsp:nvSpPr>
      <dsp:spPr>
        <a:xfrm>
          <a:off x="930420" y="1423162"/>
          <a:ext cx="10076648" cy="711581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81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b="1" kern="1200" dirty="0">
              <a:solidFill>
                <a:schemeClr val="tx1"/>
              </a:solidFill>
              <a:latin typeface="+mj-lt"/>
            </a:rPr>
            <a:t>Biztonság Afrikában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: kínai katonai jelenlét Dzsibutiban és kihívások a Kína-EU együttműködésben (</a:t>
          </a:r>
          <a:r>
            <a:rPr lang="hu-HU" sz="2100" kern="1200" dirty="0" err="1">
              <a:solidFill>
                <a:schemeClr val="tx1"/>
              </a:solidFill>
              <a:latin typeface="+mj-lt"/>
            </a:rPr>
            <a:t>Duggan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 &amp; </a:t>
          </a:r>
          <a:r>
            <a:rPr lang="hu-HU" sz="2100" kern="1200" dirty="0" err="1">
              <a:solidFill>
                <a:schemeClr val="tx1"/>
              </a:solidFill>
              <a:latin typeface="+mj-lt"/>
            </a:rPr>
            <a:t>Hodzi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, 2020).</a:t>
          </a:r>
        </a:p>
      </dsp:txBody>
      <dsp:txXfrm>
        <a:off x="930420" y="1423162"/>
        <a:ext cx="10076648" cy="711581"/>
      </dsp:txXfrm>
    </dsp:sp>
    <dsp:sp modelId="{0DEE13CB-FE65-4398-A771-8D6D561EEB14}">
      <dsp:nvSpPr>
        <dsp:cNvPr id="0" name=""/>
        <dsp:cNvSpPr/>
      </dsp:nvSpPr>
      <dsp:spPr>
        <a:xfrm>
          <a:off x="485681" y="1334214"/>
          <a:ext cx="889476" cy="8894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449B61-4E12-4E2A-B6A8-FB7867C3E9B5}">
      <dsp:nvSpPr>
        <dsp:cNvPr id="0" name=""/>
        <dsp:cNvSpPr/>
      </dsp:nvSpPr>
      <dsp:spPr>
        <a:xfrm>
          <a:off x="930420" y="2490718"/>
          <a:ext cx="10076648" cy="711581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81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>
              <a:solidFill>
                <a:schemeClr val="tx1"/>
              </a:solidFill>
              <a:latin typeface="+mj-lt"/>
            </a:rPr>
            <a:t>Mi lesz a </a:t>
          </a:r>
          <a:r>
            <a:rPr lang="hu-HU" sz="2100" b="1" kern="1200" dirty="0">
              <a:solidFill>
                <a:schemeClr val="tx1"/>
              </a:solidFill>
              <a:latin typeface="+mj-lt"/>
            </a:rPr>
            <a:t>kínai hitelekkel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, ha azokat az adós afrikai államok nem tudják visszafizetni? (</a:t>
          </a:r>
          <a:r>
            <a:rPr lang="hu-HU" sz="2100" kern="1200" dirty="0" err="1">
              <a:solidFill>
                <a:schemeClr val="tx1"/>
              </a:solidFill>
              <a:latin typeface="+mj-lt"/>
            </a:rPr>
            <a:t>Alden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 &amp; </a:t>
          </a:r>
          <a:r>
            <a:rPr lang="hu-HU" sz="2100" kern="1200" dirty="0" err="1">
              <a:solidFill>
                <a:schemeClr val="tx1"/>
              </a:solidFill>
              <a:latin typeface="+mj-lt"/>
            </a:rPr>
            <a:t>Jiang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, 2019)</a:t>
          </a:r>
        </a:p>
      </dsp:txBody>
      <dsp:txXfrm>
        <a:off x="930420" y="2490718"/>
        <a:ext cx="10076648" cy="711581"/>
      </dsp:txXfrm>
    </dsp:sp>
    <dsp:sp modelId="{31D6C103-8755-44C2-B45A-4C1467859685}">
      <dsp:nvSpPr>
        <dsp:cNvPr id="0" name=""/>
        <dsp:cNvSpPr/>
      </dsp:nvSpPr>
      <dsp:spPr>
        <a:xfrm>
          <a:off x="485681" y="2401771"/>
          <a:ext cx="889476" cy="8894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F0E6C3-DC5B-4EB7-8DFF-2EB296CA31E6}">
      <dsp:nvSpPr>
        <dsp:cNvPr id="0" name=""/>
        <dsp:cNvSpPr/>
      </dsp:nvSpPr>
      <dsp:spPr>
        <a:xfrm>
          <a:off x="522454" y="3558275"/>
          <a:ext cx="10484614" cy="711581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81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>
              <a:solidFill>
                <a:schemeClr val="tx1"/>
              </a:solidFill>
              <a:latin typeface="+mj-lt"/>
            </a:rPr>
            <a:t>Sikerül-e átfogó megoldásokat találni a 2021 novemberi FOCAC-csúcson a </a:t>
          </a:r>
          <a:r>
            <a:rPr lang="hu-HU" sz="2100" b="1" kern="1200" dirty="0">
              <a:solidFill>
                <a:schemeClr val="tx1"/>
              </a:solidFill>
              <a:latin typeface="+mj-lt"/>
            </a:rPr>
            <a:t>koronavírus-járvány okozta kihívásokra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?</a:t>
          </a:r>
        </a:p>
      </dsp:txBody>
      <dsp:txXfrm>
        <a:off x="522454" y="3558275"/>
        <a:ext cx="10484614" cy="711581"/>
      </dsp:txXfrm>
    </dsp:sp>
    <dsp:sp modelId="{219755F9-82B1-47AD-B745-34A15D722C43}">
      <dsp:nvSpPr>
        <dsp:cNvPr id="0" name=""/>
        <dsp:cNvSpPr/>
      </dsp:nvSpPr>
      <dsp:spPr>
        <a:xfrm>
          <a:off x="77716" y="3469327"/>
          <a:ext cx="889476" cy="8894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D6CDA-EDFC-4CF9-91B5-51A342FE0874}" type="datetimeFigureOut">
              <a:rPr lang="hu-HU" smtClean="0"/>
              <a:t>2023. 04. 19.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473AF-AE73-457F-B31F-8FAF009248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1941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73AF-AE73-457F-B31F-8FAF0092481F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2471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73AF-AE73-457F-B31F-8FAF0092481F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0936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73AF-AE73-457F-B31F-8FAF0092481F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5326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73AF-AE73-457F-B31F-8FAF0092481F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8468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73AF-AE73-457F-B31F-8FAF0092481F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512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73AF-AE73-457F-B31F-8FAF0092481F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5314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73AF-AE73-457F-B31F-8FAF0092481F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1488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73AF-AE73-457F-B31F-8FAF0092481F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1193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73AF-AE73-457F-B31F-8FAF0092481F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9672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73AF-AE73-457F-B31F-8FAF0092481F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440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73AF-AE73-457F-B31F-8FAF0092481F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9354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73AF-AE73-457F-B31F-8FAF0092481F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1901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73AF-AE73-457F-B31F-8FAF0092481F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0447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73AF-AE73-457F-B31F-8FAF0092481F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1987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73AF-AE73-457F-B31F-8FAF0092481F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1133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73AF-AE73-457F-B31F-8FAF0092481F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0484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73AF-AE73-457F-B31F-8FAF0092481F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9843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73AF-AE73-457F-B31F-8FAF0092481F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89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7993BD-5B35-4C0C-9E9C-292FF774C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C0D4965-145B-4018-AAB1-98D85A589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A12085-267C-4D26-B011-3D7164933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2B87-4B2A-4F60-AA26-E3BD5D11856C}" type="datetimeFigureOut">
              <a:rPr lang="hu-HU" smtClean="0"/>
              <a:t>2023. 04. 19.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20E1B5-E0CA-410A-906E-C94243A5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8AE017D-0554-4EDC-AF20-44149D6D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DD97-05F2-4DC3-A986-CE9381380F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294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59BB3E-E33D-4D28-B9E1-FBA459399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39E221D-128C-423F-AFE6-2FD4352E0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D4E70AD-F90B-433B-9ED6-29A1F26B4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2B87-4B2A-4F60-AA26-E3BD5D11856C}" type="datetimeFigureOut">
              <a:rPr lang="hu-HU" smtClean="0"/>
              <a:t>2023. 04. 19.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D719DBF-57EA-406E-8E5B-D39BAD81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CCC5E93-E6D2-4A87-A2CD-FFBA3A07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DD97-05F2-4DC3-A986-CE9381380F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815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EC755A8-4014-4BE4-9E70-940380926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A6AD434-6250-4EC6-9D1C-FCCB6B987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075B45B-7702-4AD9-8602-BD46A2EE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2B87-4B2A-4F60-AA26-E3BD5D11856C}" type="datetimeFigureOut">
              <a:rPr lang="hu-HU" smtClean="0"/>
              <a:t>2023. 04. 19.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03333E-8284-41FF-AFB5-265B06F2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989CE5D-2F71-48A9-8678-13B28690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DD97-05F2-4DC3-A986-CE9381380F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805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A12350-FA83-4093-8D97-2A8745F3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A8CC7E-AAAB-4D0F-81C0-7175AD4D5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779A2EC-6D6D-4796-B77A-8E3F31A1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2B87-4B2A-4F60-AA26-E3BD5D11856C}" type="datetimeFigureOut">
              <a:rPr lang="hu-HU" smtClean="0"/>
              <a:t>2023. 04. 19.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439DFBD-107F-419B-9FCB-3E58E867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04369E9-B50E-4E73-A15E-A26B7582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DD97-05F2-4DC3-A986-CE9381380F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614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95E8BB-EADE-4CA3-A85A-4D20D843F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EF795DD-CA85-48BA-BC38-FCB808C93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88A2A7E-C76E-4C4F-B39F-238FED9B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2B87-4B2A-4F60-AA26-E3BD5D11856C}" type="datetimeFigureOut">
              <a:rPr lang="hu-HU" smtClean="0"/>
              <a:t>2023. 04. 19.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75DD2C2-DAB2-4A5B-A23D-0ED71CF9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04F9F6D-A48B-48E5-A15E-29581876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DD97-05F2-4DC3-A986-CE9381380F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475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747B3F-0B7F-4DAF-9CEB-9141A36F1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90B8AB-6790-4368-9EEC-963DB2349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FE51181-B6E0-420B-9E94-19A6D1500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D80AC96-E66C-4B93-B222-7F72711A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2B87-4B2A-4F60-AA26-E3BD5D11856C}" type="datetimeFigureOut">
              <a:rPr lang="hu-HU" smtClean="0"/>
              <a:t>2023. 04. 19.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A7A2A9C-52D9-4709-AB57-DC1603229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E5BF051-B8B4-4F07-AA73-307C12720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DD97-05F2-4DC3-A986-CE9381380F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653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8B028E-098B-4CF7-BCE4-09BC8BD3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3185011-7557-4F3A-9560-450A887F5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444FC69-2082-409F-A8E0-071FC7FAB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B1F6101-9655-4220-82C8-8D7DDAAAE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C54EF8A-5325-4F47-BFAB-FAAD06164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D3E01224-82D2-4D20-A533-7D0F4F1F9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2B87-4B2A-4F60-AA26-E3BD5D11856C}" type="datetimeFigureOut">
              <a:rPr lang="hu-HU" smtClean="0"/>
              <a:t>2023. 04. 19.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5D530E4-13B8-4856-8E48-22C33266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2E70D35-F4EA-41E3-84C2-B6327BF0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DD97-05F2-4DC3-A986-CE9381380F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52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9140F9-364E-4AD1-82E9-8CD75E239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B31A263-C2AF-4170-BDFB-50E3AA7D1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2B87-4B2A-4F60-AA26-E3BD5D11856C}" type="datetimeFigureOut">
              <a:rPr lang="hu-HU" smtClean="0"/>
              <a:t>2023. 04. 19.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1087AF7-6B84-484B-8670-E93A7C42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FAC7244-6225-4E67-93DA-61739D24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DD97-05F2-4DC3-A986-CE9381380F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281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C5F6D3E-06EB-42AB-88F5-287B25156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2B87-4B2A-4F60-AA26-E3BD5D11856C}" type="datetimeFigureOut">
              <a:rPr lang="hu-HU" smtClean="0"/>
              <a:t>2023. 04. 19.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3B03B06-5088-4203-893E-FF779ED3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5386112-BB3F-48E9-B17D-0B93919B4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DD97-05F2-4DC3-A986-CE9381380F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55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464EEA-1AC5-4DFA-9002-5850B96A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5307A5-A533-4037-BA73-9149635EB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A9A8CFF-7E94-47E5-8E6A-87907A31A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29D726A-5A52-48BA-B204-706FCC0A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2B87-4B2A-4F60-AA26-E3BD5D11856C}" type="datetimeFigureOut">
              <a:rPr lang="hu-HU" smtClean="0"/>
              <a:t>2023. 04. 19.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0C84BE8-158B-493B-AFB6-0DB194543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668CC97-A340-41DA-B09A-4A41043E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DD97-05F2-4DC3-A986-CE9381380F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990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07C775-E8EF-4E60-99E2-E43BC66C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B0986F2-0A1D-4F27-8320-A39364500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B927C64-E723-4659-8778-542B61FA2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5A075DC-59DE-4390-9658-EAD98724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2B87-4B2A-4F60-AA26-E3BD5D11856C}" type="datetimeFigureOut">
              <a:rPr lang="hu-HU" smtClean="0"/>
              <a:t>2023. 04. 19.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48C8B04-8BB6-4178-9D40-9C898187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449F2C6-C617-413C-A948-D166743D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DD97-05F2-4DC3-A986-CE9381380F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939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A5FF447-62A7-46E7-8B65-BDA8720FA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2691650-0677-4DB0-86F2-B6FBF5FA3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134B999-936A-4C0D-944D-FFDD73CF11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62B87-4B2A-4F60-AA26-E3BD5D11856C}" type="datetimeFigureOut">
              <a:rPr lang="hu-HU" smtClean="0"/>
              <a:t>2023. 04. 19.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45808E4-B990-4777-A33A-3176BFA68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6C46FB6-33F1-4410-ABF6-9C0A43F04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4DD97-05F2-4DC3-A986-CE9381380F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732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709867-5276-496F-8823-2BE28BADD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062" y="1011236"/>
            <a:ext cx="9574504" cy="1799303"/>
          </a:xfrm>
        </p:spPr>
        <p:txBody>
          <a:bodyPr>
            <a:normAutofit/>
          </a:bodyPr>
          <a:lstStyle/>
          <a:p>
            <a:r>
              <a:rPr lang="hu-HU" dirty="0"/>
              <a:t>Kína térnyerése Afrikában a 21. század folyamán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0B04BE4-A83A-458E-A863-0B0203166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8198" y="5037091"/>
            <a:ext cx="5496232" cy="1392749"/>
          </a:xfrm>
        </p:spPr>
        <p:txBody>
          <a:bodyPr>
            <a:normAutofit/>
          </a:bodyPr>
          <a:lstStyle/>
          <a:p>
            <a:r>
              <a:rPr lang="hu-HU" dirty="0">
                <a:latin typeface="+mj-lt"/>
              </a:rPr>
              <a:t>Szerző: Nagy Márton</a:t>
            </a:r>
          </a:p>
          <a:p>
            <a:r>
              <a:rPr lang="hu-HU" dirty="0">
                <a:latin typeface="+mj-lt"/>
              </a:rPr>
              <a:t>Konzulens: Dr. Dombi Ákos</a:t>
            </a:r>
          </a:p>
          <a:p>
            <a:r>
              <a:rPr lang="hu-HU" dirty="0">
                <a:latin typeface="+mj-lt"/>
              </a:rPr>
              <a:t>Komárom, 2023. 04. 20.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526A9F-A1CF-4EA2-B5CE-B1359E48F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81" y="55419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657CD3-99F1-4DFD-A135-F773B7B25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81" y="58467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EAA5A261-BB02-477A-BCE1-08F1B7F2522F}"/>
              </a:ext>
            </a:extLst>
          </p:cNvPr>
          <p:cNvCxnSpPr>
            <a:cxnSpLocks/>
          </p:cNvCxnSpPr>
          <p:nvPr/>
        </p:nvCxnSpPr>
        <p:spPr>
          <a:xfrm>
            <a:off x="3777798" y="781718"/>
            <a:ext cx="427703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AFC309A1-A0E3-40CA-B1D7-CEB9442DF42A}"/>
              </a:ext>
            </a:extLst>
          </p:cNvPr>
          <p:cNvCxnSpPr>
            <a:cxnSpLocks/>
          </p:cNvCxnSpPr>
          <p:nvPr/>
        </p:nvCxnSpPr>
        <p:spPr>
          <a:xfrm>
            <a:off x="3777798" y="3067717"/>
            <a:ext cx="427703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Kép 11">
            <a:extLst>
              <a:ext uri="{FF2B5EF4-FFF2-40B4-BE49-F238E27FC236}">
                <a16:creationId xmlns:a16="http://schemas.microsoft.com/office/drawing/2014/main" id="{AD3F6556-8C77-4BF4-8369-84BF2C2F4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066" y="3570685"/>
            <a:ext cx="4302497" cy="1090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3169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3BEA36-F854-43DE-9F14-7A040D07A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31" y="-88810"/>
            <a:ext cx="10763865" cy="1325563"/>
          </a:xfrm>
        </p:spPr>
        <p:txBody>
          <a:bodyPr>
            <a:normAutofit/>
          </a:bodyPr>
          <a:lstStyle/>
          <a:p>
            <a:r>
              <a:rPr lang="hu-HU" sz="4000" dirty="0"/>
              <a:t>Mi motiválja Kínát az afrikai befolyásszerzésre?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D9E2A7-67C1-46FE-9B34-E90C7648B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>
              <a:latin typeface="+mj-lt"/>
            </a:endParaRPr>
          </a:p>
          <a:p>
            <a:endParaRPr lang="hu-HU" dirty="0">
              <a:latin typeface="+mj-lt"/>
            </a:endParaRPr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45B12095-576B-4EC0-AB8F-3AF887395C99}"/>
              </a:ext>
            </a:extLst>
          </p:cNvPr>
          <p:cNvCxnSpPr>
            <a:cxnSpLocks/>
          </p:cNvCxnSpPr>
          <p:nvPr/>
        </p:nvCxnSpPr>
        <p:spPr>
          <a:xfrm>
            <a:off x="503664" y="942403"/>
            <a:ext cx="960119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C254BEF-A5F0-4681-BA53-AABFCA2306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9440177"/>
              </p:ext>
            </p:extLst>
          </p:nvPr>
        </p:nvGraphicFramePr>
        <p:xfrm>
          <a:off x="0" y="1301286"/>
          <a:ext cx="11071123" cy="4625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Kép 5">
            <a:extLst>
              <a:ext uri="{FF2B5EF4-FFF2-40B4-BE49-F238E27FC236}">
                <a16:creationId xmlns:a16="http://schemas.microsoft.com/office/drawing/2014/main" id="{A231FF49-7671-40D2-995C-C92217908F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610" y="176464"/>
            <a:ext cx="1811728" cy="459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6472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B2548F1F-1397-4F31-996B-F18A09CA4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447675"/>
            <a:ext cx="9896475" cy="5962650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FE52900E-6621-4D67-BEE3-56274B562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610" y="176464"/>
            <a:ext cx="1811728" cy="459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4731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3BEA36-F854-43DE-9F14-7A040D07A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31" y="-88810"/>
            <a:ext cx="10763865" cy="1325563"/>
          </a:xfrm>
        </p:spPr>
        <p:txBody>
          <a:bodyPr>
            <a:normAutofit/>
          </a:bodyPr>
          <a:lstStyle/>
          <a:p>
            <a:r>
              <a:rPr lang="hu-HU" sz="4000" dirty="0"/>
              <a:t>Mi motiválja Kínát az afrikai befolyásszerzésre?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D9E2A7-67C1-46FE-9B34-E90C7648B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>
              <a:latin typeface="+mj-lt"/>
            </a:endParaRPr>
          </a:p>
          <a:p>
            <a:endParaRPr lang="hu-HU" dirty="0">
              <a:latin typeface="+mj-lt"/>
            </a:endParaRPr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45B12095-576B-4EC0-AB8F-3AF887395C99}"/>
              </a:ext>
            </a:extLst>
          </p:cNvPr>
          <p:cNvCxnSpPr>
            <a:cxnSpLocks/>
          </p:cNvCxnSpPr>
          <p:nvPr/>
        </p:nvCxnSpPr>
        <p:spPr>
          <a:xfrm>
            <a:off x="503664" y="942403"/>
            <a:ext cx="960119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C254BEF-A5F0-4681-BA53-AABFCA2306EF}"/>
              </a:ext>
            </a:extLst>
          </p:cNvPr>
          <p:cNvGraphicFramePr/>
          <p:nvPr/>
        </p:nvGraphicFramePr>
        <p:xfrm>
          <a:off x="0" y="1301286"/>
          <a:ext cx="11071123" cy="4625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Kép 5">
            <a:extLst>
              <a:ext uri="{FF2B5EF4-FFF2-40B4-BE49-F238E27FC236}">
                <a16:creationId xmlns:a16="http://schemas.microsoft.com/office/drawing/2014/main" id="{A231FF49-7671-40D2-995C-C92217908F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610" y="176464"/>
            <a:ext cx="1811728" cy="459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7474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A70763-B6E1-4117-817F-3CCE9265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14"/>
            <a:ext cx="10515600" cy="1325563"/>
          </a:xfrm>
        </p:spPr>
        <p:txBody>
          <a:bodyPr/>
          <a:lstStyle/>
          <a:p>
            <a:r>
              <a:rPr lang="hu-HU" dirty="0"/>
              <a:t>Kína puha ereje Afrikában</a:t>
            </a:r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08795783-892C-4E13-A80A-F167D9373F3F}"/>
              </a:ext>
            </a:extLst>
          </p:cNvPr>
          <p:cNvCxnSpPr>
            <a:cxnSpLocks/>
          </p:cNvCxnSpPr>
          <p:nvPr/>
        </p:nvCxnSpPr>
        <p:spPr>
          <a:xfrm>
            <a:off x="952299" y="1205042"/>
            <a:ext cx="960119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83B7CA3-973E-457C-920B-515B23A5CF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693216"/>
              </p:ext>
            </p:extLst>
          </p:nvPr>
        </p:nvGraphicFramePr>
        <p:xfrm>
          <a:off x="0" y="1301286"/>
          <a:ext cx="11071123" cy="4625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Kép 5">
            <a:extLst>
              <a:ext uri="{FF2B5EF4-FFF2-40B4-BE49-F238E27FC236}">
                <a16:creationId xmlns:a16="http://schemas.microsoft.com/office/drawing/2014/main" id="{25C3E0C4-5CB7-451A-ABDA-4EEC854452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610" y="176464"/>
            <a:ext cx="1811728" cy="459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8935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E359EE26-E0A7-4B5C-AD3E-503F81A738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62" r="9454"/>
          <a:stretch/>
        </p:blipFill>
        <p:spPr>
          <a:xfrm>
            <a:off x="513970" y="439615"/>
            <a:ext cx="11164060" cy="5978769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83C9889E-4F3F-498E-9991-65B64B810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610" y="176464"/>
            <a:ext cx="1811728" cy="459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4997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433C738B-F8BA-4FCB-8700-6DC2D965F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4" y="604957"/>
            <a:ext cx="11142132" cy="5648085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B35289A5-5F1F-4C93-BC47-3A1C4A49D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610" y="176464"/>
            <a:ext cx="1811728" cy="459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3848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A70763-B6E1-4117-817F-3CCE9265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14"/>
            <a:ext cx="10515600" cy="1325563"/>
          </a:xfrm>
        </p:spPr>
        <p:txBody>
          <a:bodyPr/>
          <a:lstStyle/>
          <a:p>
            <a:r>
              <a:rPr lang="hu-HU" dirty="0"/>
              <a:t>Kína megítélése Afrikában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FFF2491-FCC3-436C-9C95-175C67D80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171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latin typeface="+mj-lt"/>
              </a:rPr>
              <a:t>Az euroatlanti térséghez viszonyítva </a:t>
            </a:r>
            <a:r>
              <a:rPr lang="hu-HU" b="1" dirty="0">
                <a:latin typeface="+mj-lt"/>
              </a:rPr>
              <a:t>az afrikaiak pozitívabban gondolkodnak Kínáról</a:t>
            </a:r>
            <a:r>
              <a:rPr lang="hu-HU" dirty="0">
                <a:latin typeface="+mj-lt"/>
              </a:rPr>
              <a:t> – egyelőre inkább „nagytestvér” mintsem „maffiózó”, de már negatív sztereotípiák is felütötték a fejüket (Jura </a:t>
            </a:r>
            <a:r>
              <a:rPr lang="hu-HU" dirty="0" err="1">
                <a:latin typeface="+mj-lt"/>
              </a:rPr>
              <a:t>et</a:t>
            </a:r>
            <a:r>
              <a:rPr lang="hu-HU" dirty="0">
                <a:latin typeface="+mj-lt"/>
              </a:rPr>
              <a:t> </a:t>
            </a:r>
            <a:r>
              <a:rPr lang="hu-HU" dirty="0" err="1">
                <a:latin typeface="+mj-lt"/>
              </a:rPr>
              <a:t>al</a:t>
            </a:r>
            <a:r>
              <a:rPr lang="hu-HU" dirty="0">
                <a:latin typeface="+mj-lt"/>
              </a:rPr>
              <a:t>., 2018)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b="1" dirty="0">
                <a:latin typeface="+mj-lt"/>
              </a:rPr>
              <a:t>„Bűbáj offenzíva”</a:t>
            </a:r>
            <a:r>
              <a:rPr lang="hu-HU" dirty="0">
                <a:latin typeface="+mj-lt"/>
              </a:rPr>
              <a:t> (</a:t>
            </a:r>
            <a:r>
              <a:rPr lang="hu-HU" dirty="0" err="1">
                <a:latin typeface="+mj-lt"/>
              </a:rPr>
              <a:t>Kurlantzik</a:t>
            </a:r>
            <a:r>
              <a:rPr lang="hu-HU" dirty="0">
                <a:latin typeface="+mj-lt"/>
              </a:rPr>
              <a:t>, 2007).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latin typeface="+mj-lt"/>
              </a:rPr>
              <a:t>Ugyanakkor vannak a kapcsolatrendszernek olyan aspektusai, melyek konfliktusokat szülnek (</a:t>
            </a:r>
            <a:r>
              <a:rPr lang="hu-HU" dirty="0" err="1">
                <a:latin typeface="+mj-lt"/>
              </a:rPr>
              <a:t>Taróssy</a:t>
            </a:r>
            <a:r>
              <a:rPr lang="hu-HU" dirty="0">
                <a:latin typeface="+mj-lt"/>
              </a:rPr>
              <a:t>, 2019 és Morgan, 2018), például: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>
                <a:latin typeface="+mj-lt"/>
              </a:rPr>
              <a:t>Silány minőségű kínai áruk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>
                <a:latin typeface="+mj-lt"/>
              </a:rPr>
              <a:t>Kínai migráció Afrikába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>
                <a:latin typeface="+mj-lt"/>
              </a:rPr>
              <a:t>Kínai menedzserek bánásmódja az afrikai dolgozókkal és a tudástranszfer hiánya</a:t>
            </a:r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08795783-892C-4E13-A80A-F167D9373F3F}"/>
              </a:ext>
            </a:extLst>
          </p:cNvPr>
          <p:cNvCxnSpPr>
            <a:cxnSpLocks/>
          </p:cNvCxnSpPr>
          <p:nvPr/>
        </p:nvCxnSpPr>
        <p:spPr>
          <a:xfrm>
            <a:off x="952299" y="1205042"/>
            <a:ext cx="960119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Kép 4">
            <a:extLst>
              <a:ext uri="{FF2B5EF4-FFF2-40B4-BE49-F238E27FC236}">
                <a16:creationId xmlns:a16="http://schemas.microsoft.com/office/drawing/2014/main" id="{3D338963-2975-4299-96F8-789724F71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610" y="176464"/>
            <a:ext cx="1811728" cy="459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1739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A70763-B6E1-4117-817F-3CCE9265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1014"/>
            <a:ext cx="10710333" cy="1325563"/>
          </a:xfrm>
        </p:spPr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pandémia</a:t>
            </a:r>
            <a:r>
              <a:rPr lang="hu-HU" dirty="0"/>
              <a:t> hatása a </a:t>
            </a:r>
            <a:r>
              <a:rPr lang="hu-HU" dirty="0" err="1"/>
              <a:t>sino</a:t>
            </a:r>
            <a:r>
              <a:rPr lang="hu-HU" dirty="0"/>
              <a:t>-afrikai</a:t>
            </a:r>
            <a:br>
              <a:rPr lang="hu-HU" dirty="0"/>
            </a:br>
            <a:r>
              <a:rPr lang="hu-HU" dirty="0"/>
              <a:t>kapcsolatokra</a:t>
            </a:r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08795783-892C-4E13-A80A-F167D9373F3F}"/>
              </a:ext>
            </a:extLst>
          </p:cNvPr>
          <p:cNvCxnSpPr>
            <a:cxnSpLocks/>
          </p:cNvCxnSpPr>
          <p:nvPr/>
        </p:nvCxnSpPr>
        <p:spPr>
          <a:xfrm>
            <a:off x="950959" y="1373834"/>
            <a:ext cx="960119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03F5AF79-6070-4B31-8520-C6AA4B841976}"/>
              </a:ext>
            </a:extLst>
          </p:cNvPr>
          <p:cNvCxnSpPr>
            <a:cxnSpLocks/>
          </p:cNvCxnSpPr>
          <p:nvPr/>
        </p:nvCxnSpPr>
        <p:spPr>
          <a:xfrm flipV="1">
            <a:off x="5751559" y="1971171"/>
            <a:ext cx="1339" cy="38948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zövegdoboz 5">
            <a:extLst>
              <a:ext uri="{FF2B5EF4-FFF2-40B4-BE49-F238E27FC236}">
                <a16:creationId xmlns:a16="http://schemas.microsoft.com/office/drawing/2014/main" id="{628DEE2A-6BD3-4778-A357-7681A4B6DC95}"/>
              </a:ext>
            </a:extLst>
          </p:cNvPr>
          <p:cNvSpPr txBox="1"/>
          <p:nvPr/>
        </p:nvSpPr>
        <p:spPr>
          <a:xfrm>
            <a:off x="585242" y="1555672"/>
            <a:ext cx="4823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>
                <a:latin typeface="+mj-lt"/>
              </a:rPr>
              <a:t>Egészségügyi Selyemút: kínai maszk- és vakcinadiplomácia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45B5C82A-62D4-4F9B-9C98-ED8730CB02A2}"/>
              </a:ext>
            </a:extLst>
          </p:cNvPr>
          <p:cNvSpPr txBox="1"/>
          <p:nvPr/>
        </p:nvSpPr>
        <p:spPr>
          <a:xfrm>
            <a:off x="6193365" y="1463680"/>
            <a:ext cx="4823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>
                <a:latin typeface="+mj-lt"/>
              </a:rPr>
              <a:t>A gazdasági együttműködés lehetőségei Kína és Afrika között a </a:t>
            </a:r>
            <a:r>
              <a:rPr lang="hu-HU" sz="2400" b="1" dirty="0" err="1">
                <a:latin typeface="+mj-lt"/>
              </a:rPr>
              <a:t>pandémia</a:t>
            </a:r>
            <a:r>
              <a:rPr lang="hu-HU" sz="2400" b="1" dirty="0">
                <a:latin typeface="+mj-lt"/>
              </a:rPr>
              <a:t> tükrében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C020DC6A-6491-43B5-8D2F-DCBDC89021B2}"/>
              </a:ext>
            </a:extLst>
          </p:cNvPr>
          <p:cNvSpPr txBox="1"/>
          <p:nvPr/>
        </p:nvSpPr>
        <p:spPr>
          <a:xfrm>
            <a:off x="531452" y="2721114"/>
            <a:ext cx="482321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hu-HU" sz="2000" dirty="0">
                <a:latin typeface="+mj-lt"/>
              </a:rPr>
              <a:t>Kezdetben akadnak konfliktusok a járvány kapcsán, többek közt az afrikaiakkal való nem megfelelő bánásmód Kínában (</a:t>
            </a:r>
            <a:r>
              <a:rPr lang="hu-HU" sz="2000" dirty="0" err="1">
                <a:latin typeface="+mj-lt"/>
              </a:rPr>
              <a:t>Engelberth</a:t>
            </a:r>
            <a:r>
              <a:rPr lang="hu-HU" sz="2000" dirty="0">
                <a:latin typeface="+mj-lt"/>
              </a:rPr>
              <a:t> &amp; Sági, 2021).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hu-HU" sz="2000" dirty="0">
                <a:latin typeface="+mj-lt"/>
              </a:rPr>
              <a:t>Később azonban Kína előnyére fordítja a helyzetet: egészségügyi diplomáciát folytat, hogy erősítse puha erejét (</a:t>
            </a:r>
            <a:r>
              <a:rPr lang="hu-HU" sz="2000" dirty="0" err="1">
                <a:latin typeface="+mj-lt"/>
              </a:rPr>
              <a:t>Guattam</a:t>
            </a:r>
            <a:r>
              <a:rPr lang="hu-HU" sz="2000" dirty="0">
                <a:latin typeface="+mj-lt"/>
              </a:rPr>
              <a:t> </a:t>
            </a:r>
            <a:r>
              <a:rPr lang="hu-HU" sz="2000" dirty="0" err="1">
                <a:latin typeface="+mj-lt"/>
              </a:rPr>
              <a:t>et</a:t>
            </a:r>
            <a:r>
              <a:rPr lang="hu-HU" sz="2000" dirty="0">
                <a:latin typeface="+mj-lt"/>
              </a:rPr>
              <a:t> </a:t>
            </a:r>
            <a:r>
              <a:rPr lang="hu-HU" sz="2000" dirty="0" err="1">
                <a:latin typeface="+mj-lt"/>
              </a:rPr>
              <a:t>al</a:t>
            </a:r>
            <a:r>
              <a:rPr lang="hu-HU" sz="2000" dirty="0">
                <a:latin typeface="+mj-lt"/>
              </a:rPr>
              <a:t>., 2020).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hu-HU" sz="2000" dirty="0">
                <a:latin typeface="+mj-lt"/>
              </a:rPr>
              <a:t>Maszkok és oltások adományozása – többnyire pozitív eredménnyel (Lee, 2021).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33BAD0DE-2D09-4820-A3C5-A5D86BAD8B42}"/>
              </a:ext>
            </a:extLst>
          </p:cNvPr>
          <p:cNvSpPr txBox="1"/>
          <p:nvPr/>
        </p:nvSpPr>
        <p:spPr>
          <a:xfrm>
            <a:off x="6096000" y="2721113"/>
            <a:ext cx="482321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hu-HU" sz="2000" dirty="0">
                <a:latin typeface="+mj-lt"/>
              </a:rPr>
              <a:t>Kína eleinte hezitál, hogy segítséget nyújtson-e a bajba jutott afrikai államoknak. (</a:t>
            </a:r>
            <a:r>
              <a:rPr lang="hu-HU" sz="2000" dirty="0" err="1">
                <a:latin typeface="+mj-lt"/>
              </a:rPr>
              <a:t>Engelberth</a:t>
            </a:r>
            <a:r>
              <a:rPr lang="hu-HU" sz="2000" dirty="0">
                <a:latin typeface="+mj-lt"/>
              </a:rPr>
              <a:t> &amp; Sági, 2021).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hu-HU" sz="2000" dirty="0">
                <a:latin typeface="+mj-lt"/>
              </a:rPr>
              <a:t>Jelenleg egyre több arra mutató jel van, hogy Kína mégis hajlandó megoldást keresni a hitelek okozta problémákra. (CARI, 2021c)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hu-HU" sz="2000" dirty="0">
                <a:latin typeface="+mj-lt"/>
              </a:rPr>
              <a:t>Végleges döntés a gazdasági segítségnyújtásról, hitelkönnyítésekről a november végi FOCAC-csúcson születhet (Nagy, 2021).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73DD848B-E124-4836-9111-5CE3AB2FA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610" y="176464"/>
            <a:ext cx="1811728" cy="459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1569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D83A45-E9E2-492F-AA57-063818BF5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478"/>
            <a:ext cx="10515600" cy="1325563"/>
          </a:xfrm>
        </p:spPr>
        <p:txBody>
          <a:bodyPr/>
          <a:lstStyle/>
          <a:p>
            <a:r>
              <a:rPr lang="hu-HU" dirty="0"/>
              <a:t>Mit hoz majd a jövő? Kilátások a</a:t>
            </a:r>
            <a:br>
              <a:rPr lang="hu-HU" dirty="0"/>
            </a:br>
            <a:r>
              <a:rPr lang="hu-HU" dirty="0"/>
              <a:t>Kína-Afrika kapcsolatokban</a:t>
            </a:r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7E652C0F-0861-49AB-8F88-24C5B8B9F562}"/>
              </a:ext>
            </a:extLst>
          </p:cNvPr>
          <p:cNvCxnSpPr>
            <a:cxnSpLocks/>
          </p:cNvCxnSpPr>
          <p:nvPr/>
        </p:nvCxnSpPr>
        <p:spPr>
          <a:xfrm>
            <a:off x="952298" y="1668565"/>
            <a:ext cx="960119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0C1BB9F-6119-4EFE-B9C3-82E2934EBD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2429235"/>
              </p:ext>
            </p:extLst>
          </p:nvPr>
        </p:nvGraphicFramePr>
        <p:xfrm>
          <a:off x="0" y="1668565"/>
          <a:ext cx="11071123" cy="4625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Kép 4">
            <a:extLst>
              <a:ext uri="{FF2B5EF4-FFF2-40B4-BE49-F238E27FC236}">
                <a16:creationId xmlns:a16="http://schemas.microsoft.com/office/drawing/2014/main" id="{1A519942-61AA-4C41-9ECD-B03208FF36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610" y="176464"/>
            <a:ext cx="1811728" cy="459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0366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85D5AA-3AA5-4982-98C0-5981E339E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Konklúzió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680D66-1843-4A31-BE78-93E161FAA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6206"/>
            <a:ext cx="10515600" cy="48066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latin typeface="+mj-lt"/>
              </a:rPr>
              <a:t>A kapcsolatrendszer megkülönböztető jegyei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>
                <a:latin typeface="+mj-lt"/>
              </a:rPr>
              <a:t>Egyedi gazdasági megoldások (pl. az Angola-modell, a politikai feltételektől mentes hitelek)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>
                <a:latin typeface="+mj-lt"/>
              </a:rPr>
              <a:t>Kína sajátos hitelezési gyakorlata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>
                <a:latin typeface="+mj-lt"/>
              </a:rPr>
              <a:t>Kína egyedi politikai-diplomáciai-gazdasági eszköztára a puha erejének kiépítése végett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latin typeface="+mj-lt"/>
              </a:rPr>
              <a:t>A kapcsolatrendszer jövője a </a:t>
            </a:r>
            <a:r>
              <a:rPr lang="hu-HU" dirty="0" err="1">
                <a:latin typeface="+mj-lt"/>
              </a:rPr>
              <a:t>pandémia</a:t>
            </a:r>
            <a:r>
              <a:rPr lang="hu-HU" dirty="0">
                <a:latin typeface="+mj-lt"/>
              </a:rPr>
              <a:t> fényében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>
                <a:latin typeface="+mj-lt"/>
              </a:rPr>
              <a:t>Kína tudatosan és módszeresen reagált a válságra, ezzel tovább építve afrikai befolyását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>
                <a:latin typeface="+mj-lt"/>
              </a:rPr>
              <a:t>Valószínűsíthetően a járvány után is megmarad a szoros együttműködés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>
                <a:latin typeface="+mj-lt"/>
              </a:rPr>
              <a:t>A FOCAC csúcstalálkozón finomhangolások</a:t>
            </a:r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EFFA8FEB-4C91-4BAF-B067-8674BB371625}"/>
              </a:ext>
            </a:extLst>
          </p:cNvPr>
          <p:cNvCxnSpPr>
            <a:cxnSpLocks/>
          </p:cNvCxnSpPr>
          <p:nvPr/>
        </p:nvCxnSpPr>
        <p:spPr>
          <a:xfrm>
            <a:off x="929149" y="1413387"/>
            <a:ext cx="960119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Kép 4">
            <a:extLst>
              <a:ext uri="{FF2B5EF4-FFF2-40B4-BE49-F238E27FC236}">
                <a16:creationId xmlns:a16="http://schemas.microsoft.com/office/drawing/2014/main" id="{4344AA95-63DE-4886-99BD-98956A065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610" y="176464"/>
            <a:ext cx="1811728" cy="459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634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85D5AA-3AA5-4982-98C0-5981E339E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Bevezetés és módszertan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680D66-1843-4A31-BE78-93E161FAA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6206"/>
            <a:ext cx="10515600" cy="480666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latin typeface="+mj-lt"/>
              </a:rPr>
              <a:t>Kutatási kérdések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>
                <a:latin typeface="+mj-lt"/>
              </a:rPr>
              <a:t>Mik a </a:t>
            </a:r>
            <a:r>
              <a:rPr lang="hu-HU" dirty="0" err="1">
                <a:latin typeface="+mj-lt"/>
              </a:rPr>
              <a:t>sino</a:t>
            </a:r>
            <a:r>
              <a:rPr lang="hu-HU" dirty="0">
                <a:latin typeface="+mj-lt"/>
              </a:rPr>
              <a:t>-afrikai kapcsolatok azon sajátosságai, melyek ezen reláció sajátos megkülönböztető jegyeinek tekinthetők?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>
                <a:latin typeface="+mj-lt"/>
              </a:rPr>
              <a:t>Várható-e, s ha igen, úgy milyen irányú elmozdulás várható a következő néhány évben a kapcsolatrendszerben a koronavírus pandémiát követően?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latin typeface="+mj-lt"/>
              </a:rPr>
              <a:t>Módszertan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>
                <a:latin typeface="+mj-lt"/>
              </a:rPr>
              <a:t>Kvalitatív, átfogó összefoglaló kutatás Kína-Afrika kapcsolatrendszeréről a releváns szakirodalom valamint az elérhető híradások, adatbázisok alapján.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latin typeface="+mj-lt"/>
              </a:rPr>
              <a:t>Bevezetés – gyorskép a Kína-Afrika kapcsolatokról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>
                <a:latin typeface="+mj-lt"/>
              </a:rPr>
              <a:t>Kína az afrikai kontinens legnagyobb bilaterális kereskedelmi partnere 2009 óta (</a:t>
            </a:r>
            <a:r>
              <a:rPr lang="hu-HU" dirty="0" err="1">
                <a:latin typeface="+mj-lt"/>
              </a:rPr>
              <a:t>Szakáli</a:t>
            </a:r>
            <a:r>
              <a:rPr lang="hu-HU" dirty="0">
                <a:latin typeface="+mj-lt"/>
              </a:rPr>
              <a:t>, 2015).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>
                <a:latin typeface="+mj-lt"/>
              </a:rPr>
              <a:t>Kína az afrikai kontinens legnagyobb egyéni hitelezője (</a:t>
            </a:r>
            <a:r>
              <a:rPr lang="hu-HU" dirty="0" err="1">
                <a:latin typeface="+mj-lt"/>
              </a:rPr>
              <a:t>Taróssy</a:t>
            </a:r>
            <a:r>
              <a:rPr lang="hu-HU" dirty="0">
                <a:latin typeface="+mj-lt"/>
              </a:rPr>
              <a:t>, 2019).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>
                <a:latin typeface="+mj-lt"/>
              </a:rPr>
              <a:t>Valószínűsíthetően több mint egymillió kínai bevándorló él Afrikában (</a:t>
            </a:r>
            <a:r>
              <a:rPr lang="hu-HU" dirty="0" err="1">
                <a:latin typeface="+mj-lt"/>
              </a:rPr>
              <a:t>French</a:t>
            </a:r>
            <a:r>
              <a:rPr lang="hu-HU" dirty="0">
                <a:latin typeface="+mj-lt"/>
              </a:rPr>
              <a:t>, 2014).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>
                <a:latin typeface="+mj-lt"/>
              </a:rPr>
              <a:t>A koronavírus erre a relációra is komoly hatással volt (</a:t>
            </a:r>
            <a:r>
              <a:rPr lang="hu-HU" dirty="0" err="1">
                <a:latin typeface="+mj-lt"/>
              </a:rPr>
              <a:t>Engelberth</a:t>
            </a:r>
            <a:r>
              <a:rPr lang="hu-HU" dirty="0">
                <a:latin typeface="+mj-lt"/>
              </a:rPr>
              <a:t> &amp; Sági, 2021).</a:t>
            </a:r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EFFA8FEB-4C91-4BAF-B067-8674BB371625}"/>
              </a:ext>
            </a:extLst>
          </p:cNvPr>
          <p:cNvCxnSpPr>
            <a:cxnSpLocks/>
          </p:cNvCxnSpPr>
          <p:nvPr/>
        </p:nvCxnSpPr>
        <p:spPr>
          <a:xfrm>
            <a:off x="929149" y="1413387"/>
            <a:ext cx="960119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Kép 4">
            <a:extLst>
              <a:ext uri="{FF2B5EF4-FFF2-40B4-BE49-F238E27FC236}">
                <a16:creationId xmlns:a16="http://schemas.microsoft.com/office/drawing/2014/main" id="{9DE08498-EBEB-47B0-8995-64C57F894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610" y="176464"/>
            <a:ext cx="1811728" cy="459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7885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709867-5276-496F-8823-2BE28BADD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062" y="1011236"/>
            <a:ext cx="9574504" cy="1799303"/>
          </a:xfrm>
        </p:spPr>
        <p:txBody>
          <a:bodyPr>
            <a:normAutofit/>
          </a:bodyPr>
          <a:lstStyle/>
          <a:p>
            <a:r>
              <a:rPr lang="hu-HU" dirty="0"/>
              <a:t>Kína térnyerése Afrikában a 21. század folyamán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0B04BE4-A83A-458E-A863-0B0203166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8198" y="5037091"/>
            <a:ext cx="5496232" cy="1392749"/>
          </a:xfrm>
        </p:spPr>
        <p:txBody>
          <a:bodyPr>
            <a:normAutofit/>
          </a:bodyPr>
          <a:lstStyle/>
          <a:p>
            <a:r>
              <a:rPr lang="hu-HU" dirty="0">
                <a:latin typeface="+mj-lt"/>
              </a:rPr>
              <a:t>Szerző: Nagy Márton</a:t>
            </a:r>
          </a:p>
          <a:p>
            <a:r>
              <a:rPr lang="hu-HU" dirty="0">
                <a:latin typeface="+mj-lt"/>
              </a:rPr>
              <a:t>Konzulens: Dr. Dombi Ákos</a:t>
            </a:r>
          </a:p>
          <a:p>
            <a:r>
              <a:rPr lang="hu-HU" dirty="0">
                <a:latin typeface="+mj-lt"/>
              </a:rPr>
              <a:t>Komárom, 2023. 04. 20.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526A9F-A1CF-4EA2-B5CE-B1359E48F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81" y="55419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657CD3-99F1-4DFD-A135-F773B7B25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81" y="58467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EAA5A261-BB02-477A-BCE1-08F1B7F2522F}"/>
              </a:ext>
            </a:extLst>
          </p:cNvPr>
          <p:cNvCxnSpPr>
            <a:cxnSpLocks/>
          </p:cNvCxnSpPr>
          <p:nvPr/>
        </p:nvCxnSpPr>
        <p:spPr>
          <a:xfrm>
            <a:off x="3777798" y="781718"/>
            <a:ext cx="427703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AFC309A1-A0E3-40CA-B1D7-CEB9442DF42A}"/>
              </a:ext>
            </a:extLst>
          </p:cNvPr>
          <p:cNvCxnSpPr>
            <a:cxnSpLocks/>
          </p:cNvCxnSpPr>
          <p:nvPr/>
        </p:nvCxnSpPr>
        <p:spPr>
          <a:xfrm>
            <a:off x="3777798" y="3067717"/>
            <a:ext cx="427703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Kép 11">
            <a:extLst>
              <a:ext uri="{FF2B5EF4-FFF2-40B4-BE49-F238E27FC236}">
                <a16:creationId xmlns:a16="http://schemas.microsoft.com/office/drawing/2014/main" id="{AD3F6556-8C77-4BF4-8369-84BF2C2F4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066" y="3570685"/>
            <a:ext cx="4302497" cy="1090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414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D83A45-E9E2-492F-AA57-063818BF5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944" y="-183667"/>
            <a:ext cx="10515600" cy="1325563"/>
          </a:xfrm>
        </p:spPr>
        <p:txBody>
          <a:bodyPr/>
          <a:lstStyle/>
          <a:p>
            <a:r>
              <a:rPr lang="hu-HU" dirty="0"/>
              <a:t>Irodalomjegyzék és felhasznált irodalom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3B54B4-79DB-4CAC-AB56-CDD6F24B4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554" y="888882"/>
            <a:ext cx="11670891" cy="5969113"/>
          </a:xfrm>
        </p:spPr>
        <p:txBody>
          <a:bodyPr>
            <a:noAutofit/>
          </a:bodyPr>
          <a:lstStyle/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+mj-lt"/>
              </a:rPr>
              <a:t>Afrobarometer</a:t>
            </a:r>
            <a:r>
              <a:rPr lang="en-US" sz="1400" dirty="0">
                <a:latin typeface="+mj-lt"/>
              </a:rPr>
              <a:t> (2016). </a:t>
            </a:r>
            <a:r>
              <a:rPr lang="en-US" sz="1400" i="1" dirty="0">
                <a:latin typeface="+mj-lt"/>
              </a:rPr>
              <a:t>Merged Round 6 data</a:t>
            </a:r>
            <a:r>
              <a:rPr lang="en-US" sz="1400" dirty="0">
                <a:latin typeface="+mj-lt"/>
              </a:rPr>
              <a:t>. https://afrobarometer.org/data/merged-round-6-data-36-countries-2016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+mj-lt"/>
              </a:rPr>
              <a:t>Agbebi</a:t>
            </a:r>
            <a:r>
              <a:rPr lang="en-US" sz="1400" dirty="0">
                <a:latin typeface="+mj-lt"/>
              </a:rPr>
              <a:t>, M. &amp; Virtanen, P. (2017). Dependency Theory - A Conceptual Lens to Understand China's Presence in Africa? </a:t>
            </a:r>
            <a:r>
              <a:rPr lang="en-US" sz="1400" i="1" dirty="0">
                <a:latin typeface="+mj-lt"/>
              </a:rPr>
              <a:t>Forum for Development Studies</a:t>
            </a:r>
            <a:r>
              <a:rPr lang="en-US" sz="1400" dirty="0">
                <a:latin typeface="+mj-lt"/>
              </a:rPr>
              <a:t>, 44(3), 429–451. https://doi.org/10.1080/08039410.2017.1281161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Alden, C. &amp; Jiang L. (2019). Brave new world: debt, industrialization and security in China–Africa relations. </a:t>
            </a:r>
            <a:r>
              <a:rPr lang="en-US" sz="1400" i="1" dirty="0">
                <a:latin typeface="+mj-lt"/>
              </a:rPr>
              <a:t>International Affairs</a:t>
            </a:r>
            <a:r>
              <a:rPr lang="en-US" sz="1400" dirty="0">
                <a:latin typeface="+mj-lt"/>
              </a:rPr>
              <a:t>, 95(3), 641–657. https://doi.org/10.1093/ia/iiz083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+mj-lt"/>
              </a:rPr>
              <a:t>Begu</a:t>
            </a:r>
            <a:r>
              <a:rPr lang="en-US" sz="1400" dirty="0">
                <a:latin typeface="+mj-lt"/>
              </a:rPr>
              <a:t>, L. S., </a:t>
            </a:r>
            <a:r>
              <a:rPr lang="en-US" sz="1400" dirty="0" err="1">
                <a:latin typeface="+mj-lt"/>
              </a:rPr>
              <a:t>Vasilescu</a:t>
            </a:r>
            <a:r>
              <a:rPr lang="en-US" sz="1400" dirty="0">
                <a:latin typeface="+mj-lt"/>
              </a:rPr>
              <a:t>, M. D., </a:t>
            </a:r>
            <a:r>
              <a:rPr lang="en-US" sz="1400" dirty="0" err="1">
                <a:latin typeface="+mj-lt"/>
              </a:rPr>
              <a:t>Stanilla</a:t>
            </a:r>
            <a:r>
              <a:rPr lang="en-US" sz="1400" dirty="0">
                <a:latin typeface="+mj-lt"/>
              </a:rPr>
              <a:t>, L. &amp; </a:t>
            </a:r>
            <a:r>
              <a:rPr lang="en-US" sz="1400" dirty="0" err="1">
                <a:latin typeface="+mj-lt"/>
              </a:rPr>
              <a:t>Clodnitchi</a:t>
            </a:r>
            <a:r>
              <a:rPr lang="en-US" sz="1400" dirty="0">
                <a:latin typeface="+mj-lt"/>
              </a:rPr>
              <a:t>, R. (2018). China-Angola Investment Model. </a:t>
            </a:r>
            <a:r>
              <a:rPr lang="en-US" sz="1400" i="1" dirty="0">
                <a:latin typeface="+mj-lt"/>
              </a:rPr>
              <a:t>Sustainability</a:t>
            </a:r>
            <a:r>
              <a:rPr lang="en-US" sz="1400" dirty="0">
                <a:latin typeface="+mj-lt"/>
              </a:rPr>
              <a:t>, 10(8), 2936. https://doi.org/10.3390/su10082936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+mj-lt"/>
              </a:rPr>
              <a:t>Blablová</a:t>
            </a:r>
            <a:r>
              <a:rPr lang="en-US" sz="1400" dirty="0">
                <a:latin typeface="+mj-lt"/>
              </a:rPr>
              <a:t>, V. (2021. </a:t>
            </a:r>
            <a:r>
              <a:rPr lang="en-US" sz="1400" dirty="0" err="1">
                <a:latin typeface="+mj-lt"/>
              </a:rPr>
              <a:t>március</a:t>
            </a:r>
            <a:r>
              <a:rPr lang="en-US" sz="1400" dirty="0">
                <a:latin typeface="+mj-lt"/>
              </a:rPr>
              <a:t> 24.). Overview of China’s vaccine diplomacy. </a:t>
            </a:r>
            <a:r>
              <a:rPr lang="en-US" sz="1400" i="1" dirty="0">
                <a:latin typeface="+mj-lt"/>
              </a:rPr>
              <a:t>The Diplomat</a:t>
            </a:r>
            <a:r>
              <a:rPr lang="en-US" sz="1400" dirty="0">
                <a:latin typeface="+mj-lt"/>
              </a:rPr>
              <a:t>, https://thediplomat.com/2021/03/the-logic-of-chinas-vaccine-diplomacy/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+mj-lt"/>
              </a:rPr>
              <a:t>Brautigam</a:t>
            </a:r>
            <a:r>
              <a:rPr lang="en-US" sz="1400" dirty="0">
                <a:latin typeface="+mj-lt"/>
              </a:rPr>
              <a:t>, D. (2009). The Dragon's Gift. Oxford University Press.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China Africa Research Initiative (2021a). </a:t>
            </a:r>
            <a:r>
              <a:rPr lang="en-US" sz="1400" i="1" dirty="0">
                <a:latin typeface="+mj-lt"/>
              </a:rPr>
              <a:t>Chinese Investment in Africa</a:t>
            </a:r>
            <a:r>
              <a:rPr lang="en-US" sz="1400" dirty="0">
                <a:latin typeface="+mj-lt"/>
              </a:rPr>
              <a:t>. http://www.sais-cari.org/chinese-investment-in-africa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China Africa Research Initiative (2021b). </a:t>
            </a:r>
            <a:r>
              <a:rPr lang="en-US" sz="1400" i="1" dirty="0">
                <a:latin typeface="+mj-lt"/>
              </a:rPr>
              <a:t>China-Africa Trade</a:t>
            </a:r>
            <a:r>
              <a:rPr lang="en-US" sz="1400" dirty="0">
                <a:latin typeface="+mj-lt"/>
              </a:rPr>
              <a:t>. http://www.sais-cari.org/data-china-africa-trade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China Africa Research Initiative (2021c). </a:t>
            </a:r>
            <a:r>
              <a:rPr lang="en-US" sz="1400" i="1" dirty="0">
                <a:latin typeface="+mj-lt"/>
              </a:rPr>
              <a:t>Global Debt Relief Dashboard</a:t>
            </a:r>
            <a:r>
              <a:rPr lang="en-US" sz="1400" dirty="0">
                <a:latin typeface="+mj-lt"/>
              </a:rPr>
              <a:t>. http://www.sais-cari.org/debt-relief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China Africa Research Initiative &amp; Boston University Global Development Policy Center (2021). </a:t>
            </a:r>
            <a:r>
              <a:rPr lang="en-US" sz="1400" i="1" dirty="0">
                <a:latin typeface="+mj-lt"/>
              </a:rPr>
              <a:t>Chinese Loans to Africa Database, Version 2.0</a:t>
            </a:r>
            <a:r>
              <a:rPr lang="en-US" sz="1400" dirty="0">
                <a:latin typeface="+mj-lt"/>
              </a:rPr>
              <a:t>. https://chinaafricaloandata.bu.edu/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Duggan, N. &amp; </a:t>
            </a:r>
            <a:r>
              <a:rPr lang="en-US" sz="1400" dirty="0" err="1">
                <a:latin typeface="+mj-lt"/>
              </a:rPr>
              <a:t>Hodzi</a:t>
            </a:r>
            <a:r>
              <a:rPr lang="en-US" sz="1400" dirty="0">
                <a:latin typeface="+mj-lt"/>
              </a:rPr>
              <a:t>, O. (2020). The challenges of China-European Union security cooperation in Africa. </a:t>
            </a:r>
            <a:r>
              <a:rPr lang="en-US" sz="1400" i="1" dirty="0">
                <a:latin typeface="+mj-lt"/>
              </a:rPr>
              <a:t>Asia Europe Journal</a:t>
            </a:r>
            <a:r>
              <a:rPr lang="en-US" sz="1400" dirty="0">
                <a:latin typeface="+mj-lt"/>
              </a:rPr>
              <a:t>, https://doi.org/10.1007/s10308-020-00585-0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+mj-lt"/>
              </a:rPr>
              <a:t>Ehizuelen</a:t>
            </a:r>
            <a:r>
              <a:rPr lang="en-US" sz="1400" dirty="0">
                <a:latin typeface="+mj-lt"/>
              </a:rPr>
              <a:t> M. M. O. &amp; Abdi H. O. (2018). Sustaining China-Africa relations: Slotting Africa into China’s One Belt, One Road initiative makes economic sense. Asian </a:t>
            </a:r>
            <a:r>
              <a:rPr lang="en-US" sz="1400" i="1" dirty="0">
                <a:latin typeface="+mj-lt"/>
              </a:rPr>
              <a:t>Journal of Comparative Politics</a:t>
            </a:r>
            <a:r>
              <a:rPr lang="en-US" sz="1400" dirty="0">
                <a:latin typeface="+mj-lt"/>
              </a:rPr>
              <a:t>, 3(4), 285–310. https://doi.org/10.1177/2057891117727901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+mj-lt"/>
              </a:rPr>
              <a:t>Engelberth</a:t>
            </a:r>
            <a:r>
              <a:rPr lang="en-US" sz="1400" dirty="0">
                <a:latin typeface="+mj-lt"/>
              </a:rPr>
              <a:t>, I. &amp; </a:t>
            </a:r>
            <a:r>
              <a:rPr lang="en-US" sz="1400" dirty="0" err="1">
                <a:latin typeface="+mj-lt"/>
              </a:rPr>
              <a:t>Sági</a:t>
            </a:r>
            <a:r>
              <a:rPr lang="en-US" sz="1400" dirty="0">
                <a:latin typeface="+mj-lt"/>
              </a:rPr>
              <a:t>, J. (2021). Mask Diplomacy – China-Africa Relations in the Light of the Coronavirus Pandemic. </a:t>
            </a:r>
            <a:r>
              <a:rPr lang="en-US" sz="1400" i="1" dirty="0">
                <a:latin typeface="+mj-lt"/>
              </a:rPr>
              <a:t>Contemporary Chinese Political Economy and Strategic Relations: An International Journal, </a:t>
            </a:r>
            <a:r>
              <a:rPr lang="en-US" sz="1400" dirty="0">
                <a:latin typeface="+mj-lt"/>
              </a:rPr>
              <a:t>7(1), 3–44. https://www.proquest.com/scholarly-journals/mask-diplomacy-china-africa-relations-light/docview/2578204072/se-2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French, H. W. (2015) </a:t>
            </a:r>
            <a:r>
              <a:rPr lang="en-US" sz="1400" i="1" dirty="0">
                <a:latin typeface="+mj-lt"/>
              </a:rPr>
              <a:t>China’s Second Continent. How a Million Migrants Are Building a New Empire in Africa</a:t>
            </a:r>
            <a:r>
              <a:rPr lang="en-US" sz="1400" dirty="0">
                <a:latin typeface="+mj-lt"/>
              </a:rPr>
              <a:t>. Vintage Books.</a:t>
            </a:r>
            <a:endParaRPr lang="hu-HU" sz="1400" dirty="0">
              <a:latin typeface="+mj-lt"/>
            </a:endParaRP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+mj-lt"/>
              </a:rPr>
              <a:t>Gauttam</a:t>
            </a:r>
            <a:r>
              <a:rPr lang="en-US" sz="1400" dirty="0">
                <a:latin typeface="+mj-lt"/>
              </a:rPr>
              <a:t>, P., Singh, B. &amp; Kaur, J. (2020) COVID-19 and Chinese Global Health Diplomacy: Geopolitical Opportunity for China’s Hegemony? </a:t>
            </a:r>
            <a:r>
              <a:rPr lang="en-US" sz="1400" i="1" dirty="0" err="1">
                <a:latin typeface="+mj-lt"/>
              </a:rPr>
              <a:t>Millenial</a:t>
            </a:r>
            <a:r>
              <a:rPr lang="en-US" sz="1400" i="1" dirty="0">
                <a:latin typeface="+mj-lt"/>
              </a:rPr>
              <a:t> Asia</a:t>
            </a:r>
            <a:r>
              <a:rPr lang="en-US" sz="1400" dirty="0">
                <a:latin typeface="+mj-lt"/>
              </a:rPr>
              <a:t>, 11(3), 318–340. https://doi.org/10.1177/0976399620959771</a:t>
            </a:r>
            <a:endParaRPr lang="hu-HU" sz="1400" dirty="0">
              <a:latin typeface="+mj-lt"/>
            </a:endParaRP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400" dirty="0">
                <a:latin typeface="+mj-lt"/>
              </a:rPr>
              <a:t>György, L. (2009). </a:t>
            </a:r>
            <a:r>
              <a:rPr lang="hu-HU" sz="1400" i="1" dirty="0">
                <a:latin typeface="+mj-lt"/>
              </a:rPr>
              <a:t>Kína, egy globális hatalom újjászületése</a:t>
            </a:r>
            <a:r>
              <a:rPr lang="hu-HU" sz="1400" dirty="0">
                <a:latin typeface="+mj-lt"/>
              </a:rPr>
              <a:t>. In J. Veress (</a:t>
            </a:r>
            <a:r>
              <a:rPr lang="hu-HU" sz="1400" dirty="0" err="1">
                <a:latin typeface="+mj-lt"/>
              </a:rPr>
              <a:t>Ed</a:t>
            </a:r>
            <a:r>
              <a:rPr lang="hu-HU" sz="1400" dirty="0">
                <a:latin typeface="+mj-lt"/>
              </a:rPr>
              <a:t>.) Gazdaságpolitika a globalizált világban (pp. 417–442). </a:t>
            </a:r>
            <a:r>
              <a:rPr lang="hu-HU" sz="1400" dirty="0" err="1">
                <a:latin typeface="+mj-lt"/>
              </a:rPr>
              <a:t>Typotex</a:t>
            </a:r>
            <a:r>
              <a:rPr lang="hu-HU" sz="1400" dirty="0">
                <a:latin typeface="+mj-lt"/>
              </a:rPr>
              <a:t>.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+mj-lt"/>
              </a:rPr>
              <a:t>Hodzi</a:t>
            </a:r>
            <a:r>
              <a:rPr lang="en-US" sz="1400" dirty="0">
                <a:latin typeface="+mj-lt"/>
              </a:rPr>
              <a:t>, O. (2020). Bridging the asymmetries? African students’ mobility to China. </a:t>
            </a:r>
            <a:r>
              <a:rPr lang="en-US" sz="1400" i="1" dirty="0">
                <a:latin typeface="+mj-lt"/>
              </a:rPr>
              <a:t>Asian Ethnicity</a:t>
            </a:r>
            <a:r>
              <a:rPr lang="en-US" sz="1400" dirty="0">
                <a:latin typeface="+mj-lt"/>
              </a:rPr>
              <a:t>, 1–19. https://doi.org/10.1080/14631369.2020.1776097</a:t>
            </a:r>
            <a:endParaRPr lang="hu-HU" sz="1400" dirty="0">
              <a:latin typeface="+mj-lt"/>
            </a:endParaRP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Humphrey C. &amp; </a:t>
            </a:r>
            <a:r>
              <a:rPr lang="en-US" sz="1400" dirty="0" err="1">
                <a:latin typeface="+mj-lt"/>
              </a:rPr>
              <a:t>Michaelowa</a:t>
            </a:r>
            <a:r>
              <a:rPr lang="en-US" sz="1400" dirty="0">
                <a:latin typeface="+mj-lt"/>
              </a:rPr>
              <a:t> K. (2019). China in Africa: Competition for traditional development finance institutions? </a:t>
            </a:r>
            <a:r>
              <a:rPr lang="en-US" sz="1400" i="1" dirty="0">
                <a:latin typeface="+mj-lt"/>
              </a:rPr>
              <a:t>World Development</a:t>
            </a:r>
            <a:r>
              <a:rPr lang="en-US" sz="1400" dirty="0">
                <a:latin typeface="+mj-lt"/>
              </a:rPr>
              <a:t>, 15–28. https://doi.org/10.1016/j.worlddev.2019.03.014</a:t>
            </a:r>
            <a:endParaRPr lang="hu-HU" sz="1400" dirty="0">
              <a:latin typeface="+mj-lt"/>
            </a:endParaRPr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7E652C0F-0861-49AB-8F88-24C5B8B9F562}"/>
              </a:ext>
            </a:extLst>
          </p:cNvPr>
          <p:cNvCxnSpPr>
            <a:cxnSpLocks/>
          </p:cNvCxnSpPr>
          <p:nvPr/>
        </p:nvCxnSpPr>
        <p:spPr>
          <a:xfrm>
            <a:off x="1007807" y="852949"/>
            <a:ext cx="87051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099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artalom helye 2">
            <a:extLst>
              <a:ext uri="{FF2B5EF4-FFF2-40B4-BE49-F238E27FC236}">
                <a16:creationId xmlns:a16="http://schemas.microsoft.com/office/drawing/2014/main" id="{B2A08037-BB32-40A8-9CC9-BBE2E88A5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554" y="108068"/>
            <a:ext cx="11670891" cy="6641864"/>
          </a:xfrm>
        </p:spPr>
        <p:txBody>
          <a:bodyPr>
            <a:noAutofit/>
          </a:bodyPr>
          <a:lstStyle/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+mj-lt"/>
              </a:rPr>
              <a:t>Jiahan</a:t>
            </a:r>
            <a:r>
              <a:rPr lang="en-US" sz="1400" dirty="0">
                <a:latin typeface="+mj-lt"/>
              </a:rPr>
              <a:t>, C. (2020). Toward a Health Silk Road. China’s Proposal for Global Health Cooperation. </a:t>
            </a:r>
            <a:r>
              <a:rPr lang="en-US" sz="1400" i="1" dirty="0">
                <a:latin typeface="+mj-lt"/>
              </a:rPr>
              <a:t>China Quarterly of International Strategic Studies</a:t>
            </a:r>
            <a:r>
              <a:rPr lang="en-US" sz="1400" dirty="0">
                <a:latin typeface="+mj-lt"/>
              </a:rPr>
              <a:t>, 6(1), 19–35. https://doi.org/10.1142/S2377740020500013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Johns Hopkins </a:t>
            </a:r>
            <a:r>
              <a:rPr lang="en-US" sz="1400" dirty="0" err="1">
                <a:latin typeface="+mj-lt"/>
              </a:rPr>
              <a:t>Univeristy</a:t>
            </a:r>
            <a:r>
              <a:rPr lang="en-US" sz="1400" dirty="0">
                <a:latin typeface="+mj-lt"/>
              </a:rPr>
              <a:t> SAIS China-Africa Research Initiative (2021). </a:t>
            </a:r>
            <a:r>
              <a:rPr lang="en-US" sz="1400" i="1" dirty="0">
                <a:latin typeface="+mj-lt"/>
              </a:rPr>
              <a:t>Chinese FDI Stock in African Countries</a:t>
            </a:r>
            <a:r>
              <a:rPr lang="en-US" sz="1400" dirty="0">
                <a:latin typeface="+mj-lt"/>
              </a:rPr>
              <a:t>. http://www.sais-cari.org/chinese-investment-in-africa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Jura, J., </a:t>
            </a:r>
            <a:r>
              <a:rPr lang="en-US" sz="1400" dirty="0" err="1">
                <a:latin typeface="+mj-lt"/>
              </a:rPr>
              <a:t>Kaluzynska</a:t>
            </a:r>
            <a:r>
              <a:rPr lang="en-US" sz="1400" dirty="0">
                <a:latin typeface="+mj-lt"/>
              </a:rPr>
              <a:t>, K. &amp; Carvalho de, P. (2018). ’The big brother we appreciate’ or a ’mafioso’? The emergence of stereotypes concerning China and Chinese in Angola. </a:t>
            </a:r>
            <a:r>
              <a:rPr lang="en-US" sz="1400" i="1" dirty="0">
                <a:latin typeface="+mj-lt"/>
              </a:rPr>
              <a:t>Journal of African Media Studies</a:t>
            </a:r>
            <a:r>
              <a:rPr lang="en-US" sz="1400" dirty="0">
                <a:latin typeface="+mj-lt"/>
              </a:rPr>
              <a:t>, 10(3), 251-271. https://doi.org/10.1386/jams.10.3.251_1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Kissinger, H. (2012). </a:t>
            </a:r>
            <a:r>
              <a:rPr lang="en-US" sz="1400" i="1" dirty="0">
                <a:latin typeface="+mj-lt"/>
              </a:rPr>
              <a:t>On China </a:t>
            </a:r>
            <a:r>
              <a:rPr lang="en-US" sz="1400" dirty="0">
                <a:latin typeface="+mj-lt"/>
              </a:rPr>
              <a:t>(2nd Ed.). Penguin Books.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+mj-lt"/>
              </a:rPr>
              <a:t>Kurlantzik</a:t>
            </a:r>
            <a:r>
              <a:rPr lang="en-US" sz="1400" dirty="0">
                <a:latin typeface="+mj-lt"/>
              </a:rPr>
              <a:t>, J. (2007). </a:t>
            </a:r>
            <a:r>
              <a:rPr lang="en-US" sz="1400" i="1" dirty="0">
                <a:latin typeface="+mj-lt"/>
              </a:rPr>
              <a:t>Charm Offensive. How China’s Soft Power Is Transforming the World</a:t>
            </a:r>
            <a:r>
              <a:rPr lang="en-US" sz="1400" dirty="0">
                <a:latin typeface="+mj-lt"/>
              </a:rPr>
              <a:t>. Yale University Press.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Lee, S. T. (2021). Vaccine diplomacy: nation branding and China’s COVID 19 soft power play. </a:t>
            </a:r>
            <a:r>
              <a:rPr lang="en-US" sz="1400" i="1" dirty="0">
                <a:latin typeface="+mj-lt"/>
              </a:rPr>
              <a:t>Place Branding and Public Diplomacy, </a:t>
            </a:r>
            <a:r>
              <a:rPr lang="en-US" sz="1400" dirty="0">
                <a:latin typeface="+mj-lt"/>
              </a:rPr>
              <a:t>https://doi.org/10.1057/s41254-021-00224-4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Li, H. (2020. </a:t>
            </a:r>
            <a:r>
              <a:rPr lang="en-US" sz="1400" dirty="0" err="1">
                <a:latin typeface="+mj-lt"/>
              </a:rPr>
              <a:t>április</a:t>
            </a:r>
            <a:r>
              <a:rPr lang="en-US" sz="1400" dirty="0">
                <a:latin typeface="+mj-lt"/>
              </a:rPr>
              <a:t> 17.). Mistreatment of Africans in Guangzhou threatens China’s coronavirus diplomacy. </a:t>
            </a:r>
            <a:r>
              <a:rPr lang="en-US" sz="1400" i="1" dirty="0">
                <a:latin typeface="+mj-lt"/>
              </a:rPr>
              <a:t>The Conversation</a:t>
            </a:r>
            <a:r>
              <a:rPr lang="en-US" sz="1400" dirty="0">
                <a:latin typeface="+mj-lt"/>
              </a:rPr>
              <a:t>, https://theconversation.com/mistreatment-of-africans-in-guangzhou-threatens-chinas-coronavirus-diplomacy-136348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Li, S. (2021). China's Confucius Institute in Africa: a different story? </a:t>
            </a:r>
            <a:r>
              <a:rPr lang="en-US" sz="1400" i="1" dirty="0">
                <a:latin typeface="+mj-lt"/>
              </a:rPr>
              <a:t>International Journal of Comparative Education and Development</a:t>
            </a:r>
            <a:r>
              <a:rPr lang="en-US" sz="1400" dirty="0">
                <a:latin typeface="+mj-lt"/>
              </a:rPr>
              <a:t>, 23(4), 353–366. https://doi.org/10.1108/IJCED-02-2021-0014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Liang, W. (2012). China’s Soft Power in Africa: Is Economic Power Sufficient? Asian Perspective, 36(4), 667–692. http://www.jstor.org/stable/42704810</a:t>
            </a:r>
            <a:endParaRPr lang="hu-HU" sz="1400" dirty="0">
              <a:latin typeface="+mj-lt"/>
            </a:endParaRP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Madrid-Morales, D. (2021). Who set the narrative? Assessing the influence of Chinese global media on news coverage of COVID-19 in 30 African Countries. </a:t>
            </a:r>
            <a:r>
              <a:rPr lang="en-US" sz="1400" i="1" dirty="0">
                <a:latin typeface="+mj-lt"/>
              </a:rPr>
              <a:t>Global Media and China</a:t>
            </a:r>
            <a:r>
              <a:rPr lang="en-US" sz="1400" dirty="0">
                <a:latin typeface="+mj-lt"/>
              </a:rPr>
              <a:t>, 6(2), 129–151. https://doi.org/10.1177/20594364211013714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+mj-lt"/>
              </a:rPr>
              <a:t>Makengo</a:t>
            </a:r>
            <a:r>
              <a:rPr lang="en-US" sz="1400" dirty="0">
                <a:latin typeface="+mj-lt"/>
              </a:rPr>
              <a:t>, B. M. (2021). Conservative-Progressive Power Games, Mutual Jostling in Africa and Resilience of Sino-African Relations under COVID-19 Wind. </a:t>
            </a:r>
            <a:r>
              <a:rPr lang="en-US" sz="1400" i="1" dirty="0">
                <a:latin typeface="+mj-lt"/>
              </a:rPr>
              <a:t>Open Journal of Political Science</a:t>
            </a:r>
            <a:r>
              <a:rPr lang="en-US" sz="1400" dirty="0">
                <a:latin typeface="+mj-lt"/>
              </a:rPr>
              <a:t>, 11, 439–460. https://doi.org/10.4236/ojps.2021.113030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+mj-lt"/>
              </a:rPr>
              <a:t>Martuscelli</a:t>
            </a:r>
            <a:r>
              <a:rPr lang="en-US" sz="1400" dirty="0">
                <a:latin typeface="+mj-lt"/>
              </a:rPr>
              <a:t>, A. (2019). The economics of China’s engagement with Africa: What is the empirical evidence? </a:t>
            </a:r>
            <a:r>
              <a:rPr lang="en-US" sz="1400" i="1" dirty="0">
                <a:latin typeface="+mj-lt"/>
              </a:rPr>
              <a:t>Development Policy Review</a:t>
            </a:r>
            <a:r>
              <a:rPr lang="en-US" sz="1400" dirty="0">
                <a:latin typeface="+mj-lt"/>
              </a:rPr>
              <a:t>, 38(3), 285–302. https://doi.org/10.1111/dpr.12456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Morgan, P. (2018). Can China’s Economic Statecraft Win Soft Power in Africa? Unpacking Trade, Investment and Aid. </a:t>
            </a:r>
            <a:r>
              <a:rPr lang="en-US" sz="1400" i="1" dirty="0">
                <a:latin typeface="+mj-lt"/>
              </a:rPr>
              <a:t>Journal of Chinese Political Science</a:t>
            </a:r>
            <a:r>
              <a:rPr lang="en-US" sz="1400" dirty="0">
                <a:latin typeface="+mj-lt"/>
              </a:rPr>
              <a:t>, 24, 387–409. https://doi.org/10.1007/s11366-018-09592-w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Morgan, P. &amp; Zheng Y. (2019). Old bottle new wine? The evolution of China’s aid in Africa 1956–2014. </a:t>
            </a:r>
            <a:r>
              <a:rPr lang="en-US" sz="1400" i="1" dirty="0">
                <a:latin typeface="+mj-lt"/>
              </a:rPr>
              <a:t>Third World Quarterly</a:t>
            </a:r>
            <a:r>
              <a:rPr lang="en-US" sz="1400" dirty="0">
                <a:latin typeface="+mj-lt"/>
              </a:rPr>
              <a:t>, 40(7), 1283–1303. https://doi.org/10.1080/01436597.2019.1573140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Nagy, M. (2021. </a:t>
            </a:r>
            <a:r>
              <a:rPr lang="en-US" sz="1400" dirty="0" err="1">
                <a:latin typeface="+mj-lt"/>
              </a:rPr>
              <a:t>július</a:t>
            </a:r>
            <a:r>
              <a:rPr lang="en-US" sz="1400" dirty="0">
                <a:latin typeface="+mj-lt"/>
              </a:rPr>
              <a:t> 30.). </a:t>
            </a:r>
            <a:r>
              <a:rPr lang="en-US" sz="1400" dirty="0" err="1">
                <a:latin typeface="+mj-lt"/>
              </a:rPr>
              <a:t>Lassan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egy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teljes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kontinens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kelet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felé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fordul</a:t>
            </a:r>
            <a:r>
              <a:rPr lang="en-US" sz="1400" dirty="0">
                <a:latin typeface="+mj-lt"/>
              </a:rPr>
              <a:t>: </a:t>
            </a:r>
            <a:r>
              <a:rPr lang="en-US" sz="1400" dirty="0" err="1">
                <a:latin typeface="+mj-lt"/>
              </a:rPr>
              <a:t>mégis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mit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akar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Kína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Afrikában</a:t>
            </a:r>
            <a:r>
              <a:rPr lang="en-US" sz="1400" dirty="0">
                <a:latin typeface="+mj-lt"/>
              </a:rPr>
              <a:t>?</a:t>
            </a:r>
            <a:r>
              <a:rPr lang="en-US" sz="1400" i="1" dirty="0">
                <a:latin typeface="+mj-lt"/>
              </a:rPr>
              <a:t> </a:t>
            </a:r>
            <a:r>
              <a:rPr lang="en-US" sz="1400" i="1" dirty="0" err="1">
                <a:latin typeface="+mj-lt"/>
              </a:rPr>
              <a:t>Mandiner</a:t>
            </a:r>
            <a:r>
              <a:rPr lang="en-US" sz="1400" dirty="0">
                <a:latin typeface="+mj-lt"/>
              </a:rPr>
              <a:t>, https://makronom.mandiner.hu/cikk/20210730_kina_afrikai_gazdasagi_es_politikai_befolyasa_elemzes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+mj-lt"/>
              </a:rPr>
              <a:t>Nordin</a:t>
            </a:r>
            <a:r>
              <a:rPr lang="en-US" sz="1400" dirty="0">
                <a:latin typeface="+mj-lt"/>
              </a:rPr>
              <a:t>, A. H. M. &amp; </a:t>
            </a:r>
            <a:r>
              <a:rPr lang="en-US" sz="1400" dirty="0" err="1">
                <a:latin typeface="+mj-lt"/>
              </a:rPr>
              <a:t>Weissmann</a:t>
            </a:r>
            <a:r>
              <a:rPr lang="en-US" sz="1400" dirty="0">
                <a:latin typeface="+mj-lt"/>
              </a:rPr>
              <a:t> M. (2018). Will Trump make China great again? The belt and road initiative and international order. </a:t>
            </a:r>
            <a:r>
              <a:rPr lang="en-US" sz="1400" i="1" dirty="0">
                <a:latin typeface="+mj-lt"/>
              </a:rPr>
              <a:t>International Affairs</a:t>
            </a:r>
            <a:r>
              <a:rPr lang="en-US" sz="1400" dirty="0">
                <a:latin typeface="+mj-lt"/>
              </a:rPr>
              <a:t>, 94(2), 231–249. https://doi.org/10.1093/ia/iix242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Nye, J. S. (1990). Soft Power. </a:t>
            </a:r>
            <a:r>
              <a:rPr lang="en-US" sz="1400" i="1" dirty="0">
                <a:latin typeface="+mj-lt"/>
              </a:rPr>
              <a:t>Foreign Policy</a:t>
            </a:r>
            <a:r>
              <a:rPr lang="en-US" sz="1400" dirty="0">
                <a:latin typeface="+mj-lt"/>
              </a:rPr>
              <a:t>, 80, 153–171. https://doi.org/10.2307/1148580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0745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rtalom helye 2">
            <a:extLst>
              <a:ext uri="{FF2B5EF4-FFF2-40B4-BE49-F238E27FC236}">
                <a16:creationId xmlns:a16="http://schemas.microsoft.com/office/drawing/2014/main" id="{2F0663CF-B39A-44DA-8E96-DE8FEAD72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554" y="108068"/>
            <a:ext cx="11670891" cy="6641864"/>
          </a:xfrm>
        </p:spPr>
        <p:txBody>
          <a:bodyPr>
            <a:noAutofit/>
          </a:bodyPr>
          <a:lstStyle/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Nye, J. S. (2004). </a:t>
            </a:r>
            <a:r>
              <a:rPr lang="en-US" sz="1400" i="1" dirty="0">
                <a:latin typeface="+mj-lt"/>
              </a:rPr>
              <a:t>Soft Power. The means to success in world politics</a:t>
            </a:r>
            <a:r>
              <a:rPr lang="en-US" sz="1400" dirty="0">
                <a:latin typeface="+mj-lt"/>
              </a:rPr>
              <a:t>. </a:t>
            </a:r>
            <a:r>
              <a:rPr lang="en-US" sz="1400" dirty="0" err="1">
                <a:latin typeface="+mj-lt"/>
              </a:rPr>
              <a:t>PublicAffairs</a:t>
            </a:r>
            <a:endParaRPr lang="en-US" sz="1400" dirty="0">
              <a:latin typeface="+mj-lt"/>
            </a:endParaRP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+mj-lt"/>
              </a:rPr>
              <a:t>Salát</a:t>
            </a:r>
            <a:r>
              <a:rPr lang="en-US" sz="1400" dirty="0">
                <a:latin typeface="+mj-lt"/>
              </a:rPr>
              <a:t>, G. (2010). </a:t>
            </a:r>
            <a:r>
              <a:rPr lang="en-US" sz="1400" dirty="0" err="1">
                <a:latin typeface="+mj-lt"/>
              </a:rPr>
              <a:t>Kína</a:t>
            </a:r>
            <a:r>
              <a:rPr lang="en-US" sz="1400" dirty="0">
                <a:latin typeface="+mj-lt"/>
              </a:rPr>
              <a:t> puha </a:t>
            </a:r>
            <a:r>
              <a:rPr lang="en-US" sz="1400" dirty="0" err="1">
                <a:latin typeface="+mj-lt"/>
              </a:rPr>
              <a:t>ereje</a:t>
            </a:r>
            <a:r>
              <a:rPr lang="en-US" sz="1400" dirty="0">
                <a:latin typeface="+mj-lt"/>
              </a:rPr>
              <a:t>. </a:t>
            </a:r>
            <a:r>
              <a:rPr lang="en-US" sz="1400" i="1" dirty="0" err="1">
                <a:latin typeface="+mj-lt"/>
              </a:rPr>
              <a:t>Kommentár</a:t>
            </a:r>
            <a:r>
              <a:rPr lang="en-US" sz="1400" dirty="0">
                <a:latin typeface="+mj-lt"/>
              </a:rPr>
              <a:t>, 2010(6), 100–113.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Singh, A. (2020). The myth of 'debt-trap diplomacy' and realities of Chinese development finance. </a:t>
            </a:r>
            <a:r>
              <a:rPr lang="en-US" sz="1400" i="1" dirty="0">
                <a:latin typeface="+mj-lt"/>
              </a:rPr>
              <a:t>Third World Quarterly</a:t>
            </a:r>
            <a:r>
              <a:rPr lang="en-US" sz="1400" dirty="0">
                <a:latin typeface="+mj-lt"/>
              </a:rPr>
              <a:t>, 42(2), 239–253. https://doi.org/10.1080/01436597.2020.1807318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Sverdrup-</a:t>
            </a:r>
            <a:r>
              <a:rPr lang="en-US" sz="1400" dirty="0" err="1">
                <a:latin typeface="+mj-lt"/>
              </a:rPr>
              <a:t>Thygeson</a:t>
            </a:r>
            <a:r>
              <a:rPr lang="en-US" sz="1400" dirty="0">
                <a:latin typeface="+mj-lt"/>
              </a:rPr>
              <a:t>, B. (2017). The Chinese story: Historical narratives as a tool in China’s Africa policy. </a:t>
            </a:r>
            <a:r>
              <a:rPr lang="en-US" sz="1400" i="1" dirty="0">
                <a:latin typeface="+mj-lt"/>
              </a:rPr>
              <a:t>International Politics</a:t>
            </a:r>
            <a:r>
              <a:rPr lang="en-US" sz="1400" dirty="0">
                <a:latin typeface="+mj-lt"/>
              </a:rPr>
              <a:t>, 54(1), 54–72. https://doi.org/10.1057/s41311-017-0014-3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+mj-lt"/>
              </a:rPr>
              <a:t>Szakáli</a:t>
            </a:r>
            <a:r>
              <a:rPr lang="en-US" sz="1400" dirty="0">
                <a:latin typeface="+mj-lt"/>
              </a:rPr>
              <a:t>, M. (2015). </a:t>
            </a:r>
            <a:r>
              <a:rPr lang="en-US" sz="1400" dirty="0" err="1">
                <a:latin typeface="+mj-lt"/>
              </a:rPr>
              <a:t>Szafarin</a:t>
            </a:r>
            <a:r>
              <a:rPr lang="en-US" sz="1400" dirty="0">
                <a:latin typeface="+mj-lt"/>
              </a:rPr>
              <a:t> a </a:t>
            </a:r>
            <a:r>
              <a:rPr lang="en-US" sz="1400" dirty="0" err="1">
                <a:latin typeface="+mj-lt"/>
              </a:rPr>
              <a:t>Sárkány</a:t>
            </a:r>
            <a:r>
              <a:rPr lang="en-US" sz="1400" dirty="0">
                <a:latin typeface="+mj-lt"/>
              </a:rPr>
              <a:t>: </a:t>
            </a:r>
            <a:r>
              <a:rPr lang="en-US" sz="1400" dirty="0" err="1">
                <a:latin typeface="+mj-lt"/>
              </a:rPr>
              <a:t>Kína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befektetései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Afrikában</a:t>
            </a:r>
            <a:r>
              <a:rPr lang="en-US" sz="1400" dirty="0">
                <a:latin typeface="+mj-lt"/>
              </a:rPr>
              <a:t> – </a:t>
            </a:r>
            <a:r>
              <a:rPr lang="en-US" sz="1400" dirty="0" err="1">
                <a:latin typeface="+mj-lt"/>
              </a:rPr>
              <a:t>motivációk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stratégia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tendenciák</a:t>
            </a:r>
            <a:r>
              <a:rPr lang="en-US" sz="1400" dirty="0">
                <a:latin typeface="+mj-lt"/>
              </a:rPr>
              <a:t>. </a:t>
            </a:r>
            <a:r>
              <a:rPr lang="en-US" sz="1400" i="1" dirty="0" err="1">
                <a:latin typeface="+mj-lt"/>
              </a:rPr>
              <a:t>Külügyi</a:t>
            </a:r>
            <a:r>
              <a:rPr lang="en-US" sz="1400" i="1" dirty="0">
                <a:latin typeface="+mj-lt"/>
              </a:rPr>
              <a:t> </a:t>
            </a:r>
            <a:r>
              <a:rPr lang="en-US" sz="1400" i="1" dirty="0" err="1">
                <a:latin typeface="+mj-lt"/>
              </a:rPr>
              <a:t>Szemle</a:t>
            </a:r>
            <a:r>
              <a:rPr lang="en-US" sz="1400" dirty="0">
                <a:latin typeface="+mj-lt"/>
              </a:rPr>
              <a:t>, 2015. </a:t>
            </a:r>
            <a:r>
              <a:rPr lang="en-US" sz="1400" dirty="0" err="1">
                <a:latin typeface="+mj-lt"/>
              </a:rPr>
              <a:t>ősz</a:t>
            </a:r>
            <a:r>
              <a:rPr lang="en-US" sz="1400" dirty="0">
                <a:latin typeface="+mj-lt"/>
              </a:rPr>
              <a:t>, 75–95.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+mj-lt"/>
              </a:rPr>
              <a:t>Tarrósy</a:t>
            </a:r>
            <a:r>
              <a:rPr lang="en-US" sz="1400" dirty="0">
                <a:latin typeface="+mj-lt"/>
              </a:rPr>
              <a:t>, I. (2008). Sino–</a:t>
            </a:r>
            <a:r>
              <a:rPr lang="en-US" sz="1400" dirty="0" err="1">
                <a:latin typeface="+mj-lt"/>
              </a:rPr>
              <a:t>afrikai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kapcsolatok</a:t>
            </a:r>
            <a:r>
              <a:rPr lang="en-US" sz="1400" dirty="0">
                <a:latin typeface="+mj-lt"/>
              </a:rPr>
              <a:t> a </a:t>
            </a:r>
            <a:r>
              <a:rPr lang="en-US" sz="1400" dirty="0" err="1">
                <a:latin typeface="+mj-lt"/>
              </a:rPr>
              <a:t>világpolitika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rendszerében</a:t>
            </a:r>
            <a:r>
              <a:rPr lang="en-US" sz="1400" dirty="0">
                <a:latin typeface="+mj-lt"/>
              </a:rPr>
              <a:t>. </a:t>
            </a:r>
            <a:r>
              <a:rPr lang="en-US" sz="1400" dirty="0" err="1">
                <a:latin typeface="+mj-lt"/>
              </a:rPr>
              <a:t>Kölcsönös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hasznok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és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lehetőségek</a:t>
            </a:r>
            <a:r>
              <a:rPr lang="en-US" sz="1400" dirty="0">
                <a:latin typeface="+mj-lt"/>
              </a:rPr>
              <a:t> a 21. </a:t>
            </a:r>
            <a:r>
              <a:rPr lang="en-US" sz="1400" dirty="0" err="1">
                <a:latin typeface="+mj-lt"/>
              </a:rPr>
              <a:t>században</a:t>
            </a:r>
            <a:r>
              <a:rPr lang="en-US" sz="1400" dirty="0">
                <a:latin typeface="+mj-lt"/>
              </a:rPr>
              <a:t>. </a:t>
            </a:r>
            <a:r>
              <a:rPr lang="en-US" sz="1400" i="1" dirty="0" err="1">
                <a:latin typeface="+mj-lt"/>
              </a:rPr>
              <a:t>Külügyi</a:t>
            </a:r>
            <a:r>
              <a:rPr lang="en-US" sz="1400" i="1" dirty="0">
                <a:latin typeface="+mj-lt"/>
              </a:rPr>
              <a:t> </a:t>
            </a:r>
            <a:r>
              <a:rPr lang="en-US" sz="1400" i="1" dirty="0" err="1">
                <a:latin typeface="+mj-lt"/>
              </a:rPr>
              <a:t>Szemle</a:t>
            </a:r>
            <a:r>
              <a:rPr lang="en-US" sz="1400" dirty="0">
                <a:latin typeface="+mj-lt"/>
              </a:rPr>
              <a:t>, 2008. </a:t>
            </a:r>
            <a:r>
              <a:rPr lang="en-US" sz="1400" dirty="0" err="1">
                <a:latin typeface="+mj-lt"/>
              </a:rPr>
              <a:t>tél</a:t>
            </a:r>
            <a:r>
              <a:rPr lang="en-US" sz="1400" dirty="0">
                <a:latin typeface="+mj-lt"/>
              </a:rPr>
              <a:t>, 81–93.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+mj-lt"/>
              </a:rPr>
              <a:t>Tarrósy</a:t>
            </a:r>
            <a:r>
              <a:rPr lang="en-US" sz="1400" dirty="0">
                <a:latin typeface="+mj-lt"/>
              </a:rPr>
              <a:t>, I. (2019). A </a:t>
            </a:r>
            <a:r>
              <a:rPr lang="en-US" sz="1400" dirty="0" err="1">
                <a:latin typeface="+mj-lt"/>
              </a:rPr>
              <a:t>kínai</a:t>
            </a:r>
            <a:r>
              <a:rPr lang="en-US" sz="1400" dirty="0">
                <a:latin typeface="+mj-lt"/>
              </a:rPr>
              <a:t> „</a:t>
            </a:r>
            <a:r>
              <a:rPr lang="en-US" sz="1400" dirty="0" err="1">
                <a:latin typeface="+mj-lt"/>
              </a:rPr>
              <a:t>Övezet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és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Út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Kezdeményezés</a:t>
            </a:r>
            <a:r>
              <a:rPr lang="en-US" sz="1400" dirty="0">
                <a:latin typeface="+mj-lt"/>
              </a:rPr>
              <a:t>” </a:t>
            </a:r>
            <a:r>
              <a:rPr lang="en-US" sz="1400" dirty="0" err="1">
                <a:latin typeface="+mj-lt"/>
              </a:rPr>
              <a:t>és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Kelet</a:t>
            </a:r>
            <a:r>
              <a:rPr lang="en-US" sz="1400" dirty="0">
                <a:latin typeface="+mj-lt"/>
              </a:rPr>
              <a:t>-Afrika: </a:t>
            </a:r>
            <a:r>
              <a:rPr lang="en-US" sz="1400" dirty="0" err="1">
                <a:latin typeface="+mj-lt"/>
              </a:rPr>
              <a:t>geopolitikai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térnyerés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infrastruktúra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függőség</a:t>
            </a:r>
            <a:r>
              <a:rPr lang="en-US" sz="1400" dirty="0">
                <a:latin typeface="+mj-lt"/>
              </a:rPr>
              <a:t>. </a:t>
            </a:r>
            <a:r>
              <a:rPr lang="en-US" sz="1400" i="1" dirty="0" err="1">
                <a:latin typeface="+mj-lt"/>
              </a:rPr>
              <a:t>Területi</a:t>
            </a:r>
            <a:r>
              <a:rPr lang="en-US" sz="1400" i="1" dirty="0">
                <a:latin typeface="+mj-lt"/>
              </a:rPr>
              <a:t> </a:t>
            </a:r>
            <a:r>
              <a:rPr lang="en-US" sz="1400" i="1" dirty="0" err="1">
                <a:latin typeface="+mj-lt"/>
              </a:rPr>
              <a:t>Statisztika</a:t>
            </a:r>
            <a:r>
              <a:rPr lang="en-US" sz="1400" dirty="0">
                <a:latin typeface="+mj-lt"/>
              </a:rPr>
              <a:t>, 59(6), 669–692.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+mj-lt"/>
              </a:rPr>
              <a:t>Tarrósy</a:t>
            </a:r>
            <a:r>
              <a:rPr lang="en-US" sz="1400" dirty="0">
                <a:latin typeface="+mj-lt"/>
              </a:rPr>
              <a:t>, I. (2020). Africans in China: The Migration-Related Consequences of China’s “African Policy”. </a:t>
            </a:r>
            <a:r>
              <a:rPr lang="en-US" sz="1400" i="1" dirty="0">
                <a:latin typeface="+mj-lt"/>
              </a:rPr>
              <a:t>Limen</a:t>
            </a:r>
            <a:r>
              <a:rPr lang="en-US" sz="1400" dirty="0">
                <a:latin typeface="+mj-lt"/>
              </a:rPr>
              <a:t>, 2020(2), 20–36. http://real.mtak.hu/126969/1/Limen_Tarr%C3%B3sy_2020.pdf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Zhao, L. [@zlj517] (2020. </a:t>
            </a:r>
            <a:r>
              <a:rPr lang="en-US" sz="1400" dirty="0" err="1">
                <a:latin typeface="+mj-lt"/>
              </a:rPr>
              <a:t>június</a:t>
            </a:r>
            <a:r>
              <a:rPr lang="en-US" sz="1400" dirty="0">
                <a:latin typeface="+mj-lt"/>
              </a:rPr>
              <a:t> 2.). China &amp; Africa are good brothers and partners through thick and thin. To help fight against #COVID19, China has sent [Tweet]. </a:t>
            </a:r>
            <a:r>
              <a:rPr lang="en-US" sz="1400" i="1" dirty="0">
                <a:latin typeface="+mj-lt"/>
              </a:rPr>
              <a:t>Twitter</a:t>
            </a:r>
            <a:r>
              <a:rPr lang="en-US" sz="1400" dirty="0">
                <a:latin typeface="+mj-lt"/>
              </a:rPr>
              <a:t>. https://twitter.com/zlj517/status/1267788140342697984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Zhou, Y., &amp; </a:t>
            </a:r>
            <a:r>
              <a:rPr lang="en-US" sz="1400" dirty="0" err="1">
                <a:latin typeface="+mj-lt"/>
              </a:rPr>
              <a:t>Luk</a:t>
            </a:r>
            <a:r>
              <a:rPr lang="en-US" sz="1400" dirty="0">
                <a:latin typeface="+mj-lt"/>
              </a:rPr>
              <a:t>, S. (2016). Establishing Confucius Institutes: a tool for promoting China’s soft power? </a:t>
            </a:r>
            <a:r>
              <a:rPr lang="en-US" sz="1400" i="1" dirty="0">
                <a:latin typeface="+mj-lt"/>
              </a:rPr>
              <a:t>Journal of Contemporary China</a:t>
            </a:r>
            <a:r>
              <a:rPr lang="en-US" sz="1400" dirty="0">
                <a:latin typeface="+mj-lt"/>
              </a:rPr>
              <a:t>, 25(100), 628–642. https://doi.org/10.1080/10670564.2015.1132961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4857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EC918E-88A4-412A-9597-D3B4DFC67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041"/>
            <a:ext cx="10515600" cy="1325563"/>
          </a:xfrm>
        </p:spPr>
        <p:txBody>
          <a:bodyPr/>
          <a:lstStyle/>
          <a:p>
            <a:r>
              <a:rPr lang="hu-HU" dirty="0"/>
              <a:t>A kínai térnyerés hat fő aspektusa</a:t>
            </a:r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74937564-D560-4106-AEAB-62FD05A7D3C8}"/>
              </a:ext>
            </a:extLst>
          </p:cNvPr>
          <p:cNvCxnSpPr>
            <a:cxnSpLocks/>
          </p:cNvCxnSpPr>
          <p:nvPr/>
        </p:nvCxnSpPr>
        <p:spPr>
          <a:xfrm>
            <a:off x="838200" y="1159727"/>
            <a:ext cx="965509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áblázat 6">
            <a:extLst>
              <a:ext uri="{FF2B5EF4-FFF2-40B4-BE49-F238E27FC236}">
                <a16:creationId xmlns:a16="http://schemas.microsoft.com/office/drawing/2014/main" id="{8421776A-C0D9-42E0-B223-1A6126408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875489"/>
              </p:ext>
            </p:extLst>
          </p:nvPr>
        </p:nvGraphicFramePr>
        <p:xfrm>
          <a:off x="95955" y="1507820"/>
          <a:ext cx="12000090" cy="498504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00015">
                  <a:extLst>
                    <a:ext uri="{9D8B030D-6E8A-4147-A177-3AD203B41FA5}">
                      <a16:colId xmlns:a16="http://schemas.microsoft.com/office/drawing/2014/main" val="3406311978"/>
                    </a:ext>
                  </a:extLst>
                </a:gridCol>
                <a:gridCol w="2000015">
                  <a:extLst>
                    <a:ext uri="{9D8B030D-6E8A-4147-A177-3AD203B41FA5}">
                      <a16:colId xmlns:a16="http://schemas.microsoft.com/office/drawing/2014/main" val="2606417802"/>
                    </a:ext>
                  </a:extLst>
                </a:gridCol>
                <a:gridCol w="2000015">
                  <a:extLst>
                    <a:ext uri="{9D8B030D-6E8A-4147-A177-3AD203B41FA5}">
                      <a16:colId xmlns:a16="http://schemas.microsoft.com/office/drawing/2014/main" val="3900486144"/>
                    </a:ext>
                  </a:extLst>
                </a:gridCol>
                <a:gridCol w="2000015">
                  <a:extLst>
                    <a:ext uri="{9D8B030D-6E8A-4147-A177-3AD203B41FA5}">
                      <a16:colId xmlns:a16="http://schemas.microsoft.com/office/drawing/2014/main" val="2588730748"/>
                    </a:ext>
                  </a:extLst>
                </a:gridCol>
                <a:gridCol w="2000015">
                  <a:extLst>
                    <a:ext uri="{9D8B030D-6E8A-4147-A177-3AD203B41FA5}">
                      <a16:colId xmlns:a16="http://schemas.microsoft.com/office/drawing/2014/main" val="493529482"/>
                    </a:ext>
                  </a:extLst>
                </a:gridCol>
                <a:gridCol w="2000015">
                  <a:extLst>
                    <a:ext uri="{9D8B030D-6E8A-4147-A177-3AD203B41FA5}">
                      <a16:colId xmlns:a16="http://schemas.microsoft.com/office/drawing/2014/main" val="1296365595"/>
                    </a:ext>
                  </a:extLst>
                </a:gridCol>
              </a:tblGrid>
              <a:tr h="15372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kern="1200" dirty="0">
                          <a:latin typeface="+mj-lt"/>
                        </a:rPr>
                        <a:t>A Kína-Afrika kapcsolatok történelmi előzményei</a:t>
                      </a:r>
                      <a:endParaRPr lang="hu-HU" sz="18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kern="1200" dirty="0">
                          <a:latin typeface="+mj-lt"/>
                        </a:rPr>
                        <a:t>A Kína-Afrika kapcsolatrendszerre jellemző gazdasági kapcsolatok sajátosságai</a:t>
                      </a:r>
                      <a:endParaRPr lang="hu-HU" sz="18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kern="1200" dirty="0">
                          <a:latin typeface="+mj-lt"/>
                        </a:rPr>
                        <a:t>Kína motivációs </a:t>
                      </a:r>
                      <a:r>
                        <a:rPr lang="hu-HU" sz="1800" kern="1200" dirty="0" err="1">
                          <a:latin typeface="+mj-lt"/>
                        </a:rPr>
                        <a:t>faktorai</a:t>
                      </a:r>
                      <a:r>
                        <a:rPr lang="hu-HU" sz="1800" kern="1200" dirty="0">
                          <a:latin typeface="+mj-lt"/>
                        </a:rPr>
                        <a:t> az afrikai terjeszkedésre és befolyásszerzésre</a:t>
                      </a:r>
                      <a:endParaRPr lang="hu-HU" sz="18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Kína puha ereje Afrikában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kern="1200" dirty="0">
                          <a:latin typeface="+mj-lt"/>
                        </a:rPr>
                        <a:t>Kína megítélése Afrikában és ennek hatása a kapcsolatokra</a:t>
                      </a:r>
                      <a:endParaRPr lang="hu-HU" sz="2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latin typeface="+mj-lt"/>
                        </a:rPr>
                        <a:t>A </a:t>
                      </a:r>
                      <a:r>
                        <a:rPr lang="hu-HU" sz="1800" dirty="0" err="1">
                          <a:latin typeface="+mj-lt"/>
                        </a:rPr>
                        <a:t>pandémia</a:t>
                      </a:r>
                      <a:r>
                        <a:rPr lang="hu-HU" sz="1800" dirty="0">
                          <a:latin typeface="+mj-lt"/>
                        </a:rPr>
                        <a:t> hatása a </a:t>
                      </a:r>
                      <a:r>
                        <a:rPr lang="hu-HU" sz="1800" dirty="0" err="1">
                          <a:latin typeface="+mj-lt"/>
                        </a:rPr>
                        <a:t>sino</a:t>
                      </a:r>
                      <a:r>
                        <a:rPr lang="hu-HU" sz="1800" dirty="0">
                          <a:latin typeface="+mj-lt"/>
                        </a:rPr>
                        <a:t>-afrikai kapcsolatokra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723961"/>
                  </a:ext>
                </a:extLst>
              </a:tr>
              <a:tr h="344778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Történelmi kapcsolatok és a köréjük felépített narratívák.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A Kína-Afrika gazdasági kapcsolatok három fázisa, a mai rendszer kialakulása.</a:t>
                      </a:r>
                    </a:p>
                  </a:txBody>
                  <a:tcPr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Nyersanyagszerzés az Angola-modell által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Infrastruktúra-építés vegyes sikerrel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Kína egyedi hitelezési gyakorlata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Nyersanyagok biztosítása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Puha erő kiépítése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Piacszerzés a kínai exportnak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Gazdasági befolyás felhasználása a puha erő kiépítésére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Egyéb módszerek, pl. </a:t>
                      </a:r>
                      <a:r>
                        <a:rPr lang="hu-HU" dirty="0" err="1">
                          <a:latin typeface="+mj-lt"/>
                        </a:rPr>
                        <a:t>Konfuciusz</a:t>
                      </a:r>
                      <a:r>
                        <a:rPr lang="hu-HU" dirty="0">
                          <a:latin typeface="+mj-lt"/>
                        </a:rPr>
                        <a:t> Intézetek és egyetemi ösztöndíjak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Viszonylag pozitív kép Kínáról és a kínaiakról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Negatív szempontok, amik hosszútávon ronthatnak az eddigi megítélésen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Kezdetben konfliktusos helyzetek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Egészségügyi Selyemút – maszk- és vakcina-diplomácia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Gazdasági segítségnyújtás nyitott kérdés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35982039"/>
                  </a:ext>
                </a:extLst>
              </a:tr>
            </a:tbl>
          </a:graphicData>
        </a:graphic>
      </p:graphicFrame>
      <p:pic>
        <p:nvPicPr>
          <p:cNvPr id="5" name="Kép 4">
            <a:extLst>
              <a:ext uri="{FF2B5EF4-FFF2-40B4-BE49-F238E27FC236}">
                <a16:creationId xmlns:a16="http://schemas.microsoft.com/office/drawing/2014/main" id="{EE48F649-36D7-45B4-98E6-A9161A856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610" y="176464"/>
            <a:ext cx="1811728" cy="459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89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4EA36E-272A-4D0E-B59F-0E4196181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12" y="296551"/>
            <a:ext cx="10515600" cy="1325563"/>
          </a:xfrm>
        </p:spPr>
        <p:txBody>
          <a:bodyPr/>
          <a:lstStyle/>
          <a:p>
            <a:r>
              <a:rPr lang="hu-HU" dirty="0"/>
              <a:t>A kínai térnyerés történelmi előzményei</a:t>
            </a:r>
            <a:br>
              <a:rPr lang="hu-HU" dirty="0"/>
            </a:br>
            <a:r>
              <a:rPr lang="hu-HU" dirty="0"/>
              <a:t>és ezek kihatása a </a:t>
            </a:r>
            <a:r>
              <a:rPr lang="hu-HU" dirty="0" err="1"/>
              <a:t>sino</a:t>
            </a:r>
            <a:r>
              <a:rPr lang="hu-HU" dirty="0"/>
              <a:t>-afrikai kapcsolatokra</a:t>
            </a:r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4329A257-ADB7-414E-9935-6DEC67EBEB7C}"/>
              </a:ext>
            </a:extLst>
          </p:cNvPr>
          <p:cNvCxnSpPr>
            <a:cxnSpLocks/>
          </p:cNvCxnSpPr>
          <p:nvPr/>
        </p:nvCxnSpPr>
        <p:spPr>
          <a:xfrm>
            <a:off x="345112" y="1711205"/>
            <a:ext cx="960119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783AECAE-516D-4AC2-82A0-554E0EF97ECD}"/>
              </a:ext>
            </a:extLst>
          </p:cNvPr>
          <p:cNvCxnSpPr>
            <a:cxnSpLocks/>
          </p:cNvCxnSpPr>
          <p:nvPr/>
        </p:nvCxnSpPr>
        <p:spPr>
          <a:xfrm flipV="1">
            <a:off x="5568188" y="2546054"/>
            <a:ext cx="0" cy="254603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zövegdoboz 8">
            <a:extLst>
              <a:ext uri="{FF2B5EF4-FFF2-40B4-BE49-F238E27FC236}">
                <a16:creationId xmlns:a16="http://schemas.microsoft.com/office/drawing/2014/main" id="{C3BFAF3D-AF8C-4651-8B53-5C403D648090}"/>
              </a:ext>
            </a:extLst>
          </p:cNvPr>
          <p:cNvSpPr txBox="1"/>
          <p:nvPr/>
        </p:nvSpPr>
        <p:spPr>
          <a:xfrm>
            <a:off x="581329" y="2087797"/>
            <a:ext cx="48232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latin typeface="+mj-lt"/>
              </a:rPr>
              <a:t>15. század: Cseng </a:t>
            </a:r>
            <a:r>
              <a:rPr lang="hu-HU" sz="2000" dirty="0" err="1">
                <a:latin typeface="+mj-lt"/>
              </a:rPr>
              <a:t>Ho</a:t>
            </a:r>
            <a:r>
              <a:rPr lang="hu-HU" sz="2000" dirty="0">
                <a:latin typeface="+mj-lt"/>
              </a:rPr>
              <a:t>,</a:t>
            </a:r>
          </a:p>
          <a:p>
            <a:pPr algn="ctr"/>
            <a:r>
              <a:rPr lang="hu-HU" sz="2000" dirty="0">
                <a:latin typeface="+mj-lt"/>
              </a:rPr>
              <a:t>Közös gyarmati múlt,</a:t>
            </a:r>
          </a:p>
          <a:p>
            <a:pPr algn="ctr"/>
            <a:r>
              <a:rPr lang="hu-HU" sz="2000" dirty="0">
                <a:latin typeface="+mj-lt"/>
              </a:rPr>
              <a:t>Első kínai infrastruktúrák (</a:t>
            </a:r>
            <a:r>
              <a:rPr lang="hu-HU" sz="2000" dirty="0" err="1">
                <a:latin typeface="+mj-lt"/>
              </a:rPr>
              <a:t>Tazam</a:t>
            </a:r>
            <a:r>
              <a:rPr lang="hu-HU" sz="2000" dirty="0">
                <a:latin typeface="+mj-lt"/>
              </a:rPr>
              <a:t>-vasút/TAZARA) építése Afrikában</a:t>
            </a:r>
          </a:p>
        </p:txBody>
      </p:sp>
      <p:sp>
        <p:nvSpPr>
          <p:cNvPr id="10" name="Nyíl: lefelé mutató 9">
            <a:extLst>
              <a:ext uri="{FF2B5EF4-FFF2-40B4-BE49-F238E27FC236}">
                <a16:creationId xmlns:a16="http://schemas.microsoft.com/office/drawing/2014/main" id="{90AAB161-89CA-4DA2-A7AA-0EA3A69383F9}"/>
              </a:ext>
            </a:extLst>
          </p:cNvPr>
          <p:cNvSpPr/>
          <p:nvPr/>
        </p:nvSpPr>
        <p:spPr>
          <a:xfrm>
            <a:off x="2876104" y="3527922"/>
            <a:ext cx="233667" cy="822960"/>
          </a:xfrm>
          <a:prstGeom prst="down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EAD5134F-EB5B-4169-AA85-FEE20BEB69E2}"/>
              </a:ext>
            </a:extLst>
          </p:cNvPr>
          <p:cNvSpPr txBox="1"/>
          <p:nvPr/>
        </p:nvSpPr>
        <p:spPr>
          <a:xfrm>
            <a:off x="513902" y="4584254"/>
            <a:ext cx="4958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>
                <a:latin typeface="+mj-lt"/>
              </a:rPr>
              <a:t>Narratívák</a:t>
            </a:r>
            <a:r>
              <a:rPr lang="hu-HU" sz="2000" dirty="0">
                <a:latin typeface="+mj-lt"/>
              </a:rPr>
              <a:t> szintjén ma is fontos szerep jut ezeknek a kapcsolatrendszerben (</a:t>
            </a:r>
            <a:r>
              <a:rPr lang="hu-HU" sz="2000" dirty="0" err="1">
                <a:latin typeface="+mj-lt"/>
              </a:rPr>
              <a:t>Sverdrup-Thygeson</a:t>
            </a:r>
            <a:r>
              <a:rPr lang="hu-HU" sz="2000" dirty="0">
                <a:latin typeface="+mj-lt"/>
              </a:rPr>
              <a:t>, 2017).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86665180-9C84-40EE-B87D-760B8D04DED8}"/>
              </a:ext>
            </a:extLst>
          </p:cNvPr>
          <p:cNvSpPr txBox="1"/>
          <p:nvPr/>
        </p:nvSpPr>
        <p:spPr>
          <a:xfrm>
            <a:off x="5685192" y="2695685"/>
            <a:ext cx="60255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hu-HU" sz="2000" dirty="0">
                <a:latin typeface="+mj-lt"/>
              </a:rPr>
              <a:t>Mostani kapcsolatok előzménye: </a:t>
            </a:r>
            <a:r>
              <a:rPr lang="hu-HU" sz="2000" b="1" dirty="0" err="1">
                <a:latin typeface="+mj-lt"/>
              </a:rPr>
              <a:t>bandungi</a:t>
            </a:r>
            <a:r>
              <a:rPr lang="hu-HU" sz="2000" b="1" dirty="0">
                <a:latin typeface="+mj-lt"/>
              </a:rPr>
              <a:t> konferencia</a:t>
            </a:r>
            <a:r>
              <a:rPr lang="hu-HU" sz="2000" dirty="0">
                <a:latin typeface="+mj-lt"/>
              </a:rPr>
              <a:t> (1955) és a „</a:t>
            </a:r>
            <a:r>
              <a:rPr lang="hu-HU" sz="2000" b="1" dirty="0">
                <a:latin typeface="+mj-lt"/>
              </a:rPr>
              <a:t>tömbönkívüliség” </a:t>
            </a:r>
            <a:r>
              <a:rPr lang="hu-HU" sz="2000" dirty="0">
                <a:latin typeface="+mj-lt"/>
              </a:rPr>
              <a:t>(</a:t>
            </a:r>
            <a:r>
              <a:rPr lang="hu-HU" sz="2000" dirty="0" err="1">
                <a:latin typeface="+mj-lt"/>
              </a:rPr>
              <a:t>Taróssy</a:t>
            </a:r>
            <a:r>
              <a:rPr lang="hu-HU" sz="2000" dirty="0">
                <a:latin typeface="+mj-lt"/>
              </a:rPr>
              <a:t>, 2008, p. 83) majd harmadik világ (Kissinger, 2012, p. 303)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hu-HU" sz="2000" dirty="0">
                <a:latin typeface="+mj-lt"/>
              </a:rPr>
              <a:t>Ezt követően </a:t>
            </a:r>
            <a:r>
              <a:rPr lang="hu-HU" sz="2000" b="1" dirty="0">
                <a:latin typeface="+mj-lt"/>
              </a:rPr>
              <a:t>három fázis</a:t>
            </a:r>
            <a:r>
              <a:rPr lang="hu-HU" sz="2000" dirty="0">
                <a:latin typeface="+mj-lt"/>
              </a:rPr>
              <a:t>ban eljut a kapcsolatrendszer a mai formájába és a kialakulnak a gazdasági kapcsolatok sajátos formái (Morgan &amp; </a:t>
            </a:r>
            <a:r>
              <a:rPr lang="hu-HU" sz="2000" dirty="0" err="1">
                <a:latin typeface="+mj-lt"/>
              </a:rPr>
              <a:t>Zheng</a:t>
            </a:r>
            <a:r>
              <a:rPr lang="hu-HU" sz="2000" dirty="0">
                <a:latin typeface="+mj-lt"/>
              </a:rPr>
              <a:t>, 2019).</a:t>
            </a: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0951837F-F7EB-468F-8178-7B25556E8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610" y="176464"/>
            <a:ext cx="1811728" cy="459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005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9F6E46-C5BE-4593-B1BA-9EDD9A8D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71" y="-32816"/>
            <a:ext cx="11216148" cy="1325563"/>
          </a:xfrm>
        </p:spPr>
        <p:txBody>
          <a:bodyPr>
            <a:normAutofit/>
          </a:bodyPr>
          <a:lstStyle/>
          <a:p>
            <a:r>
              <a:rPr lang="hu-HU" sz="4000" dirty="0"/>
              <a:t>A </a:t>
            </a:r>
            <a:r>
              <a:rPr lang="hu-HU" sz="4000" dirty="0" err="1"/>
              <a:t>sino</a:t>
            </a:r>
            <a:r>
              <a:rPr lang="hu-HU" sz="4000" dirty="0"/>
              <a:t>-afrikai gazdasági kapcsolatok</a:t>
            </a:r>
            <a:br>
              <a:rPr lang="hu-HU" sz="4000" dirty="0"/>
            </a:br>
            <a:r>
              <a:rPr lang="hu-HU" sz="4000" dirty="0"/>
              <a:t>sajátosságai</a:t>
            </a:r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3F5D7510-5685-4983-835B-0D41ED1D1E42}"/>
              </a:ext>
            </a:extLst>
          </p:cNvPr>
          <p:cNvCxnSpPr>
            <a:cxnSpLocks/>
          </p:cNvCxnSpPr>
          <p:nvPr/>
        </p:nvCxnSpPr>
        <p:spPr>
          <a:xfrm>
            <a:off x="595771" y="1193059"/>
            <a:ext cx="952063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áblázat 6">
            <a:extLst>
              <a:ext uri="{FF2B5EF4-FFF2-40B4-BE49-F238E27FC236}">
                <a16:creationId xmlns:a16="http://schemas.microsoft.com/office/drawing/2014/main" id="{99F4444C-8D16-42C5-9400-D89E2A1AF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499653"/>
              </p:ext>
            </p:extLst>
          </p:nvPr>
        </p:nvGraphicFramePr>
        <p:xfrm>
          <a:off x="452283" y="1354301"/>
          <a:ext cx="11216148" cy="465704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804037">
                  <a:extLst>
                    <a:ext uri="{9D8B030D-6E8A-4147-A177-3AD203B41FA5}">
                      <a16:colId xmlns:a16="http://schemas.microsoft.com/office/drawing/2014/main" val="3406311978"/>
                    </a:ext>
                  </a:extLst>
                </a:gridCol>
                <a:gridCol w="2804037">
                  <a:extLst>
                    <a:ext uri="{9D8B030D-6E8A-4147-A177-3AD203B41FA5}">
                      <a16:colId xmlns:a16="http://schemas.microsoft.com/office/drawing/2014/main" val="4179681793"/>
                    </a:ext>
                  </a:extLst>
                </a:gridCol>
                <a:gridCol w="2804037">
                  <a:extLst>
                    <a:ext uri="{9D8B030D-6E8A-4147-A177-3AD203B41FA5}">
                      <a16:colId xmlns:a16="http://schemas.microsoft.com/office/drawing/2014/main" val="2606417802"/>
                    </a:ext>
                  </a:extLst>
                </a:gridCol>
                <a:gridCol w="2804037">
                  <a:extLst>
                    <a:ext uri="{9D8B030D-6E8A-4147-A177-3AD203B41FA5}">
                      <a16:colId xmlns:a16="http://schemas.microsoft.com/office/drawing/2014/main" val="493529482"/>
                    </a:ext>
                  </a:extLst>
                </a:gridCol>
              </a:tblGrid>
              <a:tr h="9994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Nyersanyagszerzés és az Angola-modell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Kína hitelezési gyakorlata Afrikában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kern="1200" dirty="0">
                          <a:solidFill>
                            <a:schemeClr val="tx1"/>
                          </a:solidFill>
                          <a:latin typeface="+mj-lt"/>
                        </a:rPr>
                        <a:t>Kína által épített infrastruktúrák Afrikában</a:t>
                      </a:r>
                      <a:endParaRPr lang="hu-HU" sz="1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kern="1200" dirty="0">
                          <a:solidFill>
                            <a:schemeClr val="tx1"/>
                          </a:solidFill>
                          <a:latin typeface="+mj-lt"/>
                        </a:rPr>
                        <a:t>Politikai feltételek hiánya</a:t>
                      </a:r>
                      <a:endParaRPr lang="hu-HU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723961"/>
                  </a:ext>
                </a:extLst>
              </a:tr>
              <a:tr h="2666078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b="1" dirty="0">
                          <a:latin typeface="+mj-lt"/>
                        </a:rPr>
                        <a:t>Infrastruktúrát nyersanyagért </a:t>
                      </a:r>
                      <a:r>
                        <a:rPr lang="hu-HU" dirty="0">
                          <a:latin typeface="+mj-lt"/>
                        </a:rPr>
                        <a:t>(</a:t>
                      </a:r>
                      <a:r>
                        <a:rPr lang="hu-HU" dirty="0" err="1">
                          <a:latin typeface="+mj-lt"/>
                        </a:rPr>
                        <a:t>Szakáli</a:t>
                      </a:r>
                      <a:r>
                        <a:rPr lang="hu-HU" dirty="0">
                          <a:latin typeface="+mj-lt"/>
                        </a:rPr>
                        <a:t>, 2015 és </a:t>
                      </a:r>
                      <a:r>
                        <a:rPr lang="hu-HU" dirty="0" err="1">
                          <a:latin typeface="+mj-lt"/>
                        </a:rPr>
                        <a:t>Begu</a:t>
                      </a:r>
                      <a:r>
                        <a:rPr lang="hu-HU" dirty="0">
                          <a:latin typeface="+mj-lt"/>
                        </a:rPr>
                        <a:t> </a:t>
                      </a:r>
                      <a:r>
                        <a:rPr lang="hu-HU" dirty="0" err="1">
                          <a:latin typeface="+mj-lt"/>
                        </a:rPr>
                        <a:t>et</a:t>
                      </a:r>
                      <a:r>
                        <a:rPr lang="hu-HU" dirty="0">
                          <a:latin typeface="+mj-lt"/>
                        </a:rPr>
                        <a:t> </a:t>
                      </a:r>
                      <a:r>
                        <a:rPr lang="hu-HU" dirty="0" err="1">
                          <a:latin typeface="+mj-lt"/>
                        </a:rPr>
                        <a:t>al</a:t>
                      </a:r>
                      <a:r>
                        <a:rPr lang="hu-HU" dirty="0">
                          <a:latin typeface="+mj-lt"/>
                        </a:rPr>
                        <a:t>., 2018)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Komoly nemzetközi kritika (</a:t>
                      </a:r>
                      <a:r>
                        <a:rPr lang="hu-HU" dirty="0" err="1">
                          <a:latin typeface="+mj-lt"/>
                        </a:rPr>
                        <a:t>Szakáli</a:t>
                      </a:r>
                      <a:r>
                        <a:rPr lang="hu-HU" dirty="0">
                          <a:latin typeface="+mj-lt"/>
                        </a:rPr>
                        <a:t>, 2015)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De nem csak a nyersanyagigény mozgatja a kapcsolatokat (</a:t>
                      </a:r>
                      <a:r>
                        <a:rPr lang="hu-HU" dirty="0" err="1">
                          <a:latin typeface="+mj-lt"/>
                        </a:rPr>
                        <a:t>Brautigam</a:t>
                      </a:r>
                      <a:r>
                        <a:rPr lang="hu-HU" dirty="0">
                          <a:latin typeface="+mj-lt"/>
                        </a:rPr>
                        <a:t>, 2009, p. 277).</a:t>
                      </a:r>
                    </a:p>
                  </a:txBody>
                  <a:tcPr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Kedvezményes és piaci árú hitelek (</a:t>
                      </a:r>
                      <a:r>
                        <a:rPr lang="hu-HU" dirty="0" err="1">
                          <a:latin typeface="+mj-lt"/>
                        </a:rPr>
                        <a:t>Humphrey</a:t>
                      </a:r>
                      <a:r>
                        <a:rPr lang="hu-HU" dirty="0">
                          <a:latin typeface="+mj-lt"/>
                        </a:rPr>
                        <a:t> &amp; </a:t>
                      </a:r>
                      <a:r>
                        <a:rPr lang="hu-HU" dirty="0" err="1">
                          <a:latin typeface="+mj-lt"/>
                        </a:rPr>
                        <a:t>Michaelowa</a:t>
                      </a:r>
                      <a:r>
                        <a:rPr lang="hu-HU" dirty="0">
                          <a:latin typeface="+mj-lt"/>
                        </a:rPr>
                        <a:t>, 2019)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Fő kérdés: vissza tudják-e fizetni, s ha nem, akkor mi fog történni? (</a:t>
                      </a:r>
                      <a:r>
                        <a:rPr lang="hu-HU" dirty="0" err="1">
                          <a:latin typeface="+mj-lt"/>
                        </a:rPr>
                        <a:t>Alden</a:t>
                      </a:r>
                      <a:r>
                        <a:rPr lang="hu-HU" dirty="0">
                          <a:latin typeface="+mj-lt"/>
                        </a:rPr>
                        <a:t> &amp; </a:t>
                      </a:r>
                      <a:r>
                        <a:rPr lang="hu-HU" dirty="0" err="1">
                          <a:latin typeface="+mj-lt"/>
                        </a:rPr>
                        <a:t>Jiang</a:t>
                      </a:r>
                      <a:r>
                        <a:rPr lang="hu-HU" dirty="0">
                          <a:latin typeface="+mj-lt"/>
                        </a:rPr>
                        <a:t>, 2019)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b="1" dirty="0">
                          <a:latin typeface="+mj-lt"/>
                        </a:rPr>
                        <a:t>Adósságcsapda-mítosz</a:t>
                      </a:r>
                      <a:r>
                        <a:rPr lang="hu-HU" dirty="0">
                          <a:latin typeface="+mj-lt"/>
                        </a:rPr>
                        <a:t> (</a:t>
                      </a:r>
                      <a:r>
                        <a:rPr lang="hu-HU" dirty="0" err="1">
                          <a:latin typeface="+mj-lt"/>
                        </a:rPr>
                        <a:t>Singh</a:t>
                      </a:r>
                      <a:r>
                        <a:rPr lang="hu-HU" dirty="0">
                          <a:latin typeface="+mj-lt"/>
                        </a:rPr>
                        <a:t>, 2020)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Infrastruktúrák, melyre tényleg szükség volt Afrikában (</a:t>
                      </a:r>
                      <a:r>
                        <a:rPr lang="hu-HU" dirty="0" err="1">
                          <a:latin typeface="+mj-lt"/>
                        </a:rPr>
                        <a:t>Martuscelli</a:t>
                      </a:r>
                      <a:r>
                        <a:rPr lang="hu-HU" dirty="0">
                          <a:latin typeface="+mj-lt"/>
                        </a:rPr>
                        <a:t>, 2018).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„</a:t>
                      </a:r>
                      <a:r>
                        <a:rPr lang="hu-HU" b="1" dirty="0">
                          <a:latin typeface="+mj-lt"/>
                        </a:rPr>
                        <a:t>valóban sikeres </a:t>
                      </a:r>
                      <a:r>
                        <a:rPr lang="hu-HU" dirty="0">
                          <a:latin typeface="+mj-lt"/>
                        </a:rPr>
                        <a:t>és fenntartható kínai </a:t>
                      </a:r>
                      <a:r>
                        <a:rPr lang="hu-HU" b="1" dirty="0">
                          <a:latin typeface="+mj-lt"/>
                        </a:rPr>
                        <a:t>projekteket nehéz találni </a:t>
                      </a:r>
                      <a:r>
                        <a:rPr lang="hu-HU" dirty="0">
                          <a:latin typeface="+mj-lt"/>
                        </a:rPr>
                        <a:t>a kontinensen” (</a:t>
                      </a:r>
                      <a:r>
                        <a:rPr lang="hu-HU" dirty="0" err="1">
                          <a:latin typeface="+mj-lt"/>
                        </a:rPr>
                        <a:t>Szakáli</a:t>
                      </a:r>
                      <a:r>
                        <a:rPr lang="hu-HU" dirty="0">
                          <a:latin typeface="+mj-lt"/>
                        </a:rPr>
                        <a:t>, 2015, p. 92).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Bármilyen kínai hitelre, támogatásra, segélyre igaz, hogy azok nem járnak politikai feltételekkel (</a:t>
                      </a:r>
                      <a:r>
                        <a:rPr lang="hu-HU" dirty="0" err="1">
                          <a:latin typeface="+mj-lt"/>
                        </a:rPr>
                        <a:t>Martuscelli</a:t>
                      </a:r>
                      <a:r>
                        <a:rPr lang="hu-HU" dirty="0">
                          <a:latin typeface="+mj-lt"/>
                        </a:rPr>
                        <a:t>, 2018).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Különösen vonzó az autoriter államoknak? (</a:t>
                      </a:r>
                      <a:r>
                        <a:rPr lang="hu-HU" dirty="0" err="1">
                          <a:latin typeface="+mj-lt"/>
                        </a:rPr>
                        <a:t>Brautigam</a:t>
                      </a:r>
                      <a:r>
                        <a:rPr lang="hu-HU" dirty="0">
                          <a:latin typeface="+mj-lt"/>
                        </a:rPr>
                        <a:t>, 2009, p. 285) – </a:t>
                      </a:r>
                      <a:r>
                        <a:rPr lang="hu-HU" b="1" dirty="0">
                          <a:latin typeface="+mj-lt"/>
                        </a:rPr>
                        <a:t>fejlődés </a:t>
                      </a:r>
                      <a:r>
                        <a:rPr lang="hu-HU" b="1" dirty="0" err="1">
                          <a:latin typeface="+mj-lt"/>
                        </a:rPr>
                        <a:t>demokratizációs</a:t>
                      </a:r>
                      <a:r>
                        <a:rPr lang="hu-HU" b="1" dirty="0">
                          <a:latin typeface="+mj-lt"/>
                        </a:rPr>
                        <a:t> nyomás nélkül </a:t>
                      </a:r>
                      <a:r>
                        <a:rPr lang="hu-HU" dirty="0">
                          <a:latin typeface="+mj-lt"/>
                        </a:rPr>
                        <a:t>(</a:t>
                      </a:r>
                      <a:r>
                        <a:rPr lang="hu-HU" dirty="0" err="1">
                          <a:latin typeface="+mj-lt"/>
                        </a:rPr>
                        <a:t>Virtanen</a:t>
                      </a:r>
                      <a:r>
                        <a:rPr lang="hu-HU" dirty="0">
                          <a:latin typeface="+mj-lt"/>
                        </a:rPr>
                        <a:t> &amp; </a:t>
                      </a:r>
                      <a:r>
                        <a:rPr lang="hu-HU" dirty="0" err="1">
                          <a:latin typeface="+mj-lt"/>
                        </a:rPr>
                        <a:t>Agbebi</a:t>
                      </a:r>
                      <a:r>
                        <a:rPr lang="hu-HU" dirty="0">
                          <a:latin typeface="+mj-lt"/>
                        </a:rPr>
                        <a:t>, 2017)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35982039"/>
                  </a:ext>
                </a:extLst>
              </a:tr>
            </a:tbl>
          </a:graphicData>
        </a:graphic>
      </p:graphicFrame>
      <p:pic>
        <p:nvPicPr>
          <p:cNvPr id="6" name="Kép 5">
            <a:extLst>
              <a:ext uri="{FF2B5EF4-FFF2-40B4-BE49-F238E27FC236}">
                <a16:creationId xmlns:a16="http://schemas.microsoft.com/office/drawing/2014/main" id="{3A9803E4-873D-492A-8877-0BC6B39FB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610" y="176464"/>
            <a:ext cx="1811728" cy="459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7739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E92D410E-9084-4EBB-935F-97BADEB470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15" r="12741"/>
          <a:stretch/>
        </p:blipFill>
        <p:spPr>
          <a:xfrm>
            <a:off x="4255911" y="338137"/>
            <a:ext cx="7744178" cy="6181725"/>
          </a:xfrm>
          <a:prstGeom prst="rect">
            <a:avLst/>
          </a:prstGeom>
        </p:spPr>
      </p:pic>
      <p:graphicFrame>
        <p:nvGraphicFramePr>
          <p:cNvPr id="8" name="Táblázat 7">
            <a:extLst>
              <a:ext uri="{FF2B5EF4-FFF2-40B4-BE49-F238E27FC236}">
                <a16:creationId xmlns:a16="http://schemas.microsoft.com/office/drawing/2014/main" id="{1980FD34-8C21-4FAA-9230-5B534726F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056516"/>
              </p:ext>
            </p:extLst>
          </p:nvPr>
        </p:nvGraphicFramePr>
        <p:xfrm>
          <a:off x="984955" y="1137003"/>
          <a:ext cx="2821858" cy="410840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821858">
                  <a:extLst>
                    <a:ext uri="{9D8B030D-6E8A-4147-A177-3AD203B41FA5}">
                      <a16:colId xmlns:a16="http://schemas.microsoft.com/office/drawing/2014/main" val="3708877607"/>
                    </a:ext>
                  </a:extLst>
                </a:gridCol>
              </a:tblGrid>
              <a:tr h="9994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Nyersanyagszerzés és az Angola-modell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029387"/>
                  </a:ext>
                </a:extLst>
              </a:tr>
              <a:tr h="2666078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b="1" dirty="0">
                          <a:latin typeface="+mj-lt"/>
                        </a:rPr>
                        <a:t>Infrastruktúrát nyersanyagért </a:t>
                      </a:r>
                      <a:r>
                        <a:rPr lang="hu-HU" dirty="0">
                          <a:latin typeface="+mj-lt"/>
                        </a:rPr>
                        <a:t>(</a:t>
                      </a:r>
                      <a:r>
                        <a:rPr lang="hu-HU" dirty="0" err="1">
                          <a:latin typeface="+mj-lt"/>
                        </a:rPr>
                        <a:t>Szakáli</a:t>
                      </a:r>
                      <a:r>
                        <a:rPr lang="hu-HU" dirty="0">
                          <a:latin typeface="+mj-lt"/>
                        </a:rPr>
                        <a:t>, 2015 és </a:t>
                      </a:r>
                      <a:r>
                        <a:rPr lang="hu-HU" dirty="0" err="1">
                          <a:latin typeface="+mj-lt"/>
                        </a:rPr>
                        <a:t>Begu</a:t>
                      </a:r>
                      <a:r>
                        <a:rPr lang="hu-HU" dirty="0">
                          <a:latin typeface="+mj-lt"/>
                        </a:rPr>
                        <a:t> </a:t>
                      </a:r>
                      <a:r>
                        <a:rPr lang="hu-HU" dirty="0" err="1">
                          <a:latin typeface="+mj-lt"/>
                        </a:rPr>
                        <a:t>et</a:t>
                      </a:r>
                      <a:r>
                        <a:rPr lang="hu-HU" dirty="0">
                          <a:latin typeface="+mj-lt"/>
                        </a:rPr>
                        <a:t> </a:t>
                      </a:r>
                      <a:r>
                        <a:rPr lang="hu-HU" dirty="0" err="1">
                          <a:latin typeface="+mj-lt"/>
                        </a:rPr>
                        <a:t>al</a:t>
                      </a:r>
                      <a:r>
                        <a:rPr lang="hu-HU" dirty="0">
                          <a:latin typeface="+mj-lt"/>
                        </a:rPr>
                        <a:t>., 2018)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Komoly nemzetközi kritika (</a:t>
                      </a:r>
                      <a:r>
                        <a:rPr lang="hu-HU" dirty="0" err="1">
                          <a:latin typeface="+mj-lt"/>
                        </a:rPr>
                        <a:t>Szakáli</a:t>
                      </a:r>
                      <a:r>
                        <a:rPr lang="hu-HU" dirty="0">
                          <a:latin typeface="+mj-lt"/>
                        </a:rPr>
                        <a:t>, 2015)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De nem csak a nyersanyagigény mozgatja a kapcsolatokat (</a:t>
                      </a:r>
                      <a:r>
                        <a:rPr lang="hu-HU" dirty="0" err="1">
                          <a:latin typeface="+mj-lt"/>
                        </a:rPr>
                        <a:t>Brautigam</a:t>
                      </a:r>
                      <a:r>
                        <a:rPr lang="hu-HU" dirty="0">
                          <a:latin typeface="+mj-lt"/>
                        </a:rPr>
                        <a:t>, 2009, p. 277).</a:t>
                      </a:r>
                    </a:p>
                  </a:txBody>
                  <a:tcPr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80343206"/>
                  </a:ext>
                </a:extLst>
              </a:tr>
            </a:tbl>
          </a:graphicData>
        </a:graphic>
      </p:graphicFrame>
      <p:pic>
        <p:nvPicPr>
          <p:cNvPr id="4" name="Kép 3">
            <a:extLst>
              <a:ext uri="{FF2B5EF4-FFF2-40B4-BE49-F238E27FC236}">
                <a16:creationId xmlns:a16="http://schemas.microsoft.com/office/drawing/2014/main" id="{17255236-BDAD-4675-AFC0-D57B367C9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610" y="176464"/>
            <a:ext cx="1811728" cy="459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122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9F6E46-C5BE-4593-B1BA-9EDD9A8D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71" y="-32816"/>
            <a:ext cx="11216148" cy="1325563"/>
          </a:xfrm>
        </p:spPr>
        <p:txBody>
          <a:bodyPr>
            <a:normAutofit/>
          </a:bodyPr>
          <a:lstStyle/>
          <a:p>
            <a:r>
              <a:rPr lang="hu-HU" sz="4000" dirty="0"/>
              <a:t>A </a:t>
            </a:r>
            <a:r>
              <a:rPr lang="hu-HU" sz="4000" dirty="0" err="1"/>
              <a:t>sino</a:t>
            </a:r>
            <a:r>
              <a:rPr lang="hu-HU" sz="4000" dirty="0"/>
              <a:t>-afrikai gazdasági kapcsolatok</a:t>
            </a:r>
            <a:br>
              <a:rPr lang="hu-HU" sz="4000" dirty="0"/>
            </a:br>
            <a:r>
              <a:rPr lang="hu-HU" sz="4000" dirty="0"/>
              <a:t>sajátosságai</a:t>
            </a:r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3F5D7510-5685-4983-835B-0D41ED1D1E42}"/>
              </a:ext>
            </a:extLst>
          </p:cNvPr>
          <p:cNvCxnSpPr>
            <a:cxnSpLocks/>
          </p:cNvCxnSpPr>
          <p:nvPr/>
        </p:nvCxnSpPr>
        <p:spPr>
          <a:xfrm>
            <a:off x="595771" y="1193059"/>
            <a:ext cx="952063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áblázat 6">
            <a:extLst>
              <a:ext uri="{FF2B5EF4-FFF2-40B4-BE49-F238E27FC236}">
                <a16:creationId xmlns:a16="http://schemas.microsoft.com/office/drawing/2014/main" id="{99F4444C-8D16-42C5-9400-D89E2A1AFF02}"/>
              </a:ext>
            </a:extLst>
          </p:cNvPr>
          <p:cNvGraphicFramePr>
            <a:graphicFrameLocks noGrp="1"/>
          </p:cNvGraphicFramePr>
          <p:nvPr/>
        </p:nvGraphicFramePr>
        <p:xfrm>
          <a:off x="452283" y="1354301"/>
          <a:ext cx="11216148" cy="465704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804037">
                  <a:extLst>
                    <a:ext uri="{9D8B030D-6E8A-4147-A177-3AD203B41FA5}">
                      <a16:colId xmlns:a16="http://schemas.microsoft.com/office/drawing/2014/main" val="3406311978"/>
                    </a:ext>
                  </a:extLst>
                </a:gridCol>
                <a:gridCol w="2804037">
                  <a:extLst>
                    <a:ext uri="{9D8B030D-6E8A-4147-A177-3AD203B41FA5}">
                      <a16:colId xmlns:a16="http://schemas.microsoft.com/office/drawing/2014/main" val="4179681793"/>
                    </a:ext>
                  </a:extLst>
                </a:gridCol>
                <a:gridCol w="2804037">
                  <a:extLst>
                    <a:ext uri="{9D8B030D-6E8A-4147-A177-3AD203B41FA5}">
                      <a16:colId xmlns:a16="http://schemas.microsoft.com/office/drawing/2014/main" val="2606417802"/>
                    </a:ext>
                  </a:extLst>
                </a:gridCol>
                <a:gridCol w="2804037">
                  <a:extLst>
                    <a:ext uri="{9D8B030D-6E8A-4147-A177-3AD203B41FA5}">
                      <a16:colId xmlns:a16="http://schemas.microsoft.com/office/drawing/2014/main" val="493529482"/>
                    </a:ext>
                  </a:extLst>
                </a:gridCol>
              </a:tblGrid>
              <a:tr h="9994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Nyersanyagszerzés és az Angola-modell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Kína hitelezési gyakorlata Afrikában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kern="1200" dirty="0">
                          <a:solidFill>
                            <a:schemeClr val="tx1"/>
                          </a:solidFill>
                          <a:latin typeface="+mj-lt"/>
                        </a:rPr>
                        <a:t>Kína által épített infrastruktúrák Afrikában</a:t>
                      </a:r>
                      <a:endParaRPr lang="hu-HU" sz="1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kern="1200" dirty="0">
                          <a:solidFill>
                            <a:schemeClr val="tx1"/>
                          </a:solidFill>
                          <a:latin typeface="+mj-lt"/>
                        </a:rPr>
                        <a:t>Politikai feltételek hiánya</a:t>
                      </a:r>
                      <a:endParaRPr lang="hu-HU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723961"/>
                  </a:ext>
                </a:extLst>
              </a:tr>
              <a:tr h="2666078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b="1" dirty="0">
                          <a:latin typeface="+mj-lt"/>
                        </a:rPr>
                        <a:t>Infrastruktúrát nyersanyagért </a:t>
                      </a:r>
                      <a:r>
                        <a:rPr lang="hu-HU" dirty="0">
                          <a:latin typeface="+mj-lt"/>
                        </a:rPr>
                        <a:t>(</a:t>
                      </a:r>
                      <a:r>
                        <a:rPr lang="hu-HU" dirty="0" err="1">
                          <a:latin typeface="+mj-lt"/>
                        </a:rPr>
                        <a:t>Szakáli</a:t>
                      </a:r>
                      <a:r>
                        <a:rPr lang="hu-HU" dirty="0">
                          <a:latin typeface="+mj-lt"/>
                        </a:rPr>
                        <a:t>, 2015 és </a:t>
                      </a:r>
                      <a:r>
                        <a:rPr lang="hu-HU" dirty="0" err="1">
                          <a:latin typeface="+mj-lt"/>
                        </a:rPr>
                        <a:t>Begu</a:t>
                      </a:r>
                      <a:r>
                        <a:rPr lang="hu-HU" dirty="0">
                          <a:latin typeface="+mj-lt"/>
                        </a:rPr>
                        <a:t> </a:t>
                      </a:r>
                      <a:r>
                        <a:rPr lang="hu-HU" dirty="0" err="1">
                          <a:latin typeface="+mj-lt"/>
                        </a:rPr>
                        <a:t>et</a:t>
                      </a:r>
                      <a:r>
                        <a:rPr lang="hu-HU" dirty="0">
                          <a:latin typeface="+mj-lt"/>
                        </a:rPr>
                        <a:t> </a:t>
                      </a:r>
                      <a:r>
                        <a:rPr lang="hu-HU" dirty="0" err="1">
                          <a:latin typeface="+mj-lt"/>
                        </a:rPr>
                        <a:t>al</a:t>
                      </a:r>
                      <a:r>
                        <a:rPr lang="hu-HU" dirty="0">
                          <a:latin typeface="+mj-lt"/>
                        </a:rPr>
                        <a:t>., 2018)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Komoly nemzetközi kritika (</a:t>
                      </a:r>
                      <a:r>
                        <a:rPr lang="hu-HU" dirty="0" err="1">
                          <a:latin typeface="+mj-lt"/>
                        </a:rPr>
                        <a:t>Szakáli</a:t>
                      </a:r>
                      <a:r>
                        <a:rPr lang="hu-HU" dirty="0">
                          <a:latin typeface="+mj-lt"/>
                        </a:rPr>
                        <a:t>, 2015)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De nem csak a nyersanyagigény mozgatja a kapcsolatokat (</a:t>
                      </a:r>
                      <a:r>
                        <a:rPr lang="hu-HU" dirty="0" err="1">
                          <a:latin typeface="+mj-lt"/>
                        </a:rPr>
                        <a:t>Brautigam</a:t>
                      </a:r>
                      <a:r>
                        <a:rPr lang="hu-HU" dirty="0">
                          <a:latin typeface="+mj-lt"/>
                        </a:rPr>
                        <a:t>, 2009, p. 277).</a:t>
                      </a:r>
                    </a:p>
                  </a:txBody>
                  <a:tcPr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Kedvezményes és piaci árú hitelek (</a:t>
                      </a:r>
                      <a:r>
                        <a:rPr lang="hu-HU" dirty="0" err="1">
                          <a:latin typeface="+mj-lt"/>
                        </a:rPr>
                        <a:t>Humphrey</a:t>
                      </a:r>
                      <a:r>
                        <a:rPr lang="hu-HU" dirty="0">
                          <a:latin typeface="+mj-lt"/>
                        </a:rPr>
                        <a:t> &amp; </a:t>
                      </a:r>
                      <a:r>
                        <a:rPr lang="hu-HU" dirty="0" err="1">
                          <a:latin typeface="+mj-lt"/>
                        </a:rPr>
                        <a:t>Michaelowa</a:t>
                      </a:r>
                      <a:r>
                        <a:rPr lang="hu-HU" dirty="0">
                          <a:latin typeface="+mj-lt"/>
                        </a:rPr>
                        <a:t>, 2019)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Fő kérdés: vissza tudják-e fizetni, s ha nem, akkor mi fog történni? (</a:t>
                      </a:r>
                      <a:r>
                        <a:rPr lang="hu-HU" dirty="0" err="1">
                          <a:latin typeface="+mj-lt"/>
                        </a:rPr>
                        <a:t>Alden</a:t>
                      </a:r>
                      <a:r>
                        <a:rPr lang="hu-HU" dirty="0">
                          <a:latin typeface="+mj-lt"/>
                        </a:rPr>
                        <a:t> &amp; </a:t>
                      </a:r>
                      <a:r>
                        <a:rPr lang="hu-HU" dirty="0" err="1">
                          <a:latin typeface="+mj-lt"/>
                        </a:rPr>
                        <a:t>Jiang</a:t>
                      </a:r>
                      <a:r>
                        <a:rPr lang="hu-HU" dirty="0">
                          <a:latin typeface="+mj-lt"/>
                        </a:rPr>
                        <a:t>, 2019)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b="1" dirty="0">
                          <a:latin typeface="+mj-lt"/>
                        </a:rPr>
                        <a:t>Adósságcsapda-mítosz</a:t>
                      </a:r>
                      <a:r>
                        <a:rPr lang="hu-HU" dirty="0">
                          <a:latin typeface="+mj-lt"/>
                        </a:rPr>
                        <a:t> (</a:t>
                      </a:r>
                      <a:r>
                        <a:rPr lang="hu-HU" dirty="0" err="1">
                          <a:latin typeface="+mj-lt"/>
                        </a:rPr>
                        <a:t>Singh</a:t>
                      </a:r>
                      <a:r>
                        <a:rPr lang="hu-HU" dirty="0">
                          <a:latin typeface="+mj-lt"/>
                        </a:rPr>
                        <a:t>, 2020)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Infrastruktúrák, melyre tényleg szükség volt Afrikában (</a:t>
                      </a:r>
                      <a:r>
                        <a:rPr lang="hu-HU" dirty="0" err="1">
                          <a:latin typeface="+mj-lt"/>
                        </a:rPr>
                        <a:t>Martuscelli</a:t>
                      </a:r>
                      <a:r>
                        <a:rPr lang="hu-HU" dirty="0">
                          <a:latin typeface="+mj-lt"/>
                        </a:rPr>
                        <a:t>, 2018).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„</a:t>
                      </a:r>
                      <a:r>
                        <a:rPr lang="hu-HU" b="1" dirty="0">
                          <a:latin typeface="+mj-lt"/>
                        </a:rPr>
                        <a:t>valóban sikeres </a:t>
                      </a:r>
                      <a:r>
                        <a:rPr lang="hu-HU" dirty="0">
                          <a:latin typeface="+mj-lt"/>
                        </a:rPr>
                        <a:t>és fenntartható kínai </a:t>
                      </a:r>
                      <a:r>
                        <a:rPr lang="hu-HU" b="1" dirty="0">
                          <a:latin typeface="+mj-lt"/>
                        </a:rPr>
                        <a:t>projekteket nehéz találni </a:t>
                      </a:r>
                      <a:r>
                        <a:rPr lang="hu-HU" dirty="0">
                          <a:latin typeface="+mj-lt"/>
                        </a:rPr>
                        <a:t>a kontinensen” (</a:t>
                      </a:r>
                      <a:r>
                        <a:rPr lang="hu-HU" dirty="0" err="1">
                          <a:latin typeface="+mj-lt"/>
                        </a:rPr>
                        <a:t>Szakáli</a:t>
                      </a:r>
                      <a:r>
                        <a:rPr lang="hu-HU" dirty="0">
                          <a:latin typeface="+mj-lt"/>
                        </a:rPr>
                        <a:t>, 2015, p. 92).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Bármilyen kínai hitelre, támogatásra, segélyre igaz, hogy azok nem járnak politikai feltételekkel (</a:t>
                      </a:r>
                      <a:r>
                        <a:rPr lang="hu-HU" dirty="0" err="1">
                          <a:latin typeface="+mj-lt"/>
                        </a:rPr>
                        <a:t>Martuscelli</a:t>
                      </a:r>
                      <a:r>
                        <a:rPr lang="hu-HU" dirty="0">
                          <a:latin typeface="+mj-lt"/>
                        </a:rPr>
                        <a:t>, 2018).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Különösen vonzó az autoriter államoknak? (</a:t>
                      </a:r>
                      <a:r>
                        <a:rPr lang="hu-HU" dirty="0" err="1">
                          <a:latin typeface="+mj-lt"/>
                        </a:rPr>
                        <a:t>Brautigam</a:t>
                      </a:r>
                      <a:r>
                        <a:rPr lang="hu-HU" dirty="0">
                          <a:latin typeface="+mj-lt"/>
                        </a:rPr>
                        <a:t>, 2009, p. 285) – </a:t>
                      </a:r>
                      <a:r>
                        <a:rPr lang="hu-HU" b="1" dirty="0">
                          <a:latin typeface="+mj-lt"/>
                        </a:rPr>
                        <a:t>fejlődés </a:t>
                      </a:r>
                      <a:r>
                        <a:rPr lang="hu-HU" b="1" dirty="0" err="1">
                          <a:latin typeface="+mj-lt"/>
                        </a:rPr>
                        <a:t>demokratizációs</a:t>
                      </a:r>
                      <a:r>
                        <a:rPr lang="hu-HU" b="1" dirty="0">
                          <a:latin typeface="+mj-lt"/>
                        </a:rPr>
                        <a:t> nyomás nélkül </a:t>
                      </a:r>
                      <a:r>
                        <a:rPr lang="hu-HU" dirty="0">
                          <a:latin typeface="+mj-lt"/>
                        </a:rPr>
                        <a:t>(</a:t>
                      </a:r>
                      <a:r>
                        <a:rPr lang="hu-HU" dirty="0" err="1">
                          <a:latin typeface="+mj-lt"/>
                        </a:rPr>
                        <a:t>Virtanen</a:t>
                      </a:r>
                      <a:r>
                        <a:rPr lang="hu-HU" dirty="0">
                          <a:latin typeface="+mj-lt"/>
                        </a:rPr>
                        <a:t> &amp; </a:t>
                      </a:r>
                      <a:r>
                        <a:rPr lang="hu-HU" dirty="0" err="1">
                          <a:latin typeface="+mj-lt"/>
                        </a:rPr>
                        <a:t>Agbebi</a:t>
                      </a:r>
                      <a:r>
                        <a:rPr lang="hu-HU" dirty="0">
                          <a:latin typeface="+mj-lt"/>
                        </a:rPr>
                        <a:t>, 2017)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35982039"/>
                  </a:ext>
                </a:extLst>
              </a:tr>
            </a:tbl>
          </a:graphicData>
        </a:graphic>
      </p:graphicFrame>
      <p:pic>
        <p:nvPicPr>
          <p:cNvPr id="6" name="Kép 5">
            <a:extLst>
              <a:ext uri="{FF2B5EF4-FFF2-40B4-BE49-F238E27FC236}">
                <a16:creationId xmlns:a16="http://schemas.microsoft.com/office/drawing/2014/main" id="{3A9803E4-873D-492A-8877-0BC6B39FB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610" y="176464"/>
            <a:ext cx="1811728" cy="459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111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45A174B0-195C-4B18-ACBD-35CBF670ED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59" r="15502"/>
          <a:stretch/>
        </p:blipFill>
        <p:spPr>
          <a:xfrm>
            <a:off x="3962400" y="661987"/>
            <a:ext cx="8026400" cy="5534025"/>
          </a:xfrm>
          <a:prstGeom prst="rect">
            <a:avLst/>
          </a:prstGeom>
        </p:spPr>
      </p:pic>
      <p:graphicFrame>
        <p:nvGraphicFramePr>
          <p:cNvPr id="6" name="Táblázat 5">
            <a:extLst>
              <a:ext uri="{FF2B5EF4-FFF2-40B4-BE49-F238E27FC236}">
                <a16:creationId xmlns:a16="http://schemas.microsoft.com/office/drawing/2014/main" id="{FBDAD25D-8334-49CD-9945-A5FE1D876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040301"/>
              </p:ext>
            </p:extLst>
          </p:nvPr>
        </p:nvGraphicFramePr>
        <p:xfrm>
          <a:off x="781755" y="1596238"/>
          <a:ext cx="2821858" cy="366552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821858">
                  <a:extLst>
                    <a:ext uri="{9D8B030D-6E8A-4147-A177-3AD203B41FA5}">
                      <a16:colId xmlns:a16="http://schemas.microsoft.com/office/drawing/2014/main" val="2188125022"/>
                    </a:ext>
                  </a:extLst>
                </a:gridCol>
              </a:tblGrid>
              <a:tr h="9994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Kína hitelezési gyakorlata Afrikában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865046"/>
                  </a:ext>
                </a:extLst>
              </a:tr>
              <a:tr h="2666078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Kedvezményes és piaci árú hitelek (</a:t>
                      </a:r>
                      <a:r>
                        <a:rPr lang="hu-HU" dirty="0" err="1">
                          <a:latin typeface="+mj-lt"/>
                        </a:rPr>
                        <a:t>Humphrey</a:t>
                      </a:r>
                      <a:r>
                        <a:rPr lang="hu-HU" dirty="0">
                          <a:latin typeface="+mj-lt"/>
                        </a:rPr>
                        <a:t> &amp; </a:t>
                      </a:r>
                      <a:r>
                        <a:rPr lang="hu-HU" dirty="0" err="1">
                          <a:latin typeface="+mj-lt"/>
                        </a:rPr>
                        <a:t>Michaelowa</a:t>
                      </a:r>
                      <a:r>
                        <a:rPr lang="hu-HU" dirty="0">
                          <a:latin typeface="+mj-lt"/>
                        </a:rPr>
                        <a:t>, 2019)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Fő kérdés: vissza tudják-e fizetni, s ha nem, akkor mi fog történni? (</a:t>
                      </a:r>
                      <a:r>
                        <a:rPr lang="hu-HU" dirty="0" err="1">
                          <a:latin typeface="+mj-lt"/>
                        </a:rPr>
                        <a:t>Alden</a:t>
                      </a:r>
                      <a:r>
                        <a:rPr lang="hu-HU" dirty="0">
                          <a:latin typeface="+mj-lt"/>
                        </a:rPr>
                        <a:t> &amp; </a:t>
                      </a:r>
                      <a:r>
                        <a:rPr lang="hu-HU" dirty="0" err="1">
                          <a:latin typeface="+mj-lt"/>
                        </a:rPr>
                        <a:t>Jiang</a:t>
                      </a:r>
                      <a:r>
                        <a:rPr lang="hu-HU" dirty="0">
                          <a:latin typeface="+mj-lt"/>
                        </a:rPr>
                        <a:t>, 2019)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b="1" dirty="0">
                          <a:latin typeface="+mj-lt"/>
                        </a:rPr>
                        <a:t>Adósságcsapda-mítosz</a:t>
                      </a:r>
                      <a:r>
                        <a:rPr lang="hu-HU" dirty="0">
                          <a:latin typeface="+mj-lt"/>
                        </a:rPr>
                        <a:t> (</a:t>
                      </a:r>
                      <a:r>
                        <a:rPr lang="hu-HU" dirty="0" err="1">
                          <a:latin typeface="+mj-lt"/>
                        </a:rPr>
                        <a:t>Singh</a:t>
                      </a:r>
                      <a:r>
                        <a:rPr lang="hu-HU" dirty="0">
                          <a:latin typeface="+mj-lt"/>
                        </a:rPr>
                        <a:t>, 2020)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01330148"/>
                  </a:ext>
                </a:extLst>
              </a:tr>
            </a:tbl>
          </a:graphicData>
        </a:graphic>
      </p:graphicFrame>
      <p:pic>
        <p:nvPicPr>
          <p:cNvPr id="4" name="Kép 3">
            <a:extLst>
              <a:ext uri="{FF2B5EF4-FFF2-40B4-BE49-F238E27FC236}">
                <a16:creationId xmlns:a16="http://schemas.microsoft.com/office/drawing/2014/main" id="{B9EA0B8A-41D0-41C4-82B6-423EA3F6E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610" y="176464"/>
            <a:ext cx="1811728" cy="459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8384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9F6E46-C5BE-4593-B1BA-9EDD9A8D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71" y="-32816"/>
            <a:ext cx="11216148" cy="1325563"/>
          </a:xfrm>
        </p:spPr>
        <p:txBody>
          <a:bodyPr>
            <a:normAutofit/>
          </a:bodyPr>
          <a:lstStyle/>
          <a:p>
            <a:r>
              <a:rPr lang="hu-HU" sz="4000" dirty="0"/>
              <a:t>A </a:t>
            </a:r>
            <a:r>
              <a:rPr lang="hu-HU" sz="4000" dirty="0" err="1"/>
              <a:t>sino</a:t>
            </a:r>
            <a:r>
              <a:rPr lang="hu-HU" sz="4000" dirty="0"/>
              <a:t>-afrikai gazdasági kapcsolatok</a:t>
            </a:r>
            <a:br>
              <a:rPr lang="hu-HU" sz="4000" dirty="0"/>
            </a:br>
            <a:r>
              <a:rPr lang="hu-HU" sz="4000" dirty="0"/>
              <a:t>sajátosságai</a:t>
            </a:r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3F5D7510-5685-4983-835B-0D41ED1D1E42}"/>
              </a:ext>
            </a:extLst>
          </p:cNvPr>
          <p:cNvCxnSpPr>
            <a:cxnSpLocks/>
          </p:cNvCxnSpPr>
          <p:nvPr/>
        </p:nvCxnSpPr>
        <p:spPr>
          <a:xfrm>
            <a:off x="595771" y="1193059"/>
            <a:ext cx="952063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áblázat 6">
            <a:extLst>
              <a:ext uri="{FF2B5EF4-FFF2-40B4-BE49-F238E27FC236}">
                <a16:creationId xmlns:a16="http://schemas.microsoft.com/office/drawing/2014/main" id="{99F4444C-8D16-42C5-9400-D89E2A1AFF02}"/>
              </a:ext>
            </a:extLst>
          </p:cNvPr>
          <p:cNvGraphicFramePr>
            <a:graphicFrameLocks noGrp="1"/>
          </p:cNvGraphicFramePr>
          <p:nvPr/>
        </p:nvGraphicFramePr>
        <p:xfrm>
          <a:off x="452283" y="1354301"/>
          <a:ext cx="11216148" cy="465704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804037">
                  <a:extLst>
                    <a:ext uri="{9D8B030D-6E8A-4147-A177-3AD203B41FA5}">
                      <a16:colId xmlns:a16="http://schemas.microsoft.com/office/drawing/2014/main" val="3406311978"/>
                    </a:ext>
                  </a:extLst>
                </a:gridCol>
                <a:gridCol w="2804037">
                  <a:extLst>
                    <a:ext uri="{9D8B030D-6E8A-4147-A177-3AD203B41FA5}">
                      <a16:colId xmlns:a16="http://schemas.microsoft.com/office/drawing/2014/main" val="4179681793"/>
                    </a:ext>
                  </a:extLst>
                </a:gridCol>
                <a:gridCol w="2804037">
                  <a:extLst>
                    <a:ext uri="{9D8B030D-6E8A-4147-A177-3AD203B41FA5}">
                      <a16:colId xmlns:a16="http://schemas.microsoft.com/office/drawing/2014/main" val="2606417802"/>
                    </a:ext>
                  </a:extLst>
                </a:gridCol>
                <a:gridCol w="2804037">
                  <a:extLst>
                    <a:ext uri="{9D8B030D-6E8A-4147-A177-3AD203B41FA5}">
                      <a16:colId xmlns:a16="http://schemas.microsoft.com/office/drawing/2014/main" val="493529482"/>
                    </a:ext>
                  </a:extLst>
                </a:gridCol>
              </a:tblGrid>
              <a:tr h="9994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Nyersanyagszerzés és az Angola-modell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Kína hitelezési gyakorlata Afrikában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kern="1200" dirty="0">
                          <a:solidFill>
                            <a:schemeClr val="tx1"/>
                          </a:solidFill>
                          <a:latin typeface="+mj-lt"/>
                        </a:rPr>
                        <a:t>Kína által épített infrastruktúrák Afrikában</a:t>
                      </a:r>
                      <a:endParaRPr lang="hu-HU" sz="1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kern="1200" dirty="0">
                          <a:solidFill>
                            <a:schemeClr val="tx1"/>
                          </a:solidFill>
                          <a:latin typeface="+mj-lt"/>
                        </a:rPr>
                        <a:t>Politikai feltételek hiánya</a:t>
                      </a:r>
                      <a:endParaRPr lang="hu-HU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723961"/>
                  </a:ext>
                </a:extLst>
              </a:tr>
              <a:tr h="2666078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b="1" dirty="0">
                          <a:latin typeface="+mj-lt"/>
                        </a:rPr>
                        <a:t>Infrastruktúrát nyersanyagért </a:t>
                      </a:r>
                      <a:r>
                        <a:rPr lang="hu-HU" dirty="0">
                          <a:latin typeface="+mj-lt"/>
                        </a:rPr>
                        <a:t>(</a:t>
                      </a:r>
                      <a:r>
                        <a:rPr lang="hu-HU" dirty="0" err="1">
                          <a:latin typeface="+mj-lt"/>
                        </a:rPr>
                        <a:t>Szakáli</a:t>
                      </a:r>
                      <a:r>
                        <a:rPr lang="hu-HU" dirty="0">
                          <a:latin typeface="+mj-lt"/>
                        </a:rPr>
                        <a:t>, 2015 és </a:t>
                      </a:r>
                      <a:r>
                        <a:rPr lang="hu-HU" dirty="0" err="1">
                          <a:latin typeface="+mj-lt"/>
                        </a:rPr>
                        <a:t>Begu</a:t>
                      </a:r>
                      <a:r>
                        <a:rPr lang="hu-HU" dirty="0">
                          <a:latin typeface="+mj-lt"/>
                        </a:rPr>
                        <a:t> </a:t>
                      </a:r>
                      <a:r>
                        <a:rPr lang="hu-HU" dirty="0" err="1">
                          <a:latin typeface="+mj-lt"/>
                        </a:rPr>
                        <a:t>et</a:t>
                      </a:r>
                      <a:r>
                        <a:rPr lang="hu-HU" dirty="0">
                          <a:latin typeface="+mj-lt"/>
                        </a:rPr>
                        <a:t> </a:t>
                      </a:r>
                      <a:r>
                        <a:rPr lang="hu-HU" dirty="0" err="1">
                          <a:latin typeface="+mj-lt"/>
                        </a:rPr>
                        <a:t>al</a:t>
                      </a:r>
                      <a:r>
                        <a:rPr lang="hu-HU" dirty="0">
                          <a:latin typeface="+mj-lt"/>
                        </a:rPr>
                        <a:t>., 2018)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Komoly nemzetközi kritika (</a:t>
                      </a:r>
                      <a:r>
                        <a:rPr lang="hu-HU" dirty="0" err="1">
                          <a:latin typeface="+mj-lt"/>
                        </a:rPr>
                        <a:t>Szakáli</a:t>
                      </a:r>
                      <a:r>
                        <a:rPr lang="hu-HU" dirty="0">
                          <a:latin typeface="+mj-lt"/>
                        </a:rPr>
                        <a:t>, 2015)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De nem csak a nyersanyagigény mozgatja a kapcsolatokat (</a:t>
                      </a:r>
                      <a:r>
                        <a:rPr lang="hu-HU" dirty="0" err="1">
                          <a:latin typeface="+mj-lt"/>
                        </a:rPr>
                        <a:t>Brautigam</a:t>
                      </a:r>
                      <a:r>
                        <a:rPr lang="hu-HU" dirty="0">
                          <a:latin typeface="+mj-lt"/>
                        </a:rPr>
                        <a:t>, 2009, p. 277).</a:t>
                      </a:r>
                    </a:p>
                  </a:txBody>
                  <a:tcPr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Kedvezményes és piaci árú hitelek (</a:t>
                      </a:r>
                      <a:r>
                        <a:rPr lang="hu-HU" dirty="0" err="1">
                          <a:latin typeface="+mj-lt"/>
                        </a:rPr>
                        <a:t>Humphrey</a:t>
                      </a:r>
                      <a:r>
                        <a:rPr lang="hu-HU" dirty="0">
                          <a:latin typeface="+mj-lt"/>
                        </a:rPr>
                        <a:t> &amp; </a:t>
                      </a:r>
                      <a:r>
                        <a:rPr lang="hu-HU" dirty="0" err="1">
                          <a:latin typeface="+mj-lt"/>
                        </a:rPr>
                        <a:t>Michaelowa</a:t>
                      </a:r>
                      <a:r>
                        <a:rPr lang="hu-HU" dirty="0">
                          <a:latin typeface="+mj-lt"/>
                        </a:rPr>
                        <a:t>, 2019)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Fő kérdés: vissza tudják-e fizetni, s ha nem, akkor mi fog történni? (</a:t>
                      </a:r>
                      <a:r>
                        <a:rPr lang="hu-HU" dirty="0" err="1">
                          <a:latin typeface="+mj-lt"/>
                        </a:rPr>
                        <a:t>Alden</a:t>
                      </a:r>
                      <a:r>
                        <a:rPr lang="hu-HU" dirty="0">
                          <a:latin typeface="+mj-lt"/>
                        </a:rPr>
                        <a:t> &amp; </a:t>
                      </a:r>
                      <a:r>
                        <a:rPr lang="hu-HU" dirty="0" err="1">
                          <a:latin typeface="+mj-lt"/>
                        </a:rPr>
                        <a:t>Jiang</a:t>
                      </a:r>
                      <a:r>
                        <a:rPr lang="hu-HU" dirty="0">
                          <a:latin typeface="+mj-lt"/>
                        </a:rPr>
                        <a:t>, 2019)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b="1" dirty="0">
                          <a:latin typeface="+mj-lt"/>
                        </a:rPr>
                        <a:t>Adósságcsapda-mítosz</a:t>
                      </a:r>
                      <a:r>
                        <a:rPr lang="hu-HU" dirty="0">
                          <a:latin typeface="+mj-lt"/>
                        </a:rPr>
                        <a:t> (</a:t>
                      </a:r>
                      <a:r>
                        <a:rPr lang="hu-HU" dirty="0" err="1">
                          <a:latin typeface="+mj-lt"/>
                        </a:rPr>
                        <a:t>Singh</a:t>
                      </a:r>
                      <a:r>
                        <a:rPr lang="hu-HU" dirty="0">
                          <a:latin typeface="+mj-lt"/>
                        </a:rPr>
                        <a:t>, 2020)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Infrastruktúrák, melyre tényleg szükség volt Afrikában (</a:t>
                      </a:r>
                      <a:r>
                        <a:rPr lang="hu-HU" dirty="0" err="1">
                          <a:latin typeface="+mj-lt"/>
                        </a:rPr>
                        <a:t>Martuscelli</a:t>
                      </a:r>
                      <a:r>
                        <a:rPr lang="hu-HU" dirty="0">
                          <a:latin typeface="+mj-lt"/>
                        </a:rPr>
                        <a:t>, 2018).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„</a:t>
                      </a:r>
                      <a:r>
                        <a:rPr lang="hu-HU" b="1" dirty="0">
                          <a:latin typeface="+mj-lt"/>
                        </a:rPr>
                        <a:t>valóban sikeres </a:t>
                      </a:r>
                      <a:r>
                        <a:rPr lang="hu-HU" dirty="0">
                          <a:latin typeface="+mj-lt"/>
                        </a:rPr>
                        <a:t>és fenntartható kínai </a:t>
                      </a:r>
                      <a:r>
                        <a:rPr lang="hu-HU" b="1" dirty="0">
                          <a:latin typeface="+mj-lt"/>
                        </a:rPr>
                        <a:t>projekteket nehéz találni </a:t>
                      </a:r>
                      <a:r>
                        <a:rPr lang="hu-HU" dirty="0">
                          <a:latin typeface="+mj-lt"/>
                        </a:rPr>
                        <a:t>a kontinensen” (</a:t>
                      </a:r>
                      <a:r>
                        <a:rPr lang="hu-HU" dirty="0" err="1">
                          <a:latin typeface="+mj-lt"/>
                        </a:rPr>
                        <a:t>Szakáli</a:t>
                      </a:r>
                      <a:r>
                        <a:rPr lang="hu-HU" dirty="0">
                          <a:latin typeface="+mj-lt"/>
                        </a:rPr>
                        <a:t>, 2015, p. 92).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Bármilyen kínai hitelre, támogatásra, segélyre igaz, hogy azok nem járnak politikai feltételekkel (</a:t>
                      </a:r>
                      <a:r>
                        <a:rPr lang="hu-HU" dirty="0" err="1">
                          <a:latin typeface="+mj-lt"/>
                        </a:rPr>
                        <a:t>Martuscelli</a:t>
                      </a:r>
                      <a:r>
                        <a:rPr lang="hu-HU" dirty="0">
                          <a:latin typeface="+mj-lt"/>
                        </a:rPr>
                        <a:t>, 2018).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Különösen vonzó az autoriter államoknak? (</a:t>
                      </a:r>
                      <a:r>
                        <a:rPr lang="hu-HU" dirty="0" err="1">
                          <a:latin typeface="+mj-lt"/>
                        </a:rPr>
                        <a:t>Brautigam</a:t>
                      </a:r>
                      <a:r>
                        <a:rPr lang="hu-HU" dirty="0">
                          <a:latin typeface="+mj-lt"/>
                        </a:rPr>
                        <a:t>, 2009, p. 285) – </a:t>
                      </a:r>
                      <a:r>
                        <a:rPr lang="hu-HU" b="1" dirty="0">
                          <a:latin typeface="+mj-lt"/>
                        </a:rPr>
                        <a:t>fejlődés </a:t>
                      </a:r>
                      <a:r>
                        <a:rPr lang="hu-HU" b="1" dirty="0" err="1">
                          <a:latin typeface="+mj-lt"/>
                        </a:rPr>
                        <a:t>demokratizációs</a:t>
                      </a:r>
                      <a:r>
                        <a:rPr lang="hu-HU" b="1" dirty="0">
                          <a:latin typeface="+mj-lt"/>
                        </a:rPr>
                        <a:t> nyomás nélkül </a:t>
                      </a:r>
                      <a:r>
                        <a:rPr lang="hu-HU" dirty="0">
                          <a:latin typeface="+mj-lt"/>
                        </a:rPr>
                        <a:t>(</a:t>
                      </a:r>
                      <a:r>
                        <a:rPr lang="hu-HU" dirty="0" err="1">
                          <a:latin typeface="+mj-lt"/>
                        </a:rPr>
                        <a:t>Virtanen</a:t>
                      </a:r>
                      <a:r>
                        <a:rPr lang="hu-HU" dirty="0">
                          <a:latin typeface="+mj-lt"/>
                        </a:rPr>
                        <a:t> &amp; </a:t>
                      </a:r>
                      <a:r>
                        <a:rPr lang="hu-HU" dirty="0" err="1">
                          <a:latin typeface="+mj-lt"/>
                        </a:rPr>
                        <a:t>Agbebi</a:t>
                      </a:r>
                      <a:r>
                        <a:rPr lang="hu-HU" dirty="0">
                          <a:latin typeface="+mj-lt"/>
                        </a:rPr>
                        <a:t>, 2017)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35982039"/>
                  </a:ext>
                </a:extLst>
              </a:tr>
            </a:tbl>
          </a:graphicData>
        </a:graphic>
      </p:graphicFrame>
      <p:pic>
        <p:nvPicPr>
          <p:cNvPr id="6" name="Kép 5">
            <a:extLst>
              <a:ext uri="{FF2B5EF4-FFF2-40B4-BE49-F238E27FC236}">
                <a16:creationId xmlns:a16="http://schemas.microsoft.com/office/drawing/2014/main" id="{3A9803E4-873D-492A-8877-0BC6B39FB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610" y="176464"/>
            <a:ext cx="1811728" cy="459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7978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3293</Words>
  <Application>Microsoft Office PowerPoint</Application>
  <PresentationFormat>Szélesvásznú</PresentationFormat>
  <Paragraphs>214</Paragraphs>
  <Slides>23</Slides>
  <Notes>18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Office-téma</vt:lpstr>
      <vt:lpstr>Kína térnyerése Afrikában a 21. század folyamán</vt:lpstr>
      <vt:lpstr>Bevezetés és módszertan</vt:lpstr>
      <vt:lpstr>A kínai térnyerés hat fő aspektusa</vt:lpstr>
      <vt:lpstr>A kínai térnyerés történelmi előzményei és ezek kihatása a sino-afrikai kapcsolatokra</vt:lpstr>
      <vt:lpstr>A sino-afrikai gazdasági kapcsolatok sajátosságai</vt:lpstr>
      <vt:lpstr>PowerPoint-bemutató</vt:lpstr>
      <vt:lpstr>A sino-afrikai gazdasági kapcsolatok sajátosságai</vt:lpstr>
      <vt:lpstr>PowerPoint-bemutató</vt:lpstr>
      <vt:lpstr>A sino-afrikai gazdasági kapcsolatok sajátosságai</vt:lpstr>
      <vt:lpstr>Mi motiválja Kínát az afrikai befolyásszerzésre?</vt:lpstr>
      <vt:lpstr>PowerPoint-bemutató</vt:lpstr>
      <vt:lpstr>Mi motiválja Kínát az afrikai befolyásszerzésre?</vt:lpstr>
      <vt:lpstr>Kína puha ereje Afrikában</vt:lpstr>
      <vt:lpstr>PowerPoint-bemutató</vt:lpstr>
      <vt:lpstr>PowerPoint-bemutató</vt:lpstr>
      <vt:lpstr>Kína megítélése Afrikában</vt:lpstr>
      <vt:lpstr>A pandémia hatása a sino-afrikai kapcsolatokra</vt:lpstr>
      <vt:lpstr>Mit hoz majd a jövő? Kilátások a Kína-Afrika kapcsolatokban</vt:lpstr>
      <vt:lpstr>Konklúzió</vt:lpstr>
      <vt:lpstr>Kína térnyerése Afrikában a 21. század folyamán</vt:lpstr>
      <vt:lpstr>Irodalomjegyzék és felhasznált irodalom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Kína gazdasági térnyerése Afrikában a 21. század folyamán</dc:title>
  <dc:creator>Márton Nagy</dc:creator>
  <cp:lastModifiedBy>Márton Nagy</cp:lastModifiedBy>
  <cp:revision>66</cp:revision>
  <dcterms:created xsi:type="dcterms:W3CDTF">2021-06-22T15:53:14Z</dcterms:created>
  <dcterms:modified xsi:type="dcterms:W3CDTF">2023-04-19T18:40:03Z</dcterms:modified>
</cp:coreProperties>
</file>