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A7"/>
    <a:srgbClr val="E1EAF3"/>
    <a:srgbClr val="012952"/>
    <a:srgbClr val="2B4C6D"/>
    <a:srgbClr val="013F7D"/>
    <a:srgbClr val="4275A8"/>
    <a:srgbClr val="012C57"/>
    <a:srgbClr val="013A6E"/>
    <a:srgbClr val="01366B"/>
    <a:srgbClr val="D0D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(1) modell alapján</c:v>
                </c:pt>
              </c:strCache>
            </c:strRef>
          </c:tx>
          <c:spPr>
            <a:solidFill>
              <a:srgbClr val="FFEAA7"/>
            </a:solidFill>
            <a:ln w="25400">
              <a:noFill/>
            </a:ln>
            <a:effectLst/>
          </c:spPr>
          <c:invertIfNegative val="0"/>
          <c:dLbls>
            <c:numFmt formatCode="#\ 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2018</c:v>
                </c:pt>
                <c:pt idx="2">
                  <c:v>2022</c:v>
                </c:pt>
              </c:numCache>
            </c:numRef>
          </c:cat>
          <c:val>
            <c:numRef>
              <c:f>Munka1!$B$2:$B$4</c:f>
              <c:numCache>
                <c:formatCode>General</c:formatCode>
                <c:ptCount val="3"/>
                <c:pt idx="0">
                  <c:v>11501</c:v>
                </c:pt>
                <c:pt idx="1">
                  <c:v>677</c:v>
                </c:pt>
                <c:pt idx="2">
                  <c:v>20100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67-4715-A082-C5CD47B9C71B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(2) modell alapján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\ 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Munka1!$A$2:$A$4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2018</c:v>
                </c:pt>
                <c:pt idx="2">
                  <c:v>2022</c:v>
                </c:pt>
              </c:numCache>
            </c:numRef>
          </c:cat>
          <c:val>
            <c:numRef>
              <c:f>Munka1!$C$2:$C$4</c:f>
              <c:numCache>
                <c:formatCode>General</c:formatCode>
                <c:ptCount val="3"/>
                <c:pt idx="0">
                  <c:v>10915</c:v>
                </c:pt>
                <c:pt idx="1">
                  <c:v>643</c:v>
                </c:pt>
                <c:pt idx="2">
                  <c:v>19077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67-4715-A082-C5CD47B9C7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07649360"/>
        <c:axId val="2049025360"/>
      </c:barChart>
      <c:catAx>
        <c:axId val="180764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2049025360"/>
        <c:crosses val="autoZero"/>
        <c:auto val="1"/>
        <c:lblAlgn val="ctr"/>
        <c:lblOffset val="100"/>
        <c:noMultiLvlLbl val="0"/>
      </c:catAx>
      <c:valAx>
        <c:axId val="204902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#\ 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180764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FAFD06-7C75-4065-9538-0014692CF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6BAED2-A674-4121-84CC-A4CA1B45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CC4B65-334F-413F-8453-95E75105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C8BC47-2F2E-4DF9-AB2A-D092D3B6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DD81B0-0161-40FB-B141-E5CA379C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65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0F72D4-8326-4146-BC92-39C02C39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B3BF17E-1B6F-417A-9206-A140C73A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5CBAB6-15FF-4290-95CE-73FE103D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916549-38F3-4262-8554-EF5EB522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2FECFC-7660-492F-AB66-22AF03F4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70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0F3890D-68CF-4A14-B58E-318336D5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0E360F2-B256-46F9-B722-2FAB3886F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68EE56-9C3B-42CC-8DC2-E5909DA3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A3F926-4970-4C19-B2B2-76116514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C888F7-FB01-424C-B0EB-5B1854A7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379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7E7F9C-2886-457B-94FB-C58B6987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BFAAA0-F031-41B9-803D-01FDE3DF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8214F2-F877-4630-8A86-CFCC8B3A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E6AF8D-F7B7-43AB-92A7-D3237CB8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EB4889-0A45-4A5B-A402-8BCE5A25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402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685689-FC5B-4716-B6D5-B5B19DCE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D27AD1-7395-4B07-85D7-9EB4C4BDD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6EC1FF-52B3-4960-9E04-C5E2EC77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48EF81-6197-4CD0-91A9-DB40395B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E55AFB-D159-4111-A77D-C36C74D1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98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824B00-4AA0-4345-A2A5-F4D3CCAD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B6B0E9-7632-434D-A201-5899BE1A1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B94CCDD-B290-4571-A882-48463CC4F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71D1085-9A9C-402C-8E02-E47415AC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7F45397-0027-4F52-9EBE-7B183260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2AB865-A596-4CAD-A867-0DA0201C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946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23BB44-0ED3-4053-861B-E0E85EF9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571BDC-34DE-4FD0-B43B-94F532C4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4AD38B3-A4D7-4401-80EB-014FDC3A0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8E87C38-BC05-4D34-A0D7-2903E5446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4D8073F-D714-4BA4-B2CA-94B2CB387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D499D2D-B8A6-4DE5-A0AE-96611AAE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3663A58-6F7C-43E7-91A1-248F6E5F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535E6F6-433E-40C9-A1D8-94000FF0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9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53EB4C-9AD9-40DF-A995-3D7FA88E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6E07C82-1285-4506-B93C-29ACF579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A135C61-2054-4E77-82EA-2E3702D8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C78A638-E219-471C-9B3C-C4EAC2B9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2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8877C1C-44E9-4684-8DFD-22804C84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877F14C-A0FF-4934-8B2E-1EF7093E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F594B1B-6CB9-4681-B444-C7D0E5F0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43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D8D6DC-02CE-41F6-AFD7-69FBCB60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CCEB53-BCBA-407B-A14D-CA1720721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4FAEC75-5FAE-497C-BC61-08167B2F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EB072C-0258-42CC-BFBE-E3727175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304049-B704-43F5-9A67-D0CEB492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07312E-C527-479B-B447-646857D2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54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D7D990-E220-4E21-900A-CC2B3459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11F2FB4-4274-44B3-B7F7-49586BC35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8B799E8-5DC4-49B6-925F-D59717AFA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903A43-1BC6-4CE4-9887-7ADC05D2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0C0C44F-B23F-4E9C-9F4C-21010D7C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738A81-1D48-4640-88CA-8641BC0A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02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031F14F-A5C6-43ED-AAE9-FD669ECB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1D36E0-461A-4A5A-BAA6-47D6B80E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A5B513-C1F4-4F0B-94DA-82FF94502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8388-FDB3-4F85-97CE-B899C40CA564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48B139-14F6-4C0E-8819-2A6B0ABDA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2507B20-3212-4729-B85C-659582693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276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13EAB9C-CA5A-4F2B-A0C3-8627FD1654E9}"/>
              </a:ext>
            </a:extLst>
          </p:cNvPr>
          <p:cNvSpPr txBox="1"/>
          <p:nvPr/>
        </p:nvSpPr>
        <p:spPr>
          <a:xfrm>
            <a:off x="289560" y="1249184"/>
            <a:ext cx="116128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+mj-lt"/>
              </a:rPr>
              <a:t>Szavazunk, ha esik, ha fúj?</a:t>
            </a:r>
          </a:p>
          <a:p>
            <a:r>
              <a:rPr lang="hu-HU" sz="4400" b="1" dirty="0">
                <a:solidFill>
                  <a:schemeClr val="bg1"/>
                </a:solidFill>
                <a:latin typeface="+mj-lt"/>
              </a:rPr>
              <a:t>Az időjárás hatása a választási részvételre Magyarországon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9E3A52A-5806-47E4-9CEC-4E613785F4A0}"/>
              </a:ext>
            </a:extLst>
          </p:cNvPr>
          <p:cNvSpPr txBox="1"/>
          <p:nvPr/>
        </p:nvSpPr>
        <p:spPr>
          <a:xfrm>
            <a:off x="289560" y="3835420"/>
            <a:ext cx="45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cap="all" dirty="0">
                <a:solidFill>
                  <a:schemeClr val="bg1"/>
                </a:solidFill>
                <a:latin typeface="+mj-lt"/>
              </a:rPr>
              <a:t>Nagy </a:t>
            </a:r>
            <a:r>
              <a:rPr lang="hu-HU" sz="2800" b="1" cap="all" dirty="0" err="1">
                <a:solidFill>
                  <a:schemeClr val="bg1"/>
                </a:solidFill>
                <a:latin typeface="+mj-lt"/>
              </a:rPr>
              <a:t>MártoN</a:t>
            </a:r>
            <a:endParaRPr lang="hu-HU" sz="2800" b="1" cap="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8CDF0F6-A886-4ED3-A6AC-9C2A0E0BA298}"/>
              </a:ext>
            </a:extLst>
          </p:cNvPr>
          <p:cNvSpPr txBox="1"/>
          <p:nvPr/>
        </p:nvSpPr>
        <p:spPr>
          <a:xfrm>
            <a:off x="289560" y="5367992"/>
            <a:ext cx="707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+mj-lt"/>
              </a:rPr>
              <a:t>Témavezető: dr. </a:t>
            </a:r>
            <a:r>
              <a:rPr lang="hu-HU" dirty="0" err="1">
                <a:solidFill>
                  <a:schemeClr val="bg1"/>
                </a:solidFill>
                <a:latin typeface="+mj-lt"/>
              </a:rPr>
              <a:t>Golovics</a:t>
            </a:r>
            <a:r>
              <a:rPr lang="hu-HU" dirty="0">
                <a:solidFill>
                  <a:schemeClr val="bg1"/>
                </a:solidFill>
                <a:latin typeface="+mj-lt"/>
              </a:rPr>
              <a:t> József</a:t>
            </a: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Képzés: ELTE GTK, nemzetközi gazdálkodás </a:t>
            </a:r>
            <a:r>
              <a:rPr lang="hu-HU" dirty="0" err="1">
                <a:solidFill>
                  <a:schemeClr val="bg1"/>
                </a:solidFill>
                <a:latin typeface="+mj-lt"/>
              </a:rPr>
              <a:t>BSc</a:t>
            </a:r>
            <a:r>
              <a:rPr lang="hu-HU" dirty="0">
                <a:solidFill>
                  <a:schemeClr val="bg1"/>
                </a:solidFill>
                <a:latin typeface="+mj-lt"/>
              </a:rPr>
              <a:t>, III. évfolyam</a:t>
            </a: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Széchenyi István Szakkollégium</a:t>
            </a: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Budapest, 2023. május 19.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CED1A9B-78A0-DA9D-3CDA-4C3DBED89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340" y="5558671"/>
            <a:ext cx="2667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79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13EAB9C-CA5A-4F2B-A0C3-8627FD1654E9}"/>
              </a:ext>
            </a:extLst>
          </p:cNvPr>
          <p:cNvSpPr txBox="1"/>
          <p:nvPr/>
        </p:nvSpPr>
        <p:spPr>
          <a:xfrm>
            <a:off x="289560" y="1249184"/>
            <a:ext cx="116128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+mj-lt"/>
              </a:rPr>
              <a:t>Szavazunk, ha esik, ha fúj?</a:t>
            </a:r>
          </a:p>
          <a:p>
            <a:r>
              <a:rPr lang="hu-HU" sz="4400" b="1" dirty="0">
                <a:solidFill>
                  <a:schemeClr val="bg1"/>
                </a:solidFill>
                <a:latin typeface="+mj-lt"/>
              </a:rPr>
              <a:t>Az időjárás hatása a választási részvételre Magyarországon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9E3A52A-5806-47E4-9CEC-4E613785F4A0}"/>
              </a:ext>
            </a:extLst>
          </p:cNvPr>
          <p:cNvSpPr txBox="1"/>
          <p:nvPr/>
        </p:nvSpPr>
        <p:spPr>
          <a:xfrm>
            <a:off x="289560" y="3835420"/>
            <a:ext cx="45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cap="all" dirty="0">
                <a:solidFill>
                  <a:schemeClr val="bg1"/>
                </a:solidFill>
                <a:latin typeface="+mj-lt"/>
              </a:rPr>
              <a:t>Nagy </a:t>
            </a:r>
            <a:r>
              <a:rPr lang="hu-HU" sz="2800" b="1" cap="all" dirty="0" err="1">
                <a:solidFill>
                  <a:schemeClr val="bg1"/>
                </a:solidFill>
                <a:latin typeface="+mj-lt"/>
              </a:rPr>
              <a:t>MártoN</a:t>
            </a:r>
            <a:endParaRPr lang="hu-HU" sz="2800" b="1" cap="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8CDF0F6-A886-4ED3-A6AC-9C2A0E0BA298}"/>
              </a:ext>
            </a:extLst>
          </p:cNvPr>
          <p:cNvSpPr txBox="1"/>
          <p:nvPr/>
        </p:nvSpPr>
        <p:spPr>
          <a:xfrm>
            <a:off x="289560" y="5367992"/>
            <a:ext cx="707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+mj-lt"/>
              </a:rPr>
              <a:t>Témavezető: dr. </a:t>
            </a:r>
            <a:r>
              <a:rPr lang="hu-HU" dirty="0" err="1">
                <a:solidFill>
                  <a:schemeClr val="bg1"/>
                </a:solidFill>
                <a:latin typeface="+mj-lt"/>
              </a:rPr>
              <a:t>Golovics</a:t>
            </a:r>
            <a:r>
              <a:rPr lang="hu-HU" dirty="0">
                <a:solidFill>
                  <a:schemeClr val="bg1"/>
                </a:solidFill>
                <a:latin typeface="+mj-lt"/>
              </a:rPr>
              <a:t> József</a:t>
            </a: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Képzés: ELTE GTK, nemzetközi gazdálkodás </a:t>
            </a:r>
            <a:r>
              <a:rPr lang="hu-HU" dirty="0" err="1">
                <a:solidFill>
                  <a:schemeClr val="bg1"/>
                </a:solidFill>
                <a:latin typeface="+mj-lt"/>
              </a:rPr>
              <a:t>BSc</a:t>
            </a:r>
            <a:r>
              <a:rPr lang="hu-HU" dirty="0">
                <a:solidFill>
                  <a:schemeClr val="bg1"/>
                </a:solidFill>
                <a:latin typeface="+mj-lt"/>
              </a:rPr>
              <a:t>, III. évfolyam</a:t>
            </a: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Széchenyi István Szakkollégium</a:t>
            </a: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Budapest, 2023. május 19.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CED1A9B-78A0-DA9D-3CDA-4C3DBED89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340" y="5558671"/>
            <a:ext cx="2667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21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E0F1188-22CA-442E-AD80-D9FCBFB20B97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Összefoglalás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C4056E8-D555-414A-8CC8-4AFA57443551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CDF0972-29FE-4175-99F5-85F1C98EF16C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457F898-EA67-4D64-8F59-266C47738F58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B8AFF3C-27A2-4865-891E-9E95599F05F0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9E00767-5306-40BC-B66E-7AB569CD1F83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8529F6D2-6415-45A9-A544-D74762AC7E14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42915E32-312B-4BDE-B1F0-B75B2B4B8700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AF7AC9C7-0C18-4027-A206-2444EBAD502E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8368052C-CEAD-4396-8BDB-804BB65D879F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églalap 15">
            <a:extLst>
              <a:ext uri="{FF2B5EF4-FFF2-40B4-BE49-F238E27FC236}">
                <a16:creationId xmlns:a16="http://schemas.microsoft.com/office/drawing/2014/main" id="{B98A2248-5448-4448-B32B-4FA13BFF7BFB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97BCE012-582D-4548-B203-46A024F3F05B}"/>
              </a:ext>
            </a:extLst>
          </p:cNvPr>
          <p:cNvSpPr txBox="1"/>
          <p:nvPr/>
        </p:nvSpPr>
        <p:spPr>
          <a:xfrm>
            <a:off x="1072620" y="416117"/>
            <a:ext cx="311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Kutatási kérdés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6CAC94FC-0D19-48C2-A776-CA819BD57DD9}"/>
              </a:ext>
            </a:extLst>
          </p:cNvPr>
          <p:cNvCxnSpPr>
            <a:cxnSpLocks/>
          </p:cNvCxnSpPr>
          <p:nvPr/>
        </p:nvCxnSpPr>
        <p:spPr>
          <a:xfrm>
            <a:off x="1895104" y="1021901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:a16="http://schemas.microsoft.com/office/drawing/2014/main" id="{3CD984F1-18FA-F40F-D5AF-0E7751EAF470}"/>
              </a:ext>
            </a:extLst>
          </p:cNvPr>
          <p:cNvSpPr txBox="1"/>
          <p:nvPr/>
        </p:nvSpPr>
        <p:spPr>
          <a:xfrm>
            <a:off x="4536440" y="411580"/>
            <a:ext cx="311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Módszertan</a:t>
            </a:r>
          </a:p>
        </p:txBody>
      </p:sp>
      <p:cxnSp>
        <p:nvCxnSpPr>
          <p:cNvPr id="3" name="Egyenes összekötő 2">
            <a:extLst>
              <a:ext uri="{FF2B5EF4-FFF2-40B4-BE49-F238E27FC236}">
                <a16:creationId xmlns:a16="http://schemas.microsoft.com/office/drawing/2014/main" id="{B02234E9-A8B6-6481-03CD-452DD63BC5E3}"/>
              </a:ext>
            </a:extLst>
          </p:cNvPr>
          <p:cNvCxnSpPr>
            <a:cxnSpLocks/>
          </p:cNvCxnSpPr>
          <p:nvPr/>
        </p:nvCxnSpPr>
        <p:spPr>
          <a:xfrm>
            <a:off x="5410200" y="10255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832AC0C-0ECD-D0C5-3ED4-E36BF3141566}"/>
              </a:ext>
            </a:extLst>
          </p:cNvPr>
          <p:cNvSpPr txBox="1"/>
          <p:nvPr/>
        </p:nvSpPr>
        <p:spPr>
          <a:xfrm>
            <a:off x="8051536" y="407957"/>
            <a:ext cx="311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Eredmények</a:t>
            </a: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AC501A5D-4C2E-7DD6-C90F-15F117B8B060}"/>
              </a:ext>
            </a:extLst>
          </p:cNvPr>
          <p:cNvCxnSpPr>
            <a:cxnSpLocks/>
          </p:cNvCxnSpPr>
          <p:nvPr/>
        </p:nvCxnSpPr>
        <p:spPr>
          <a:xfrm>
            <a:off x="8925296" y="1021901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943153D-75EE-1E01-5931-6F0552B05F01}"/>
              </a:ext>
            </a:extLst>
          </p:cNvPr>
          <p:cNvSpPr txBox="1"/>
          <p:nvPr/>
        </p:nvSpPr>
        <p:spPr>
          <a:xfrm>
            <a:off x="1181741" y="1293552"/>
            <a:ext cx="2719699" cy="170667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magyar országgyűlési választásokon 2014 és 2022 között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volt-e hatása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 települések szintjén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az időjárásnak a választási részvételi arányokra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?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F3C03978-B916-1476-C246-7B1D65007F90}"/>
              </a:ext>
            </a:extLst>
          </p:cNvPr>
          <p:cNvSpPr txBox="1"/>
          <p:nvPr/>
        </p:nvSpPr>
        <p:spPr>
          <a:xfrm>
            <a:off x="1181741" y="3923794"/>
            <a:ext cx="2755998" cy="1528617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2B4C6D"/>
                </a:solidFill>
                <a:latin typeface="+mj-lt"/>
              </a:rPr>
              <a:t>Csapadékmennyiség, szélerősség, felhőzet: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2B4C6D"/>
                </a:solidFill>
                <a:latin typeface="+mj-lt"/>
              </a:rPr>
              <a:t>negatív 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kapcsolat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2B4C6D"/>
                </a:solidFill>
                <a:latin typeface="+mj-lt"/>
              </a:rPr>
              <a:t>Hőmérséklet: pozitív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 kapcsolat</a:t>
            </a:r>
          </a:p>
        </p:txBody>
      </p:sp>
      <p:sp>
        <p:nvSpPr>
          <p:cNvPr id="28" name="Nyíl: jobbra mutató 27">
            <a:extLst>
              <a:ext uri="{FF2B5EF4-FFF2-40B4-BE49-F238E27FC236}">
                <a16:creationId xmlns:a16="http://schemas.microsoft.com/office/drawing/2014/main" id="{E099514F-062A-7BBE-874B-4E28D2DFC78C}"/>
              </a:ext>
            </a:extLst>
          </p:cNvPr>
          <p:cNvSpPr/>
          <p:nvPr/>
        </p:nvSpPr>
        <p:spPr>
          <a:xfrm>
            <a:off x="4121465" y="3224246"/>
            <a:ext cx="297898" cy="40950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6F957ACC-445F-A33D-5BF6-C4C847BBB877}"/>
              </a:ext>
            </a:extLst>
          </p:cNvPr>
          <p:cNvSpPr txBox="1"/>
          <p:nvPr/>
        </p:nvSpPr>
        <p:spPr>
          <a:xfrm>
            <a:off x="4743639" y="1293553"/>
            <a:ext cx="2755998" cy="4158868"/>
          </a:xfrm>
          <a:prstGeom prst="roundRect">
            <a:avLst/>
          </a:prstGeom>
          <a:solidFill>
            <a:srgbClr val="E1EAF3"/>
          </a:solidFill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Településszintű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adatbázis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választási részvételi arányok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ból és az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időjárási tényezők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ből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Kontrollváltozók: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társadalmi-gazdasági adatok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Fixhatás regressziós modellek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becslése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 hatások robusztusságát egy időben kibővített mintán is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tesztelem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</p:txBody>
      </p:sp>
      <p:sp>
        <p:nvSpPr>
          <p:cNvPr id="32" name="Nyíl: jobbra mutató 31">
            <a:extLst>
              <a:ext uri="{FF2B5EF4-FFF2-40B4-BE49-F238E27FC236}">
                <a16:creationId xmlns:a16="http://schemas.microsoft.com/office/drawing/2014/main" id="{4DAE5972-7AF8-C325-033A-E8E8F0D7D7CE}"/>
              </a:ext>
            </a:extLst>
          </p:cNvPr>
          <p:cNvSpPr/>
          <p:nvPr/>
        </p:nvSpPr>
        <p:spPr>
          <a:xfrm>
            <a:off x="7753638" y="3224245"/>
            <a:ext cx="297898" cy="40950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C9B0D305-3D9F-1C5B-684B-3C2C90955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4"/>
          <a:stretch/>
        </p:blipFill>
        <p:spPr bwMode="auto">
          <a:xfrm>
            <a:off x="10892922" y="5452423"/>
            <a:ext cx="97255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C376D99E-0CD8-1587-4B63-5E5C3026D978}"/>
              </a:ext>
            </a:extLst>
          </p:cNvPr>
          <p:cNvSpPr txBox="1"/>
          <p:nvPr/>
        </p:nvSpPr>
        <p:spPr>
          <a:xfrm>
            <a:off x="975968" y="3135454"/>
            <a:ext cx="311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Hipotézis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D7073C7C-E94F-0CA3-6BEF-3D90CD57E93C}"/>
              </a:ext>
            </a:extLst>
          </p:cNvPr>
          <p:cNvCxnSpPr>
            <a:cxnSpLocks/>
          </p:cNvCxnSpPr>
          <p:nvPr/>
        </p:nvCxnSpPr>
        <p:spPr>
          <a:xfrm>
            <a:off x="1798452" y="3741238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77FFFF5-DE1F-24D9-086F-DE5BF598F5C1}"/>
              </a:ext>
            </a:extLst>
          </p:cNvPr>
          <p:cNvSpPr txBox="1"/>
          <p:nvPr/>
        </p:nvSpPr>
        <p:spPr>
          <a:xfrm>
            <a:off x="8238287" y="1349564"/>
            <a:ext cx="2755998" cy="4158868"/>
          </a:xfrm>
          <a:prstGeom prst="roundRect">
            <a:avLst/>
          </a:prstGeom>
          <a:solidFill>
            <a:srgbClr val="E1EAF3"/>
          </a:solidFill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Csapadék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: egy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extra mm csapadék 0,1 százalékpont csökkenés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t eredményez a választási részvételi arányokban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Hőmérséklet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: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negatív négyzetes hatás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Szélerősség, felhőzet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: az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eredmények nem kellően robusztusok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elméleti oldalról nem kellően megalapozottak</a:t>
            </a:r>
          </a:p>
        </p:txBody>
      </p:sp>
    </p:spTree>
    <p:extLst>
      <p:ext uri="{BB962C8B-B14F-4D97-AF65-F5344CB8AC3E}">
        <p14:creationId xmlns:p14="http://schemas.microsoft.com/office/powerpoint/2010/main" val="34110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8" grpId="0" animBg="1"/>
      <p:bldP spid="30" grpId="0" animBg="1"/>
      <p:bldP spid="3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B2793B1-E4C7-287A-F099-EE0BB3758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4"/>
          <a:stretch/>
        </p:blipFill>
        <p:spPr bwMode="auto">
          <a:xfrm>
            <a:off x="10892922" y="5452423"/>
            <a:ext cx="97255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F8A73B9-62E0-A4C9-9271-1D51ED3A7ED8}"/>
              </a:ext>
            </a:extLst>
          </p:cNvPr>
          <p:cNvSpPr txBox="1"/>
          <p:nvPr/>
        </p:nvSpPr>
        <p:spPr>
          <a:xfrm>
            <a:off x="2434592" y="79635"/>
            <a:ext cx="7322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+mj-lt"/>
              </a:rPr>
              <a:t>A választói viselkedés szakirodalmi megközelítései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E1867010-B30B-1538-D8DA-2166E19FB043}"/>
              </a:ext>
            </a:extLst>
          </p:cNvPr>
          <p:cNvCxnSpPr>
            <a:cxnSpLocks/>
          </p:cNvCxnSpPr>
          <p:nvPr/>
        </p:nvCxnSpPr>
        <p:spPr>
          <a:xfrm>
            <a:off x="5314753" y="719603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6AEC124D-3067-2EBC-9A70-462319A360F3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F55F394-DEB7-34B0-CE7F-1F92DE70B5FD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Háttérismeretek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35F5FCDB-2FA1-F3E5-AC49-E715CB917EAF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6440E0F-1EB9-56CB-72A8-5608E0C1A4DB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9FE5DA55-7A79-1384-40DA-CA036480C03D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10D53AAB-174A-14CE-37AE-FF9320403553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AFA11A40-C3BA-2086-10C5-E412506AE9BD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6E7CEA5D-98ED-CFC2-8DD5-CA694018261A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E6CA0E87-ACA6-4C41-7DF1-7753C3E7BCEC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A063E67E-564C-AFF7-88E8-0B7962078BA5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 25">
            <a:extLst>
              <a:ext uri="{FF2B5EF4-FFF2-40B4-BE49-F238E27FC236}">
                <a16:creationId xmlns:a16="http://schemas.microsoft.com/office/drawing/2014/main" id="{A90FCD5B-3C3F-A3F6-658E-43D691479094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DDE5172F-CB39-0D8C-3529-37333345364E}"/>
              </a:ext>
            </a:extLst>
          </p:cNvPr>
          <p:cNvSpPr txBox="1"/>
          <p:nvPr/>
        </p:nvSpPr>
        <p:spPr>
          <a:xfrm>
            <a:off x="944091" y="963804"/>
            <a:ext cx="2751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A választó társadalmi-gazdasági helyzetén alapuló modellek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E80215B-671B-C90E-DF29-F26819F87445}"/>
              </a:ext>
            </a:extLst>
          </p:cNvPr>
          <p:cNvSpPr txBox="1"/>
          <p:nvPr/>
        </p:nvSpPr>
        <p:spPr>
          <a:xfrm>
            <a:off x="4720195" y="1116204"/>
            <a:ext cx="275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A mobilizációs tényezőkön alapuló modellek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6CE74B7-3AE8-FC9B-4C9B-0AFFE708A0CD}"/>
              </a:ext>
            </a:extLst>
          </p:cNvPr>
          <p:cNvSpPr txBox="1"/>
          <p:nvPr/>
        </p:nvSpPr>
        <p:spPr>
          <a:xfrm>
            <a:off x="8440420" y="1116204"/>
            <a:ext cx="275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A racionális választói modellek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96A4A07-917C-DC14-1E3C-2AD499A62C00}"/>
              </a:ext>
            </a:extLst>
          </p:cNvPr>
          <p:cNvSpPr txBox="1"/>
          <p:nvPr/>
        </p:nvSpPr>
        <p:spPr>
          <a:xfrm>
            <a:off x="1035001" y="1951388"/>
            <a:ext cx="2755998" cy="3499665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Az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alacsony társadalmi-gazdasági helyzet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ben levő választók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aktivitása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kisebb.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Túl magasak a részvétel közvetlen költségei.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 személyes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anyagi jólétükre koncentrálás elvonja az erőforrásaikat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 politikai aktivitástól.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Az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empirikus modellek ellentmondásosak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0B78C66-CEA4-3F79-B8E9-1D488C9F555D}"/>
              </a:ext>
            </a:extLst>
          </p:cNvPr>
          <p:cNvSpPr txBox="1"/>
          <p:nvPr/>
        </p:nvSpPr>
        <p:spPr>
          <a:xfrm>
            <a:off x="4720195" y="1951388"/>
            <a:ext cx="2755998" cy="3499665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 távolmaradó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választók mozgósítása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politikai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aktorok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érdeke és feladata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Csak így maximalizál-hatják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 rájuk leadott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szavazatok számát.</a:t>
            </a:r>
            <a:endParaRPr lang="hu-HU" sz="1600" dirty="0">
              <a:solidFill>
                <a:srgbClr val="01295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Akár racionális döntés miatt, akár a társadalmi-gazdasági helyzete miatt maradna távol.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0A8B73A-2747-AB92-2CDC-ACE0DF94FBA8}"/>
              </a:ext>
            </a:extLst>
          </p:cNvPr>
          <p:cNvSpPr txBox="1"/>
          <p:nvPr/>
        </p:nvSpPr>
        <p:spPr>
          <a:xfrm>
            <a:off x="8401003" y="1951388"/>
            <a:ext cx="2755998" cy="3499665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Az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információszerzés költséges.</a:t>
            </a:r>
            <a:endParaRPr lang="hu-HU" sz="1600" dirty="0">
              <a:solidFill>
                <a:srgbClr val="01295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Annak esélye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hogy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épp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az adott választó adja le a döntő szavazatot, csekély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választók racionális költség-haszon elemzést végezve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inkább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informá-latlanok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maradnak,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és általában távol maradnak a választásoktól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612A6D-9F9B-BF52-6E3D-94A8C587B1B3}"/>
              </a:ext>
            </a:extLst>
          </p:cNvPr>
          <p:cNvSpPr txBox="1"/>
          <p:nvPr/>
        </p:nvSpPr>
        <p:spPr>
          <a:xfrm>
            <a:off x="1560107" y="5178229"/>
            <a:ext cx="1705786" cy="510778"/>
          </a:xfrm>
          <a:prstGeom prst="roundRect">
            <a:avLst/>
          </a:prstGeom>
          <a:solidFill>
            <a:srgbClr val="2B4C6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+mj-lt"/>
              </a:rPr>
              <a:t>(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Verba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 &amp; 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Nie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, 1987 és 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Gomez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et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al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., 2007)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BE814D8-ED32-69EE-BFAA-8FBB917ADAEE}"/>
              </a:ext>
            </a:extLst>
          </p:cNvPr>
          <p:cNvSpPr txBox="1"/>
          <p:nvPr/>
        </p:nvSpPr>
        <p:spPr>
          <a:xfrm>
            <a:off x="5243106" y="5315113"/>
            <a:ext cx="1705786" cy="306467"/>
          </a:xfrm>
          <a:prstGeom prst="roundRect">
            <a:avLst/>
          </a:prstGeom>
          <a:solidFill>
            <a:srgbClr val="2B4C6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+mj-lt"/>
              </a:rPr>
              <a:t>(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Leighley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, 1995)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F3C7A9B-B448-49B3-568C-D878A01C8D2C}"/>
              </a:ext>
            </a:extLst>
          </p:cNvPr>
          <p:cNvSpPr txBox="1"/>
          <p:nvPr/>
        </p:nvSpPr>
        <p:spPr>
          <a:xfrm>
            <a:off x="8994522" y="5280384"/>
            <a:ext cx="1705786" cy="306467"/>
          </a:xfrm>
          <a:prstGeom prst="roundRect">
            <a:avLst/>
          </a:prstGeom>
          <a:solidFill>
            <a:srgbClr val="2B4C6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+mj-lt"/>
              </a:rPr>
              <a:t>(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Downs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, 1957)</a:t>
            </a:r>
          </a:p>
        </p:txBody>
      </p:sp>
    </p:spTree>
    <p:extLst>
      <p:ext uri="{BB962C8B-B14F-4D97-AF65-F5344CB8AC3E}">
        <p14:creationId xmlns:p14="http://schemas.microsoft.com/office/powerpoint/2010/main" val="357059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 animBg="1"/>
      <p:bldP spid="9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20EEF2D5-CFBD-45A2-B307-3F3DA7C1912C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FCB526A-8275-ECD7-3899-3A1A8752FC96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5602F7-330F-7D34-2E5B-088D6C8DF0C0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Háttérismeretek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0AE930EC-7022-0FB3-5703-38FD8CA84B0D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B11E7644-7BC8-DA89-406F-40FAA4261644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780FF54-1D76-B886-AFF6-36AD1A703A97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A521293D-4F87-8E22-3415-413B5F0ECF22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D167E1C1-B93C-D9B8-1B58-868B48B7AC5D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7F59B185-12FD-DE63-BF90-4968EABCFE95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6009BBE0-1460-AAC1-6A26-03B18AE02058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DB252961-A660-7AFB-F9FA-702FD50F4DBA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2AFBB7AA-F9C3-57CE-FDC6-6C7EFCEE43FF}"/>
              </a:ext>
            </a:extLst>
          </p:cNvPr>
          <p:cNvSpPr txBox="1"/>
          <p:nvPr/>
        </p:nvSpPr>
        <p:spPr>
          <a:xfrm>
            <a:off x="3795395" y="167921"/>
            <a:ext cx="4601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+mj-lt"/>
              </a:rPr>
              <a:t>A racionális választói modellek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929698EB-C46B-6BF2-9679-6FCD4A24E5AF}"/>
              </a:ext>
            </a:extLst>
          </p:cNvPr>
          <p:cNvCxnSpPr>
            <a:cxnSpLocks/>
          </p:cNvCxnSpPr>
          <p:nvPr/>
        </p:nvCxnSpPr>
        <p:spPr>
          <a:xfrm>
            <a:off x="5308458" y="838518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CF38325B-6BBD-7B44-BCD0-5B1537904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4"/>
          <a:stretch/>
        </p:blipFill>
        <p:spPr bwMode="auto">
          <a:xfrm>
            <a:off x="10892922" y="5452423"/>
            <a:ext cx="97255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95A1285-720A-8BFD-BDCE-F1DB328071D9}"/>
              </a:ext>
            </a:extLst>
          </p:cNvPr>
          <p:cNvSpPr txBox="1"/>
          <p:nvPr/>
        </p:nvSpPr>
        <p:spPr>
          <a:xfrm>
            <a:off x="1041400" y="1097656"/>
            <a:ext cx="9851522" cy="680821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algn="ctr"/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Downs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(1957)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feltételezései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 részvétel paradoxonára vezetnek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: a zérus választói politikai aktivitás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elméleti megalapozottsága közel sem állja ki az empíria próbáját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– a valóságban igenis sokan elmennek szavazni.</a:t>
            </a:r>
          </a:p>
        </p:txBody>
      </p:sp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ADFB7139-DF6D-2BCA-0513-04136B91D510}"/>
              </a:ext>
            </a:extLst>
          </p:cNvPr>
          <p:cNvSpPr/>
          <p:nvPr/>
        </p:nvSpPr>
        <p:spPr>
          <a:xfrm rot="5400000">
            <a:off x="2953377" y="1980240"/>
            <a:ext cx="297898" cy="40950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Nyíl: jobbra mutató 8">
            <a:extLst>
              <a:ext uri="{FF2B5EF4-FFF2-40B4-BE49-F238E27FC236}">
                <a16:creationId xmlns:a16="http://schemas.microsoft.com/office/drawing/2014/main" id="{9AEC965F-7287-8713-2ABE-CBE9A663183C}"/>
              </a:ext>
            </a:extLst>
          </p:cNvPr>
          <p:cNvSpPr/>
          <p:nvPr/>
        </p:nvSpPr>
        <p:spPr>
          <a:xfrm rot="5400000">
            <a:off x="8531219" y="1980239"/>
            <a:ext cx="297898" cy="40950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24E169C-0F4D-D50A-DE3D-5C1F8C883C67}"/>
              </a:ext>
            </a:extLst>
          </p:cNvPr>
          <p:cNvSpPr txBox="1"/>
          <p:nvPr/>
        </p:nvSpPr>
        <p:spPr>
          <a:xfrm>
            <a:off x="1715469" y="2442217"/>
            <a:ext cx="296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Korlátozzuk az elmélet empirikus alkalmazhatóságát!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D501828-05B7-6047-5DF8-305E7CD17B04}"/>
              </a:ext>
            </a:extLst>
          </p:cNvPr>
          <p:cNvSpPr txBox="1"/>
          <p:nvPr/>
        </p:nvSpPr>
        <p:spPr>
          <a:xfrm>
            <a:off x="6946900" y="2442217"/>
            <a:ext cx="330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Terjesszük ki a költség és a haszon fogalmának értelmezését!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EEC47CE5-C126-1510-9AEE-EB37C4B37F4F}"/>
              </a:ext>
            </a:extLst>
          </p:cNvPr>
          <p:cNvSpPr txBox="1"/>
          <p:nvPr/>
        </p:nvSpPr>
        <p:spPr>
          <a:xfrm>
            <a:off x="1771349" y="3126280"/>
            <a:ext cx="2719699" cy="2563522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Vannak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olyan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választók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aki </a:t>
            </a:r>
            <a:r>
              <a:rPr lang="hu-HU" sz="1600" dirty="0" err="1">
                <a:solidFill>
                  <a:srgbClr val="012952"/>
                </a:solidFill>
                <a:latin typeface="+mj-lt"/>
              </a:rPr>
              <a:t>downsi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értelemben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racionális költség-haszon elemzést végeznek</a:t>
            </a:r>
            <a:endParaRPr lang="hu-HU" sz="1600" dirty="0">
              <a:solidFill>
                <a:srgbClr val="01295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Lehetnek nem racionális választók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modell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csak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előbbiek viselkedését magyarázza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40778FF-0825-03DC-86A2-205E2346C53A}"/>
              </a:ext>
            </a:extLst>
          </p:cNvPr>
          <p:cNvSpPr txBox="1"/>
          <p:nvPr/>
        </p:nvSpPr>
        <p:spPr>
          <a:xfrm>
            <a:off x="7352350" y="3126280"/>
            <a:ext cx="2719699" cy="2563522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 választói kalkulusban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hasznosság lehet az e-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redményhez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való hozzá-járulástól független is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Pl. a normáknak való megfelelés okozta elégedettség.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Így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paradoxon feloldódik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F493446-80C5-324A-40CC-D1E53CD2A820}"/>
              </a:ext>
            </a:extLst>
          </p:cNvPr>
          <p:cNvSpPr txBox="1"/>
          <p:nvPr/>
        </p:nvSpPr>
        <p:spPr>
          <a:xfrm>
            <a:off x="7777455" y="5562874"/>
            <a:ext cx="1945093" cy="306467"/>
          </a:xfrm>
          <a:prstGeom prst="roundRect">
            <a:avLst/>
          </a:prstGeom>
          <a:solidFill>
            <a:srgbClr val="2B4C6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+mj-lt"/>
              </a:rPr>
              <a:t>(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Riker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 &amp; 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Ordeshook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, 1968)</a:t>
            </a:r>
          </a:p>
        </p:txBody>
      </p:sp>
    </p:spTree>
    <p:extLst>
      <p:ext uri="{BB962C8B-B14F-4D97-AF65-F5344CB8AC3E}">
        <p14:creationId xmlns:p14="http://schemas.microsoft.com/office/powerpoint/2010/main" val="3977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20EEF2D5-CFBD-45A2-B307-3F3DA7C1912C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FCB526A-8275-ECD7-3899-3A1A8752FC96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5602F7-330F-7D34-2E5B-088D6C8DF0C0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Háttérismeretek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0AE930EC-7022-0FB3-5703-38FD8CA84B0D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B11E7644-7BC8-DA89-406F-40FAA4261644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780FF54-1D76-B886-AFF6-36AD1A703A97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A521293D-4F87-8E22-3415-413B5F0ECF22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D167E1C1-B93C-D9B8-1B58-868B48B7AC5D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7F59B185-12FD-DE63-BF90-4968EABCFE95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6009BBE0-1460-AAC1-6A26-03B18AE02058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DB252961-A660-7AFB-F9FA-702FD50F4DBA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2AFBB7AA-F9C3-57CE-FDC6-6C7EFCEE43FF}"/>
              </a:ext>
            </a:extLst>
          </p:cNvPr>
          <p:cNvSpPr txBox="1"/>
          <p:nvPr/>
        </p:nvSpPr>
        <p:spPr>
          <a:xfrm>
            <a:off x="2234565" y="167920"/>
            <a:ext cx="7722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+mj-lt"/>
              </a:rPr>
              <a:t>Az időjárás hatása a választási részvételre világszerte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929698EB-C46B-6BF2-9679-6FCD4A24E5AF}"/>
              </a:ext>
            </a:extLst>
          </p:cNvPr>
          <p:cNvCxnSpPr>
            <a:cxnSpLocks/>
          </p:cNvCxnSpPr>
          <p:nvPr/>
        </p:nvCxnSpPr>
        <p:spPr>
          <a:xfrm>
            <a:off x="5308458" y="838518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CF38325B-6BBD-7B44-BCD0-5B1537904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4"/>
          <a:stretch/>
        </p:blipFill>
        <p:spPr bwMode="auto">
          <a:xfrm>
            <a:off x="10892922" y="5452423"/>
            <a:ext cx="97255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DF0B3CB5-0CC7-5CF4-9DB0-71F1812D1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20804"/>
              </p:ext>
            </p:extLst>
          </p:nvPr>
        </p:nvGraphicFramePr>
        <p:xfrm>
          <a:off x="838200" y="1389380"/>
          <a:ext cx="10054720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0944">
                  <a:extLst>
                    <a:ext uri="{9D8B030D-6E8A-4147-A177-3AD203B41FA5}">
                      <a16:colId xmlns:a16="http://schemas.microsoft.com/office/drawing/2014/main" val="1253520371"/>
                    </a:ext>
                  </a:extLst>
                </a:gridCol>
                <a:gridCol w="2010944">
                  <a:extLst>
                    <a:ext uri="{9D8B030D-6E8A-4147-A177-3AD203B41FA5}">
                      <a16:colId xmlns:a16="http://schemas.microsoft.com/office/drawing/2014/main" val="81476426"/>
                    </a:ext>
                  </a:extLst>
                </a:gridCol>
                <a:gridCol w="2010944">
                  <a:extLst>
                    <a:ext uri="{9D8B030D-6E8A-4147-A177-3AD203B41FA5}">
                      <a16:colId xmlns:a16="http://schemas.microsoft.com/office/drawing/2014/main" val="2967531787"/>
                    </a:ext>
                  </a:extLst>
                </a:gridCol>
                <a:gridCol w="2010944">
                  <a:extLst>
                    <a:ext uri="{9D8B030D-6E8A-4147-A177-3AD203B41FA5}">
                      <a16:colId xmlns:a16="http://schemas.microsoft.com/office/drawing/2014/main" val="938072122"/>
                    </a:ext>
                  </a:extLst>
                </a:gridCol>
                <a:gridCol w="2010944">
                  <a:extLst>
                    <a:ext uri="{9D8B030D-6E8A-4147-A177-3AD203B41FA5}">
                      <a16:colId xmlns:a16="http://schemas.microsoft.com/office/drawing/2014/main" val="170829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Publikáció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Vizsgált ország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Hőmérséklet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Csapadék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Napsütéses órák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1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Knack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(1994)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USA (megye)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n.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sz.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n.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sz.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5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Lakhdar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&amp;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Dubois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(2006)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Franciaország (megye)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0,37 (°C)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–0,17 (mm)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70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Gomez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et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al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. (2007)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USA (megye)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–0,833 (inch)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Eisinga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et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al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. (2012a)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Hollandia (település)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0,119 (°C)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–0,041 (mm)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0,015 (%)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43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Artés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(2014)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Spanyolország (település)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n.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sz.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–0,063 (mm)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7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Persson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et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al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. (2014)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Svédország (település)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n.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sz.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Lee &amp;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Hwang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(2017)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Dél-Korea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n.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sz.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–0,234 (mm)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58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Van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Assche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et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al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. (2017)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USA (állam)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0,14 (°C)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55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Chen (2018)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Tajvan (megye)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n.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sz.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–0,166 (mm)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n.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sz.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9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Leslie &amp;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Arı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 (2018)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Egyesült Királyság (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v.k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.)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–0,05 (mm)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968611"/>
                  </a:ext>
                </a:extLst>
              </a:tr>
            </a:tbl>
          </a:graphicData>
        </a:graphic>
      </p:graphicFrame>
      <p:sp>
        <p:nvSpPr>
          <p:cNvPr id="8" name="Szövegdoboz 7">
            <a:extLst>
              <a:ext uri="{FF2B5EF4-FFF2-40B4-BE49-F238E27FC236}">
                <a16:creationId xmlns:a16="http://schemas.microsoft.com/office/drawing/2014/main" id="{099F47DE-7D53-5DD3-4D74-E645EBC30779}"/>
              </a:ext>
            </a:extLst>
          </p:cNvPr>
          <p:cNvSpPr txBox="1"/>
          <p:nvPr/>
        </p:nvSpPr>
        <p:spPr>
          <a:xfrm>
            <a:off x="1456225" y="990933"/>
            <a:ext cx="927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/>
                </a:solidFill>
              </a:rPr>
              <a:t>Az időjárási tényezők hatása a választási részvételi százalékokra, eddigi empirikus eredmények</a:t>
            </a:r>
            <a:endParaRPr lang="hu-HU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E67791A-9236-3580-BFFF-7A0FC47DFCB9}"/>
              </a:ext>
            </a:extLst>
          </p:cNvPr>
          <p:cNvSpPr txBox="1"/>
          <p:nvPr/>
        </p:nvSpPr>
        <p:spPr>
          <a:xfrm>
            <a:off x="3171725" y="5538763"/>
            <a:ext cx="584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dirty="0">
                <a:solidFill>
                  <a:schemeClr val="bg1"/>
                </a:solidFill>
              </a:rPr>
              <a:t>Forrás: saját szerkesztés a publikáció oszlop cikkei alapján.</a:t>
            </a:r>
            <a:endParaRPr lang="hu-HU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561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F8CC8551-4DC7-43F5-BC7E-D04184820047}"/>
              </a:ext>
            </a:extLst>
          </p:cNvPr>
          <p:cNvSpPr/>
          <p:nvPr/>
        </p:nvSpPr>
        <p:spPr>
          <a:xfrm>
            <a:off x="11201400" y="0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370B7246-4275-4F13-A018-3E80EA3330A1}"/>
              </a:ext>
            </a:extLst>
          </p:cNvPr>
          <p:cNvSpPr txBox="1"/>
          <p:nvPr/>
        </p:nvSpPr>
        <p:spPr>
          <a:xfrm>
            <a:off x="2728940" y="119771"/>
            <a:ext cx="673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Elemzett adatok és módszertani megközelítés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57D694C-4950-404D-9C60-D09489D29465}"/>
              </a:ext>
            </a:extLst>
          </p:cNvPr>
          <p:cNvCxnSpPr>
            <a:cxnSpLocks/>
          </p:cNvCxnSpPr>
          <p:nvPr/>
        </p:nvCxnSpPr>
        <p:spPr>
          <a:xfrm>
            <a:off x="5447331" y="758302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09E96731-89AA-4232-BE7B-DB61597018F1}"/>
              </a:ext>
            </a:extLst>
          </p:cNvPr>
          <p:cNvSpPr txBox="1"/>
          <p:nvPr/>
        </p:nvSpPr>
        <p:spPr>
          <a:xfrm>
            <a:off x="946631" y="2437004"/>
            <a:ext cx="436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Meteorológiai adatok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FD5A761-2CF9-46D1-8EED-3A91C57389F7}"/>
              </a:ext>
            </a:extLst>
          </p:cNvPr>
          <p:cNvSpPr txBox="1"/>
          <p:nvPr/>
        </p:nvSpPr>
        <p:spPr>
          <a:xfrm>
            <a:off x="792480" y="1037515"/>
            <a:ext cx="457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Választási részvételi adatok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DDB9DBC3-784E-4352-83DD-028A03A4B23A}"/>
              </a:ext>
            </a:extLst>
          </p:cNvPr>
          <p:cNvSpPr txBox="1"/>
          <p:nvPr/>
        </p:nvSpPr>
        <p:spPr>
          <a:xfrm>
            <a:off x="559472" y="2869471"/>
            <a:ext cx="5140837" cy="920207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Visualcrossing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(</a:t>
            </a:r>
            <a:r>
              <a:rPr lang="hu-HU" sz="1600" dirty="0" err="1">
                <a:solidFill>
                  <a:srgbClr val="012952"/>
                </a:solidFill>
                <a:latin typeface="+mj-lt"/>
              </a:rPr>
              <a:t>n.d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.)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historikus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adatai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Ha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nincs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 településen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mérőállomás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úgy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környező mérőállomások értékeiből interpolál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 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1F701E6D-CC1F-4713-A4C1-D9B37B1F04A0}"/>
              </a:ext>
            </a:extLst>
          </p:cNvPr>
          <p:cNvSpPr txBox="1"/>
          <p:nvPr/>
        </p:nvSpPr>
        <p:spPr>
          <a:xfrm>
            <a:off x="598168" y="1471896"/>
            <a:ext cx="5072706" cy="927373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Az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NVI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(2019)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jegyzőkönyvadatai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Részvételi arány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megjelentek és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választópolgárok hányadosaként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adódik.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C0104F3-5883-3641-78CB-C7E1787CC3A8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9381BE-B7DE-159F-D0C0-B281D98B16F3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067743A-3A8B-6780-F9F5-DA07E405D65B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Adatok, módszertan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DE7BE834-EBC4-BA8F-7A88-3C3F4F684CF1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E0965396-9382-90DB-B5A6-00EA8CA4AE5A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D8340B84-C250-D85F-F7A3-5F48EBCF921D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D06F6C5E-F77E-2BE0-B932-59282B09E5A7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D0D3B0A0-15D2-923A-3298-17C9206D34B3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CF1E059D-A841-E398-D05E-11E8B2E06508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28B61FFC-ACD3-0E87-96ED-9006634FDDE7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9B6C067B-A67E-F59C-EBA2-B6627F98B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4"/>
          <a:stretch/>
        </p:blipFill>
        <p:spPr bwMode="auto">
          <a:xfrm>
            <a:off x="10892922" y="5452423"/>
            <a:ext cx="97255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DE503BD3-3177-E115-CD5F-C69F88B4271D}"/>
              </a:ext>
            </a:extLst>
          </p:cNvPr>
          <p:cNvSpPr txBox="1"/>
          <p:nvPr/>
        </p:nvSpPr>
        <p:spPr>
          <a:xfrm>
            <a:off x="932371" y="3915432"/>
            <a:ext cx="457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Társadalmi-gazdasági kontrollváltozók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4443C92-0B43-29CA-B921-79558488609A}"/>
              </a:ext>
            </a:extLst>
          </p:cNvPr>
          <p:cNvSpPr txBox="1"/>
          <p:nvPr/>
        </p:nvSpPr>
        <p:spPr>
          <a:xfrm>
            <a:off x="627603" y="4364042"/>
            <a:ext cx="5072706" cy="920207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település lakosságszámára, korösszetételére, gazdasági helyzetére és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iskolázottságára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kontrollálok.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KSH adatsorok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alapján.</a:t>
            </a:r>
          </a:p>
        </p:txBody>
      </p:sp>
      <p:sp>
        <p:nvSpPr>
          <p:cNvPr id="23" name="Nyíl: jobbra mutató 22">
            <a:extLst>
              <a:ext uri="{FF2B5EF4-FFF2-40B4-BE49-F238E27FC236}">
                <a16:creationId xmlns:a16="http://schemas.microsoft.com/office/drawing/2014/main" id="{ECA2D062-5B86-61F3-B12F-EA0BF646BAD7}"/>
              </a:ext>
            </a:extLst>
          </p:cNvPr>
          <p:cNvSpPr/>
          <p:nvPr/>
        </p:nvSpPr>
        <p:spPr>
          <a:xfrm rot="5400000">
            <a:off x="8768004" y="3008927"/>
            <a:ext cx="297898" cy="40950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1F71330-1921-B6B8-E88B-36067317617E}"/>
              </a:ext>
            </a:extLst>
          </p:cNvPr>
          <p:cNvSpPr txBox="1"/>
          <p:nvPr/>
        </p:nvSpPr>
        <p:spPr>
          <a:xfrm>
            <a:off x="6626109" y="1037515"/>
            <a:ext cx="457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Megfontolások az adatbázis kapcsán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6D5AFE9C-1337-7C5B-9A9C-80EFDBC9F6D0}"/>
              </a:ext>
            </a:extLst>
          </p:cNvPr>
          <p:cNvSpPr txBox="1"/>
          <p:nvPr/>
        </p:nvSpPr>
        <p:spPr>
          <a:xfrm>
            <a:off x="6622819" y="3410975"/>
            <a:ext cx="457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>
                <a:solidFill>
                  <a:schemeClr val="bg1"/>
                </a:solidFill>
                <a:latin typeface="+mj-lt"/>
              </a:rPr>
              <a:t>Ökonometriai</a:t>
            </a:r>
            <a:r>
              <a:rPr lang="hu-HU" b="1" dirty="0">
                <a:solidFill>
                  <a:schemeClr val="bg1"/>
                </a:solidFill>
                <a:latin typeface="+mj-lt"/>
              </a:rPr>
              <a:t> módszertan kiválasztása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86C7279C-27A3-B8F5-8BDE-29DB4FA23901}"/>
              </a:ext>
            </a:extLst>
          </p:cNvPr>
          <p:cNvSpPr txBox="1"/>
          <p:nvPr/>
        </p:nvSpPr>
        <p:spPr>
          <a:xfrm>
            <a:off x="6306494" y="1441009"/>
            <a:ext cx="5072706" cy="1466210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Fő elemzés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kontrollváltozók elérhetősége miatt 2014 és 2022 között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100 százalékos részvételi arányok OLS-becslés </a:t>
            </a:r>
            <a:r>
              <a:rPr lang="hu-HU" sz="1600" dirty="0" err="1">
                <a:solidFill>
                  <a:srgbClr val="012952"/>
                </a:solidFill>
                <a:latin typeface="+mj-lt"/>
              </a:rPr>
              <a:t>korlátai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miatt kihagyva.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Nem végig jelen levő települések szintén kihagyva.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BDDCEFD0-0B07-80BF-3015-6A53F20C2234}"/>
              </a:ext>
            </a:extLst>
          </p:cNvPr>
          <p:cNvSpPr txBox="1"/>
          <p:nvPr/>
        </p:nvSpPr>
        <p:spPr>
          <a:xfrm>
            <a:off x="6379046" y="3818039"/>
            <a:ext cx="5072706" cy="1466210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Fixhatás modellezés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megalapozott (</a:t>
            </a:r>
            <a:r>
              <a:rPr lang="hu-HU" sz="1600" dirty="0" err="1">
                <a:solidFill>
                  <a:srgbClr val="012952"/>
                </a:solidFill>
                <a:latin typeface="+mj-lt"/>
              </a:rPr>
              <a:t>Hausman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-teszt alapján), valóban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lehetnek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településenként időben állandó, a részvételt befolyásoló hatások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választás évének bevonása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dummyként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az F-próba alapján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indokolt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19" grpId="0"/>
      <p:bldP spid="22" grpId="0" animBg="1"/>
      <p:bldP spid="23" grpId="0" animBg="1"/>
      <p:bldP spid="24" grpId="0"/>
      <p:bldP spid="34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12C24AA6-286A-22CB-7326-23DFABB94A40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F95FA67-BC4A-2357-917D-1AD9C4ABBA09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1F4EBDB-6351-4B87-7D4B-AFACD10DF70A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B3CBE6F-9ECB-BE42-EABA-7D21425B7398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E6FA926-6A7A-CC1F-D7FB-A8DDC5B08E17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Eredmények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D484648-9716-6615-31C7-950B9AFD6C17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9FD28BEC-F1F1-D141-31F4-546C8CE6F24D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4584AAD4-D522-E2D5-2B60-D39918D9B916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C9D7112A-A746-5088-6582-523072E76F4B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FC7643EE-1F7A-9A7F-0BED-D47C50C07B52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ACCE442B-7B2B-860F-38F5-AA382F9EB2DC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F5B07B42-7A3D-3634-1779-6B8079A4E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4"/>
          <a:stretch/>
        </p:blipFill>
        <p:spPr bwMode="auto">
          <a:xfrm>
            <a:off x="10892922" y="5452423"/>
            <a:ext cx="97255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BB05514A-D8E2-E15B-AC6D-871DEADC5443}"/>
              </a:ext>
            </a:extLst>
          </p:cNvPr>
          <p:cNvSpPr txBox="1"/>
          <p:nvPr/>
        </p:nvSpPr>
        <p:spPr>
          <a:xfrm>
            <a:off x="1352550" y="159861"/>
            <a:ext cx="948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Az időjárás hatása a választási részvételre: modelleredmények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B0E4B7AA-A494-3498-BD57-FB4DE23830FE}"/>
              </a:ext>
            </a:extLst>
          </p:cNvPr>
          <p:cNvCxnSpPr>
            <a:cxnSpLocks/>
          </p:cNvCxnSpPr>
          <p:nvPr/>
        </p:nvCxnSpPr>
        <p:spPr>
          <a:xfrm>
            <a:off x="5410200" y="720813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áblázat 7">
            <a:extLst>
              <a:ext uri="{FF2B5EF4-FFF2-40B4-BE49-F238E27FC236}">
                <a16:creationId xmlns:a16="http://schemas.microsoft.com/office/drawing/2014/main" id="{08235DCC-9EF8-7B94-B859-C14D84E83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74749"/>
              </p:ext>
            </p:extLst>
          </p:nvPr>
        </p:nvGraphicFramePr>
        <p:xfrm>
          <a:off x="929642" y="898554"/>
          <a:ext cx="1005472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0944">
                  <a:extLst>
                    <a:ext uri="{9D8B030D-6E8A-4147-A177-3AD203B41FA5}">
                      <a16:colId xmlns:a16="http://schemas.microsoft.com/office/drawing/2014/main" val="1253520371"/>
                    </a:ext>
                  </a:extLst>
                </a:gridCol>
                <a:gridCol w="2010944">
                  <a:extLst>
                    <a:ext uri="{9D8B030D-6E8A-4147-A177-3AD203B41FA5}">
                      <a16:colId xmlns:a16="http://schemas.microsoft.com/office/drawing/2014/main" val="81476426"/>
                    </a:ext>
                  </a:extLst>
                </a:gridCol>
                <a:gridCol w="2010944">
                  <a:extLst>
                    <a:ext uri="{9D8B030D-6E8A-4147-A177-3AD203B41FA5}">
                      <a16:colId xmlns:a16="http://schemas.microsoft.com/office/drawing/2014/main" val="2967531787"/>
                    </a:ext>
                  </a:extLst>
                </a:gridCol>
                <a:gridCol w="2010944">
                  <a:extLst>
                    <a:ext uri="{9D8B030D-6E8A-4147-A177-3AD203B41FA5}">
                      <a16:colId xmlns:a16="http://schemas.microsoft.com/office/drawing/2014/main" val="938072122"/>
                    </a:ext>
                  </a:extLst>
                </a:gridCol>
                <a:gridCol w="2010944">
                  <a:extLst>
                    <a:ext uri="{9D8B030D-6E8A-4147-A177-3AD203B41FA5}">
                      <a16:colId xmlns:a16="http://schemas.microsoft.com/office/drawing/2014/main" val="170829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(1)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(2)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(3)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(4)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1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T:N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3:3127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3:3127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5:3126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5:3126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61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időszak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2014</a:t>
                      </a:r>
                      <a:r>
                        <a:rPr lang="hu-HU" sz="1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–2022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2014–2022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2006–2022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2006–2022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5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konstans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0,5915***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0,5728***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0,6626***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0,6371***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70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hőmérséklet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–3,4240e–3***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2,6499e</a:t>
                      </a:r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–3**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–2,2271e–3***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0,0105***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hőmérséklet</a:t>
                      </a:r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²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–2,6299e–4***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–5,7968e–4***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43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csapadék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–9,4266e–4***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–8,9468e–4***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–1,5190e–3***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–1,0748e–3***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7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szélerősség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7,3770e</a:t>
                      </a:r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–4***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–7,7559e-4*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3,1928e</a:t>
                      </a:r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–6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–3,6037e–3***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szélerősség</a:t>
                      </a:r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²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3,0683e</a:t>
                      </a:r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–5***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8,1701e</a:t>
                      </a:r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–5***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58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felhőzet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–8,6762e–5**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–7,8660e–5**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–2,4814e–5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–7,3644e–5**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55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választás </a:t>
                      </a:r>
                      <a:r>
                        <a:rPr lang="hu-HU" sz="14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dummyk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igen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igen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igen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igen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9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kontrollváltozók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igen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igen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igen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igen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9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Within</a:t>
                      </a:r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 R</a:t>
                      </a:r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²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0,6793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0,6808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0,4653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0,4748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08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16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BC44867-6FF8-4687-BEAE-91937FFA9969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A972D4F-4D51-4146-AD9B-E80EDC393E53}"/>
              </a:ext>
            </a:extLst>
          </p:cNvPr>
          <p:cNvSpPr txBox="1"/>
          <p:nvPr/>
        </p:nvSpPr>
        <p:spPr>
          <a:xfrm>
            <a:off x="2129790" y="159861"/>
            <a:ext cx="7932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A csapadékos időjárás miatt </a:t>
            </a:r>
            <a:r>
              <a:rPr lang="hu-HU" sz="2800" dirty="0" err="1">
                <a:solidFill>
                  <a:schemeClr val="bg1"/>
                </a:solidFill>
                <a:latin typeface="+mj-lt"/>
              </a:rPr>
              <a:t>otthonmaradtak</a:t>
            </a:r>
            <a:r>
              <a:rPr lang="hu-HU" sz="2800" dirty="0">
                <a:solidFill>
                  <a:schemeClr val="bg1"/>
                </a:solidFill>
                <a:latin typeface="+mj-lt"/>
              </a:rPr>
              <a:t> száma</a:t>
            </a: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CEE39777-F517-4ACD-9680-582A03257B5F}"/>
              </a:ext>
            </a:extLst>
          </p:cNvPr>
          <p:cNvCxnSpPr>
            <a:cxnSpLocks/>
          </p:cNvCxnSpPr>
          <p:nvPr/>
        </p:nvCxnSpPr>
        <p:spPr>
          <a:xfrm>
            <a:off x="5255260" y="720813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80AB4D5-40B0-48BD-A89F-89AA35C607EF}"/>
              </a:ext>
            </a:extLst>
          </p:cNvPr>
          <p:cNvSpPr txBox="1"/>
          <p:nvPr/>
        </p:nvSpPr>
        <p:spPr>
          <a:xfrm>
            <a:off x="838200" y="937394"/>
            <a:ext cx="10054722" cy="604180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algn="ctr"/>
            <a:r>
              <a:rPr lang="hu-HU" sz="1600" dirty="0">
                <a:solidFill>
                  <a:srgbClr val="012952"/>
                </a:solidFill>
                <a:latin typeface="+mj-lt"/>
              </a:rPr>
              <a:t>Bár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csapadékmennyiség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választási részvételre gyakorolt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hatása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statisztikai szempontból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szignifikáns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azonban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akkora jelentőséggel nem bír, hogy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az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 választási eredményeket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érdemben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befolyásolja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4BE7B7E-FD65-B708-DE2D-6D2A560B5219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BD296AF-FB28-5D7B-0671-1FA12EC3ED0D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495FEAE-F870-C1B7-1574-9F600327A74B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221220E-71C0-39AB-9CD9-641385BC1F27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Eredmények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491318C5-B56C-AC37-2A4E-889B6BB80797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C7C091B3-048F-AC45-A33C-627249441861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C2876F64-F77A-4C32-ABB4-5C33137C8AC9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69093887-BEAA-4C13-158D-0C38C478E517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E217BCB0-E8C4-E4C9-6833-1D4D475C2114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85C193EB-7D54-FA87-6F40-A214192B5B7C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DA1BE577-BB6E-D77E-1719-8174BAD7129E}"/>
              </a:ext>
            </a:extLst>
          </p:cNvPr>
          <p:cNvSpPr txBox="1"/>
          <p:nvPr/>
        </p:nvSpPr>
        <p:spPr>
          <a:xfrm>
            <a:off x="3171724" y="1805927"/>
            <a:ext cx="5848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/>
                </a:solidFill>
              </a:rPr>
              <a:t>Az egyes országgyűlési választásokon a választás napján hullott csapadék következtében távolmaradt választók száma országosan</a:t>
            </a:r>
            <a:endParaRPr lang="hu-HU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CA6E503-BB2A-79A1-ED71-E8733BE9164E}"/>
              </a:ext>
            </a:extLst>
          </p:cNvPr>
          <p:cNvSpPr txBox="1"/>
          <p:nvPr/>
        </p:nvSpPr>
        <p:spPr>
          <a:xfrm>
            <a:off x="2670810" y="2402486"/>
            <a:ext cx="7064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dirty="0">
                <a:solidFill>
                  <a:schemeClr val="bg1"/>
                </a:solidFill>
              </a:rPr>
              <a:t>Forrás: saját számítás az NVI (2019), </a:t>
            </a:r>
            <a:r>
              <a:rPr lang="hu-HU" sz="1000" dirty="0" err="1">
                <a:solidFill>
                  <a:schemeClr val="bg1"/>
                </a:solidFill>
              </a:rPr>
              <a:t>Visualcrossing</a:t>
            </a:r>
            <a:r>
              <a:rPr lang="hu-HU" sz="1000" dirty="0">
                <a:solidFill>
                  <a:schemeClr val="bg1"/>
                </a:solidFill>
              </a:rPr>
              <a:t> (</a:t>
            </a:r>
            <a:r>
              <a:rPr lang="hu-HU" sz="1000" dirty="0" err="1">
                <a:solidFill>
                  <a:schemeClr val="bg1"/>
                </a:solidFill>
              </a:rPr>
              <a:t>n.d</a:t>
            </a:r>
            <a:r>
              <a:rPr lang="hu-HU" sz="1000" dirty="0">
                <a:solidFill>
                  <a:schemeClr val="bg1"/>
                </a:solidFill>
              </a:rPr>
              <a:t>.) és KSH (n.d.-</a:t>
            </a:r>
            <a:r>
              <a:rPr lang="hu-HU" sz="1000" dirty="0" err="1">
                <a:solidFill>
                  <a:schemeClr val="bg1"/>
                </a:solidFill>
              </a:rPr>
              <a:t>a,b</a:t>
            </a:r>
            <a:r>
              <a:rPr lang="hu-HU" sz="1000" dirty="0">
                <a:solidFill>
                  <a:schemeClr val="bg1"/>
                </a:solidFill>
              </a:rPr>
              <a:t>) adatai alapján a saját modelleredmények felhasználásával</a:t>
            </a:r>
            <a:endParaRPr lang="hu-HU" sz="10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" name="Táblázat 10">
            <a:extLst>
              <a:ext uri="{FF2B5EF4-FFF2-40B4-BE49-F238E27FC236}">
                <a16:creationId xmlns:a16="http://schemas.microsoft.com/office/drawing/2014/main" id="{10DB83E5-1288-481C-A4CA-6A63E596404D}"/>
              </a:ext>
            </a:extLst>
          </p:cNvPr>
          <p:cNvGraphicFramePr>
            <a:graphicFrameLocks noGrp="1"/>
          </p:cNvGraphicFramePr>
          <p:nvPr/>
        </p:nvGraphicFramePr>
        <p:xfrm>
          <a:off x="-1053296" y="3437681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319199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453633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0FB88AAD-1341-B94C-6430-1290FF281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4"/>
          <a:stretch/>
        </p:blipFill>
        <p:spPr bwMode="auto">
          <a:xfrm>
            <a:off x="10892922" y="5452423"/>
            <a:ext cx="97255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7FE81BE-9271-6753-BB71-2DB53F6AE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132121"/>
              </p:ext>
            </p:extLst>
          </p:nvPr>
        </p:nvGraphicFramePr>
        <p:xfrm>
          <a:off x="1270000" y="2665287"/>
          <a:ext cx="9622922" cy="307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284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161E8D08-E5D5-4BB9-B438-2C7D1339A3C1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93FAA75-CB75-44EE-98F8-5B703D45633C}"/>
              </a:ext>
            </a:extLst>
          </p:cNvPr>
          <p:cNvSpPr txBox="1"/>
          <p:nvPr/>
        </p:nvSpPr>
        <p:spPr>
          <a:xfrm>
            <a:off x="3640455" y="124112"/>
            <a:ext cx="4911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Diszkusszió, következtetések</a:t>
            </a: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50690A6C-8D63-4502-B812-C32780E1DF28}"/>
              </a:ext>
            </a:extLst>
          </p:cNvPr>
          <p:cNvCxnSpPr>
            <a:cxnSpLocks/>
          </p:cNvCxnSpPr>
          <p:nvPr/>
        </p:nvCxnSpPr>
        <p:spPr>
          <a:xfrm>
            <a:off x="5410200" y="78666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742051AB-B035-41FE-92AB-9B72616A9A3C}"/>
              </a:ext>
            </a:extLst>
          </p:cNvPr>
          <p:cNvSpPr txBox="1"/>
          <p:nvPr/>
        </p:nvSpPr>
        <p:spPr>
          <a:xfrm>
            <a:off x="1158240" y="1267314"/>
            <a:ext cx="9712960" cy="93430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Csapadékmennyiség: összhangban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vannak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 nemzetközi irodalomban korábban végzett kutatásokéval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Hőmérséklet: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nemlineáris hatás feltárása meghaladja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korábban végzett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elemzéseket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Az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eredmények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empirikus alapon részben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alátámasztják a racionális választói modelleket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27779E4-B5A8-B6C4-630D-07B028187C15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A9CE17B-3C09-4282-7499-75D41D1F8094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94A58AB-8927-27F0-AD5D-DE5422DF57E2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184268E-A598-3915-BFAB-D234A59B43CE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58ABEF3C-B48D-1AC1-E967-83D216F49FD6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Diszkusszió</a:t>
            </a:r>
          </a:p>
        </p:txBody>
      </p: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36BD5B4B-4026-55D2-3AB5-CE2C80BF0E6D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DDC28B9A-329E-0036-7F16-8D3434F47CE6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3A909202-6A94-CE87-B8AE-020C5FC1472E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787BE0F3-7667-19F3-745A-7D464CE71F2F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0A220760-8E6C-7B79-6BD4-438C19B023D8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B41381A7-4A15-64FE-68F7-1F9959BCB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4"/>
          <a:stretch/>
        </p:blipFill>
        <p:spPr bwMode="auto">
          <a:xfrm>
            <a:off x="10892922" y="5452423"/>
            <a:ext cx="97255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FC9C640-495B-A63F-E04F-58D014289990}"/>
              </a:ext>
            </a:extLst>
          </p:cNvPr>
          <p:cNvSpPr txBox="1"/>
          <p:nvPr/>
        </p:nvSpPr>
        <p:spPr>
          <a:xfrm>
            <a:off x="662399" y="861445"/>
            <a:ext cx="58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+mj-lt"/>
              </a:rPr>
              <a:t>Az eredmények értékelése nemzetközi összevetésben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08E5E3E-852C-224B-F9F3-3F921343CBF5}"/>
              </a:ext>
            </a:extLst>
          </p:cNvPr>
          <p:cNvSpPr txBox="1"/>
          <p:nvPr/>
        </p:nvSpPr>
        <p:spPr>
          <a:xfrm>
            <a:off x="760999" y="2283238"/>
            <a:ext cx="58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+mj-lt"/>
              </a:rPr>
              <a:t>Az eredmények </a:t>
            </a:r>
            <a:r>
              <a:rPr lang="hu-HU" b="1" dirty="0" err="1">
                <a:solidFill>
                  <a:schemeClr val="bg1"/>
                </a:solidFill>
                <a:latin typeface="+mj-lt"/>
              </a:rPr>
              <a:t>korlátai</a:t>
            </a:r>
            <a:endParaRPr lang="hu-HU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4B82028-B6E2-2311-E523-6DDFB6F08664}"/>
              </a:ext>
            </a:extLst>
          </p:cNvPr>
          <p:cNvSpPr txBox="1"/>
          <p:nvPr/>
        </p:nvSpPr>
        <p:spPr>
          <a:xfrm>
            <a:off x="1158240" y="2666267"/>
            <a:ext cx="9738360" cy="1178927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 kontrollváltozók minősége: fenntartások lehetnek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Időjárási tényezők: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az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exogenitás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plauzibilis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Az eredmények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externális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validitása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nem alátámasztott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: más típusú választásokra vagy más országokra vonatkozóan nem vonhatók le következtetések.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EF2B734-31DD-B0DD-2DB4-35DAA6F9AC0E}"/>
              </a:ext>
            </a:extLst>
          </p:cNvPr>
          <p:cNvSpPr txBox="1"/>
          <p:nvPr/>
        </p:nvSpPr>
        <p:spPr>
          <a:xfrm>
            <a:off x="1186814" y="4298935"/>
            <a:ext cx="9712961" cy="1448053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választási részvétel választási eredményekre gyakorolt hatásának vizsgálata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az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időjárás instrumentumként való használatáva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Milyen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magyarázatok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szolgálhatnak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 hőmérséklet és szélerősség nemlineáris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hatásait alátámasztó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empirikus eredményekre?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rgbClr val="012952"/>
                </a:solidFill>
                <a:latin typeface="+mj-lt"/>
              </a:rPr>
              <a:t>A szélerősség és a felhőzet hatásainak vizsgálata más országokban is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D259E315-33E1-3608-3D81-C959E031DDC1}"/>
              </a:ext>
            </a:extLst>
          </p:cNvPr>
          <p:cNvSpPr txBox="1"/>
          <p:nvPr/>
        </p:nvSpPr>
        <p:spPr>
          <a:xfrm>
            <a:off x="690974" y="3872746"/>
            <a:ext cx="58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+mj-lt"/>
              </a:rPr>
              <a:t>További lehetséges kutatási irányok</a:t>
            </a:r>
          </a:p>
        </p:txBody>
      </p:sp>
    </p:spTree>
    <p:extLst>
      <p:ext uri="{BB962C8B-B14F-4D97-AF65-F5344CB8AC3E}">
        <p14:creationId xmlns:p14="http://schemas.microsoft.com/office/powerpoint/2010/main" val="8638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2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1216</Words>
  <Application>Microsoft Office PowerPoint</Application>
  <PresentationFormat>Szélesvásznú</PresentationFormat>
  <Paragraphs>261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not applying for the loan part of the RRF-funds make sense? An AMT-based analysis of a Hungarian government official’s argumentation</dc:title>
  <dc:creator>Márton Nagy</dc:creator>
  <cp:lastModifiedBy>Márton Nagy</cp:lastModifiedBy>
  <cp:revision>62</cp:revision>
  <dcterms:created xsi:type="dcterms:W3CDTF">2022-11-29T18:26:46Z</dcterms:created>
  <dcterms:modified xsi:type="dcterms:W3CDTF">2023-05-17T17:21:35Z</dcterms:modified>
</cp:coreProperties>
</file>