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AF3"/>
    <a:srgbClr val="FFEAA7"/>
    <a:srgbClr val="012952"/>
    <a:srgbClr val="2B4C6D"/>
    <a:srgbClr val="013F7D"/>
    <a:srgbClr val="4275A8"/>
    <a:srgbClr val="012C57"/>
    <a:srgbClr val="013A6E"/>
    <a:srgbClr val="01366B"/>
    <a:srgbClr val="D0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2022_23_2\P2\ALL_DATA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31792409494329E-2"/>
          <c:y val="4.490139189156054E-2"/>
          <c:w val="0.91170237714750602"/>
          <c:h val="0.731282698924952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Thesis_RRF_data!$C$70</c:f>
              <c:strCache>
                <c:ptCount val="1"/>
                <c:pt idx="0">
                  <c:v>centrum</c:v>
                </c:pt>
              </c:strCache>
            </c:strRef>
          </c:tx>
          <c:spPr>
            <a:solidFill>
              <a:srgbClr val="FFEAA7"/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Thesis_RRF_data!$J$70:$O$70</c:f>
              <c:numCache>
                <c:formatCode>0.00000</c:formatCode>
                <c:ptCount val="6"/>
                <c:pt idx="0">
                  <c:v>0.31998179096817136</c:v>
                </c:pt>
                <c:pt idx="1">
                  <c:v>0.23277266873693273</c:v>
                </c:pt>
                <c:pt idx="2">
                  <c:v>0.22163756564017495</c:v>
                </c:pt>
                <c:pt idx="3">
                  <c:v>8.2984474781487266E-2</c:v>
                </c:pt>
                <c:pt idx="4">
                  <c:v>0.1418327358974748</c:v>
                </c:pt>
                <c:pt idx="5">
                  <c:v>7.907639757589336E-4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E6-487D-9357-474CCF7937E6}"/>
            </c:ext>
          </c:extLst>
        </c:ser>
        <c:ser>
          <c:idx val="1"/>
          <c:order val="1"/>
          <c:tx>
            <c:strRef>
              <c:f>Thesis_RRF_data!$C$71</c:f>
              <c:strCache>
                <c:ptCount val="1"/>
                <c:pt idx="0">
                  <c:v>déli periféria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Thesis_RRF_data!$J$71:$O$71</c:f>
              <c:numCache>
                <c:formatCode>0.00000</c:formatCode>
                <c:ptCount val="6"/>
                <c:pt idx="0">
                  <c:v>0.33004635420327222</c:v>
                </c:pt>
                <c:pt idx="1">
                  <c:v>0.24034631298364456</c:v>
                </c:pt>
                <c:pt idx="2">
                  <c:v>0.15652644221421272</c:v>
                </c:pt>
                <c:pt idx="3">
                  <c:v>0.10152086680797499</c:v>
                </c:pt>
                <c:pt idx="4">
                  <c:v>0.15987239422385655</c:v>
                </c:pt>
                <c:pt idx="5">
                  <c:v>1.1687629567038973E-2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E6-487D-9357-474CCF7937E6}"/>
            </c:ext>
          </c:extLst>
        </c:ser>
        <c:ser>
          <c:idx val="2"/>
          <c:order val="2"/>
          <c:tx>
            <c:strRef>
              <c:f>Thesis_RRF_data!$C$72</c:f>
              <c:strCache>
                <c:ptCount val="1"/>
                <c:pt idx="0">
                  <c:v>keleti periféria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Thesis_RRF_data!$J$72:$O$72</c:f>
              <c:numCache>
                <c:formatCode>0.00000</c:formatCode>
                <c:ptCount val="6"/>
                <c:pt idx="0">
                  <c:v>0.42736564210057765</c:v>
                </c:pt>
                <c:pt idx="1">
                  <c:v>0.271161178127863</c:v>
                </c:pt>
                <c:pt idx="2">
                  <c:v>0.15421178423919493</c:v>
                </c:pt>
                <c:pt idx="3">
                  <c:v>6.5165839666522868E-2</c:v>
                </c:pt>
                <c:pt idx="4">
                  <c:v>6.8308610257641456E-2</c:v>
                </c:pt>
                <c:pt idx="5">
                  <c:v>1.3786945608200098E-2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E6-487D-9357-474CCF793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052607"/>
        <c:axId val="1514062591"/>
      </c:barChart>
      <c:catAx>
        <c:axId val="151405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1514062591"/>
        <c:crosses val="autoZero"/>
        <c:auto val="1"/>
        <c:lblAlgn val="ctr"/>
        <c:lblOffset val="100"/>
        <c:noMultiLvlLbl val="0"/>
      </c:catAx>
      <c:valAx>
        <c:axId val="151406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151405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AFD06-7C75-4065-9538-0014692C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6BAED2-A674-4121-84CC-A4CA1B45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C4B65-334F-413F-8453-95E7510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C8BC47-2F2E-4DF9-AB2A-D092D3B6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DD81B0-0161-40FB-B141-E5CA379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6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F72D4-8326-4146-BC92-39C02C3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B3BF17E-1B6F-417A-9206-A140C73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5CBAB6-15FF-4290-95CE-73FE103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916549-38F3-4262-8554-EF5EB522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2FECFC-7660-492F-AB66-22AF03F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7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F3890D-68CF-4A14-B58E-318336D5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0E360F2-B256-46F9-B722-2FAB3886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68EE56-9C3B-42CC-8DC2-E5909DA3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A3F926-4970-4C19-B2B2-7611651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C888F7-FB01-424C-B0EB-5B1854A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7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7E7F9C-2886-457B-94FB-C58B69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BFAAA0-F031-41B9-803D-01FDE3DF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8214F2-F877-4630-8A86-CFCC8B3A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E6AF8D-F7B7-43AB-92A7-D3237CB8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EB4889-0A45-4A5B-A402-8BCE5A25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0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685689-FC5B-4716-B6D5-B5B19DC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D27AD1-7395-4B07-85D7-9EB4C4BD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6EC1FF-52B3-4960-9E04-C5E2EC7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48EF81-6197-4CD0-91A9-DB40395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E55AFB-D159-4111-A77D-C36C74D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9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824B00-4AA0-4345-A2A5-F4D3CCAD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B6B0E9-7632-434D-A201-5899BE1A1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94CCDD-B290-4571-A882-48463CC4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1D1085-9A9C-402C-8E02-E47415A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F45397-0027-4F52-9EBE-7B18326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2AB865-A596-4CAD-A867-0DA0201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4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23BB44-0ED3-4053-861B-E0E85EF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71BDC-34DE-4FD0-B43B-94F532C4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4AD38B3-A4D7-4401-80EB-014FDC3A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E87C38-BC05-4D34-A0D7-2903E5446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D8073F-D714-4BA4-B2CA-94B2CB38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499D2D-B8A6-4DE5-A0AE-96611AA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3663A58-6F7C-43E7-91A1-248F6E5F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535E6F6-433E-40C9-A1D8-94000FF0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3EB4C-9AD9-40DF-A995-3D7FA88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6E07C82-1285-4506-B93C-29ACF57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A135C61-2054-4E77-82EA-2E3702D8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78A638-E219-471C-9B3C-C4EAC2B9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8877C1C-44E9-4684-8DFD-22804C8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77F14C-A0FF-4934-8B2E-1EF7093E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F594B1B-6CB9-4681-B444-C7D0E5F0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4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D8D6DC-02CE-41F6-AFD7-69FBCB6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CCEB53-BCBA-407B-A14D-CA172072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FAEC75-5FAE-497C-BC61-08167B2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EB072C-0258-42CC-BFBE-E37271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304049-B704-43F5-9A67-D0CEB492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7312E-C527-479B-B447-646857D2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4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7D990-E220-4E21-900A-CC2B3459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1F2FB4-4274-44B3-B7F7-49586BC35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799E8-5DC4-49B6-925F-D59717AF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903A43-1BC6-4CE4-9887-7ADC05D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C0C44F-B23F-4E9C-9F4C-21010D7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738A81-1D48-4640-88CA-8641BC0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0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31F14F-A5C6-43ED-AAE9-FD669EC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1D36E0-461A-4A5A-BAA6-47D6B80E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A5B513-C1F4-4F0B-94DA-82FF94502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8388-FDB3-4F85-97CE-B899C40CA564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48B139-14F6-4C0E-8819-2A6B0AB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507B20-3212-4729-B85C-65958269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7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13EAB9C-CA5A-4F2B-A0C3-8627FD1654E9}"/>
              </a:ext>
            </a:extLst>
          </p:cNvPr>
          <p:cNvSpPr txBox="1"/>
          <p:nvPr/>
        </p:nvSpPr>
        <p:spPr>
          <a:xfrm>
            <a:off x="289560" y="751344"/>
            <a:ext cx="11612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j-lt"/>
              </a:rPr>
              <a:t>Jól tervezett költések?</a:t>
            </a:r>
          </a:p>
          <a:p>
            <a:r>
              <a:rPr lang="hu-HU" sz="4400" b="1" dirty="0">
                <a:solidFill>
                  <a:schemeClr val="bg1"/>
                </a:solidFill>
                <a:latin typeface="+mj-lt"/>
              </a:rPr>
              <a:t>A tagállami RRF-tervek illeszkedésének vizsgálata a tagállamok relatív fejlesztési szükségleteihez az Európai Unióban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E3A52A-5806-47E4-9CEC-4E613785F4A0}"/>
              </a:ext>
            </a:extLst>
          </p:cNvPr>
          <p:cNvSpPr txBox="1"/>
          <p:nvPr/>
        </p:nvSpPr>
        <p:spPr>
          <a:xfrm>
            <a:off x="289560" y="3835420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</a:rPr>
              <a:t>Nagy Márton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8CDF0F6-A886-4ED3-A6AC-9C2A0E0BA298}"/>
              </a:ext>
            </a:extLst>
          </p:cNvPr>
          <p:cNvSpPr txBox="1"/>
          <p:nvPr/>
        </p:nvSpPr>
        <p:spPr>
          <a:xfrm>
            <a:off x="289560" y="5367992"/>
            <a:ext cx="707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+mj-lt"/>
              </a:rPr>
              <a:t>Témavezető: dr. Medve-Bálint Gergő (BCE), Szánthó Péter István (ELTE)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Képzés: ELTE GTK, nemzetközi gazdálkodás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BSc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, III. évfolyam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Széchenyi István Szakkollégium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Budapest, 2023. május 19.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ED1A9B-78A0-DA9D-3CDA-4C3DBED8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40" y="5558671"/>
            <a:ext cx="2667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9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E0F1188-22CA-442E-AD80-D9FCBFB20B97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Összefoglalás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C4056E8-D555-414A-8CC8-4AFA57443551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CDF0972-29FE-4175-99F5-85F1C98EF16C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457F898-EA67-4D64-8F59-266C47738F58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B8AFF3C-27A2-4865-891E-9E95599F05F0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9E00767-5306-40BC-B66E-7AB569CD1F83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529F6D2-6415-45A9-A544-D74762AC7E14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42915E32-312B-4BDE-B1F0-B75B2B4B8700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AF7AC9C7-0C18-4027-A206-2444EBAD502E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8368052C-CEAD-4396-8BDB-804BB65D879F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B98A2248-5448-4448-B32B-4FA13BFF7BFB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7BCE012-582D-4548-B203-46A024F3F05B}"/>
              </a:ext>
            </a:extLst>
          </p:cNvPr>
          <p:cNvSpPr txBox="1"/>
          <p:nvPr/>
        </p:nvSpPr>
        <p:spPr>
          <a:xfrm>
            <a:off x="1021344" y="40795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Kutatási kérdések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6CAC94FC-0D19-48C2-A776-CA819BD57DD9}"/>
              </a:ext>
            </a:extLst>
          </p:cNvPr>
          <p:cNvCxnSpPr>
            <a:cxnSpLocks/>
          </p:cNvCxnSpPr>
          <p:nvPr/>
        </p:nvCxnSpPr>
        <p:spPr>
          <a:xfrm>
            <a:off x="1895104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3CD984F1-18FA-F40F-D5AF-0E7751EAF470}"/>
              </a:ext>
            </a:extLst>
          </p:cNvPr>
          <p:cNvSpPr txBox="1"/>
          <p:nvPr/>
        </p:nvSpPr>
        <p:spPr>
          <a:xfrm>
            <a:off x="4536440" y="411580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Módszertan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B02234E9-A8B6-6481-03CD-452DD63BC5E3}"/>
              </a:ext>
            </a:extLst>
          </p:cNvPr>
          <p:cNvCxnSpPr>
            <a:cxnSpLocks/>
          </p:cNvCxnSpPr>
          <p:nvPr/>
        </p:nvCxnSpPr>
        <p:spPr>
          <a:xfrm>
            <a:off x="5410200" y="10255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832AC0C-0ECD-D0C5-3ED4-E36BF3141566}"/>
              </a:ext>
            </a:extLst>
          </p:cNvPr>
          <p:cNvSpPr txBox="1"/>
          <p:nvPr/>
        </p:nvSpPr>
        <p:spPr>
          <a:xfrm>
            <a:off x="8051536" y="40795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AC501A5D-4C2E-7DD6-C90F-15F117B8B060}"/>
              </a:ext>
            </a:extLst>
          </p:cNvPr>
          <p:cNvCxnSpPr>
            <a:cxnSpLocks/>
          </p:cNvCxnSpPr>
          <p:nvPr/>
        </p:nvCxnSpPr>
        <p:spPr>
          <a:xfrm>
            <a:off x="8925296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692B9F-29A1-9DF6-FD7D-2E76D25709E9}"/>
              </a:ext>
            </a:extLst>
          </p:cNvPr>
          <p:cNvSpPr txBox="1"/>
          <p:nvPr/>
        </p:nvSpPr>
        <p:spPr>
          <a:xfrm>
            <a:off x="460796" y="1459230"/>
            <a:ext cx="715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943153D-75EE-1E01-5931-6F0552B05F01}"/>
              </a:ext>
            </a:extLst>
          </p:cNvPr>
          <p:cNvSpPr txBox="1"/>
          <p:nvPr/>
        </p:nvSpPr>
        <p:spPr>
          <a:xfrm>
            <a:off x="1181741" y="1421498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Milyen mértékben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igazodnak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tagállami helyreállítási és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rezilienciaépítési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tervekben megfogalmazott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stratégiák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tagállamok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relatív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szükségleteihez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?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3C99D50-1747-F922-0964-572781B5F074}"/>
              </a:ext>
            </a:extLst>
          </p:cNvPr>
          <p:cNvSpPr txBox="1"/>
          <p:nvPr/>
        </p:nvSpPr>
        <p:spPr>
          <a:xfrm>
            <a:off x="460796" y="3616086"/>
            <a:ext cx="715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F3C03978-B916-1476-C246-7B1D65007F90}"/>
              </a:ext>
            </a:extLst>
          </p:cNvPr>
          <p:cNvSpPr txBox="1"/>
          <p:nvPr/>
        </p:nvSpPr>
        <p:spPr>
          <a:xfrm>
            <a:off x="1181741" y="3578354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2B4C6D"/>
                </a:solidFill>
                <a:latin typeface="+mj-lt"/>
              </a:rPr>
              <a:t>Megfigyelhetők-e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regionális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eltérések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a helyreállítási és </a:t>
            </a:r>
            <a:r>
              <a:rPr lang="hu-HU" sz="1600" dirty="0" err="1">
                <a:solidFill>
                  <a:srgbClr val="2B4C6D"/>
                </a:solidFill>
                <a:latin typeface="+mj-lt"/>
              </a:rPr>
              <a:t>rezilienciaépítési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tervekben megfogalmazott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tagállami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stratégiák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súlypontjai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között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?</a:t>
            </a:r>
          </a:p>
        </p:txBody>
      </p:sp>
      <p:sp>
        <p:nvSpPr>
          <p:cNvPr id="28" name="Nyíl: jobbra mutató 27">
            <a:extLst>
              <a:ext uri="{FF2B5EF4-FFF2-40B4-BE49-F238E27FC236}">
                <a16:creationId xmlns:a16="http://schemas.microsoft.com/office/drawing/2014/main" id="{E099514F-062A-7BBE-874B-4E28D2DFC78C}"/>
              </a:ext>
            </a:extLst>
          </p:cNvPr>
          <p:cNvSpPr/>
          <p:nvPr/>
        </p:nvSpPr>
        <p:spPr>
          <a:xfrm>
            <a:off x="4191740" y="2070083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Nyíl: jobbra mutató 28">
            <a:extLst>
              <a:ext uri="{FF2B5EF4-FFF2-40B4-BE49-F238E27FC236}">
                <a16:creationId xmlns:a16="http://schemas.microsoft.com/office/drawing/2014/main" id="{F45B89CB-871B-B4D9-CD06-2FA27E49A0AB}"/>
              </a:ext>
            </a:extLst>
          </p:cNvPr>
          <p:cNvSpPr/>
          <p:nvPr/>
        </p:nvSpPr>
        <p:spPr>
          <a:xfrm>
            <a:off x="4180348" y="4226939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6F957ACC-445F-A33D-5BF6-C4C847BBB877}"/>
              </a:ext>
            </a:extLst>
          </p:cNvPr>
          <p:cNvSpPr txBox="1"/>
          <p:nvPr/>
        </p:nvSpPr>
        <p:spPr>
          <a:xfrm>
            <a:off x="4743639" y="1421497"/>
            <a:ext cx="2755998" cy="17066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Darvas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al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(2022) adatainak kategorizálása Medve-Bálint (2018) alapján, majd </a:t>
            </a:r>
            <a:r>
              <a:rPr lang="el-GR" sz="1600" b="1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τ</a:t>
            </a:r>
            <a:r>
              <a:rPr lang="hu-HU" sz="1600" b="1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 értékek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számítása az egyes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 kategóriák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szükségletek közt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0748AE8-25E2-4F7B-F940-9E32E75E44B4}"/>
              </a:ext>
            </a:extLst>
          </p:cNvPr>
          <p:cNvSpPr txBox="1"/>
          <p:nvPr/>
        </p:nvSpPr>
        <p:spPr>
          <a:xfrm>
            <a:off x="4743639" y="3578352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egyes Medve-Bálint (2018) szerinti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kategóriákra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az egyes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makrorégiókban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allokált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mennyiségének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összevetése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el-GR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χ</a:t>
            </a:r>
            <a:r>
              <a:rPr lang="hu-HU" sz="1600" baseline="300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2</a:t>
            </a:r>
            <a:r>
              <a:rPr lang="hu-HU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-próbával.</a:t>
            </a:r>
            <a:endParaRPr lang="hu-HU" sz="1600" baseline="300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32" name="Nyíl: jobbra mutató 31">
            <a:extLst>
              <a:ext uri="{FF2B5EF4-FFF2-40B4-BE49-F238E27FC236}">
                <a16:creationId xmlns:a16="http://schemas.microsoft.com/office/drawing/2014/main" id="{4DAE5972-7AF8-C325-033A-E8E8F0D7D7CE}"/>
              </a:ext>
            </a:extLst>
          </p:cNvPr>
          <p:cNvSpPr/>
          <p:nvPr/>
        </p:nvSpPr>
        <p:spPr>
          <a:xfrm>
            <a:off x="7753638" y="2070083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Nyíl: jobbra mutató 32">
            <a:extLst>
              <a:ext uri="{FF2B5EF4-FFF2-40B4-BE49-F238E27FC236}">
                <a16:creationId xmlns:a16="http://schemas.microsoft.com/office/drawing/2014/main" id="{80877358-7F7F-2CAF-3AE6-F8F304B865ED}"/>
              </a:ext>
            </a:extLst>
          </p:cNvPr>
          <p:cNvSpPr/>
          <p:nvPr/>
        </p:nvSpPr>
        <p:spPr>
          <a:xfrm>
            <a:off x="7753638" y="4226937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6B0C84A0-5AC5-3061-91EC-2DC8C380C3B1}"/>
              </a:ext>
            </a:extLst>
          </p:cNvPr>
          <p:cNvSpPr txBox="1"/>
          <p:nvPr/>
        </p:nvSpPr>
        <p:spPr>
          <a:xfrm>
            <a:off x="8305537" y="1405577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nem illeszkednek a relatív fejlesztési szükségletekhez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Az infrastrukturális beruházások felül, míg a K+F beruházások alul priorizáltak.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818104F-56AE-456E-E6F9-5D8F574B4D7C}"/>
              </a:ext>
            </a:extLst>
          </p:cNvPr>
          <p:cNvSpPr txBox="1"/>
          <p:nvPr/>
        </p:nvSpPr>
        <p:spPr>
          <a:xfrm>
            <a:off x="8318500" y="3571146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tervek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egyes fejlesztési kategóriákra allokált mennyiségei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függetlenek attól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melyik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makrorégióban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vizsgáljuk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őket.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C9B0D305-3D9F-1C5B-684B-3C2C90955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415EBF1D-BC4D-6147-DAF9-FE3919A7054C}"/>
              </a:ext>
            </a:extLst>
          </p:cNvPr>
          <p:cNvSpPr/>
          <p:nvPr/>
        </p:nvSpPr>
        <p:spPr>
          <a:xfrm>
            <a:off x="1584960" y="1202400"/>
            <a:ext cx="8981440" cy="4493787"/>
          </a:xfrm>
          <a:prstGeom prst="roundRect">
            <a:avLst>
              <a:gd name="adj" fmla="val 6387"/>
            </a:avLst>
          </a:prstGeom>
          <a:solidFill>
            <a:srgbClr val="E1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BD6C95A8-C3B4-737F-BD94-CD00CD9B0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3" r="2749" b="11545"/>
          <a:stretch/>
        </p:blipFill>
        <p:spPr>
          <a:xfrm>
            <a:off x="1749568" y="1240132"/>
            <a:ext cx="8664431" cy="43741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B2793B1-E4C7-287A-F099-EE0BB3758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F8A73B9-62E0-A4C9-9271-1D51ED3A7ED8}"/>
              </a:ext>
            </a:extLst>
          </p:cNvPr>
          <p:cNvSpPr txBox="1"/>
          <p:nvPr/>
        </p:nvSpPr>
        <p:spPr>
          <a:xfrm>
            <a:off x="4737104" y="79485"/>
            <a:ext cx="271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Jogszabályi háttér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1867010-B30B-1538-D8DA-2166E19FB043}"/>
              </a:ext>
            </a:extLst>
          </p:cNvPr>
          <p:cNvCxnSpPr>
            <a:cxnSpLocks/>
          </p:cNvCxnSpPr>
          <p:nvPr/>
        </p:nvCxnSpPr>
        <p:spPr>
          <a:xfrm>
            <a:off x="5314753" y="71960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77C95B7-CA6B-61A8-2E6F-91F648505EFB}"/>
              </a:ext>
            </a:extLst>
          </p:cNvPr>
          <p:cNvSpPr txBox="1"/>
          <p:nvPr/>
        </p:nvSpPr>
        <p:spPr>
          <a:xfrm>
            <a:off x="3682805" y="796805"/>
            <a:ext cx="584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</a:rPr>
              <a:t>A </a:t>
            </a:r>
            <a:r>
              <a:rPr lang="hu-HU" sz="1600" b="1" dirty="0" err="1">
                <a:solidFill>
                  <a:schemeClr val="bg1"/>
                </a:solidFill>
              </a:rPr>
              <a:t>NextGenerationEU</a:t>
            </a:r>
            <a:r>
              <a:rPr lang="hu-HU" sz="1600" b="1" dirty="0">
                <a:solidFill>
                  <a:schemeClr val="bg1"/>
                </a:solidFill>
              </a:rPr>
              <a:t>-csomag működésének áttekintése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F85480F-EF17-3CE0-516F-C7D9C1E4BA80}"/>
              </a:ext>
            </a:extLst>
          </p:cNvPr>
          <p:cNvSpPr txBox="1"/>
          <p:nvPr/>
        </p:nvSpPr>
        <p:spPr>
          <a:xfrm>
            <a:off x="9392826" y="1030301"/>
            <a:ext cx="1496089" cy="306467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(Nagy, 2022)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AEC124D-3067-2EBC-9A70-462319A360F3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F55F394-DEB7-34B0-CE7F-1F92DE70B5F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5F5FCDB-2FA1-F3E5-AC49-E715CB917EAF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6440E0F-1EB9-56CB-72A8-5608E0C1A4DB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FE5DA55-7A79-1384-40DA-CA036480C03D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0D53AAB-174A-14CE-37AE-FF9320403553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AFA11A40-C3BA-2086-10C5-E412506AE9B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6E7CEA5D-98ED-CFC2-8DD5-CA694018261A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6CA0E87-ACA6-4C41-7DF1-7753C3E7BCEC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A063E67E-564C-AFF7-88E8-0B7962078BA5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>
            <a:extLst>
              <a:ext uri="{FF2B5EF4-FFF2-40B4-BE49-F238E27FC236}">
                <a16:creationId xmlns:a16="http://schemas.microsoft.com/office/drawing/2014/main" id="{A90FCD5B-3C3F-A3F6-658E-43D691479094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05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20EEF2D5-CFBD-45A2-B307-3F3DA7C1912C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D3E9DB1-E3B4-4D53-AABC-4BAB94C1DD63}"/>
              </a:ext>
            </a:extLst>
          </p:cNvPr>
          <p:cNvSpPr txBox="1"/>
          <p:nvPr/>
        </p:nvSpPr>
        <p:spPr>
          <a:xfrm>
            <a:off x="2991124" y="1765758"/>
            <a:ext cx="2880000" cy="119181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Átlagban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1,2-es megtérülési szorzó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forrásabszorpciós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kapacitástól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DD998C0-34DF-4A9D-AAF0-68C50DD8ABD6}"/>
              </a:ext>
            </a:extLst>
          </p:cNvPr>
          <p:cNvSpPr txBox="1"/>
          <p:nvPr/>
        </p:nvSpPr>
        <p:spPr>
          <a:xfrm>
            <a:off x="6232525" y="1757262"/>
            <a:ext cx="2880000" cy="119181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Országonként eltérő hatás,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uniós szinten 1,5 százalékpont extra GDP-növekedés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2024-ig.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FA68FD-25C6-4C02-BC7C-C40D51CED4F3}"/>
              </a:ext>
            </a:extLst>
          </p:cNvPr>
          <p:cNvSpPr txBox="1"/>
          <p:nvPr/>
        </p:nvSpPr>
        <p:spPr>
          <a:xfrm>
            <a:off x="2990851" y="3427351"/>
            <a:ext cx="2880000" cy="173664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012952"/>
                </a:solidFill>
                <a:latin typeface="+mj-lt"/>
              </a:rPr>
              <a:t>Humántőkén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K+F-en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indokoltnál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alacsonyabb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hangsúly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tagállami stratégiákban,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déli és keleti régió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is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fizikai infrastruktúrát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preferálja.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60FF4F3C-AFAB-41A6-92A1-26A3622CB404}"/>
              </a:ext>
            </a:extLst>
          </p:cNvPr>
          <p:cNvSpPr txBox="1"/>
          <p:nvPr/>
        </p:nvSpPr>
        <p:spPr>
          <a:xfrm>
            <a:off x="6235425" y="3451833"/>
            <a:ext cx="2880000" cy="173664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megvalósított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kutatás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RRF-források allokációját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elemzi egy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 esetén már bizonyított módszertan alapján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E5FAAF41-2081-418E-9D25-BC7A6883057B}"/>
              </a:ext>
            </a:extLst>
          </p:cNvPr>
          <p:cNvSpPr txBox="1"/>
          <p:nvPr/>
        </p:nvSpPr>
        <p:spPr>
          <a:xfrm>
            <a:off x="4467873" y="2682958"/>
            <a:ext cx="1496089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(Becker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et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al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., 2010, 2013a, 2013b)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78A8A1A-DAC0-4F93-9261-40574627AAD1}"/>
              </a:ext>
            </a:extLst>
          </p:cNvPr>
          <p:cNvSpPr txBox="1"/>
          <p:nvPr/>
        </p:nvSpPr>
        <p:spPr>
          <a:xfrm>
            <a:off x="4467873" y="4892456"/>
            <a:ext cx="1496089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(Medve-Bálint, 2018)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FD0ADFF-821D-4622-A57E-7B880D4702E4}"/>
              </a:ext>
            </a:extLst>
          </p:cNvPr>
          <p:cNvSpPr txBox="1"/>
          <p:nvPr/>
        </p:nvSpPr>
        <p:spPr>
          <a:xfrm>
            <a:off x="7490242" y="2689049"/>
            <a:ext cx="1705786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nl-NL" sz="1200" dirty="0">
                <a:solidFill>
                  <a:schemeClr val="bg1"/>
                </a:solidFill>
                <a:latin typeface="+mj-lt"/>
              </a:rPr>
              <a:t>In ’t Veld et al.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</a:t>
            </a:r>
            <a:r>
              <a:rPr lang="nl-NL" sz="1200" dirty="0">
                <a:solidFill>
                  <a:schemeClr val="bg1"/>
                </a:solidFill>
                <a:latin typeface="+mj-lt"/>
              </a:rPr>
              <a:t>2021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és Pfeiffer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et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al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., 2021)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8BAD322-E363-4FE5-8623-DB7591C08058}"/>
              </a:ext>
            </a:extLst>
          </p:cNvPr>
          <p:cNvSpPr txBox="1"/>
          <p:nvPr/>
        </p:nvSpPr>
        <p:spPr>
          <a:xfrm>
            <a:off x="6962079" y="1223544"/>
            <a:ext cx="142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NGEU &amp; RRF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09B50C9-5FB3-4B9D-9130-CF7F49A45299}"/>
              </a:ext>
            </a:extLst>
          </p:cNvPr>
          <p:cNvSpPr txBox="1"/>
          <p:nvPr/>
        </p:nvSpPr>
        <p:spPr>
          <a:xfrm>
            <a:off x="3373219" y="1246934"/>
            <a:ext cx="211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strukturális alapok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710F7AEE-5606-48D0-B1FB-5B0C5CEAA143}"/>
              </a:ext>
            </a:extLst>
          </p:cNvPr>
          <p:cNvSpPr txBox="1"/>
          <p:nvPr/>
        </p:nvSpPr>
        <p:spPr>
          <a:xfrm rot="16200000">
            <a:off x="1405254" y="2036437"/>
            <a:ext cx="2272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makrogazdasági</a:t>
            </a:r>
          </a:p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hatások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1A1B752-1F85-4715-A795-A3C51C8EF5CB}"/>
              </a:ext>
            </a:extLst>
          </p:cNvPr>
          <p:cNvSpPr txBox="1"/>
          <p:nvPr/>
        </p:nvSpPr>
        <p:spPr>
          <a:xfrm rot="16200000">
            <a:off x="1794222" y="4192793"/>
            <a:ext cx="186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forrásallokáció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FCB526A-8275-ECD7-3899-3A1A8752FC96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5602F7-330F-7D34-2E5B-088D6C8DF0C0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AE930EC-7022-0FB3-5703-38FD8CA84B0D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11E7644-7BC8-DA89-406F-40FAA4261644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80FF54-1D76-B886-AFF6-36AD1A703A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A521293D-4F87-8E22-3415-413B5F0ECF22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D167E1C1-B93C-D9B8-1B58-868B48B7AC5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7F59B185-12FD-DE63-BF90-4968EABCFE95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6009BBE0-1460-AAC1-6A26-03B18AE0205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DB252961-A660-7AFB-F9FA-702FD50F4DBA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FBB7AA-F9C3-57CE-FDC6-6C7EFCEE43FF}"/>
              </a:ext>
            </a:extLst>
          </p:cNvPr>
          <p:cNvSpPr txBox="1"/>
          <p:nvPr/>
        </p:nvSpPr>
        <p:spPr>
          <a:xfrm>
            <a:off x="4564380" y="19840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Szakirodalmi háttér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29698EB-C46B-6BF2-9679-6FCD4A24E5AF}"/>
              </a:ext>
            </a:extLst>
          </p:cNvPr>
          <p:cNvCxnSpPr>
            <a:cxnSpLocks/>
          </p:cNvCxnSpPr>
          <p:nvPr/>
        </p:nvCxnSpPr>
        <p:spPr>
          <a:xfrm>
            <a:off x="5308457" y="83851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CF38325B-6BBD-7B44-BCD0-5B1537904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F8CC8551-4DC7-43F5-BC7E-D04184820047}"/>
              </a:ext>
            </a:extLst>
          </p:cNvPr>
          <p:cNvSpPr/>
          <p:nvPr/>
        </p:nvSpPr>
        <p:spPr>
          <a:xfrm>
            <a:off x="11201400" y="0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370B7246-4275-4F13-A018-3E80EA3330A1}"/>
              </a:ext>
            </a:extLst>
          </p:cNvPr>
          <p:cNvSpPr txBox="1"/>
          <p:nvPr/>
        </p:nvSpPr>
        <p:spPr>
          <a:xfrm>
            <a:off x="2728940" y="119771"/>
            <a:ext cx="673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Elemzett adatok és módszertani megközelítés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57D694C-4950-404D-9C60-D09489D29465}"/>
              </a:ext>
            </a:extLst>
          </p:cNvPr>
          <p:cNvCxnSpPr>
            <a:cxnSpLocks/>
          </p:cNvCxnSpPr>
          <p:nvPr/>
        </p:nvCxnSpPr>
        <p:spPr>
          <a:xfrm>
            <a:off x="5447331" y="758302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CD8CA5E7-58C2-4536-8789-E61153FD1FCC}"/>
              </a:ext>
            </a:extLst>
          </p:cNvPr>
          <p:cNvSpPr txBox="1"/>
          <p:nvPr/>
        </p:nvSpPr>
        <p:spPr>
          <a:xfrm>
            <a:off x="559472" y="2235765"/>
            <a:ext cx="10548937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költéseinek kategorizálása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öt kategóriába Medve-Bálint (2018) alapján: fizikai infrastruktúra, humántőke, K+F, üzleti támogatás, intézményi minőség.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E6A4CDC-4D5D-486F-9861-83145E35E6CF}"/>
              </a:ext>
            </a:extLst>
          </p:cNvPr>
          <p:cNvSpPr txBox="1"/>
          <p:nvPr/>
        </p:nvSpPr>
        <p:spPr>
          <a:xfrm>
            <a:off x="555452" y="4034901"/>
            <a:ext cx="10548937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tagállamok relatív fejlesztési szükségleteinek meghatározása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öt kategóriában kategóriánként azonos számú releváns indikátor mentén a tagállamok rangsorpontszámainak összegzése által.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860636D-7ED5-4946-A9C6-F085033FB399}"/>
              </a:ext>
            </a:extLst>
          </p:cNvPr>
          <p:cNvSpPr txBox="1"/>
          <p:nvPr/>
        </p:nvSpPr>
        <p:spPr>
          <a:xfrm>
            <a:off x="1098039" y="4934470"/>
            <a:ext cx="10006350" cy="7602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Kendall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-féle </a:t>
            </a:r>
            <a:r>
              <a:rPr lang="el-GR" sz="1600" b="1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τ </a:t>
            </a:r>
            <a:r>
              <a:rPr lang="hu-HU" sz="1600" b="1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értékek kiszámítása a kategóriánkénti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arányok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és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relatív fejlesztési szükségletek között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és a kapcsolat irányának és erősségének értelmezése kategóriánként.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9E96731-89AA-4232-BE7B-DB61597018F1}"/>
              </a:ext>
            </a:extLst>
          </p:cNvPr>
          <p:cNvSpPr txBox="1"/>
          <p:nvPr/>
        </p:nvSpPr>
        <p:spPr>
          <a:xfrm>
            <a:off x="946631" y="780924"/>
            <a:ext cx="43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tagállami RRF-tervekre vonatkozó adatok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FD5A761-2CF9-46D1-8EED-3A91C57389F7}"/>
              </a:ext>
            </a:extLst>
          </p:cNvPr>
          <p:cNvSpPr txBox="1"/>
          <p:nvPr/>
        </p:nvSpPr>
        <p:spPr>
          <a:xfrm>
            <a:off x="6809400" y="780924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fejlesztési szükségletekre vonatkozó adatok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DDB9DBC3-784E-4352-83DD-028A03A4B23A}"/>
              </a:ext>
            </a:extLst>
          </p:cNvPr>
          <p:cNvSpPr txBox="1"/>
          <p:nvPr/>
        </p:nvSpPr>
        <p:spPr>
          <a:xfrm>
            <a:off x="559472" y="1213392"/>
            <a:ext cx="5140837" cy="6769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 Darvas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al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(2022) adatbázisának használata az ottani kategóriák Medve-Bálint (2018) szerinti megfeleltetésével.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F701E6D-CC1F-4713-A4C1-D9B37B1F04A0}"/>
              </a:ext>
            </a:extLst>
          </p:cNvPr>
          <p:cNvSpPr txBox="1"/>
          <p:nvPr/>
        </p:nvSpPr>
        <p:spPr>
          <a:xfrm>
            <a:off x="6615088" y="1215306"/>
            <a:ext cx="5072706" cy="6769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Medve-Bálint (2018) által javasolt indikátorok bevonása az Eurostat, az EPO és a Világbank adatbázisaiból.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C0104F3-5883-3641-78CB-C7E1787CC3A8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D9381BE-B7DE-159F-D0C0-B281D98B16F3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D067743A-3A8B-6780-F9F5-DA07E405D65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DE7BE834-EBC4-BA8F-7A88-3C3F4F684CF1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965396-9382-90DB-B5A6-00EA8CA4AE5A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D8340B84-C250-D85F-F7A3-5F48EBCF921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D06F6C5E-F77E-2BE0-B932-59282B09E5A7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D0D3B0A0-15D2-923A-3298-17C9206D34B3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CF1E059D-A841-E398-D05E-11E8B2E0650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28B61FFC-ACD3-0E87-96ED-9006634FDDE7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elirat: lefelé mutató nyíllal 3">
            <a:extLst>
              <a:ext uri="{FF2B5EF4-FFF2-40B4-BE49-F238E27FC236}">
                <a16:creationId xmlns:a16="http://schemas.microsoft.com/office/drawing/2014/main" id="{13521765-EC33-F108-95FF-E3096B0544CB}"/>
              </a:ext>
            </a:extLst>
          </p:cNvPr>
          <p:cNvSpPr/>
          <p:nvPr/>
        </p:nvSpPr>
        <p:spPr>
          <a:xfrm>
            <a:off x="5850686" y="1473199"/>
            <a:ext cx="615453" cy="56233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2086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7730D93-8E78-5163-D17C-E5C7555807D2}"/>
              </a:ext>
            </a:extLst>
          </p:cNvPr>
          <p:cNvSpPr txBox="1"/>
          <p:nvPr/>
        </p:nvSpPr>
        <p:spPr>
          <a:xfrm>
            <a:off x="11021377" y="1910159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04D27D-FE37-B732-86B9-BDCE06EFFDC1}"/>
              </a:ext>
            </a:extLst>
          </p:cNvPr>
          <p:cNvSpPr txBox="1"/>
          <p:nvPr/>
        </p:nvSpPr>
        <p:spPr>
          <a:xfrm>
            <a:off x="341956" y="2830164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E59DA90-0B56-6BD4-8C2F-02910271C6BA}"/>
              </a:ext>
            </a:extLst>
          </p:cNvPr>
          <p:cNvSpPr txBox="1"/>
          <p:nvPr/>
        </p:nvSpPr>
        <p:spPr>
          <a:xfrm>
            <a:off x="1086211" y="3135333"/>
            <a:ext cx="10662561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kategorizált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forrásallokációinak összegzése a centrum, a déli periféria és a keleti periféria országaiban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öt kategória mentén, majd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forrásallokációk regionális eltéréseinek statisztikai vizsgálata </a:t>
            </a:r>
            <a:r>
              <a:rPr lang="el-GR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χ</a:t>
            </a:r>
            <a:r>
              <a:rPr lang="hu-HU" sz="1600" baseline="300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2</a:t>
            </a:r>
            <a:r>
              <a:rPr lang="hu-HU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-próbával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72F83D6-B7B8-BA0C-0393-B995F3ACBF6C}"/>
              </a:ext>
            </a:extLst>
          </p:cNvPr>
          <p:cNvSpPr txBox="1"/>
          <p:nvPr/>
        </p:nvSpPr>
        <p:spPr>
          <a:xfrm>
            <a:off x="11061737" y="3835794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71D3483-3EA0-00D8-F770-B074425927CC}"/>
              </a:ext>
            </a:extLst>
          </p:cNvPr>
          <p:cNvSpPr txBox="1"/>
          <p:nvPr/>
        </p:nvSpPr>
        <p:spPr>
          <a:xfrm>
            <a:off x="340195" y="4688899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4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B6C067B-A67E-F59C-EBA2-B6627F98B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4" grpId="0" animBg="1"/>
      <p:bldP spid="5" grpId="0"/>
      <p:bldP spid="6" grpId="0"/>
      <p:bldP spid="7" grpId="0" animBg="1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D79A518F-917C-DF23-AF5B-826CDC7DDE98}"/>
              </a:ext>
            </a:extLst>
          </p:cNvPr>
          <p:cNvSpPr txBox="1"/>
          <p:nvPr/>
        </p:nvSpPr>
        <p:spPr>
          <a:xfrm>
            <a:off x="1041400" y="873657"/>
            <a:ext cx="9851522" cy="680821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nem illeszkednek a tagállamok relatív fejlesztési szükségleteihez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K+F-re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szignifikánsan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többet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költenek azok a tagállamok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melyek K+F fejlesztési szükségletei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alacsonyak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graphicFrame>
        <p:nvGraphicFramePr>
          <p:cNvPr id="5" name="Táblázat 7">
            <a:extLst>
              <a:ext uri="{FF2B5EF4-FFF2-40B4-BE49-F238E27FC236}">
                <a16:creationId xmlns:a16="http://schemas.microsoft.com/office/drawing/2014/main" id="{A2ED6E0B-5830-7E7A-8F5D-64A7D413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43518"/>
              </p:ext>
            </p:extLst>
          </p:nvPr>
        </p:nvGraphicFramePr>
        <p:xfrm>
          <a:off x="1041400" y="2467285"/>
          <a:ext cx="9758682" cy="29851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32054">
                  <a:extLst>
                    <a:ext uri="{9D8B030D-6E8A-4147-A177-3AD203B41FA5}">
                      <a16:colId xmlns:a16="http://schemas.microsoft.com/office/drawing/2014/main" val="3647905289"/>
                    </a:ext>
                  </a:extLst>
                </a:gridCol>
                <a:gridCol w="383598">
                  <a:extLst>
                    <a:ext uri="{9D8B030D-6E8A-4147-A177-3AD203B41FA5}">
                      <a16:colId xmlns:a16="http://schemas.microsoft.com/office/drawing/2014/main" val="1203511386"/>
                    </a:ext>
                  </a:extLst>
                </a:gridCol>
                <a:gridCol w="1628606">
                  <a:extLst>
                    <a:ext uri="{9D8B030D-6E8A-4147-A177-3AD203B41FA5}">
                      <a16:colId xmlns:a16="http://schemas.microsoft.com/office/drawing/2014/main" val="1568347211"/>
                    </a:ext>
                  </a:extLst>
                </a:gridCol>
                <a:gridCol w="1628606">
                  <a:extLst>
                    <a:ext uri="{9D8B030D-6E8A-4147-A177-3AD203B41FA5}">
                      <a16:colId xmlns:a16="http://schemas.microsoft.com/office/drawing/2014/main" val="1237970383"/>
                    </a:ext>
                  </a:extLst>
                </a:gridCol>
                <a:gridCol w="1628606">
                  <a:extLst>
                    <a:ext uri="{9D8B030D-6E8A-4147-A177-3AD203B41FA5}">
                      <a16:colId xmlns:a16="http://schemas.microsoft.com/office/drawing/2014/main" val="2766348673"/>
                    </a:ext>
                  </a:extLst>
                </a:gridCol>
                <a:gridCol w="1628606">
                  <a:extLst>
                    <a:ext uri="{9D8B030D-6E8A-4147-A177-3AD203B41FA5}">
                      <a16:colId xmlns:a16="http://schemas.microsoft.com/office/drawing/2014/main" val="1639081502"/>
                    </a:ext>
                  </a:extLst>
                </a:gridCol>
                <a:gridCol w="1628606">
                  <a:extLst>
                    <a:ext uri="{9D8B030D-6E8A-4147-A177-3AD203B41FA5}">
                      <a16:colId xmlns:a16="http://schemas.microsoft.com/office/drawing/2014/main" val="2599990063"/>
                    </a:ext>
                  </a:extLst>
                </a:gridCol>
              </a:tblGrid>
              <a:tr h="697206"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fizikai infrastruktúra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humántőke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K+F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üzleti támogatás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intézményi minőség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751107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Európai Unió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-0,373***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0,093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-0,065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567215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centrum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-0,327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-0,071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21684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déli periféria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0,053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-0,586*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-0,238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436441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keleti periféria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-0,294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806776"/>
                  </a:ext>
                </a:extLst>
              </a:tr>
            </a:tbl>
          </a:graphicData>
        </a:graphic>
      </p:graphicFrame>
      <p:sp>
        <p:nvSpPr>
          <p:cNvPr id="6" name="Szövegdoboz 5">
            <a:extLst>
              <a:ext uri="{FF2B5EF4-FFF2-40B4-BE49-F238E27FC236}">
                <a16:creationId xmlns:a16="http://schemas.microsoft.com/office/drawing/2014/main" id="{9CCA7C05-01FB-4508-33E9-A7175503E1C3}"/>
              </a:ext>
            </a:extLst>
          </p:cNvPr>
          <p:cNvSpPr txBox="1"/>
          <p:nvPr/>
        </p:nvSpPr>
        <p:spPr>
          <a:xfrm>
            <a:off x="2594337" y="1656025"/>
            <a:ext cx="751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Az RRF-tervek forrásallokációs arányai és fejlesztési szükségletek közti kapcsolatok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587F275-D8BD-5849-9423-75470EC4378E}"/>
              </a:ext>
            </a:extLst>
          </p:cNvPr>
          <p:cNvSpPr txBox="1"/>
          <p:nvPr/>
        </p:nvSpPr>
        <p:spPr>
          <a:xfrm>
            <a:off x="3171724" y="1973015"/>
            <a:ext cx="584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dirty="0">
                <a:solidFill>
                  <a:schemeClr val="bg1"/>
                </a:solidFill>
              </a:rPr>
              <a:t>Forrás: saját számítás Darvas </a:t>
            </a:r>
            <a:r>
              <a:rPr lang="hu-HU" sz="1000" dirty="0" err="1">
                <a:solidFill>
                  <a:schemeClr val="bg1"/>
                </a:solidFill>
              </a:rPr>
              <a:t>et</a:t>
            </a:r>
            <a:r>
              <a:rPr lang="hu-HU" sz="1000" dirty="0">
                <a:solidFill>
                  <a:schemeClr val="bg1"/>
                </a:solidFill>
              </a:rPr>
              <a:t> </a:t>
            </a:r>
            <a:r>
              <a:rPr lang="hu-HU" sz="1000" dirty="0" err="1">
                <a:solidFill>
                  <a:schemeClr val="bg1"/>
                </a:solidFill>
              </a:rPr>
              <a:t>al</a:t>
            </a:r>
            <a:r>
              <a:rPr lang="hu-HU" sz="1000" dirty="0">
                <a:solidFill>
                  <a:schemeClr val="bg1"/>
                </a:solidFill>
              </a:rPr>
              <a:t>. (2022) és az Eurostat, Világbank és EPO adatai alapján</a:t>
            </a:r>
            <a:endParaRPr lang="hu-HU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2C24AA6-286A-22CB-7326-23DFABB94A40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F95FA67-BC4A-2357-917D-1AD9C4ABBA0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1F4EBDB-6351-4B87-7D4B-AFACD10DF70A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3CBE6F-9ECB-BE42-EABA-7D21425B7398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6FA926-6A7A-CC1F-D7FB-A8DDC5B08E1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D484648-9716-6615-31C7-950B9AFD6C1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FD28BEC-F1F1-D141-31F4-546C8CE6F24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4584AAD4-D522-E2D5-2B60-D39918D9B91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9D7112A-A746-5088-6582-523072E76F4B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C7643EE-1F7A-9A7F-0BED-D47C50C07B52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ACCE442B-7B2B-860F-38F5-AA382F9EB2D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F5B07B42-7A3D-3634-1779-6B8079A4E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BB05514A-D8E2-E15B-AC6D-871DEADC5443}"/>
              </a:ext>
            </a:extLst>
          </p:cNvPr>
          <p:cNvSpPr txBox="1"/>
          <p:nvPr/>
        </p:nvSpPr>
        <p:spPr>
          <a:xfrm>
            <a:off x="4025900" y="159861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 kutatás eredményei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B0E4B7AA-A494-3498-BD57-FB4DE23830FE}"/>
              </a:ext>
            </a:extLst>
          </p:cNvPr>
          <p:cNvCxnSpPr>
            <a:cxnSpLocks/>
          </p:cNvCxnSpPr>
          <p:nvPr/>
        </p:nvCxnSpPr>
        <p:spPr>
          <a:xfrm>
            <a:off x="525526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16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BC44867-6FF8-4687-BEAE-91937FFA9969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A972D4F-4D51-4146-AD9B-E80EDC393E53}"/>
              </a:ext>
            </a:extLst>
          </p:cNvPr>
          <p:cNvSpPr txBox="1"/>
          <p:nvPr/>
        </p:nvSpPr>
        <p:spPr>
          <a:xfrm>
            <a:off x="4025900" y="159861"/>
            <a:ext cx="414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 kutatás eredményei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CEE39777-F517-4ACD-9680-582A03257B5F}"/>
              </a:ext>
            </a:extLst>
          </p:cNvPr>
          <p:cNvCxnSpPr>
            <a:cxnSpLocks/>
          </p:cNvCxnSpPr>
          <p:nvPr/>
        </p:nvCxnSpPr>
        <p:spPr>
          <a:xfrm>
            <a:off x="525526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80AB4D5-40B0-48BD-A89F-89AA35C607EF}"/>
              </a:ext>
            </a:extLst>
          </p:cNvPr>
          <p:cNvSpPr txBox="1"/>
          <p:nvPr/>
        </p:nvSpPr>
        <p:spPr>
          <a:xfrm>
            <a:off x="838200" y="866787"/>
            <a:ext cx="10054722" cy="6041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tervek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egyes fejlesztési kategóriákra allokált mennyiségei statisztikai értelemben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függetlenek attól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melyik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makrorégióban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vizsgáljuk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őket.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4BE7B7E-FD65-B708-DE2D-6D2A560B521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D296AF-FB28-5D7B-0671-1FA12EC3ED0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495FEAE-F870-C1B7-1574-9F600327A74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221220E-71C0-39AB-9CD9-641385BC1F2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91318C5-B56C-AC37-2A4E-889B6BB807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C7C091B3-048F-AC45-A33C-627249441861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C2876F64-F77A-4C32-ABB4-5C33137C8AC9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69093887-BEAA-4C13-158D-0C38C478E517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E217BCB0-E8C4-E4C9-6833-1D4D475C2114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85C193EB-7D54-FA87-6F40-A214192B5B7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26A5490-7C31-4B71-8433-52609DF0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19494"/>
              </p:ext>
            </p:extLst>
          </p:nvPr>
        </p:nvGraphicFramePr>
        <p:xfrm>
          <a:off x="650241" y="1964913"/>
          <a:ext cx="10403840" cy="375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DA1BE577-BB6E-D77E-1719-8174BAD7129E}"/>
              </a:ext>
            </a:extLst>
          </p:cNvPr>
          <p:cNvSpPr txBox="1"/>
          <p:nvPr/>
        </p:nvSpPr>
        <p:spPr>
          <a:xfrm>
            <a:off x="3937261" y="1548663"/>
            <a:ext cx="584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</a:rPr>
              <a:t>Az RRF-tervek összetétele az EU egyes </a:t>
            </a:r>
            <a:r>
              <a:rPr lang="hu-HU" sz="1600" b="1" dirty="0" err="1">
                <a:solidFill>
                  <a:schemeClr val="bg1"/>
                </a:solidFill>
              </a:rPr>
              <a:t>makrotérségeiben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CA6E503-BB2A-79A1-ED71-E8733BE9164E}"/>
              </a:ext>
            </a:extLst>
          </p:cNvPr>
          <p:cNvSpPr txBox="1"/>
          <p:nvPr/>
        </p:nvSpPr>
        <p:spPr>
          <a:xfrm>
            <a:off x="4724400" y="1849120"/>
            <a:ext cx="584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Forrás: saját ábra Darvas </a:t>
            </a:r>
            <a:r>
              <a:rPr lang="hu-HU" sz="1000" dirty="0" err="1">
                <a:solidFill>
                  <a:schemeClr val="bg1"/>
                </a:solidFill>
              </a:rPr>
              <a:t>et</a:t>
            </a:r>
            <a:r>
              <a:rPr lang="hu-HU" sz="1000" dirty="0">
                <a:solidFill>
                  <a:schemeClr val="bg1"/>
                </a:solidFill>
              </a:rPr>
              <a:t> </a:t>
            </a:r>
            <a:r>
              <a:rPr lang="hu-HU" sz="1000" dirty="0" err="1">
                <a:solidFill>
                  <a:schemeClr val="bg1"/>
                </a:solidFill>
              </a:rPr>
              <a:t>al</a:t>
            </a:r>
            <a:r>
              <a:rPr lang="hu-HU" sz="1000" dirty="0">
                <a:solidFill>
                  <a:schemeClr val="bg1"/>
                </a:solidFill>
              </a:rPr>
              <a:t>. (2022) adatai alapján</a:t>
            </a:r>
            <a:endParaRPr lang="hu-HU" sz="1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10DB83E5-1288-481C-A4CA-6A63E596404D}"/>
              </a:ext>
            </a:extLst>
          </p:cNvPr>
          <p:cNvGraphicFramePr>
            <a:graphicFrameLocks noGrp="1"/>
          </p:cNvGraphicFramePr>
          <p:nvPr/>
        </p:nvGraphicFramePr>
        <p:xfrm>
          <a:off x="-1053296" y="343768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31919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453633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0FB88AAD-1341-B94C-6430-1290FF28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4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161E8D08-E5D5-4BB9-B438-2C7D1339A3C1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93FAA75-CB75-44EE-98F8-5B703D45633C}"/>
              </a:ext>
            </a:extLst>
          </p:cNvPr>
          <p:cNvSpPr txBox="1"/>
          <p:nvPr/>
        </p:nvSpPr>
        <p:spPr>
          <a:xfrm>
            <a:off x="1306830" y="459392"/>
            <a:ext cx="406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Az eredmények értékelése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50690A6C-8D63-4502-B812-C32780E1DF28}"/>
              </a:ext>
            </a:extLst>
          </p:cNvPr>
          <p:cNvCxnSpPr>
            <a:cxnSpLocks/>
          </p:cNvCxnSpPr>
          <p:nvPr/>
        </p:nvCxnSpPr>
        <p:spPr>
          <a:xfrm>
            <a:off x="2517140" y="102034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97B24DE-8CB7-4C10-AAE3-5C17F7EA01D4}"/>
              </a:ext>
            </a:extLst>
          </p:cNvPr>
          <p:cNvSpPr txBox="1"/>
          <p:nvPr/>
        </p:nvSpPr>
        <p:spPr>
          <a:xfrm>
            <a:off x="7061935" y="471981"/>
            <a:ext cx="433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Az eredmények </a:t>
            </a:r>
            <a:r>
              <a:rPr lang="hu-HU" sz="2800" dirty="0" err="1">
                <a:solidFill>
                  <a:schemeClr val="bg1"/>
                </a:solidFill>
                <a:latin typeface="+mj-lt"/>
              </a:rPr>
              <a:t>korlátai</a:t>
            </a:r>
            <a:endParaRPr lang="hu-HU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787CE7E1-284C-4C7F-8425-3A25D9E2CDF9}"/>
              </a:ext>
            </a:extLst>
          </p:cNvPr>
          <p:cNvCxnSpPr>
            <a:cxnSpLocks/>
          </p:cNvCxnSpPr>
          <p:nvPr/>
        </p:nvCxnSpPr>
        <p:spPr>
          <a:xfrm>
            <a:off x="8542120" y="102034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42051AB-B035-41FE-92AB-9B72616A9A3C}"/>
              </a:ext>
            </a:extLst>
          </p:cNvPr>
          <p:cNvSpPr txBox="1"/>
          <p:nvPr/>
        </p:nvSpPr>
        <p:spPr>
          <a:xfrm>
            <a:off x="1041399" y="1336666"/>
            <a:ext cx="5220505" cy="117892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alapokhoz hasonlóan felülpriorizált az infrastruktúra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míg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alulpriorizált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a K+F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humántőke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befektetések prioritása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alapoknál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megfigyelteknél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magasabb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11E9254-5559-4571-BEFC-089EE88AEEFC}"/>
              </a:ext>
            </a:extLst>
          </p:cNvPr>
          <p:cNvSpPr txBox="1"/>
          <p:nvPr/>
        </p:nvSpPr>
        <p:spPr>
          <a:xfrm>
            <a:off x="439837" y="2898325"/>
            <a:ext cx="5220505" cy="117892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súlypontjai régiófüggetlenek a strukturális alapokhoz hasonlóan. A centrum országai sem priorizálnak másképp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mint a periférián levő országok.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A8EBECFE-0C7D-4B66-B953-7CA50EE55360}"/>
              </a:ext>
            </a:extLst>
          </p:cNvPr>
          <p:cNvSpPr txBox="1"/>
          <p:nvPr/>
        </p:nvSpPr>
        <p:spPr>
          <a:xfrm>
            <a:off x="1041399" y="4459982"/>
            <a:ext cx="5241925" cy="117892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RRF-források allokációja kevésbé illeszkedik a relatív fejlesztési szükségletekhez, mint a strukturális alapok esetében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esetén feltárt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negatív összefüggés azonos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strukturális alapokéval.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27779E4-B5A8-B6C4-630D-07B028187C15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9CE17B-3C09-4282-7499-75D41D1F8094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94A58AB-8927-27F0-AD5D-DE5422DF57E2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184268E-A598-3915-BFAB-D234A59B43CE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8ABEF3C-B48D-1AC1-E967-83D216F49FD6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Diszkusszió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6BD5B4B-4026-55D2-3AB5-CE2C80BF0E6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DDC28B9A-329E-0036-7F16-8D3434F47CE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3A909202-6A94-CE87-B8AE-020C5FC1472E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787BE0F3-7667-19F3-745A-7D464CE71F2F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0A220760-8E6C-7B79-6BD4-438C19B023D8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A227E3-E66A-E41A-C3C9-3EA09CEF6C92}"/>
              </a:ext>
            </a:extLst>
          </p:cNvPr>
          <p:cNvSpPr txBox="1"/>
          <p:nvPr/>
        </p:nvSpPr>
        <p:spPr>
          <a:xfrm>
            <a:off x="325431" y="990810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8DEFBCC-5E1B-2A4B-17CB-6C52F2B28299}"/>
              </a:ext>
            </a:extLst>
          </p:cNvPr>
          <p:cNvSpPr txBox="1"/>
          <p:nvPr/>
        </p:nvSpPr>
        <p:spPr>
          <a:xfrm>
            <a:off x="5660342" y="2553325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CE9B01B-5348-BDDC-0EE2-F95428DD53B4}"/>
              </a:ext>
            </a:extLst>
          </p:cNvPr>
          <p:cNvSpPr txBox="1"/>
          <p:nvPr/>
        </p:nvSpPr>
        <p:spPr>
          <a:xfrm>
            <a:off x="325431" y="4118421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84C1118-51F4-1BBC-1976-4670A444466A}"/>
              </a:ext>
            </a:extLst>
          </p:cNvPr>
          <p:cNvSpPr txBox="1"/>
          <p:nvPr/>
        </p:nvSpPr>
        <p:spPr>
          <a:xfrm>
            <a:off x="6747687" y="1302233"/>
            <a:ext cx="5220505" cy="92010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latin typeface="+mj-lt"/>
              </a:rPr>
              <a:t>A forrásallokáció meghatározása csupán a források tényleges felhasználásának első lépése – </a:t>
            </a:r>
            <a:r>
              <a:rPr lang="hu-HU" sz="1600" b="1" dirty="0">
                <a:latin typeface="+mj-lt"/>
              </a:rPr>
              <a:t>az RRF-források hatása nemcsak az RRF-tervek tartalmától függ</a:t>
            </a:r>
            <a:r>
              <a:rPr lang="hu-HU" sz="1600" dirty="0">
                <a:latin typeface="+mj-lt"/>
              </a:rPr>
              <a:t>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398BE00-05CD-63D2-2C2A-E95DD619CF7F}"/>
              </a:ext>
            </a:extLst>
          </p:cNvPr>
          <p:cNvSpPr txBox="1"/>
          <p:nvPr/>
        </p:nvSpPr>
        <p:spPr>
          <a:xfrm>
            <a:off x="6743700" y="2476677"/>
            <a:ext cx="5220505" cy="92010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latin typeface="+mj-lt"/>
              </a:rPr>
              <a:t>Az elemzett </a:t>
            </a:r>
            <a:r>
              <a:rPr lang="hu-HU" sz="1600" b="1" dirty="0">
                <a:latin typeface="+mj-lt"/>
              </a:rPr>
              <a:t>RRF-tervek még nem szükségszerűen véglegesek</a:t>
            </a:r>
            <a:r>
              <a:rPr lang="hu-HU" sz="1600" dirty="0">
                <a:latin typeface="+mj-lt"/>
              </a:rPr>
              <a:t>, hanem azok még változhatnak pl. az RRF hitellábának kihasználása esetén.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5954731-2EE1-E25F-9E2B-AE1B9EBDDB37}"/>
              </a:ext>
            </a:extLst>
          </p:cNvPr>
          <p:cNvSpPr txBox="1"/>
          <p:nvPr/>
        </p:nvSpPr>
        <p:spPr>
          <a:xfrm>
            <a:off x="6743700" y="3651121"/>
            <a:ext cx="5220505" cy="92010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b="1" dirty="0">
                <a:latin typeface="+mj-lt"/>
              </a:rPr>
              <a:t>Felvethető</a:t>
            </a:r>
            <a:r>
              <a:rPr lang="hu-HU" sz="1600" dirty="0">
                <a:latin typeface="+mj-lt"/>
              </a:rPr>
              <a:t>, hogy </a:t>
            </a:r>
            <a:r>
              <a:rPr lang="hu-HU" sz="1600" b="1" dirty="0">
                <a:latin typeface="+mj-lt"/>
              </a:rPr>
              <a:t>a tagállamok főként nem a relatív fejlesztési szükségleteik alapján döntenek</a:t>
            </a:r>
            <a:r>
              <a:rPr lang="hu-HU" sz="1600" dirty="0">
                <a:latin typeface="+mj-lt"/>
              </a:rPr>
              <a:t> a forrásallokációs stratégiáikról.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1381A7-4A15-64FE-68F7-1F9959BCB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34"/>
          <a:stretch/>
        </p:blipFill>
        <p:spPr bwMode="auto">
          <a:xfrm>
            <a:off x="10892922" y="5452423"/>
            <a:ext cx="972556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5" grpId="0"/>
      <p:bldP spid="6" grpId="0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13EAB9C-CA5A-4F2B-A0C3-8627FD1654E9}"/>
              </a:ext>
            </a:extLst>
          </p:cNvPr>
          <p:cNvSpPr txBox="1"/>
          <p:nvPr/>
        </p:nvSpPr>
        <p:spPr>
          <a:xfrm>
            <a:off x="289560" y="751344"/>
            <a:ext cx="11612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j-lt"/>
              </a:rPr>
              <a:t>Jól tervezett költések?</a:t>
            </a:r>
          </a:p>
          <a:p>
            <a:r>
              <a:rPr lang="hu-HU" sz="4400" b="1" dirty="0">
                <a:solidFill>
                  <a:schemeClr val="bg1"/>
                </a:solidFill>
                <a:latin typeface="+mj-lt"/>
              </a:rPr>
              <a:t>A tagállami RRF-tervek illeszkedésének vizsgálata a tagállamok relatív fejlesztési szükségleteihez az Európai Unióban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E3A52A-5806-47E4-9CEC-4E613785F4A0}"/>
              </a:ext>
            </a:extLst>
          </p:cNvPr>
          <p:cNvSpPr txBox="1"/>
          <p:nvPr/>
        </p:nvSpPr>
        <p:spPr>
          <a:xfrm>
            <a:off x="289560" y="3835420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</a:rPr>
              <a:t>Nagy Márton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8CDF0F6-A886-4ED3-A6AC-9C2A0E0BA298}"/>
              </a:ext>
            </a:extLst>
          </p:cNvPr>
          <p:cNvSpPr txBox="1"/>
          <p:nvPr/>
        </p:nvSpPr>
        <p:spPr>
          <a:xfrm>
            <a:off x="289560" y="5367992"/>
            <a:ext cx="707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+mj-lt"/>
              </a:rPr>
              <a:t>Témavezető: dr. Medve-Bálint Gergő (BCE), Szánthó Péter István (ELTE)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Képzés: ELTE GTK, nemzetközi gazdálkodás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BSc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, III. évfolyam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Széchenyi István Szakkollégium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Budapest, 2023. május 19.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ED1A9B-78A0-DA9D-3CDA-4C3DBED8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40" y="5558671"/>
            <a:ext cx="2667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5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870</Words>
  <Application>Microsoft Office PowerPoint</Application>
  <PresentationFormat>Szélesvásznú</PresentationFormat>
  <Paragraphs>148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not applying for the loan part of the RRF-funds make sense? An AMT-based analysis of a Hungarian government official’s argumentation</dc:title>
  <dc:creator>Márton Nagy</dc:creator>
  <cp:lastModifiedBy>Márton Nagy</cp:lastModifiedBy>
  <cp:revision>57</cp:revision>
  <dcterms:created xsi:type="dcterms:W3CDTF">2022-11-29T18:26:46Z</dcterms:created>
  <dcterms:modified xsi:type="dcterms:W3CDTF">2023-05-18T14:22:48Z</dcterms:modified>
</cp:coreProperties>
</file>