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952"/>
    <a:srgbClr val="E1EAF3"/>
    <a:srgbClr val="FFEAA7"/>
    <a:srgbClr val="2B4C6D"/>
    <a:srgbClr val="013F7D"/>
    <a:srgbClr val="4275A8"/>
    <a:srgbClr val="012C57"/>
    <a:srgbClr val="013A6E"/>
    <a:srgbClr val="01366B"/>
    <a:srgbClr val="D0D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GYETEM\2022_23_2\P2\ALL_DATA_workboo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GYETEM\2022_23_2\P2\ALL_DATA_workboo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231792409494329E-2"/>
          <c:y val="4.490139189156054E-2"/>
          <c:w val="0.75882943659657798"/>
          <c:h val="0.804423138346231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Thesis_RRF_data!$C$70</c:f>
              <c:strCache>
                <c:ptCount val="1"/>
                <c:pt idx="0">
                  <c:v>centrum</c:v>
                </c:pt>
              </c:strCache>
            </c:strRef>
          </c:tx>
          <c:spPr>
            <a:solidFill>
              <a:srgbClr val="FFEAA7"/>
            </a:solidFill>
            <a:ln>
              <a:noFill/>
            </a:ln>
            <a:effectLst/>
          </c:spPr>
          <c:invertIfNegative val="0"/>
          <c:cat>
            <c:strRef>
              <c:f>Thesis_RRF_data!$J$69:$O$69</c:f>
              <c:strCache>
                <c:ptCount val="6"/>
                <c:pt idx="0">
                  <c:v>fizikai infrastruktúra</c:v>
                </c:pt>
                <c:pt idx="1">
                  <c:v>humántőke</c:v>
                </c:pt>
                <c:pt idx="2">
                  <c:v>kutatás és fejlesztés</c:v>
                </c:pt>
                <c:pt idx="3">
                  <c:v>üzleti támogatás</c:v>
                </c:pt>
                <c:pt idx="4">
                  <c:v>intézményi minőség</c:v>
                </c:pt>
                <c:pt idx="5">
                  <c:v>nincs kategória</c:v>
                </c:pt>
              </c:strCache>
            </c:strRef>
          </c:cat>
          <c:val>
            <c:numRef>
              <c:f>Thesis_RRF_data!$J$70:$O$70</c:f>
              <c:numCache>
                <c:formatCode>0.00000</c:formatCode>
                <c:ptCount val="6"/>
                <c:pt idx="0">
                  <c:v>0.31998179096817136</c:v>
                </c:pt>
                <c:pt idx="1">
                  <c:v>0.23277266873693273</c:v>
                </c:pt>
                <c:pt idx="2">
                  <c:v>0.22163756564017495</c:v>
                </c:pt>
                <c:pt idx="3">
                  <c:v>8.2984474781487266E-2</c:v>
                </c:pt>
                <c:pt idx="4">
                  <c:v>0.1418327358974748</c:v>
                </c:pt>
                <c:pt idx="5">
                  <c:v>7.907639757589336E-4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1E6-487D-9357-474CCF7937E6}"/>
            </c:ext>
          </c:extLst>
        </c:ser>
        <c:ser>
          <c:idx val="1"/>
          <c:order val="1"/>
          <c:tx>
            <c:strRef>
              <c:f>Thesis_RRF_data!$C$71</c:f>
              <c:strCache>
                <c:ptCount val="1"/>
                <c:pt idx="0">
                  <c:v>déli periféria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Thesis_RRF_data!$J$69:$O$69</c:f>
              <c:strCache>
                <c:ptCount val="6"/>
                <c:pt idx="0">
                  <c:v>fizikai infrastruktúra</c:v>
                </c:pt>
                <c:pt idx="1">
                  <c:v>humántőke</c:v>
                </c:pt>
                <c:pt idx="2">
                  <c:v>kutatás és fejlesztés</c:v>
                </c:pt>
                <c:pt idx="3">
                  <c:v>üzleti támogatás</c:v>
                </c:pt>
                <c:pt idx="4">
                  <c:v>intézményi minőség</c:v>
                </c:pt>
                <c:pt idx="5">
                  <c:v>nincs kategória</c:v>
                </c:pt>
              </c:strCache>
            </c:strRef>
          </c:cat>
          <c:val>
            <c:numRef>
              <c:f>Thesis_RRF_data!$J$71:$O$71</c:f>
              <c:numCache>
                <c:formatCode>0.00000</c:formatCode>
                <c:ptCount val="6"/>
                <c:pt idx="0">
                  <c:v>0.33004635420327222</c:v>
                </c:pt>
                <c:pt idx="1">
                  <c:v>0.24034631298364456</c:v>
                </c:pt>
                <c:pt idx="2">
                  <c:v>0.15652644221421272</c:v>
                </c:pt>
                <c:pt idx="3">
                  <c:v>0.10152086680797499</c:v>
                </c:pt>
                <c:pt idx="4">
                  <c:v>0.15987239422385655</c:v>
                </c:pt>
                <c:pt idx="5">
                  <c:v>1.1687629567038973E-2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1E6-487D-9357-474CCF7937E6}"/>
            </c:ext>
          </c:extLst>
        </c:ser>
        <c:ser>
          <c:idx val="2"/>
          <c:order val="2"/>
          <c:tx>
            <c:strRef>
              <c:f>Thesis_RRF_data!$C$72</c:f>
              <c:strCache>
                <c:ptCount val="1"/>
                <c:pt idx="0">
                  <c:v>keleti periféria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Thesis_RRF_data!$J$69:$O$69</c:f>
              <c:strCache>
                <c:ptCount val="6"/>
                <c:pt idx="0">
                  <c:v>fizikai infrastruktúra</c:v>
                </c:pt>
                <c:pt idx="1">
                  <c:v>humántőke</c:v>
                </c:pt>
                <c:pt idx="2">
                  <c:v>kutatás és fejlesztés</c:v>
                </c:pt>
                <c:pt idx="3">
                  <c:v>üzleti támogatás</c:v>
                </c:pt>
                <c:pt idx="4">
                  <c:v>intézményi minőség</c:v>
                </c:pt>
                <c:pt idx="5">
                  <c:v>nincs kategória</c:v>
                </c:pt>
              </c:strCache>
            </c:strRef>
          </c:cat>
          <c:val>
            <c:numRef>
              <c:f>Thesis_RRF_data!$J$72:$O$72</c:f>
              <c:numCache>
                <c:formatCode>0.00000</c:formatCode>
                <c:ptCount val="6"/>
                <c:pt idx="0">
                  <c:v>0.42736564210057765</c:v>
                </c:pt>
                <c:pt idx="1">
                  <c:v>0.271161178127863</c:v>
                </c:pt>
                <c:pt idx="2">
                  <c:v>0.15421178423919493</c:v>
                </c:pt>
                <c:pt idx="3">
                  <c:v>6.5165839666522868E-2</c:v>
                </c:pt>
                <c:pt idx="4">
                  <c:v>6.8308610257641456E-2</c:v>
                </c:pt>
                <c:pt idx="5">
                  <c:v>1.3786945608200098E-2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1E6-487D-9357-474CCF793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4272800"/>
        <c:axId val="264394784"/>
      </c:barChart>
      <c:catAx>
        <c:axId val="28427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endParaRPr lang="hu-HU"/>
          </a:p>
        </c:txPr>
        <c:crossAx val="264394784"/>
        <c:crosses val="autoZero"/>
        <c:auto val="1"/>
        <c:lblAlgn val="ctr"/>
        <c:lblOffset val="100"/>
        <c:noMultiLvlLbl val="0"/>
      </c:catAx>
      <c:valAx>
        <c:axId val="26439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endParaRPr lang="hu-HU"/>
          </a:p>
        </c:txPr>
        <c:crossAx val="284272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527560498760889"/>
          <c:y val="0.39762898537986835"/>
          <c:w val="0.16472439501239114"/>
          <c:h val="0.219395597624272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231792409494329E-2"/>
          <c:y val="4.490139189156054E-2"/>
          <c:w val="0.75882943659657798"/>
          <c:h val="0.804423138346231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Thesis_RRF_data!$C$70</c:f>
              <c:strCache>
                <c:ptCount val="1"/>
                <c:pt idx="0">
                  <c:v>centrum</c:v>
                </c:pt>
              </c:strCache>
            </c:strRef>
          </c:tx>
          <c:spPr>
            <a:solidFill>
              <a:srgbClr val="FFEAA7"/>
            </a:solidFill>
            <a:ln>
              <a:noFill/>
            </a:ln>
            <a:effectLst/>
          </c:spPr>
          <c:invertIfNegative val="0"/>
          <c:cat>
            <c:strRef>
              <c:f>Thesis_RRF_data!$J$69:$O$69</c:f>
              <c:strCache>
                <c:ptCount val="6"/>
                <c:pt idx="0">
                  <c:v>fizikai infrastruktúra</c:v>
                </c:pt>
                <c:pt idx="1">
                  <c:v>humántőke</c:v>
                </c:pt>
                <c:pt idx="2">
                  <c:v>kutatás és fejlesztés</c:v>
                </c:pt>
                <c:pt idx="3">
                  <c:v>üzleti támogatás</c:v>
                </c:pt>
                <c:pt idx="4">
                  <c:v>intézményi minőség</c:v>
                </c:pt>
                <c:pt idx="5">
                  <c:v>nincs kategória</c:v>
                </c:pt>
              </c:strCache>
            </c:strRef>
          </c:cat>
          <c:val>
            <c:numRef>
              <c:f>Thesis_RRF_data!$J$70:$O$70</c:f>
              <c:numCache>
                <c:formatCode>0.00000</c:formatCode>
                <c:ptCount val="6"/>
                <c:pt idx="0">
                  <c:v>0.31998179096817136</c:v>
                </c:pt>
                <c:pt idx="1">
                  <c:v>0.23277266873693273</c:v>
                </c:pt>
                <c:pt idx="2">
                  <c:v>0.22163756564017495</c:v>
                </c:pt>
                <c:pt idx="3">
                  <c:v>8.2984474781487266E-2</c:v>
                </c:pt>
                <c:pt idx="4">
                  <c:v>0.1418327358974748</c:v>
                </c:pt>
                <c:pt idx="5">
                  <c:v>7.907639757589336E-4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1E6-487D-9357-474CCF7937E6}"/>
            </c:ext>
          </c:extLst>
        </c:ser>
        <c:ser>
          <c:idx val="1"/>
          <c:order val="1"/>
          <c:tx>
            <c:strRef>
              <c:f>Thesis_RRF_data!$C$71</c:f>
              <c:strCache>
                <c:ptCount val="1"/>
                <c:pt idx="0">
                  <c:v>déli periféria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Thesis_RRF_data!$J$69:$O$69</c:f>
              <c:strCache>
                <c:ptCount val="6"/>
                <c:pt idx="0">
                  <c:v>fizikai infrastruktúra</c:v>
                </c:pt>
                <c:pt idx="1">
                  <c:v>humántőke</c:v>
                </c:pt>
                <c:pt idx="2">
                  <c:v>kutatás és fejlesztés</c:v>
                </c:pt>
                <c:pt idx="3">
                  <c:v>üzleti támogatás</c:v>
                </c:pt>
                <c:pt idx="4">
                  <c:v>intézményi minőség</c:v>
                </c:pt>
                <c:pt idx="5">
                  <c:v>nincs kategória</c:v>
                </c:pt>
              </c:strCache>
            </c:strRef>
          </c:cat>
          <c:val>
            <c:numRef>
              <c:f>Thesis_RRF_data!$J$71:$O$71</c:f>
              <c:numCache>
                <c:formatCode>0.00000</c:formatCode>
                <c:ptCount val="6"/>
                <c:pt idx="0">
                  <c:v>0.33004635420327222</c:v>
                </c:pt>
                <c:pt idx="1">
                  <c:v>0.24034631298364456</c:v>
                </c:pt>
                <c:pt idx="2">
                  <c:v>0.15652644221421272</c:v>
                </c:pt>
                <c:pt idx="3">
                  <c:v>0.10152086680797499</c:v>
                </c:pt>
                <c:pt idx="4">
                  <c:v>0.15987239422385655</c:v>
                </c:pt>
                <c:pt idx="5">
                  <c:v>1.1687629567038973E-2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1E6-487D-9357-474CCF7937E6}"/>
            </c:ext>
          </c:extLst>
        </c:ser>
        <c:ser>
          <c:idx val="2"/>
          <c:order val="2"/>
          <c:tx>
            <c:strRef>
              <c:f>Thesis_RRF_data!$C$72</c:f>
              <c:strCache>
                <c:ptCount val="1"/>
                <c:pt idx="0">
                  <c:v>keleti periféria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Thesis_RRF_data!$J$69:$O$69</c:f>
              <c:strCache>
                <c:ptCount val="6"/>
                <c:pt idx="0">
                  <c:v>fizikai infrastruktúra</c:v>
                </c:pt>
                <c:pt idx="1">
                  <c:v>humántőke</c:v>
                </c:pt>
                <c:pt idx="2">
                  <c:v>kutatás és fejlesztés</c:v>
                </c:pt>
                <c:pt idx="3">
                  <c:v>üzleti támogatás</c:v>
                </c:pt>
                <c:pt idx="4">
                  <c:v>intézményi minőség</c:v>
                </c:pt>
                <c:pt idx="5">
                  <c:v>nincs kategória</c:v>
                </c:pt>
              </c:strCache>
            </c:strRef>
          </c:cat>
          <c:val>
            <c:numRef>
              <c:f>Thesis_RRF_data!$J$72:$O$72</c:f>
              <c:numCache>
                <c:formatCode>0.00000</c:formatCode>
                <c:ptCount val="6"/>
                <c:pt idx="0">
                  <c:v>0.42736564210057765</c:v>
                </c:pt>
                <c:pt idx="1">
                  <c:v>0.271161178127863</c:v>
                </c:pt>
                <c:pt idx="2">
                  <c:v>0.15421178423919493</c:v>
                </c:pt>
                <c:pt idx="3">
                  <c:v>6.5165839666522868E-2</c:v>
                </c:pt>
                <c:pt idx="4">
                  <c:v>6.8308610257641456E-2</c:v>
                </c:pt>
                <c:pt idx="5">
                  <c:v>1.3786945608200098E-2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1E6-487D-9357-474CCF793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7652688"/>
        <c:axId val="347653072"/>
      </c:barChart>
      <c:catAx>
        <c:axId val="347652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/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endParaRPr lang="hu-HU"/>
          </a:p>
        </c:txPr>
        <c:crossAx val="347653072"/>
        <c:crosses val="autoZero"/>
        <c:auto val="1"/>
        <c:lblAlgn val="ctr"/>
        <c:lblOffset val="100"/>
        <c:noMultiLvlLbl val="0"/>
      </c:catAx>
      <c:valAx>
        <c:axId val="34765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/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endParaRPr lang="hu-HU"/>
          </a:p>
        </c:txPr>
        <c:crossAx val="34765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527560498760889"/>
          <c:y val="0.39762898537986835"/>
          <c:w val="0.16472439501239114"/>
          <c:h val="0.219395597624272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CEFAFD06-7C75-4065-9538-0014692CF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="" xmlns:a16="http://schemas.microsoft.com/office/drawing/2014/main" id="{326BAED2-A674-4121-84CC-A4CA1B454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="" xmlns:a16="http://schemas.microsoft.com/office/drawing/2014/main" id="{13CC4B65-334F-413F-8453-95E75105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2024.06.10.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="" xmlns:a16="http://schemas.microsoft.com/office/drawing/2014/main" id="{3CC8BC47-2F2E-4DF9-AB2A-D092D3B6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="" xmlns:a16="http://schemas.microsoft.com/office/drawing/2014/main" id="{0FDD81B0-0161-40FB-B141-E5CA379C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265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270F72D4-8326-4146-BC92-39C02C39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="" xmlns:a16="http://schemas.microsoft.com/office/drawing/2014/main" id="{EB3BF17E-1B6F-417A-9206-A140C73A9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="" xmlns:a16="http://schemas.microsoft.com/office/drawing/2014/main" id="{2E5CBAB6-15FF-4290-95CE-73FE103D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2024.06.10.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="" xmlns:a16="http://schemas.microsoft.com/office/drawing/2014/main" id="{5F916549-38F3-4262-8554-EF5EB522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="" xmlns:a16="http://schemas.microsoft.com/office/drawing/2014/main" id="{F02FECFC-7660-492F-AB66-22AF03F4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070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="" xmlns:a16="http://schemas.microsoft.com/office/drawing/2014/main" id="{80F3890D-68CF-4A14-B58E-318336D5E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="" xmlns:a16="http://schemas.microsoft.com/office/drawing/2014/main" id="{30E360F2-B256-46F9-B722-2FAB3886F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="" xmlns:a16="http://schemas.microsoft.com/office/drawing/2014/main" id="{6868EE56-9C3B-42CC-8DC2-E5909DA3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2024.06.10.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="" xmlns:a16="http://schemas.microsoft.com/office/drawing/2014/main" id="{5EA3F926-4970-4C19-B2B2-76116514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="" xmlns:a16="http://schemas.microsoft.com/office/drawing/2014/main" id="{C1C888F7-FB01-424C-B0EB-5B1854A7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379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087E7F9C-2886-457B-94FB-C58B6987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D2BFAAA0-F031-41B9-803D-01FDE3DF9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="" xmlns:a16="http://schemas.microsoft.com/office/drawing/2014/main" id="{8F8214F2-F877-4630-8A86-CFCC8B3A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2024.06.10.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="" xmlns:a16="http://schemas.microsoft.com/office/drawing/2014/main" id="{DEE6AF8D-F7B7-43AB-92A7-D3237CB8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="" xmlns:a16="http://schemas.microsoft.com/office/drawing/2014/main" id="{5AEB4889-0A45-4A5B-A402-8BCE5A25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402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C0685689-FC5B-4716-B6D5-B5B19DCE2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="" xmlns:a16="http://schemas.microsoft.com/office/drawing/2014/main" id="{7ED27AD1-7395-4B07-85D7-9EB4C4BDD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="" xmlns:a16="http://schemas.microsoft.com/office/drawing/2014/main" id="{0B6EC1FF-52B3-4960-9E04-C5E2EC77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2024.06.10.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="" xmlns:a16="http://schemas.microsoft.com/office/drawing/2014/main" id="{7748EF81-6197-4CD0-91A9-DB40395B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="" xmlns:a16="http://schemas.microsoft.com/office/drawing/2014/main" id="{11E55AFB-D159-4111-A77D-C36C74D1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998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08824B00-4AA0-4345-A2A5-F4D3CCAD2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43B6B0E9-7632-434D-A201-5899BE1A1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="" xmlns:a16="http://schemas.microsoft.com/office/drawing/2014/main" id="{0B94CCDD-B290-4571-A882-48463CC4F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="" xmlns:a16="http://schemas.microsoft.com/office/drawing/2014/main" id="{E71D1085-9A9C-402C-8E02-E47415AC5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2024.06.10.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="" xmlns:a16="http://schemas.microsoft.com/office/drawing/2014/main" id="{87F45397-0027-4F52-9EBE-7B183260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="" xmlns:a16="http://schemas.microsoft.com/office/drawing/2014/main" id="{FF2AB865-A596-4CAD-A867-0DA0201C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946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C723BB44-0ED3-4053-861B-E0E85EF9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="" xmlns:a16="http://schemas.microsoft.com/office/drawing/2014/main" id="{EA571BDC-34DE-4FD0-B43B-94F532C41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="" xmlns:a16="http://schemas.microsoft.com/office/drawing/2014/main" id="{14AD38B3-A4D7-4401-80EB-014FDC3A0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="" xmlns:a16="http://schemas.microsoft.com/office/drawing/2014/main" id="{D8E87C38-BC05-4D34-A0D7-2903E5446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="" xmlns:a16="http://schemas.microsoft.com/office/drawing/2014/main" id="{64D8073F-D714-4BA4-B2CA-94B2CB387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="" xmlns:a16="http://schemas.microsoft.com/office/drawing/2014/main" id="{8D499D2D-B8A6-4DE5-A0AE-96611AAE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2024.06.10.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="" xmlns:a16="http://schemas.microsoft.com/office/drawing/2014/main" id="{E3663A58-6F7C-43E7-91A1-248F6E5F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="" xmlns:a16="http://schemas.microsoft.com/office/drawing/2014/main" id="{2535E6F6-433E-40C9-A1D8-94000FF0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990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8553EB4C-9AD9-40DF-A995-3D7FA88E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="" xmlns:a16="http://schemas.microsoft.com/office/drawing/2014/main" id="{66E07C82-1285-4506-B93C-29ACF579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2024.06.10.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="" xmlns:a16="http://schemas.microsoft.com/office/drawing/2014/main" id="{7A135C61-2054-4E77-82EA-2E3702D8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="" xmlns:a16="http://schemas.microsoft.com/office/drawing/2014/main" id="{EC78A638-E219-471C-9B3C-C4EAC2B9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62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="" xmlns:a16="http://schemas.microsoft.com/office/drawing/2014/main" id="{98877C1C-44E9-4684-8DFD-22804C84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2024.06.10.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="" xmlns:a16="http://schemas.microsoft.com/office/drawing/2014/main" id="{0877F14C-A0FF-4934-8B2E-1EF7093E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="" xmlns:a16="http://schemas.microsoft.com/office/drawing/2014/main" id="{4F594B1B-6CB9-4681-B444-C7D0E5F0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843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BED8D6DC-02CE-41F6-AFD7-69FBCB60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77CCEB53-BCBA-407B-A14D-CA1720721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="" xmlns:a16="http://schemas.microsoft.com/office/drawing/2014/main" id="{04FAEC75-5FAE-497C-BC61-08167B2F8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="" xmlns:a16="http://schemas.microsoft.com/office/drawing/2014/main" id="{2FEB072C-0258-42CC-BFBE-E3727175B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2024.06.10.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="" xmlns:a16="http://schemas.microsoft.com/office/drawing/2014/main" id="{07304049-B704-43F5-9A67-D0CEB492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="" xmlns:a16="http://schemas.microsoft.com/office/drawing/2014/main" id="{9007312E-C527-479B-B447-646857D2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549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A6D7D990-E220-4E21-900A-CC2B3459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="" xmlns:a16="http://schemas.microsoft.com/office/drawing/2014/main" id="{611F2FB4-4274-44B3-B7F7-49586BC35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="" xmlns:a16="http://schemas.microsoft.com/office/drawing/2014/main" id="{48B799E8-5DC4-49B6-925F-D59717AFA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="" xmlns:a16="http://schemas.microsoft.com/office/drawing/2014/main" id="{FA903A43-1BC6-4CE4-9887-7ADC05D2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8388-FDB3-4F85-97CE-B899C40CA564}" type="datetimeFigureOut">
              <a:rPr lang="hu-HU" smtClean="0"/>
              <a:t>2024.06.10.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="" xmlns:a16="http://schemas.microsoft.com/office/drawing/2014/main" id="{D0C0C44F-B23F-4E9C-9F4C-21010D7C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="" xmlns:a16="http://schemas.microsoft.com/office/drawing/2014/main" id="{22738A81-1D48-4640-88CA-8641BC0A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802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="" xmlns:a16="http://schemas.microsoft.com/office/drawing/2014/main" id="{8031F14F-A5C6-43ED-AAE9-FD669ECB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="" xmlns:a16="http://schemas.microsoft.com/office/drawing/2014/main" id="{7D1D36E0-461A-4A5A-BAA6-47D6B80E5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="" xmlns:a16="http://schemas.microsoft.com/office/drawing/2014/main" id="{67A5B513-C1F4-4F0B-94DA-82FF94502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28388-FDB3-4F85-97CE-B899C40CA564}" type="datetimeFigureOut">
              <a:rPr lang="hu-HU" smtClean="0"/>
              <a:t>2024.06.10.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="" xmlns:a16="http://schemas.microsoft.com/office/drawing/2014/main" id="{0D48B139-14F6-4C0E-8819-2A6B0ABDA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="" xmlns:a16="http://schemas.microsoft.com/office/drawing/2014/main" id="{02507B20-3212-4729-B85C-659582693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16F44-644A-451E-83FA-B1A00E94F1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276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8ACDCF04-F51F-4779-83DD-B2242A7A9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96" y="4262001"/>
            <a:ext cx="1302644" cy="230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="" xmlns:a16="http://schemas.microsoft.com/office/drawing/2014/main" id="{E13EAB9C-CA5A-4F2B-A0C3-8627FD1654E9}"/>
              </a:ext>
            </a:extLst>
          </p:cNvPr>
          <p:cNvSpPr txBox="1"/>
          <p:nvPr/>
        </p:nvSpPr>
        <p:spPr>
          <a:xfrm>
            <a:off x="289560" y="751344"/>
            <a:ext cx="11612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chemeClr val="bg1"/>
                </a:solidFill>
                <a:latin typeface="+mj-lt"/>
              </a:rPr>
              <a:t>Jól tervezett költések?</a:t>
            </a:r>
          </a:p>
          <a:p>
            <a:r>
              <a:rPr lang="hu-HU" sz="4400" b="1" dirty="0">
                <a:solidFill>
                  <a:schemeClr val="bg1"/>
                </a:solidFill>
                <a:latin typeface="+mj-lt"/>
              </a:rPr>
              <a:t>A tagállami RRF-tervek illeszkedésének vizsgálata a tagállamok relatív fejlesztési szükségleteihez az Európai Unióban 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="" xmlns:a16="http://schemas.microsoft.com/office/drawing/2014/main" id="{49E3A52A-5806-47E4-9CEC-4E613785F4A0}"/>
              </a:ext>
            </a:extLst>
          </p:cNvPr>
          <p:cNvSpPr txBox="1"/>
          <p:nvPr/>
        </p:nvSpPr>
        <p:spPr>
          <a:xfrm>
            <a:off x="289560" y="3835420"/>
            <a:ext cx="456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cap="all" dirty="0">
                <a:solidFill>
                  <a:schemeClr val="bg1"/>
                </a:solidFill>
                <a:latin typeface="+mj-lt"/>
              </a:rPr>
              <a:t>Nagy Márton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="" xmlns:a16="http://schemas.microsoft.com/office/drawing/2014/main" id="{98CDF0F6-A886-4ED3-A6AC-9C2A0E0BA298}"/>
              </a:ext>
            </a:extLst>
          </p:cNvPr>
          <p:cNvSpPr txBox="1"/>
          <p:nvPr/>
        </p:nvSpPr>
        <p:spPr>
          <a:xfrm>
            <a:off x="289560" y="5415161"/>
            <a:ext cx="456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/>
                </a:solidFill>
                <a:latin typeface="+mj-lt"/>
              </a:rPr>
              <a:t>Szakdolgozati prezentáció</a:t>
            </a:r>
          </a:p>
          <a:p>
            <a:r>
              <a:rPr lang="hu-HU" dirty="0" err="1" smtClean="0">
                <a:solidFill>
                  <a:schemeClr val="bg1"/>
                </a:solidFill>
                <a:latin typeface="+mj-lt"/>
              </a:rPr>
              <a:t>NEPTUN-kód</a:t>
            </a:r>
            <a:r>
              <a:rPr lang="hu-HU" dirty="0" smtClean="0">
                <a:solidFill>
                  <a:schemeClr val="bg1"/>
                </a:solidFill>
                <a:latin typeface="+mj-lt"/>
              </a:rPr>
              <a:t>: DEOUUI</a:t>
            </a:r>
          </a:p>
          <a:p>
            <a:r>
              <a:rPr lang="hu-HU" dirty="0">
                <a:solidFill>
                  <a:schemeClr val="bg1"/>
                </a:solidFill>
                <a:latin typeface="+mj-lt"/>
              </a:rPr>
              <a:t>Képzés: nemzetközi </a:t>
            </a:r>
            <a:r>
              <a:rPr lang="hu-HU" dirty="0" smtClean="0">
                <a:solidFill>
                  <a:schemeClr val="bg1"/>
                </a:solidFill>
                <a:latin typeface="+mj-lt"/>
              </a:rPr>
              <a:t>gazdálkodás </a:t>
            </a:r>
            <a:r>
              <a:rPr lang="hu-HU" dirty="0" err="1" smtClean="0">
                <a:solidFill>
                  <a:schemeClr val="bg1"/>
                </a:solidFill>
                <a:latin typeface="+mj-lt"/>
              </a:rPr>
              <a:t>BSc</a:t>
            </a:r>
            <a:endParaRPr lang="hu-HU" dirty="0">
              <a:solidFill>
                <a:schemeClr val="bg1"/>
              </a:solidFill>
              <a:latin typeface="+mj-lt"/>
            </a:endParaRPr>
          </a:p>
          <a:p>
            <a:r>
              <a:rPr lang="hu-HU" dirty="0" smtClean="0">
                <a:solidFill>
                  <a:schemeClr val="bg1"/>
                </a:solidFill>
                <a:latin typeface="+mj-lt"/>
              </a:rPr>
              <a:t>Konzulens: dr. </a:t>
            </a:r>
            <a:r>
              <a:rPr lang="hu-HU" dirty="0" err="1" smtClean="0">
                <a:solidFill>
                  <a:schemeClr val="bg1"/>
                </a:solidFill>
                <a:latin typeface="+mj-lt"/>
              </a:rPr>
              <a:t>Szánthó</a:t>
            </a:r>
            <a:r>
              <a:rPr lang="hu-HU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hu-HU" dirty="0">
                <a:solidFill>
                  <a:schemeClr val="bg1"/>
                </a:solidFill>
                <a:latin typeface="+mj-lt"/>
              </a:rPr>
              <a:t>Péter </a:t>
            </a:r>
            <a:r>
              <a:rPr lang="hu-HU" dirty="0" smtClean="0">
                <a:solidFill>
                  <a:schemeClr val="bg1"/>
                </a:solidFill>
                <a:latin typeface="+mj-lt"/>
              </a:rPr>
              <a:t>István</a:t>
            </a:r>
            <a:endParaRPr lang="hu-HU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879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="" xmlns:a16="http://schemas.microsoft.com/office/drawing/2014/main" id="{BE0F1188-22CA-442E-AD80-D9FCBFB20B97}"/>
              </a:ext>
            </a:extLst>
          </p:cNvPr>
          <p:cNvSpPr txBox="1"/>
          <p:nvPr/>
        </p:nvSpPr>
        <p:spPr>
          <a:xfrm>
            <a:off x="838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Összefoglalás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="" xmlns:a16="http://schemas.microsoft.com/office/drawing/2014/main" id="{9C4056E8-D555-414A-8CC8-4AFA57443551}"/>
              </a:ext>
            </a:extLst>
          </p:cNvPr>
          <p:cNvSpPr txBox="1"/>
          <p:nvPr/>
        </p:nvSpPr>
        <p:spPr>
          <a:xfrm>
            <a:off x="2806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Háttérismeretek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="" xmlns:a16="http://schemas.microsoft.com/office/drawing/2014/main" id="{8CDF0972-29FE-4175-99F5-85F1C98EF16C}"/>
              </a:ext>
            </a:extLst>
          </p:cNvPr>
          <p:cNvSpPr txBox="1"/>
          <p:nvPr/>
        </p:nvSpPr>
        <p:spPr>
          <a:xfrm>
            <a:off x="4721319" y="5926960"/>
            <a:ext cx="188576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Adatok, módszertan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="" xmlns:a16="http://schemas.microsoft.com/office/drawing/2014/main" id="{E457F898-EA67-4D64-8F59-266C47738F58}"/>
              </a:ext>
            </a:extLst>
          </p:cNvPr>
          <p:cNvSpPr txBox="1"/>
          <p:nvPr/>
        </p:nvSpPr>
        <p:spPr>
          <a:xfrm>
            <a:off x="6743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Eredmények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="" xmlns:a16="http://schemas.microsoft.com/office/drawing/2014/main" id="{CB8AFF3C-27A2-4865-891E-9E95599F05F0}"/>
              </a:ext>
            </a:extLst>
          </p:cNvPr>
          <p:cNvSpPr txBox="1"/>
          <p:nvPr/>
        </p:nvSpPr>
        <p:spPr>
          <a:xfrm>
            <a:off x="8712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Diszkusszió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700E04D9-9DB4-44AD-B248-4AF693133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2947"/>
          <a:stretch/>
        </p:blipFill>
        <p:spPr bwMode="auto">
          <a:xfrm>
            <a:off x="10727878" y="5360372"/>
            <a:ext cx="1302644" cy="131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gyenes összekötő 10">
            <a:extLst>
              <a:ext uri="{FF2B5EF4-FFF2-40B4-BE49-F238E27FC236}">
                <a16:creationId xmlns="" xmlns:a16="http://schemas.microsoft.com/office/drawing/2014/main" id="{19E00767-5306-40BC-B66E-7AB569CD1F83}"/>
              </a:ext>
            </a:extLst>
          </p:cNvPr>
          <p:cNvCxnSpPr>
            <a:cxnSpLocks/>
          </p:cNvCxnSpPr>
          <p:nvPr/>
        </p:nvCxnSpPr>
        <p:spPr>
          <a:xfrm>
            <a:off x="1041400" y="633402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="" xmlns:a16="http://schemas.microsoft.com/office/drawing/2014/main" id="{8529F6D2-6415-45A9-A544-D74762AC7E14}"/>
              </a:ext>
            </a:extLst>
          </p:cNvPr>
          <p:cNvCxnSpPr>
            <a:cxnSpLocks/>
          </p:cNvCxnSpPr>
          <p:nvPr/>
        </p:nvCxnSpPr>
        <p:spPr>
          <a:xfrm>
            <a:off x="3009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="" xmlns:a16="http://schemas.microsoft.com/office/drawing/2014/main" id="{42915E32-312B-4BDE-B1F0-B75B2B4B8700}"/>
              </a:ext>
            </a:extLst>
          </p:cNvPr>
          <p:cNvCxnSpPr>
            <a:cxnSpLocks/>
          </p:cNvCxnSpPr>
          <p:nvPr/>
        </p:nvCxnSpPr>
        <p:spPr>
          <a:xfrm>
            <a:off x="4978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="" xmlns:a16="http://schemas.microsoft.com/office/drawing/2014/main" id="{AF7AC9C7-0C18-4027-A206-2444EBAD502E}"/>
              </a:ext>
            </a:extLst>
          </p:cNvPr>
          <p:cNvCxnSpPr>
            <a:cxnSpLocks/>
          </p:cNvCxnSpPr>
          <p:nvPr/>
        </p:nvCxnSpPr>
        <p:spPr>
          <a:xfrm>
            <a:off x="6946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="" xmlns:a16="http://schemas.microsoft.com/office/drawing/2014/main" id="{8368052C-CEAD-4396-8BDB-804BB65D879F}"/>
              </a:ext>
            </a:extLst>
          </p:cNvPr>
          <p:cNvCxnSpPr>
            <a:cxnSpLocks/>
          </p:cNvCxnSpPr>
          <p:nvPr/>
        </p:nvCxnSpPr>
        <p:spPr>
          <a:xfrm>
            <a:off x="8915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églalap 15">
            <a:extLst>
              <a:ext uri="{FF2B5EF4-FFF2-40B4-BE49-F238E27FC236}">
                <a16:creationId xmlns="" xmlns:a16="http://schemas.microsoft.com/office/drawing/2014/main" id="{B98A2248-5448-4448-B32B-4FA13BFF7BFB}"/>
              </a:ext>
            </a:extLst>
          </p:cNvPr>
          <p:cNvSpPr/>
          <p:nvPr/>
        </p:nvSpPr>
        <p:spPr>
          <a:xfrm>
            <a:off x="11201400" y="-774"/>
            <a:ext cx="355600" cy="619760"/>
          </a:xfrm>
          <a:prstGeom prst="rect">
            <a:avLst/>
          </a:prstGeom>
          <a:solidFill>
            <a:srgbClr val="013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="" xmlns:a16="http://schemas.microsoft.com/office/drawing/2014/main" id="{97BCE012-582D-4548-B203-46A024F3F05B}"/>
              </a:ext>
            </a:extLst>
          </p:cNvPr>
          <p:cNvSpPr txBox="1"/>
          <p:nvPr/>
        </p:nvSpPr>
        <p:spPr>
          <a:xfrm>
            <a:off x="1021344" y="407957"/>
            <a:ext cx="311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latin typeface="+mj-lt"/>
              </a:rPr>
              <a:t>Kutatási kérdések</a:t>
            </a:r>
          </a:p>
        </p:txBody>
      </p:sp>
      <p:cxnSp>
        <p:nvCxnSpPr>
          <p:cNvPr id="21" name="Egyenes összekötő 20">
            <a:extLst>
              <a:ext uri="{FF2B5EF4-FFF2-40B4-BE49-F238E27FC236}">
                <a16:creationId xmlns="" xmlns:a16="http://schemas.microsoft.com/office/drawing/2014/main" id="{6CAC94FC-0D19-48C2-A776-CA819BD57DD9}"/>
              </a:ext>
            </a:extLst>
          </p:cNvPr>
          <p:cNvCxnSpPr>
            <a:cxnSpLocks/>
          </p:cNvCxnSpPr>
          <p:nvPr/>
        </p:nvCxnSpPr>
        <p:spPr>
          <a:xfrm>
            <a:off x="1895104" y="1021901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>
            <a:extLst>
              <a:ext uri="{FF2B5EF4-FFF2-40B4-BE49-F238E27FC236}">
                <a16:creationId xmlns="" xmlns:a16="http://schemas.microsoft.com/office/drawing/2014/main" id="{3CD984F1-18FA-F40F-D5AF-0E7751EAF470}"/>
              </a:ext>
            </a:extLst>
          </p:cNvPr>
          <p:cNvSpPr txBox="1"/>
          <p:nvPr/>
        </p:nvSpPr>
        <p:spPr>
          <a:xfrm>
            <a:off x="4536440" y="411580"/>
            <a:ext cx="311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latin typeface="+mj-lt"/>
              </a:rPr>
              <a:t>Módszertan</a:t>
            </a:r>
          </a:p>
        </p:txBody>
      </p:sp>
      <p:cxnSp>
        <p:nvCxnSpPr>
          <p:cNvPr id="3" name="Egyenes összekötő 2">
            <a:extLst>
              <a:ext uri="{FF2B5EF4-FFF2-40B4-BE49-F238E27FC236}">
                <a16:creationId xmlns="" xmlns:a16="http://schemas.microsoft.com/office/drawing/2014/main" id="{B02234E9-A8B6-6481-03CD-452DD63BC5E3}"/>
              </a:ext>
            </a:extLst>
          </p:cNvPr>
          <p:cNvCxnSpPr>
            <a:cxnSpLocks/>
          </p:cNvCxnSpPr>
          <p:nvPr/>
        </p:nvCxnSpPr>
        <p:spPr>
          <a:xfrm>
            <a:off x="5410200" y="102552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="" xmlns:a16="http://schemas.microsoft.com/office/drawing/2014/main" id="{7832AC0C-0ECD-D0C5-3ED4-E36BF3141566}"/>
              </a:ext>
            </a:extLst>
          </p:cNvPr>
          <p:cNvSpPr txBox="1"/>
          <p:nvPr/>
        </p:nvSpPr>
        <p:spPr>
          <a:xfrm>
            <a:off x="8051536" y="407957"/>
            <a:ext cx="311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latin typeface="+mj-lt"/>
              </a:rPr>
              <a:t>Eredmények</a:t>
            </a:r>
          </a:p>
        </p:txBody>
      </p:sp>
      <p:cxnSp>
        <p:nvCxnSpPr>
          <p:cNvPr id="17" name="Egyenes összekötő 16">
            <a:extLst>
              <a:ext uri="{FF2B5EF4-FFF2-40B4-BE49-F238E27FC236}">
                <a16:creationId xmlns="" xmlns:a16="http://schemas.microsoft.com/office/drawing/2014/main" id="{AC501A5D-4C2E-7DD6-C90F-15F117B8B060}"/>
              </a:ext>
            </a:extLst>
          </p:cNvPr>
          <p:cNvCxnSpPr>
            <a:cxnSpLocks/>
          </p:cNvCxnSpPr>
          <p:nvPr/>
        </p:nvCxnSpPr>
        <p:spPr>
          <a:xfrm>
            <a:off x="8925296" y="1021901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doboz 18">
            <a:extLst>
              <a:ext uri="{FF2B5EF4-FFF2-40B4-BE49-F238E27FC236}">
                <a16:creationId xmlns="" xmlns:a16="http://schemas.microsoft.com/office/drawing/2014/main" id="{F9692B9F-29A1-9DF6-FD7D-2E76D25709E9}"/>
              </a:ext>
            </a:extLst>
          </p:cNvPr>
          <p:cNvSpPr txBox="1"/>
          <p:nvPr/>
        </p:nvSpPr>
        <p:spPr>
          <a:xfrm>
            <a:off x="460796" y="1459230"/>
            <a:ext cx="7156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0" b="1" dirty="0">
                <a:solidFill>
                  <a:srgbClr val="013F7D"/>
                </a:solidFill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="" xmlns:a16="http://schemas.microsoft.com/office/drawing/2014/main" id="{C943153D-75EE-1E01-5931-6F0552B05F01}"/>
              </a:ext>
            </a:extLst>
          </p:cNvPr>
          <p:cNvSpPr txBox="1"/>
          <p:nvPr/>
        </p:nvSpPr>
        <p:spPr>
          <a:xfrm>
            <a:off x="1181741" y="1421498"/>
            <a:ext cx="2755998" cy="1706679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Milyen mértékben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igazodnak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a tagállami helyreállítási és </a:t>
            </a:r>
            <a:r>
              <a:rPr lang="hu-HU" sz="1600" dirty="0" err="1">
                <a:solidFill>
                  <a:srgbClr val="012952"/>
                </a:solidFill>
                <a:latin typeface="+mj-lt"/>
              </a:rPr>
              <a:t>rezilienciaépítési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tervekben megfogalmazott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stratégiák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tagállamok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relatív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fejlesztési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szükségleteihez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?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="" xmlns:a16="http://schemas.microsoft.com/office/drawing/2014/main" id="{F3C99D50-1747-F922-0964-572781B5F074}"/>
              </a:ext>
            </a:extLst>
          </p:cNvPr>
          <p:cNvSpPr txBox="1"/>
          <p:nvPr/>
        </p:nvSpPr>
        <p:spPr>
          <a:xfrm>
            <a:off x="460796" y="3616086"/>
            <a:ext cx="7156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000" b="1" dirty="0">
                <a:solidFill>
                  <a:srgbClr val="013F7D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="" xmlns:a16="http://schemas.microsoft.com/office/drawing/2014/main" id="{F3C03978-B916-1476-C246-7B1D65007F90}"/>
              </a:ext>
            </a:extLst>
          </p:cNvPr>
          <p:cNvSpPr txBox="1"/>
          <p:nvPr/>
        </p:nvSpPr>
        <p:spPr>
          <a:xfrm>
            <a:off x="1181741" y="3578354"/>
            <a:ext cx="2755998" cy="1706679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2B4C6D"/>
                </a:solidFill>
                <a:latin typeface="+mj-lt"/>
              </a:rPr>
              <a:t>Megfigyelhetők-e </a:t>
            </a:r>
            <a:r>
              <a:rPr lang="hu-HU" sz="1600" b="1" dirty="0">
                <a:solidFill>
                  <a:srgbClr val="2B4C6D"/>
                </a:solidFill>
                <a:latin typeface="+mj-lt"/>
              </a:rPr>
              <a:t>regionális</a:t>
            </a:r>
            <a:r>
              <a:rPr lang="hu-HU" sz="1600" dirty="0">
                <a:solidFill>
                  <a:srgbClr val="2B4C6D"/>
                </a:solidFill>
                <a:latin typeface="+mj-lt"/>
              </a:rPr>
              <a:t> </a:t>
            </a:r>
            <a:r>
              <a:rPr lang="hu-HU" sz="1600" b="1" dirty="0">
                <a:solidFill>
                  <a:srgbClr val="2B4C6D"/>
                </a:solidFill>
                <a:latin typeface="+mj-lt"/>
              </a:rPr>
              <a:t>eltérések</a:t>
            </a:r>
            <a:r>
              <a:rPr lang="hu-HU" sz="1600" dirty="0">
                <a:solidFill>
                  <a:srgbClr val="2B4C6D"/>
                </a:solidFill>
                <a:latin typeface="+mj-lt"/>
              </a:rPr>
              <a:t> a helyreállítási és </a:t>
            </a:r>
            <a:r>
              <a:rPr lang="hu-HU" sz="1600" dirty="0" err="1">
                <a:solidFill>
                  <a:srgbClr val="2B4C6D"/>
                </a:solidFill>
                <a:latin typeface="+mj-lt"/>
              </a:rPr>
              <a:t>rezilienciaépítési</a:t>
            </a:r>
            <a:r>
              <a:rPr lang="hu-HU" sz="1600" dirty="0">
                <a:solidFill>
                  <a:srgbClr val="2B4C6D"/>
                </a:solidFill>
                <a:latin typeface="+mj-lt"/>
              </a:rPr>
              <a:t> tervekben megfogalmazott </a:t>
            </a:r>
            <a:r>
              <a:rPr lang="hu-HU" sz="1600" b="1" dirty="0">
                <a:solidFill>
                  <a:srgbClr val="2B4C6D"/>
                </a:solidFill>
                <a:latin typeface="+mj-lt"/>
              </a:rPr>
              <a:t>tagállami</a:t>
            </a:r>
            <a:r>
              <a:rPr lang="hu-HU" sz="1600" dirty="0">
                <a:solidFill>
                  <a:srgbClr val="2B4C6D"/>
                </a:solidFill>
                <a:latin typeface="+mj-lt"/>
              </a:rPr>
              <a:t> </a:t>
            </a:r>
            <a:r>
              <a:rPr lang="hu-HU" sz="1600" b="1" dirty="0">
                <a:solidFill>
                  <a:srgbClr val="2B4C6D"/>
                </a:solidFill>
                <a:latin typeface="+mj-lt"/>
              </a:rPr>
              <a:t>fejlesztési</a:t>
            </a:r>
            <a:r>
              <a:rPr lang="hu-HU" sz="1600" dirty="0">
                <a:solidFill>
                  <a:srgbClr val="2B4C6D"/>
                </a:solidFill>
                <a:latin typeface="+mj-lt"/>
              </a:rPr>
              <a:t> </a:t>
            </a:r>
            <a:r>
              <a:rPr lang="hu-HU" sz="1600" b="1" dirty="0">
                <a:solidFill>
                  <a:srgbClr val="2B4C6D"/>
                </a:solidFill>
                <a:latin typeface="+mj-lt"/>
              </a:rPr>
              <a:t>stratégiák</a:t>
            </a:r>
            <a:r>
              <a:rPr lang="hu-HU" sz="1600" dirty="0">
                <a:solidFill>
                  <a:srgbClr val="2B4C6D"/>
                </a:solidFill>
                <a:latin typeface="+mj-lt"/>
              </a:rPr>
              <a:t> súlypontjai </a:t>
            </a:r>
            <a:r>
              <a:rPr lang="hu-HU" sz="1600" b="1" dirty="0">
                <a:solidFill>
                  <a:srgbClr val="2B4C6D"/>
                </a:solidFill>
                <a:latin typeface="+mj-lt"/>
              </a:rPr>
              <a:t>között</a:t>
            </a:r>
            <a:r>
              <a:rPr lang="hu-HU" sz="1600" dirty="0">
                <a:solidFill>
                  <a:srgbClr val="2B4C6D"/>
                </a:solidFill>
                <a:latin typeface="+mj-lt"/>
              </a:rPr>
              <a:t>?</a:t>
            </a:r>
          </a:p>
        </p:txBody>
      </p:sp>
      <p:sp>
        <p:nvSpPr>
          <p:cNvPr id="28" name="Nyíl: jobbra mutató 27">
            <a:extLst>
              <a:ext uri="{FF2B5EF4-FFF2-40B4-BE49-F238E27FC236}">
                <a16:creationId xmlns="" xmlns:a16="http://schemas.microsoft.com/office/drawing/2014/main" id="{E099514F-062A-7BBE-874B-4E28D2DFC78C}"/>
              </a:ext>
            </a:extLst>
          </p:cNvPr>
          <p:cNvSpPr/>
          <p:nvPr/>
        </p:nvSpPr>
        <p:spPr>
          <a:xfrm>
            <a:off x="4191740" y="2070083"/>
            <a:ext cx="297898" cy="409507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Nyíl: jobbra mutató 28">
            <a:extLst>
              <a:ext uri="{FF2B5EF4-FFF2-40B4-BE49-F238E27FC236}">
                <a16:creationId xmlns="" xmlns:a16="http://schemas.microsoft.com/office/drawing/2014/main" id="{F45B89CB-871B-B4D9-CD06-2FA27E49A0AB}"/>
              </a:ext>
            </a:extLst>
          </p:cNvPr>
          <p:cNvSpPr/>
          <p:nvPr/>
        </p:nvSpPr>
        <p:spPr>
          <a:xfrm>
            <a:off x="4180348" y="4226939"/>
            <a:ext cx="297898" cy="409507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Szövegdoboz 29">
            <a:extLst>
              <a:ext uri="{FF2B5EF4-FFF2-40B4-BE49-F238E27FC236}">
                <a16:creationId xmlns="" xmlns:a16="http://schemas.microsoft.com/office/drawing/2014/main" id="{6F957ACC-445F-A33D-5BF6-C4C847BBB877}"/>
              </a:ext>
            </a:extLst>
          </p:cNvPr>
          <p:cNvSpPr txBox="1"/>
          <p:nvPr/>
        </p:nvSpPr>
        <p:spPr>
          <a:xfrm>
            <a:off x="4743639" y="1421497"/>
            <a:ext cx="2755998" cy="1706680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Darvas </a:t>
            </a:r>
            <a:r>
              <a:rPr lang="hu-HU" sz="1600" dirty="0" err="1">
                <a:solidFill>
                  <a:srgbClr val="012952"/>
                </a:solidFill>
                <a:latin typeface="+mj-lt"/>
              </a:rPr>
              <a:t>et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dirty="0" err="1">
                <a:solidFill>
                  <a:srgbClr val="012952"/>
                </a:solidFill>
                <a:latin typeface="+mj-lt"/>
              </a:rPr>
              <a:t>al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 (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2023)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adatainak kategorizálása Medve-Bálint (2018) alapján, majd </a:t>
            </a:r>
            <a:r>
              <a:rPr lang="el-GR" sz="1600" b="1" dirty="0" smtClean="0">
                <a:solidFill>
                  <a:srgbClr val="012952"/>
                </a:solidFill>
                <a:latin typeface="+mj-lt"/>
                <a:cs typeface="Calibri" panose="020F0502020204030204" pitchFamily="34" charset="0"/>
              </a:rPr>
              <a:t>τ</a:t>
            </a:r>
            <a:r>
              <a:rPr lang="hu-HU" sz="1600" b="1" dirty="0" err="1" smtClean="0">
                <a:solidFill>
                  <a:srgbClr val="012952"/>
                </a:solidFill>
                <a:latin typeface="+mj-lt"/>
                <a:cs typeface="Calibri" panose="020F0502020204030204" pitchFamily="34" charset="0"/>
              </a:rPr>
              <a:t>-értékek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számítása az egyes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fejlesztési kategóriák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és 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szükségletek közt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="" xmlns:a16="http://schemas.microsoft.com/office/drawing/2014/main" id="{80748AE8-25E2-4F7B-F940-9E32E75E44B4}"/>
              </a:ext>
            </a:extLst>
          </p:cNvPr>
          <p:cNvSpPr txBox="1"/>
          <p:nvPr/>
        </p:nvSpPr>
        <p:spPr>
          <a:xfrm>
            <a:off x="4743639" y="3578352"/>
            <a:ext cx="2755998" cy="1706679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Az egyes Medve-Bálint (2018) szerinti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fejlesztési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kategóriákra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az egyes </a:t>
            </a:r>
            <a:r>
              <a:rPr lang="hu-HU" sz="1600" b="1" dirty="0" err="1">
                <a:solidFill>
                  <a:srgbClr val="012952"/>
                </a:solidFill>
                <a:latin typeface="+mj-lt"/>
              </a:rPr>
              <a:t>makrorégiókban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allokált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források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mennyiségének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összevetése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</a:t>
            </a:r>
            <a:r>
              <a:rPr lang="el-GR" sz="1600" dirty="0">
                <a:solidFill>
                  <a:srgbClr val="012952"/>
                </a:solidFill>
                <a:latin typeface="+mj-lt"/>
                <a:cs typeface="Calibri" panose="020F0502020204030204" pitchFamily="34" charset="0"/>
              </a:rPr>
              <a:t>χ</a:t>
            </a:r>
            <a:r>
              <a:rPr lang="hu-HU" sz="1600" baseline="30000" dirty="0">
                <a:solidFill>
                  <a:srgbClr val="012952"/>
                </a:solidFill>
                <a:latin typeface="+mj-lt"/>
                <a:cs typeface="Calibri" panose="020F0502020204030204" pitchFamily="34" charset="0"/>
              </a:rPr>
              <a:t>2</a:t>
            </a:r>
            <a:r>
              <a:rPr lang="hu-HU" sz="1600" dirty="0">
                <a:solidFill>
                  <a:srgbClr val="012952"/>
                </a:solidFill>
                <a:latin typeface="+mj-lt"/>
                <a:cs typeface="Calibri" panose="020F0502020204030204" pitchFamily="34" charset="0"/>
              </a:rPr>
              <a:t>-próbával.</a:t>
            </a:r>
            <a:endParaRPr lang="hu-HU" sz="1600" baseline="30000" dirty="0">
              <a:solidFill>
                <a:srgbClr val="012952"/>
              </a:solidFill>
              <a:latin typeface="+mj-lt"/>
            </a:endParaRPr>
          </a:p>
        </p:txBody>
      </p:sp>
      <p:sp>
        <p:nvSpPr>
          <p:cNvPr id="32" name="Nyíl: jobbra mutató 31">
            <a:extLst>
              <a:ext uri="{FF2B5EF4-FFF2-40B4-BE49-F238E27FC236}">
                <a16:creationId xmlns="" xmlns:a16="http://schemas.microsoft.com/office/drawing/2014/main" id="{4DAE5972-7AF8-C325-033A-E8E8F0D7D7CE}"/>
              </a:ext>
            </a:extLst>
          </p:cNvPr>
          <p:cNvSpPr/>
          <p:nvPr/>
        </p:nvSpPr>
        <p:spPr>
          <a:xfrm>
            <a:off x="7753638" y="2070083"/>
            <a:ext cx="297898" cy="409507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Nyíl: jobbra mutató 32">
            <a:extLst>
              <a:ext uri="{FF2B5EF4-FFF2-40B4-BE49-F238E27FC236}">
                <a16:creationId xmlns="" xmlns:a16="http://schemas.microsoft.com/office/drawing/2014/main" id="{80877358-7F7F-2CAF-3AE6-F8F304B865ED}"/>
              </a:ext>
            </a:extLst>
          </p:cNvPr>
          <p:cNvSpPr/>
          <p:nvPr/>
        </p:nvSpPr>
        <p:spPr>
          <a:xfrm>
            <a:off x="7753638" y="4226937"/>
            <a:ext cx="297898" cy="409507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Szövegdoboz 33">
            <a:extLst>
              <a:ext uri="{FF2B5EF4-FFF2-40B4-BE49-F238E27FC236}">
                <a16:creationId xmlns="" xmlns:a16="http://schemas.microsoft.com/office/drawing/2014/main" id="{6B0C84A0-5AC5-3061-91EC-2DC8C380C3B1}"/>
              </a:ext>
            </a:extLst>
          </p:cNvPr>
          <p:cNvSpPr txBox="1"/>
          <p:nvPr/>
        </p:nvSpPr>
        <p:spPr>
          <a:xfrm>
            <a:off x="8305537" y="1405577"/>
            <a:ext cx="2755998" cy="1706679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A tagállami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RRF-tervek nem illeszkednek a relatív fejlesztési szükségletekhez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 Az infrastrukturális beruházások 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felül-,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míg a K+F beruházások </a:t>
            </a:r>
            <a:r>
              <a:rPr lang="hu-HU" sz="1600" dirty="0" err="1" smtClean="0">
                <a:solidFill>
                  <a:srgbClr val="012952"/>
                </a:solidFill>
                <a:latin typeface="+mj-lt"/>
              </a:rPr>
              <a:t>alulpriorizáltak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="" xmlns:a16="http://schemas.microsoft.com/office/drawing/2014/main" id="{1818104F-56AE-456E-E6F9-5D8F574B4D7C}"/>
              </a:ext>
            </a:extLst>
          </p:cNvPr>
          <p:cNvSpPr txBox="1"/>
          <p:nvPr/>
        </p:nvSpPr>
        <p:spPr>
          <a:xfrm>
            <a:off x="8318500" y="3571146"/>
            <a:ext cx="2755998" cy="1706679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forrásallokációs tervek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egyes fejlesztési kategóriákra allokált mennyiségei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függetlenek attól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, hogy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melyik </a:t>
            </a:r>
            <a:r>
              <a:rPr lang="hu-HU" sz="1600" b="1" dirty="0" err="1">
                <a:solidFill>
                  <a:srgbClr val="012952"/>
                </a:solidFill>
                <a:latin typeface="+mj-lt"/>
              </a:rPr>
              <a:t>makrorégióban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 vizsgáljuk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őket.</a:t>
            </a:r>
          </a:p>
        </p:txBody>
      </p:sp>
    </p:spTree>
    <p:extLst>
      <p:ext uri="{BB962C8B-B14F-4D97-AF65-F5344CB8AC3E}">
        <p14:creationId xmlns:p14="http://schemas.microsoft.com/office/powerpoint/2010/main" val="34110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9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: lekerekített 13">
            <a:extLst>
              <a:ext uri="{FF2B5EF4-FFF2-40B4-BE49-F238E27FC236}">
                <a16:creationId xmlns="" xmlns:a16="http://schemas.microsoft.com/office/drawing/2014/main" id="{2973E3BB-1632-936E-06CF-ED9C11AFF826}"/>
              </a:ext>
            </a:extLst>
          </p:cNvPr>
          <p:cNvSpPr/>
          <p:nvPr/>
        </p:nvSpPr>
        <p:spPr>
          <a:xfrm>
            <a:off x="141665" y="1757261"/>
            <a:ext cx="5556802" cy="3315291"/>
          </a:xfrm>
          <a:prstGeom prst="roundRect">
            <a:avLst>
              <a:gd name="adj" fmla="val 6387"/>
            </a:avLst>
          </a:prstGeom>
          <a:solidFill>
            <a:srgbClr val="E1E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59761328-0A7D-4555-BED7-F0A07CB831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2947"/>
          <a:stretch/>
        </p:blipFill>
        <p:spPr bwMode="auto">
          <a:xfrm>
            <a:off x="10727878" y="5360372"/>
            <a:ext cx="1302644" cy="131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églalap 14">
            <a:extLst>
              <a:ext uri="{FF2B5EF4-FFF2-40B4-BE49-F238E27FC236}">
                <a16:creationId xmlns="" xmlns:a16="http://schemas.microsoft.com/office/drawing/2014/main" id="{20EEF2D5-CFBD-45A2-B307-3F3DA7C1912C}"/>
              </a:ext>
            </a:extLst>
          </p:cNvPr>
          <p:cNvSpPr/>
          <p:nvPr/>
        </p:nvSpPr>
        <p:spPr>
          <a:xfrm>
            <a:off x="11201400" y="-774"/>
            <a:ext cx="355600" cy="619760"/>
          </a:xfrm>
          <a:prstGeom prst="rect">
            <a:avLst/>
          </a:prstGeom>
          <a:solidFill>
            <a:srgbClr val="013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="" xmlns:a16="http://schemas.microsoft.com/office/drawing/2014/main" id="{D80DCA8D-7414-481C-B433-D732C4786501}"/>
              </a:ext>
            </a:extLst>
          </p:cNvPr>
          <p:cNvSpPr txBox="1"/>
          <p:nvPr/>
        </p:nvSpPr>
        <p:spPr>
          <a:xfrm>
            <a:off x="1459288" y="401600"/>
            <a:ext cx="2717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latin typeface="+mj-lt"/>
              </a:rPr>
              <a:t>Jogszabályi háttér</a:t>
            </a:r>
          </a:p>
        </p:txBody>
      </p:sp>
      <p:cxnSp>
        <p:nvCxnSpPr>
          <p:cNvPr id="19" name="Egyenes összekötő 18">
            <a:extLst>
              <a:ext uri="{FF2B5EF4-FFF2-40B4-BE49-F238E27FC236}">
                <a16:creationId xmlns="" xmlns:a16="http://schemas.microsoft.com/office/drawing/2014/main" id="{98DDA341-B4C9-4537-9440-EED5B18384E8}"/>
              </a:ext>
            </a:extLst>
          </p:cNvPr>
          <p:cNvCxnSpPr>
            <a:cxnSpLocks/>
          </p:cNvCxnSpPr>
          <p:nvPr/>
        </p:nvCxnSpPr>
        <p:spPr>
          <a:xfrm>
            <a:off x="2036937" y="1041718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="" xmlns:a16="http://schemas.microsoft.com/office/drawing/2014/main" id="{6D3E9DB1-E3B4-4D53-AABC-4BAB94C1DD63}"/>
              </a:ext>
            </a:extLst>
          </p:cNvPr>
          <p:cNvSpPr txBox="1"/>
          <p:nvPr/>
        </p:nvSpPr>
        <p:spPr>
          <a:xfrm>
            <a:off x="6110244" y="1765758"/>
            <a:ext cx="2880000" cy="1191816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Átlagban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1,2-es megtérülési szorzó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, ami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függ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forrásabszorpciós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kapacitástól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</a:t>
            </a:r>
          </a:p>
          <a:p>
            <a:endParaRPr lang="hu-HU" sz="1600" dirty="0">
              <a:solidFill>
                <a:srgbClr val="012952"/>
              </a:solidFill>
              <a:latin typeface="+mj-lt"/>
            </a:endParaRPr>
          </a:p>
        </p:txBody>
      </p:sp>
      <p:sp>
        <p:nvSpPr>
          <p:cNvPr id="25" name="Szövegdoboz 24">
            <a:extLst>
              <a:ext uri="{FF2B5EF4-FFF2-40B4-BE49-F238E27FC236}">
                <a16:creationId xmlns="" xmlns:a16="http://schemas.microsoft.com/office/drawing/2014/main" id="{3DD998C0-34DF-4A9D-AAF0-68C50DD8ABD6}"/>
              </a:ext>
            </a:extLst>
          </p:cNvPr>
          <p:cNvSpPr txBox="1"/>
          <p:nvPr/>
        </p:nvSpPr>
        <p:spPr>
          <a:xfrm>
            <a:off x="9168765" y="1757262"/>
            <a:ext cx="2880000" cy="1191816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Országonként eltérő hatás,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uniós szinten 1,5 százalékpont extra GDP-növekedés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2024-ig.</a:t>
            </a:r>
          </a:p>
          <a:p>
            <a:endParaRPr lang="hu-HU" sz="1600" dirty="0">
              <a:solidFill>
                <a:srgbClr val="012952"/>
              </a:solidFill>
              <a:latin typeface="+mj-lt"/>
            </a:endParaRPr>
          </a:p>
        </p:txBody>
      </p:sp>
      <p:sp>
        <p:nvSpPr>
          <p:cNvPr id="26" name="Szövegdoboz 25">
            <a:extLst>
              <a:ext uri="{FF2B5EF4-FFF2-40B4-BE49-F238E27FC236}">
                <a16:creationId xmlns="" xmlns:a16="http://schemas.microsoft.com/office/drawing/2014/main" id="{51FA68FD-25C6-4C02-BC7C-C40D51CED4F3}"/>
              </a:ext>
            </a:extLst>
          </p:cNvPr>
          <p:cNvSpPr txBox="1"/>
          <p:nvPr/>
        </p:nvSpPr>
        <p:spPr>
          <a:xfrm>
            <a:off x="6109971" y="3335911"/>
            <a:ext cx="2880000" cy="1736646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rgbClr val="012952"/>
                </a:solidFill>
                <a:latin typeface="+mj-lt"/>
              </a:rPr>
              <a:t>Humántőkén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és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K+F-en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az indokoltnál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alacsonyabb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hangsúly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a tagállami stratégiákban,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a déli és keleti régió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is 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fizikai infrastruktúrát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preferálja.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="" xmlns:a16="http://schemas.microsoft.com/office/drawing/2014/main" id="{60FF4F3C-AFAB-41A6-92A1-26A3622CB404}"/>
              </a:ext>
            </a:extLst>
          </p:cNvPr>
          <p:cNvSpPr txBox="1"/>
          <p:nvPr/>
        </p:nvSpPr>
        <p:spPr>
          <a:xfrm>
            <a:off x="9171665" y="3360393"/>
            <a:ext cx="2880000" cy="1736646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megvalósított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kutatás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az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RRF-források allokációját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elemzi egy 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strukturális alapok esetén már bizonyított módszertan alapján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</a:t>
            </a:r>
          </a:p>
          <a:p>
            <a:endParaRPr lang="hu-HU" sz="1600" dirty="0">
              <a:solidFill>
                <a:srgbClr val="012952"/>
              </a:solidFill>
              <a:latin typeface="+mj-lt"/>
            </a:endParaRPr>
          </a:p>
        </p:txBody>
      </p:sp>
      <p:sp>
        <p:nvSpPr>
          <p:cNvPr id="28" name="Szövegdoboz 27">
            <a:extLst>
              <a:ext uri="{FF2B5EF4-FFF2-40B4-BE49-F238E27FC236}">
                <a16:creationId xmlns="" xmlns:a16="http://schemas.microsoft.com/office/drawing/2014/main" id="{E5FAAF41-2081-418E-9D25-BC7A6883057B}"/>
              </a:ext>
            </a:extLst>
          </p:cNvPr>
          <p:cNvSpPr txBox="1"/>
          <p:nvPr/>
        </p:nvSpPr>
        <p:spPr>
          <a:xfrm>
            <a:off x="7586993" y="2682958"/>
            <a:ext cx="1496089" cy="510778"/>
          </a:xfrm>
          <a:prstGeom prst="roundRect">
            <a:avLst/>
          </a:prstGeom>
          <a:solidFill>
            <a:srgbClr val="2B4C6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+mj-lt"/>
              </a:rPr>
              <a:t>(Becker </a:t>
            </a:r>
            <a:r>
              <a:rPr lang="hu-HU" sz="1200" dirty="0" err="1">
                <a:solidFill>
                  <a:schemeClr val="bg1"/>
                </a:solidFill>
                <a:latin typeface="+mj-lt"/>
              </a:rPr>
              <a:t>et</a:t>
            </a:r>
            <a:r>
              <a:rPr lang="hu-HU" sz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sz="1200" dirty="0" err="1">
                <a:solidFill>
                  <a:schemeClr val="bg1"/>
                </a:solidFill>
                <a:latin typeface="+mj-lt"/>
              </a:rPr>
              <a:t>al</a:t>
            </a:r>
            <a:r>
              <a:rPr lang="hu-HU" sz="1200" dirty="0">
                <a:solidFill>
                  <a:schemeClr val="bg1"/>
                </a:solidFill>
                <a:latin typeface="+mj-lt"/>
              </a:rPr>
              <a:t>., 2010, 2013a, 2013b)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="" xmlns:a16="http://schemas.microsoft.com/office/drawing/2014/main" id="{678A8A1A-DAC0-4F93-9261-40574627AAD1}"/>
              </a:ext>
            </a:extLst>
          </p:cNvPr>
          <p:cNvSpPr txBox="1"/>
          <p:nvPr/>
        </p:nvSpPr>
        <p:spPr>
          <a:xfrm>
            <a:off x="7586993" y="4801016"/>
            <a:ext cx="1496089" cy="510778"/>
          </a:xfrm>
          <a:prstGeom prst="roundRect">
            <a:avLst/>
          </a:prstGeom>
          <a:solidFill>
            <a:srgbClr val="2B4C6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+mj-lt"/>
              </a:rPr>
              <a:t>(Medve-Bálint, 2018)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="" xmlns:a16="http://schemas.microsoft.com/office/drawing/2014/main" id="{5FD0ADFF-821D-4622-A57E-7B880D4702E4}"/>
              </a:ext>
            </a:extLst>
          </p:cNvPr>
          <p:cNvSpPr txBox="1"/>
          <p:nvPr/>
        </p:nvSpPr>
        <p:spPr>
          <a:xfrm>
            <a:off x="10426482" y="2689049"/>
            <a:ext cx="1705786" cy="510778"/>
          </a:xfrm>
          <a:prstGeom prst="roundRect">
            <a:avLst/>
          </a:prstGeom>
          <a:solidFill>
            <a:srgbClr val="2B4C6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+mj-lt"/>
              </a:rPr>
              <a:t>(</a:t>
            </a:r>
            <a:r>
              <a:rPr lang="nl-NL" sz="1200" dirty="0">
                <a:solidFill>
                  <a:schemeClr val="bg1"/>
                </a:solidFill>
                <a:latin typeface="+mj-lt"/>
              </a:rPr>
              <a:t>In ’t Veld et al.</a:t>
            </a:r>
            <a:r>
              <a:rPr lang="hu-HU" sz="1200" dirty="0">
                <a:solidFill>
                  <a:schemeClr val="bg1"/>
                </a:solidFill>
                <a:latin typeface="+mj-lt"/>
              </a:rPr>
              <a:t>, </a:t>
            </a:r>
            <a:r>
              <a:rPr lang="nl-NL" sz="1200" dirty="0">
                <a:solidFill>
                  <a:schemeClr val="bg1"/>
                </a:solidFill>
                <a:latin typeface="+mj-lt"/>
              </a:rPr>
              <a:t>2021</a:t>
            </a:r>
            <a:r>
              <a:rPr lang="hu-HU" sz="1200" dirty="0">
                <a:solidFill>
                  <a:schemeClr val="bg1"/>
                </a:solidFill>
                <a:latin typeface="+mj-lt"/>
              </a:rPr>
              <a:t> és Pfeiffer </a:t>
            </a:r>
            <a:r>
              <a:rPr lang="hu-HU" sz="1200" dirty="0" err="1">
                <a:solidFill>
                  <a:schemeClr val="bg1"/>
                </a:solidFill>
                <a:latin typeface="+mj-lt"/>
              </a:rPr>
              <a:t>et</a:t>
            </a:r>
            <a:r>
              <a:rPr lang="hu-HU" sz="1200" dirty="0">
                <a:solidFill>
                  <a:schemeClr val="bg1"/>
                </a:solidFill>
                <a:latin typeface="+mj-lt"/>
              </a:rPr>
              <a:t> </a:t>
            </a:r>
            <a:r>
              <a:rPr lang="hu-HU" sz="1200" dirty="0" err="1">
                <a:solidFill>
                  <a:schemeClr val="bg1"/>
                </a:solidFill>
                <a:latin typeface="+mj-lt"/>
              </a:rPr>
              <a:t>al</a:t>
            </a:r>
            <a:r>
              <a:rPr lang="hu-HU" sz="1200" dirty="0">
                <a:solidFill>
                  <a:schemeClr val="bg1"/>
                </a:solidFill>
                <a:latin typeface="+mj-lt"/>
              </a:rPr>
              <a:t>., 2021)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="" xmlns:a16="http://schemas.microsoft.com/office/drawing/2014/main" id="{E8BAD322-E363-4FE5-8623-DB7591C08058}"/>
              </a:ext>
            </a:extLst>
          </p:cNvPr>
          <p:cNvSpPr txBox="1"/>
          <p:nvPr/>
        </p:nvSpPr>
        <p:spPr>
          <a:xfrm>
            <a:off x="9898319" y="1223544"/>
            <a:ext cx="1420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/>
                </a:solidFill>
                <a:latin typeface="+mj-lt"/>
              </a:rPr>
              <a:t>NGEU &amp; RRF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="" xmlns:a16="http://schemas.microsoft.com/office/drawing/2014/main" id="{009B50C9-5FB3-4B9D-9130-CF7F49A45299}"/>
              </a:ext>
            </a:extLst>
          </p:cNvPr>
          <p:cNvSpPr txBox="1"/>
          <p:nvPr/>
        </p:nvSpPr>
        <p:spPr>
          <a:xfrm>
            <a:off x="6492339" y="1246934"/>
            <a:ext cx="2115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/>
                </a:solidFill>
                <a:latin typeface="+mj-lt"/>
              </a:rPr>
              <a:t>strukturális alapok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="" xmlns:a16="http://schemas.microsoft.com/office/drawing/2014/main" id="{710F7AEE-5606-48D0-B1FB-5B0C5CEAA143}"/>
              </a:ext>
            </a:extLst>
          </p:cNvPr>
          <p:cNvSpPr txBox="1"/>
          <p:nvPr/>
        </p:nvSpPr>
        <p:spPr>
          <a:xfrm rot="16200000">
            <a:off x="4758053" y="2159547"/>
            <a:ext cx="227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/>
                </a:solidFill>
                <a:latin typeface="+mj-lt"/>
              </a:rPr>
              <a:t>makrogazdasági hatások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="" xmlns:a16="http://schemas.microsoft.com/office/drawing/2014/main" id="{31A1B752-1F85-4715-A795-A3C51C8EF5CB}"/>
              </a:ext>
            </a:extLst>
          </p:cNvPr>
          <p:cNvSpPr txBox="1"/>
          <p:nvPr/>
        </p:nvSpPr>
        <p:spPr>
          <a:xfrm rot="16200000">
            <a:off x="5004782" y="4101353"/>
            <a:ext cx="1869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/>
                </a:solidFill>
                <a:latin typeface="+mj-lt"/>
              </a:rPr>
              <a:t>forrásallokáció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="" xmlns:a16="http://schemas.microsoft.com/office/drawing/2014/main" id="{5FCB526A-8275-ECD7-3899-3A1A8752FC96}"/>
              </a:ext>
            </a:extLst>
          </p:cNvPr>
          <p:cNvSpPr txBox="1"/>
          <p:nvPr/>
        </p:nvSpPr>
        <p:spPr>
          <a:xfrm>
            <a:off x="838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Összefoglalás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="" xmlns:a16="http://schemas.microsoft.com/office/drawing/2014/main" id="{0F5602F7-330F-7D34-2E5B-088D6C8DF0C0}"/>
              </a:ext>
            </a:extLst>
          </p:cNvPr>
          <p:cNvSpPr txBox="1"/>
          <p:nvPr/>
        </p:nvSpPr>
        <p:spPr>
          <a:xfrm>
            <a:off x="2806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Háttérismeretek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="" xmlns:a16="http://schemas.microsoft.com/office/drawing/2014/main" id="{0AE930EC-7022-0FB3-5703-38FD8CA84B0D}"/>
              </a:ext>
            </a:extLst>
          </p:cNvPr>
          <p:cNvSpPr txBox="1"/>
          <p:nvPr/>
        </p:nvSpPr>
        <p:spPr>
          <a:xfrm>
            <a:off x="4721319" y="5926960"/>
            <a:ext cx="188576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Adatok, módszertan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="" xmlns:a16="http://schemas.microsoft.com/office/drawing/2014/main" id="{B11E7644-7BC8-DA89-406F-40FAA4261644}"/>
              </a:ext>
            </a:extLst>
          </p:cNvPr>
          <p:cNvSpPr txBox="1"/>
          <p:nvPr/>
        </p:nvSpPr>
        <p:spPr>
          <a:xfrm>
            <a:off x="6743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Eredmények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="" xmlns:a16="http://schemas.microsoft.com/office/drawing/2014/main" id="{9780FF54-1D76-B886-AFF6-36AD1A703A97}"/>
              </a:ext>
            </a:extLst>
          </p:cNvPr>
          <p:cNvSpPr txBox="1"/>
          <p:nvPr/>
        </p:nvSpPr>
        <p:spPr>
          <a:xfrm>
            <a:off x="8712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Diszkusszió</a:t>
            </a:r>
          </a:p>
        </p:txBody>
      </p:sp>
      <p:cxnSp>
        <p:nvCxnSpPr>
          <p:cNvPr id="23" name="Egyenes összekötő 22">
            <a:extLst>
              <a:ext uri="{FF2B5EF4-FFF2-40B4-BE49-F238E27FC236}">
                <a16:creationId xmlns="" xmlns:a16="http://schemas.microsoft.com/office/drawing/2014/main" id="{A521293D-4F87-8E22-3415-413B5F0ECF22}"/>
              </a:ext>
            </a:extLst>
          </p:cNvPr>
          <p:cNvCxnSpPr>
            <a:cxnSpLocks/>
          </p:cNvCxnSpPr>
          <p:nvPr/>
        </p:nvCxnSpPr>
        <p:spPr>
          <a:xfrm>
            <a:off x="1041400" y="6334024"/>
            <a:ext cx="1371600" cy="0"/>
          </a:xfrm>
          <a:prstGeom prst="line">
            <a:avLst/>
          </a:prstGeom>
          <a:ln w="6350"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>
            <a:extLst>
              <a:ext uri="{FF2B5EF4-FFF2-40B4-BE49-F238E27FC236}">
                <a16:creationId xmlns="" xmlns:a16="http://schemas.microsoft.com/office/drawing/2014/main" id="{D167E1C1-B93C-D9B8-1B58-868B48B7AC5D}"/>
              </a:ext>
            </a:extLst>
          </p:cNvPr>
          <p:cNvCxnSpPr>
            <a:cxnSpLocks/>
          </p:cNvCxnSpPr>
          <p:nvPr/>
        </p:nvCxnSpPr>
        <p:spPr>
          <a:xfrm>
            <a:off x="3009900" y="633402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36">
            <a:extLst>
              <a:ext uri="{FF2B5EF4-FFF2-40B4-BE49-F238E27FC236}">
                <a16:creationId xmlns="" xmlns:a16="http://schemas.microsoft.com/office/drawing/2014/main" id="{7F59B185-12FD-DE63-BF90-4968EABCFE95}"/>
              </a:ext>
            </a:extLst>
          </p:cNvPr>
          <p:cNvCxnSpPr>
            <a:cxnSpLocks/>
          </p:cNvCxnSpPr>
          <p:nvPr/>
        </p:nvCxnSpPr>
        <p:spPr>
          <a:xfrm>
            <a:off x="4978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="" xmlns:a16="http://schemas.microsoft.com/office/drawing/2014/main" id="{6009BBE0-1460-AAC1-6A26-03B18AE02058}"/>
              </a:ext>
            </a:extLst>
          </p:cNvPr>
          <p:cNvCxnSpPr>
            <a:cxnSpLocks/>
          </p:cNvCxnSpPr>
          <p:nvPr/>
        </p:nvCxnSpPr>
        <p:spPr>
          <a:xfrm>
            <a:off x="6946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38">
            <a:extLst>
              <a:ext uri="{FF2B5EF4-FFF2-40B4-BE49-F238E27FC236}">
                <a16:creationId xmlns="" xmlns:a16="http://schemas.microsoft.com/office/drawing/2014/main" id="{DB252961-A660-7AFB-F9FA-702FD50F4DBA}"/>
              </a:ext>
            </a:extLst>
          </p:cNvPr>
          <p:cNvCxnSpPr>
            <a:cxnSpLocks/>
          </p:cNvCxnSpPr>
          <p:nvPr/>
        </p:nvCxnSpPr>
        <p:spPr>
          <a:xfrm>
            <a:off x="8915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>
            <a:extLst>
              <a:ext uri="{FF2B5EF4-FFF2-40B4-BE49-F238E27FC236}">
                <a16:creationId xmlns="" xmlns:a16="http://schemas.microsoft.com/office/drawing/2014/main" id="{2AFBB7AA-F9C3-57CE-FDC6-6C7EFCEE43FF}"/>
              </a:ext>
            </a:extLst>
          </p:cNvPr>
          <p:cNvSpPr txBox="1"/>
          <p:nvPr/>
        </p:nvSpPr>
        <p:spPr>
          <a:xfrm>
            <a:off x="7520940" y="401600"/>
            <a:ext cx="30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latin typeface="+mj-lt"/>
              </a:rPr>
              <a:t>Szakirodalmi háttér</a:t>
            </a:r>
          </a:p>
        </p:txBody>
      </p:sp>
      <p:cxnSp>
        <p:nvCxnSpPr>
          <p:cNvPr id="6" name="Egyenes összekötő 5">
            <a:extLst>
              <a:ext uri="{FF2B5EF4-FFF2-40B4-BE49-F238E27FC236}">
                <a16:creationId xmlns="" xmlns:a16="http://schemas.microsoft.com/office/drawing/2014/main" id="{929698EB-C46B-6BF2-9679-6FCD4A24E5AF}"/>
              </a:ext>
            </a:extLst>
          </p:cNvPr>
          <p:cNvCxnSpPr>
            <a:cxnSpLocks/>
          </p:cNvCxnSpPr>
          <p:nvPr/>
        </p:nvCxnSpPr>
        <p:spPr>
          <a:xfrm>
            <a:off x="8265017" y="1041718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Kép 11">
            <a:extLst>
              <a:ext uri="{FF2B5EF4-FFF2-40B4-BE49-F238E27FC236}">
                <a16:creationId xmlns="" xmlns:a16="http://schemas.microsoft.com/office/drawing/2014/main" id="{78B84D5D-EDC8-5372-0BF5-51D30B9001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3" r="2749" b="11545"/>
          <a:stretch/>
        </p:blipFill>
        <p:spPr>
          <a:xfrm>
            <a:off x="140333" y="2012261"/>
            <a:ext cx="5548591" cy="2801134"/>
          </a:xfrm>
          <a:prstGeom prst="rect">
            <a:avLst/>
          </a:prstGeom>
        </p:spPr>
      </p:pic>
      <p:sp>
        <p:nvSpPr>
          <p:cNvPr id="40" name="Szövegdoboz 39">
            <a:extLst>
              <a:ext uri="{FF2B5EF4-FFF2-40B4-BE49-F238E27FC236}">
                <a16:creationId xmlns="" xmlns:a16="http://schemas.microsoft.com/office/drawing/2014/main" id="{3DDB4B2E-39DB-A1A1-47F1-419A4017463F}"/>
              </a:ext>
            </a:extLst>
          </p:cNvPr>
          <p:cNvSpPr txBox="1"/>
          <p:nvPr/>
        </p:nvSpPr>
        <p:spPr>
          <a:xfrm>
            <a:off x="484261" y="1292041"/>
            <a:ext cx="5848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bg1"/>
                </a:solidFill>
              </a:rPr>
              <a:t>A </a:t>
            </a:r>
            <a:r>
              <a:rPr lang="hu-HU" sz="1600" b="1" dirty="0" err="1">
                <a:solidFill>
                  <a:schemeClr val="bg1"/>
                </a:solidFill>
              </a:rPr>
              <a:t>NextGenerationEU</a:t>
            </a:r>
            <a:r>
              <a:rPr lang="hu-HU" sz="1600" b="1" dirty="0">
                <a:solidFill>
                  <a:schemeClr val="bg1"/>
                </a:solidFill>
              </a:rPr>
              <a:t>-csomag működésének áttekintése</a:t>
            </a:r>
            <a:endParaRPr lang="hu-HU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Szövegdoboz 40">
            <a:extLst>
              <a:ext uri="{FF2B5EF4-FFF2-40B4-BE49-F238E27FC236}">
                <a16:creationId xmlns="" xmlns:a16="http://schemas.microsoft.com/office/drawing/2014/main" id="{52B0F6CA-2A32-7F7A-A4D9-1657993F3566}"/>
              </a:ext>
            </a:extLst>
          </p:cNvPr>
          <p:cNvSpPr txBox="1"/>
          <p:nvPr/>
        </p:nvSpPr>
        <p:spPr>
          <a:xfrm>
            <a:off x="4293225" y="4920938"/>
            <a:ext cx="1496089" cy="306467"/>
          </a:xfrm>
          <a:prstGeom prst="roundRect">
            <a:avLst/>
          </a:prstGeom>
          <a:solidFill>
            <a:srgbClr val="2B4C6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+mj-lt"/>
              </a:rPr>
              <a:t>(Nagy, 2022)</a:t>
            </a:r>
          </a:p>
        </p:txBody>
      </p:sp>
    </p:spTree>
    <p:extLst>
      <p:ext uri="{BB962C8B-B14F-4D97-AF65-F5344CB8AC3E}">
        <p14:creationId xmlns:p14="http://schemas.microsoft.com/office/powerpoint/2010/main" val="39773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4" grpId="0"/>
      <p:bldP spid="35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A69EEB24-20BA-4479-9D4B-74229A8CC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2947"/>
          <a:stretch/>
        </p:blipFill>
        <p:spPr bwMode="auto">
          <a:xfrm>
            <a:off x="10727878" y="5360372"/>
            <a:ext cx="1302644" cy="131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églalap 14">
            <a:extLst>
              <a:ext uri="{FF2B5EF4-FFF2-40B4-BE49-F238E27FC236}">
                <a16:creationId xmlns="" xmlns:a16="http://schemas.microsoft.com/office/drawing/2014/main" id="{F8CC8551-4DC7-43F5-BC7E-D04184820047}"/>
              </a:ext>
            </a:extLst>
          </p:cNvPr>
          <p:cNvSpPr/>
          <p:nvPr/>
        </p:nvSpPr>
        <p:spPr>
          <a:xfrm>
            <a:off x="11201400" y="0"/>
            <a:ext cx="355600" cy="619760"/>
          </a:xfrm>
          <a:prstGeom prst="rect">
            <a:avLst/>
          </a:prstGeom>
          <a:solidFill>
            <a:srgbClr val="013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="" xmlns:a16="http://schemas.microsoft.com/office/drawing/2014/main" id="{370B7246-4275-4F13-A018-3E80EA3330A1}"/>
              </a:ext>
            </a:extLst>
          </p:cNvPr>
          <p:cNvSpPr txBox="1"/>
          <p:nvPr/>
        </p:nvSpPr>
        <p:spPr>
          <a:xfrm>
            <a:off x="2728940" y="119771"/>
            <a:ext cx="6734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latin typeface="+mj-lt"/>
              </a:rPr>
              <a:t>Elemzett adatok és módszertani megközelítés</a:t>
            </a:r>
          </a:p>
        </p:txBody>
      </p:sp>
      <p:cxnSp>
        <p:nvCxnSpPr>
          <p:cNvPr id="21" name="Egyenes összekötő 20">
            <a:extLst>
              <a:ext uri="{FF2B5EF4-FFF2-40B4-BE49-F238E27FC236}">
                <a16:creationId xmlns="" xmlns:a16="http://schemas.microsoft.com/office/drawing/2014/main" id="{557D694C-4950-404D-9C60-D09489D29465}"/>
              </a:ext>
            </a:extLst>
          </p:cNvPr>
          <p:cNvCxnSpPr>
            <a:cxnSpLocks/>
          </p:cNvCxnSpPr>
          <p:nvPr/>
        </p:nvCxnSpPr>
        <p:spPr>
          <a:xfrm>
            <a:off x="5447331" y="758302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>
            <a:extLst>
              <a:ext uri="{FF2B5EF4-FFF2-40B4-BE49-F238E27FC236}">
                <a16:creationId xmlns="" xmlns:a16="http://schemas.microsoft.com/office/drawing/2014/main" id="{CD8CA5E7-58C2-4536-8789-E61153FD1FCC}"/>
              </a:ext>
            </a:extLst>
          </p:cNvPr>
          <p:cNvSpPr txBox="1"/>
          <p:nvPr/>
        </p:nvSpPr>
        <p:spPr>
          <a:xfrm>
            <a:off x="445848" y="2235765"/>
            <a:ext cx="10662561" cy="676974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Tagállami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RRF-tervek költéseinek kategorizálása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öt kategóriába Medve-Bálint (2018) alapján: fizikai infrastruktúra, humántőke, K+F, üzleti támogatás, intézményi minőség.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="" xmlns:a16="http://schemas.microsoft.com/office/drawing/2014/main" id="{9E6A4CDC-4D5D-486F-9861-83145E35E6CF}"/>
              </a:ext>
            </a:extLst>
          </p:cNvPr>
          <p:cNvSpPr txBox="1"/>
          <p:nvPr/>
        </p:nvSpPr>
        <p:spPr>
          <a:xfrm>
            <a:off x="445848" y="4034901"/>
            <a:ext cx="10654523" cy="676974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tagállamok relatív fejlesztési szükségleteinek meghatározása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az öt kategóriában kategóriánként azonos számú releváns indikátor mentén a tagállamok rangsorpontszámainak összegzése által.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="" xmlns:a16="http://schemas.microsoft.com/office/drawing/2014/main" id="{6860636D-7ED5-4946-A9C6-F085033FB399}"/>
              </a:ext>
            </a:extLst>
          </p:cNvPr>
          <p:cNvSpPr txBox="1"/>
          <p:nvPr/>
        </p:nvSpPr>
        <p:spPr>
          <a:xfrm>
            <a:off x="1086211" y="4934470"/>
            <a:ext cx="9469646" cy="760279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b="1" dirty="0" err="1">
                <a:solidFill>
                  <a:srgbClr val="012952"/>
                </a:solidFill>
                <a:latin typeface="+mj-lt"/>
              </a:rPr>
              <a:t>Kendall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-féle </a:t>
            </a:r>
            <a:r>
              <a:rPr lang="el-GR" sz="1600" b="1" dirty="0">
                <a:solidFill>
                  <a:srgbClr val="012952"/>
                </a:solidFill>
                <a:latin typeface="+mj-lt"/>
                <a:cs typeface="Calibri" panose="020F0502020204030204" pitchFamily="34" charset="0"/>
              </a:rPr>
              <a:t>τ </a:t>
            </a:r>
            <a:r>
              <a:rPr lang="hu-HU" sz="1600" b="1" dirty="0" err="1" smtClean="0">
                <a:solidFill>
                  <a:srgbClr val="012952"/>
                </a:solidFill>
                <a:latin typeface="+mj-lt"/>
                <a:cs typeface="Calibri" panose="020F0502020204030204" pitchFamily="34" charset="0"/>
              </a:rPr>
              <a:t>-</a:t>
            </a:r>
            <a:r>
              <a:rPr lang="hu-HU" sz="1600" b="1" dirty="0" err="1" smtClean="0">
                <a:solidFill>
                  <a:srgbClr val="012952"/>
                </a:solidFill>
                <a:latin typeface="+mj-lt"/>
              </a:rPr>
              <a:t>értékek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kiszámítása a kategóriánkénti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forrásallokációs arányok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és 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relatív fejlesztési szükségletek között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és a kapcsolat irányának és erősségének értelmezése kategóriánként.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="" xmlns:a16="http://schemas.microsoft.com/office/drawing/2014/main" id="{09E96731-89AA-4232-BE7B-DB61597018F1}"/>
              </a:ext>
            </a:extLst>
          </p:cNvPr>
          <p:cNvSpPr txBox="1"/>
          <p:nvPr/>
        </p:nvSpPr>
        <p:spPr>
          <a:xfrm>
            <a:off x="946631" y="780924"/>
            <a:ext cx="436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tagállami RRF-tervekre vonatkozó adatok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="" xmlns:a16="http://schemas.microsoft.com/office/drawing/2014/main" id="{9FD5A761-2CF9-46D1-8EED-3A91C57389F7}"/>
              </a:ext>
            </a:extLst>
          </p:cNvPr>
          <p:cNvSpPr txBox="1"/>
          <p:nvPr/>
        </p:nvSpPr>
        <p:spPr>
          <a:xfrm>
            <a:off x="6809400" y="780924"/>
            <a:ext cx="457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fejlesztési szükségletekre vonatkozó adatok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="" xmlns:a16="http://schemas.microsoft.com/office/drawing/2014/main" id="{DDB9DBC3-784E-4352-83DD-028A03A4B23A}"/>
              </a:ext>
            </a:extLst>
          </p:cNvPr>
          <p:cNvSpPr txBox="1"/>
          <p:nvPr/>
        </p:nvSpPr>
        <p:spPr>
          <a:xfrm>
            <a:off x="559472" y="1213392"/>
            <a:ext cx="5140837" cy="676980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 Darvas </a:t>
            </a:r>
            <a:r>
              <a:rPr lang="hu-HU" sz="1600" dirty="0" err="1">
                <a:solidFill>
                  <a:srgbClr val="012952"/>
                </a:solidFill>
                <a:latin typeface="+mj-lt"/>
              </a:rPr>
              <a:t>et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dirty="0" err="1">
                <a:solidFill>
                  <a:srgbClr val="012952"/>
                </a:solidFill>
                <a:latin typeface="+mj-lt"/>
              </a:rPr>
              <a:t>al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 (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2023)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adatbázisának használata az ottani kategóriák Medve-Bálint (2018) szerinti megfeleltetésével.</a:t>
            </a:r>
          </a:p>
        </p:txBody>
      </p:sp>
      <p:sp>
        <p:nvSpPr>
          <p:cNvPr id="33" name="Szövegdoboz 32">
            <a:extLst>
              <a:ext uri="{FF2B5EF4-FFF2-40B4-BE49-F238E27FC236}">
                <a16:creationId xmlns="" xmlns:a16="http://schemas.microsoft.com/office/drawing/2014/main" id="{1F701E6D-CC1F-4713-A4C1-D9B37B1F04A0}"/>
              </a:ext>
            </a:extLst>
          </p:cNvPr>
          <p:cNvSpPr txBox="1"/>
          <p:nvPr/>
        </p:nvSpPr>
        <p:spPr>
          <a:xfrm>
            <a:off x="6615088" y="1215306"/>
            <a:ext cx="5072706" cy="676979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A Medve-Bálint (2018) által javasolt indikátorok bevonása az Eurostat, az EPO és a Világbank adatbázisaiból.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="" xmlns:a16="http://schemas.microsoft.com/office/drawing/2014/main" id="{AC0104F3-5883-3641-78CB-C7E1787CC3A8}"/>
              </a:ext>
            </a:extLst>
          </p:cNvPr>
          <p:cNvSpPr txBox="1"/>
          <p:nvPr/>
        </p:nvSpPr>
        <p:spPr>
          <a:xfrm>
            <a:off x="838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Összefoglalás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="" xmlns:a16="http://schemas.microsoft.com/office/drawing/2014/main" id="{4D9381BE-B7DE-159F-D0C0-B281D98B16F3}"/>
              </a:ext>
            </a:extLst>
          </p:cNvPr>
          <p:cNvSpPr txBox="1"/>
          <p:nvPr/>
        </p:nvSpPr>
        <p:spPr>
          <a:xfrm>
            <a:off x="2806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Háttérismeretek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="" xmlns:a16="http://schemas.microsoft.com/office/drawing/2014/main" id="{D067743A-3A8B-6780-F9F5-DA07E405D65B}"/>
              </a:ext>
            </a:extLst>
          </p:cNvPr>
          <p:cNvSpPr txBox="1"/>
          <p:nvPr/>
        </p:nvSpPr>
        <p:spPr>
          <a:xfrm>
            <a:off x="4721319" y="5926960"/>
            <a:ext cx="188576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Adatok, módszertan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="" xmlns:a16="http://schemas.microsoft.com/office/drawing/2014/main" id="{DE7BE834-EBC4-BA8F-7A88-3C3F4F684CF1}"/>
              </a:ext>
            </a:extLst>
          </p:cNvPr>
          <p:cNvSpPr txBox="1"/>
          <p:nvPr/>
        </p:nvSpPr>
        <p:spPr>
          <a:xfrm>
            <a:off x="6743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Eredmények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="" xmlns:a16="http://schemas.microsoft.com/office/drawing/2014/main" id="{E0965396-9382-90DB-B5A6-00EA8CA4AE5A}"/>
              </a:ext>
            </a:extLst>
          </p:cNvPr>
          <p:cNvSpPr txBox="1"/>
          <p:nvPr/>
        </p:nvSpPr>
        <p:spPr>
          <a:xfrm>
            <a:off x="8712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Diszkusszió</a:t>
            </a:r>
          </a:p>
        </p:txBody>
      </p:sp>
      <p:cxnSp>
        <p:nvCxnSpPr>
          <p:cNvPr id="27" name="Egyenes összekötő 26">
            <a:extLst>
              <a:ext uri="{FF2B5EF4-FFF2-40B4-BE49-F238E27FC236}">
                <a16:creationId xmlns="" xmlns:a16="http://schemas.microsoft.com/office/drawing/2014/main" id="{D8340B84-C250-D85F-F7A3-5F48EBCF921D}"/>
              </a:ext>
            </a:extLst>
          </p:cNvPr>
          <p:cNvCxnSpPr>
            <a:cxnSpLocks/>
          </p:cNvCxnSpPr>
          <p:nvPr/>
        </p:nvCxnSpPr>
        <p:spPr>
          <a:xfrm>
            <a:off x="1041400" y="6334024"/>
            <a:ext cx="1371600" cy="0"/>
          </a:xfrm>
          <a:prstGeom prst="line">
            <a:avLst/>
          </a:prstGeom>
          <a:ln w="6350"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="" xmlns:a16="http://schemas.microsoft.com/office/drawing/2014/main" id="{D06F6C5E-F77E-2BE0-B932-59282B09E5A7}"/>
              </a:ext>
            </a:extLst>
          </p:cNvPr>
          <p:cNvCxnSpPr>
            <a:cxnSpLocks/>
          </p:cNvCxnSpPr>
          <p:nvPr/>
        </p:nvCxnSpPr>
        <p:spPr>
          <a:xfrm>
            <a:off x="3009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36">
            <a:extLst>
              <a:ext uri="{FF2B5EF4-FFF2-40B4-BE49-F238E27FC236}">
                <a16:creationId xmlns="" xmlns:a16="http://schemas.microsoft.com/office/drawing/2014/main" id="{D0D3B0A0-15D2-923A-3298-17C9206D34B3}"/>
              </a:ext>
            </a:extLst>
          </p:cNvPr>
          <p:cNvCxnSpPr>
            <a:cxnSpLocks/>
          </p:cNvCxnSpPr>
          <p:nvPr/>
        </p:nvCxnSpPr>
        <p:spPr>
          <a:xfrm>
            <a:off x="4978400" y="633402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="" xmlns:a16="http://schemas.microsoft.com/office/drawing/2014/main" id="{CF1E059D-A841-E398-D05E-11E8B2E06508}"/>
              </a:ext>
            </a:extLst>
          </p:cNvPr>
          <p:cNvCxnSpPr>
            <a:cxnSpLocks/>
          </p:cNvCxnSpPr>
          <p:nvPr/>
        </p:nvCxnSpPr>
        <p:spPr>
          <a:xfrm>
            <a:off x="6946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38">
            <a:extLst>
              <a:ext uri="{FF2B5EF4-FFF2-40B4-BE49-F238E27FC236}">
                <a16:creationId xmlns="" xmlns:a16="http://schemas.microsoft.com/office/drawing/2014/main" id="{28B61FFC-ACD3-0E87-96ED-9006634FDDE7}"/>
              </a:ext>
            </a:extLst>
          </p:cNvPr>
          <p:cNvCxnSpPr>
            <a:cxnSpLocks/>
          </p:cNvCxnSpPr>
          <p:nvPr/>
        </p:nvCxnSpPr>
        <p:spPr>
          <a:xfrm>
            <a:off x="8915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elirat: lefelé mutató nyíllal 3">
            <a:extLst>
              <a:ext uri="{FF2B5EF4-FFF2-40B4-BE49-F238E27FC236}">
                <a16:creationId xmlns="" xmlns:a16="http://schemas.microsoft.com/office/drawing/2014/main" id="{13521765-EC33-F108-95FF-E3096B0544CB}"/>
              </a:ext>
            </a:extLst>
          </p:cNvPr>
          <p:cNvSpPr/>
          <p:nvPr/>
        </p:nvSpPr>
        <p:spPr>
          <a:xfrm>
            <a:off x="5850686" y="1449995"/>
            <a:ext cx="615453" cy="67698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2086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="" xmlns:a16="http://schemas.microsoft.com/office/drawing/2014/main" id="{17730D93-8E78-5163-D17C-E5C7555807D2}"/>
              </a:ext>
            </a:extLst>
          </p:cNvPr>
          <p:cNvSpPr txBox="1"/>
          <p:nvPr/>
        </p:nvSpPr>
        <p:spPr>
          <a:xfrm>
            <a:off x="11021377" y="1910159"/>
            <a:ext cx="715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7200" b="1" dirty="0">
                <a:solidFill>
                  <a:srgbClr val="013F7D"/>
                </a:solidFill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="" xmlns:a16="http://schemas.microsoft.com/office/drawing/2014/main" id="{DD04D27D-FE37-B732-86B9-BDCE06EFFDC1}"/>
              </a:ext>
            </a:extLst>
          </p:cNvPr>
          <p:cNvSpPr txBox="1"/>
          <p:nvPr/>
        </p:nvSpPr>
        <p:spPr>
          <a:xfrm>
            <a:off x="341956" y="2830164"/>
            <a:ext cx="715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7200" b="1" dirty="0">
                <a:solidFill>
                  <a:srgbClr val="013F7D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="" xmlns:a16="http://schemas.microsoft.com/office/drawing/2014/main" id="{2E59DA90-0B56-6BD4-8C2F-02910271C6BA}"/>
              </a:ext>
            </a:extLst>
          </p:cNvPr>
          <p:cNvSpPr txBox="1"/>
          <p:nvPr/>
        </p:nvSpPr>
        <p:spPr>
          <a:xfrm>
            <a:off x="1086211" y="3135333"/>
            <a:ext cx="10662561" cy="676974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A kategorizált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RRF-tervek forrásallokációinak összegzése a centrum, a déli periféria és a keleti periféria országaiban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az öt kategória mentén, majd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a forrásallokációk regionális eltéréseinek statisztikai vizsgálata </a:t>
            </a:r>
            <a:r>
              <a:rPr lang="el-GR" sz="1600" dirty="0">
                <a:solidFill>
                  <a:srgbClr val="012952"/>
                </a:solidFill>
                <a:latin typeface="+mj-lt"/>
                <a:cs typeface="Calibri" panose="020F0502020204030204" pitchFamily="34" charset="0"/>
              </a:rPr>
              <a:t>χ</a:t>
            </a:r>
            <a:r>
              <a:rPr lang="hu-HU" sz="1600" baseline="30000" dirty="0">
                <a:solidFill>
                  <a:srgbClr val="012952"/>
                </a:solidFill>
                <a:latin typeface="+mj-lt"/>
                <a:cs typeface="Calibri" panose="020F0502020204030204" pitchFamily="34" charset="0"/>
              </a:rPr>
              <a:t>2</a:t>
            </a:r>
            <a:r>
              <a:rPr lang="hu-HU" sz="1600" dirty="0">
                <a:solidFill>
                  <a:srgbClr val="012952"/>
                </a:solidFill>
                <a:latin typeface="+mj-lt"/>
                <a:cs typeface="Calibri" panose="020F0502020204030204" pitchFamily="34" charset="0"/>
              </a:rPr>
              <a:t>-próbával</a:t>
            </a:r>
            <a:endParaRPr lang="hu-HU" sz="1600" dirty="0">
              <a:solidFill>
                <a:srgbClr val="012952"/>
              </a:solidFill>
              <a:latin typeface="+mj-lt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="" xmlns:a16="http://schemas.microsoft.com/office/drawing/2014/main" id="{E72F83D6-B7B8-BA0C-0393-B995F3ACBF6C}"/>
              </a:ext>
            </a:extLst>
          </p:cNvPr>
          <p:cNvSpPr txBox="1"/>
          <p:nvPr/>
        </p:nvSpPr>
        <p:spPr>
          <a:xfrm>
            <a:off x="11061737" y="3835794"/>
            <a:ext cx="715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7200" b="1" dirty="0">
                <a:solidFill>
                  <a:srgbClr val="013F7D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="" xmlns:a16="http://schemas.microsoft.com/office/drawing/2014/main" id="{D71D3483-3EA0-00D8-F770-B074425927CC}"/>
              </a:ext>
            </a:extLst>
          </p:cNvPr>
          <p:cNvSpPr txBox="1"/>
          <p:nvPr/>
        </p:nvSpPr>
        <p:spPr>
          <a:xfrm>
            <a:off x="340195" y="4688899"/>
            <a:ext cx="715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7200" b="1" dirty="0">
                <a:solidFill>
                  <a:srgbClr val="013F7D"/>
                </a:solidFill>
                <a:latin typeface="Arial Narrow" panose="020B0606020202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515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4" grpId="0" animBg="1"/>
      <p:bldP spid="5" grpId="0"/>
      <p:bldP spid="6" grpId="0"/>
      <p:bldP spid="7" grpId="0" animBg="1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1F72B348-C1F9-44B7-AC6F-9CBF0A171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2947"/>
          <a:stretch/>
        </p:blipFill>
        <p:spPr bwMode="auto">
          <a:xfrm>
            <a:off x="10727878" y="5360372"/>
            <a:ext cx="1302644" cy="131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églalap 14">
            <a:extLst>
              <a:ext uri="{FF2B5EF4-FFF2-40B4-BE49-F238E27FC236}">
                <a16:creationId xmlns="" xmlns:a16="http://schemas.microsoft.com/office/drawing/2014/main" id="{EBC44867-6FF8-4687-BEAE-91937FFA9969}"/>
              </a:ext>
            </a:extLst>
          </p:cNvPr>
          <p:cNvSpPr/>
          <p:nvPr/>
        </p:nvSpPr>
        <p:spPr>
          <a:xfrm>
            <a:off x="11201400" y="-774"/>
            <a:ext cx="355600" cy="619760"/>
          </a:xfrm>
          <a:prstGeom prst="rect">
            <a:avLst/>
          </a:prstGeom>
          <a:solidFill>
            <a:srgbClr val="013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="" xmlns:a16="http://schemas.microsoft.com/office/drawing/2014/main" id="{CA972D4F-4D51-4146-AD9B-E80EDC393E53}"/>
              </a:ext>
            </a:extLst>
          </p:cNvPr>
          <p:cNvSpPr txBox="1"/>
          <p:nvPr/>
        </p:nvSpPr>
        <p:spPr>
          <a:xfrm>
            <a:off x="335666" y="159861"/>
            <a:ext cx="10865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smtClean="0">
                <a:solidFill>
                  <a:schemeClr val="bg1"/>
                </a:solidFill>
                <a:latin typeface="+mj-lt"/>
              </a:rPr>
              <a:t>Eredmények: az </a:t>
            </a:r>
            <a:r>
              <a:rPr lang="hu-HU" sz="2800" dirty="0" err="1" smtClean="0">
                <a:solidFill>
                  <a:schemeClr val="bg1"/>
                </a:solidFill>
                <a:latin typeface="+mj-lt"/>
              </a:rPr>
              <a:t>RRF-tervek</a:t>
            </a:r>
            <a:r>
              <a:rPr lang="hu-HU" sz="2800" dirty="0" smtClean="0">
                <a:solidFill>
                  <a:schemeClr val="bg1"/>
                </a:solidFill>
                <a:latin typeface="+mj-lt"/>
              </a:rPr>
              <a:t> és a fejlesztési szükségletek illeszkedése</a:t>
            </a:r>
            <a:endParaRPr lang="hu-HU" sz="2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9" name="Egyenes összekötő 18">
            <a:extLst>
              <a:ext uri="{FF2B5EF4-FFF2-40B4-BE49-F238E27FC236}">
                <a16:creationId xmlns="" xmlns:a16="http://schemas.microsoft.com/office/drawing/2014/main" id="{CEE39777-F517-4ACD-9680-582A03257B5F}"/>
              </a:ext>
            </a:extLst>
          </p:cNvPr>
          <p:cNvCxnSpPr>
            <a:cxnSpLocks/>
          </p:cNvCxnSpPr>
          <p:nvPr/>
        </p:nvCxnSpPr>
        <p:spPr>
          <a:xfrm>
            <a:off x="5255260" y="720813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>
            <a:extLst>
              <a:ext uri="{FF2B5EF4-FFF2-40B4-BE49-F238E27FC236}">
                <a16:creationId xmlns="" xmlns:a16="http://schemas.microsoft.com/office/drawing/2014/main" id="{9AD6B545-5E3C-4E29-B993-6C0B0A4135D1}"/>
              </a:ext>
            </a:extLst>
          </p:cNvPr>
          <p:cNvSpPr txBox="1"/>
          <p:nvPr/>
        </p:nvSpPr>
        <p:spPr>
          <a:xfrm>
            <a:off x="335666" y="873657"/>
            <a:ext cx="10865734" cy="931986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pPr algn="ctr"/>
            <a:r>
              <a:rPr lang="hu-HU" sz="1600" dirty="0">
                <a:solidFill>
                  <a:srgbClr val="012952"/>
                </a:solidFill>
                <a:latin typeface="+mj-lt"/>
              </a:rPr>
              <a:t>A tagállami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RRF-tervek nem illeszkednek a tagállamok relatív fejlesztési szükségleteihez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 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K+F-re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szignifikánsan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többet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költenek azok a tagállamok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,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melyek K+F fejlesztési szükségletei 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alacsonyak 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a többi tagállamhoz képest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. 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Az 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illeszkedés hiánya 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az egyes </a:t>
            </a:r>
            <a:r>
              <a:rPr lang="hu-HU" sz="1600" b="1" dirty="0" err="1" smtClean="0">
                <a:solidFill>
                  <a:srgbClr val="012952"/>
                </a:solidFill>
                <a:latin typeface="+mj-lt"/>
              </a:rPr>
              <a:t>makrorégiókon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 belül is 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fennáll.</a:t>
            </a:r>
            <a:endParaRPr lang="hu-HU" sz="1600" b="1" dirty="0">
              <a:solidFill>
                <a:srgbClr val="012952"/>
              </a:solidFill>
              <a:latin typeface="+mj-lt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="" xmlns:a16="http://schemas.microsoft.com/office/drawing/2014/main" id="{14BE7B7E-FD65-B708-DE2D-6D2A560B5219}"/>
              </a:ext>
            </a:extLst>
          </p:cNvPr>
          <p:cNvSpPr txBox="1"/>
          <p:nvPr/>
        </p:nvSpPr>
        <p:spPr>
          <a:xfrm>
            <a:off x="838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Összefoglalás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="" xmlns:a16="http://schemas.microsoft.com/office/drawing/2014/main" id="{6BD296AF-FB28-5D7B-0671-1FA12EC3ED0D}"/>
              </a:ext>
            </a:extLst>
          </p:cNvPr>
          <p:cNvSpPr txBox="1"/>
          <p:nvPr/>
        </p:nvSpPr>
        <p:spPr>
          <a:xfrm>
            <a:off x="2806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Háttérismeretek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="" xmlns:a16="http://schemas.microsoft.com/office/drawing/2014/main" id="{1495FEAE-F870-C1B7-1574-9F600327A74B}"/>
              </a:ext>
            </a:extLst>
          </p:cNvPr>
          <p:cNvSpPr txBox="1"/>
          <p:nvPr/>
        </p:nvSpPr>
        <p:spPr>
          <a:xfrm>
            <a:off x="4721319" y="5926960"/>
            <a:ext cx="188576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Adatok, módszertan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="" xmlns:a16="http://schemas.microsoft.com/office/drawing/2014/main" id="{C221220E-71C0-39AB-9CD9-641385BC1F27}"/>
              </a:ext>
            </a:extLst>
          </p:cNvPr>
          <p:cNvSpPr txBox="1"/>
          <p:nvPr/>
        </p:nvSpPr>
        <p:spPr>
          <a:xfrm>
            <a:off x="6743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Eredmények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="" xmlns:a16="http://schemas.microsoft.com/office/drawing/2014/main" id="{491318C5-B56C-AC37-2A4E-889B6BB80797}"/>
              </a:ext>
            </a:extLst>
          </p:cNvPr>
          <p:cNvSpPr txBox="1"/>
          <p:nvPr/>
        </p:nvSpPr>
        <p:spPr>
          <a:xfrm>
            <a:off x="8712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Diszkusszió</a:t>
            </a:r>
          </a:p>
        </p:txBody>
      </p:sp>
      <p:cxnSp>
        <p:nvCxnSpPr>
          <p:cNvPr id="24" name="Egyenes összekötő 23">
            <a:extLst>
              <a:ext uri="{FF2B5EF4-FFF2-40B4-BE49-F238E27FC236}">
                <a16:creationId xmlns="" xmlns:a16="http://schemas.microsoft.com/office/drawing/2014/main" id="{C7C091B3-048F-AC45-A33C-627249441861}"/>
              </a:ext>
            </a:extLst>
          </p:cNvPr>
          <p:cNvCxnSpPr>
            <a:cxnSpLocks/>
          </p:cNvCxnSpPr>
          <p:nvPr/>
        </p:nvCxnSpPr>
        <p:spPr>
          <a:xfrm>
            <a:off x="1041400" y="6334024"/>
            <a:ext cx="1371600" cy="0"/>
          </a:xfrm>
          <a:prstGeom prst="line">
            <a:avLst/>
          </a:prstGeom>
          <a:ln w="6350"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="" xmlns:a16="http://schemas.microsoft.com/office/drawing/2014/main" id="{C2876F64-F77A-4C32-ABB4-5C33137C8AC9}"/>
              </a:ext>
            </a:extLst>
          </p:cNvPr>
          <p:cNvCxnSpPr>
            <a:cxnSpLocks/>
          </p:cNvCxnSpPr>
          <p:nvPr/>
        </p:nvCxnSpPr>
        <p:spPr>
          <a:xfrm>
            <a:off x="3009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27">
            <a:extLst>
              <a:ext uri="{FF2B5EF4-FFF2-40B4-BE49-F238E27FC236}">
                <a16:creationId xmlns="" xmlns:a16="http://schemas.microsoft.com/office/drawing/2014/main" id="{69093887-BEAA-4C13-158D-0C38C478E517}"/>
              </a:ext>
            </a:extLst>
          </p:cNvPr>
          <p:cNvCxnSpPr>
            <a:cxnSpLocks/>
          </p:cNvCxnSpPr>
          <p:nvPr/>
        </p:nvCxnSpPr>
        <p:spPr>
          <a:xfrm>
            <a:off x="4978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="" xmlns:a16="http://schemas.microsoft.com/office/drawing/2014/main" id="{E217BCB0-E8C4-E4C9-6833-1D4D475C2114}"/>
              </a:ext>
            </a:extLst>
          </p:cNvPr>
          <p:cNvCxnSpPr>
            <a:cxnSpLocks/>
          </p:cNvCxnSpPr>
          <p:nvPr/>
        </p:nvCxnSpPr>
        <p:spPr>
          <a:xfrm>
            <a:off x="6946900" y="633402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="" xmlns:a16="http://schemas.microsoft.com/office/drawing/2014/main" id="{85C193EB-7D54-FA87-6F40-A214192B5B7C}"/>
              </a:ext>
            </a:extLst>
          </p:cNvPr>
          <p:cNvCxnSpPr>
            <a:cxnSpLocks/>
          </p:cNvCxnSpPr>
          <p:nvPr/>
        </p:nvCxnSpPr>
        <p:spPr>
          <a:xfrm>
            <a:off x="8915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áblázat 7">
            <a:extLst>
              <a:ext uri="{FF2B5EF4-FFF2-40B4-BE49-F238E27FC236}">
                <a16:creationId xmlns="" xmlns:a16="http://schemas.microsoft.com/office/drawing/2014/main" id="{7B4E23CF-5F22-8EC4-144C-AF97C6CC0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063565"/>
              </p:ext>
            </p:extLst>
          </p:nvPr>
        </p:nvGraphicFramePr>
        <p:xfrm>
          <a:off x="2169888" y="2295767"/>
          <a:ext cx="7122696" cy="30194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99255">
                  <a:extLst>
                    <a:ext uri="{9D8B030D-6E8A-4147-A177-3AD203B41FA5}">
                      <a16:colId xmlns="" xmlns:a16="http://schemas.microsoft.com/office/drawing/2014/main" val="3647905289"/>
                    </a:ext>
                  </a:extLst>
                </a:gridCol>
                <a:gridCol w="279981">
                  <a:extLst>
                    <a:ext uri="{9D8B030D-6E8A-4147-A177-3AD203B41FA5}">
                      <a16:colId xmlns="" xmlns:a16="http://schemas.microsoft.com/office/drawing/2014/main" val="1203511386"/>
                    </a:ext>
                  </a:extLst>
                </a:gridCol>
                <a:gridCol w="1188692">
                  <a:extLst>
                    <a:ext uri="{9D8B030D-6E8A-4147-A177-3AD203B41FA5}">
                      <a16:colId xmlns="" xmlns:a16="http://schemas.microsoft.com/office/drawing/2014/main" val="1568347211"/>
                    </a:ext>
                  </a:extLst>
                </a:gridCol>
                <a:gridCol w="1188692">
                  <a:extLst>
                    <a:ext uri="{9D8B030D-6E8A-4147-A177-3AD203B41FA5}">
                      <a16:colId xmlns="" xmlns:a16="http://schemas.microsoft.com/office/drawing/2014/main" val="1237970383"/>
                    </a:ext>
                  </a:extLst>
                </a:gridCol>
                <a:gridCol w="1188692">
                  <a:extLst>
                    <a:ext uri="{9D8B030D-6E8A-4147-A177-3AD203B41FA5}">
                      <a16:colId xmlns="" xmlns:a16="http://schemas.microsoft.com/office/drawing/2014/main" val="2766348673"/>
                    </a:ext>
                  </a:extLst>
                </a:gridCol>
                <a:gridCol w="1188692">
                  <a:extLst>
                    <a:ext uri="{9D8B030D-6E8A-4147-A177-3AD203B41FA5}">
                      <a16:colId xmlns="" xmlns:a16="http://schemas.microsoft.com/office/drawing/2014/main" val="1639081502"/>
                    </a:ext>
                  </a:extLst>
                </a:gridCol>
                <a:gridCol w="1188692">
                  <a:extLst>
                    <a:ext uri="{9D8B030D-6E8A-4147-A177-3AD203B41FA5}">
                      <a16:colId xmlns="" xmlns:a16="http://schemas.microsoft.com/office/drawing/2014/main" val="2599990063"/>
                    </a:ext>
                  </a:extLst>
                </a:gridCol>
              </a:tblGrid>
              <a:tr h="697206">
                <a:tc>
                  <a:txBody>
                    <a:bodyPr/>
                    <a:lstStyle/>
                    <a:p>
                      <a:endParaRPr lang="hu-HU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1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fizikai </a:t>
                      </a:r>
                      <a:r>
                        <a:rPr lang="hu-HU" sz="14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infrastruk</a:t>
                      </a:r>
                      <a:r>
                        <a:rPr lang="hu-HU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-túra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humántőke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K+F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üzleti támogatás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intézményi minőség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13751107"/>
                  </a:ext>
                </a:extLst>
              </a:tr>
              <a:tr h="571983">
                <a:tc>
                  <a:txBody>
                    <a:bodyPr/>
                    <a:lstStyle/>
                    <a:p>
                      <a:r>
                        <a:rPr lang="hu-HU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Európai Unió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sz="14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τ</a:t>
                      </a:r>
                      <a:endParaRPr lang="hu-HU" sz="14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0,081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0,375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-0,373***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0,093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-0,065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65567215"/>
                  </a:ext>
                </a:extLst>
              </a:tr>
              <a:tr h="571983">
                <a:tc>
                  <a:txBody>
                    <a:bodyPr/>
                    <a:lstStyle/>
                    <a:p>
                      <a:r>
                        <a:rPr lang="hu-HU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centrum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τ</a:t>
                      </a:r>
                      <a:endParaRPr lang="hu-HU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-0,038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-0,148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0,255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-0,327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-0,071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35921684"/>
                  </a:ext>
                </a:extLst>
              </a:tr>
              <a:tr h="571983">
                <a:tc>
                  <a:txBody>
                    <a:bodyPr/>
                    <a:lstStyle/>
                    <a:p>
                      <a:r>
                        <a:rPr lang="hu-HU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déli periféria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τ</a:t>
                      </a:r>
                      <a:endParaRPr lang="hu-HU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-0,150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0,053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-0,586*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-0,238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0,195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63436441"/>
                  </a:ext>
                </a:extLst>
              </a:tr>
              <a:tr h="571983">
                <a:tc>
                  <a:txBody>
                    <a:bodyPr/>
                    <a:lstStyle/>
                    <a:p>
                      <a:r>
                        <a:rPr lang="hu-HU" sz="1400" b="1" dirty="0">
                          <a:solidFill>
                            <a:schemeClr val="bg1"/>
                          </a:solidFill>
                          <a:latin typeface="+mj-lt"/>
                        </a:rPr>
                        <a:t>keleti periféria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τ</a:t>
                      </a:r>
                      <a:endParaRPr lang="hu-HU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0,147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-0,130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-0,164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-0,055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  <a:latin typeface="+mj-lt"/>
                        </a:rPr>
                        <a:t>-0,294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97806776"/>
                  </a:ext>
                </a:extLst>
              </a:tr>
            </a:tbl>
          </a:graphicData>
        </a:graphic>
      </p:graphicFrame>
      <p:graphicFrame>
        <p:nvGraphicFramePr>
          <p:cNvPr id="11" name="Táblázat 10">
            <a:extLst>
              <a:ext uri="{FF2B5EF4-FFF2-40B4-BE49-F238E27FC236}">
                <a16:creationId xmlns="" xmlns:a16="http://schemas.microsoft.com/office/drawing/2014/main" id="{10DB83E5-1288-481C-A4CA-6A63E596404D}"/>
              </a:ext>
            </a:extLst>
          </p:cNvPr>
          <p:cNvGraphicFramePr>
            <a:graphicFrameLocks noGrp="1"/>
          </p:cNvGraphicFramePr>
          <p:nvPr/>
        </p:nvGraphicFramePr>
        <p:xfrm>
          <a:off x="-1053296" y="3437681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13191997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49453633"/>
                  </a:ext>
                </a:extLst>
              </a:tr>
            </a:tbl>
          </a:graphicData>
        </a:graphic>
      </p:graphicFrame>
      <p:sp>
        <p:nvSpPr>
          <p:cNvPr id="31" name="Szövegdoboz 30">
            <a:extLst>
              <a:ext uri="{FF2B5EF4-FFF2-40B4-BE49-F238E27FC236}">
                <a16:creationId xmlns="" xmlns:a16="http://schemas.microsoft.com/office/drawing/2014/main" id="{6E3FFFD7-F3F3-C969-53E4-30CDC1AC1615}"/>
              </a:ext>
            </a:extLst>
          </p:cNvPr>
          <p:cNvSpPr txBox="1"/>
          <p:nvPr/>
        </p:nvSpPr>
        <p:spPr>
          <a:xfrm>
            <a:off x="261074" y="1881428"/>
            <a:ext cx="10940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/>
                </a:solidFill>
              </a:rPr>
              <a:t>Az RRF-tervek forrásallokációs arányai és fejlesztési szükségletek közti kapcsolatok</a:t>
            </a:r>
            <a:endParaRPr lang="hu-HU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Szövegdoboz 31">
            <a:extLst>
              <a:ext uri="{FF2B5EF4-FFF2-40B4-BE49-F238E27FC236}">
                <a16:creationId xmlns="" xmlns:a16="http://schemas.microsoft.com/office/drawing/2014/main" id="{2B3BE684-7A90-4A25-10C8-9042E23B0E56}"/>
              </a:ext>
            </a:extLst>
          </p:cNvPr>
          <p:cNvSpPr txBox="1"/>
          <p:nvPr/>
        </p:nvSpPr>
        <p:spPr>
          <a:xfrm>
            <a:off x="2169888" y="5342322"/>
            <a:ext cx="7122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Forrás: saját számítás Darvas </a:t>
            </a:r>
            <a:r>
              <a:rPr lang="hu-HU" sz="1200" dirty="0" err="1">
                <a:solidFill>
                  <a:schemeClr val="bg1"/>
                </a:solidFill>
              </a:rPr>
              <a:t>et</a:t>
            </a:r>
            <a:r>
              <a:rPr lang="hu-HU" sz="1200" dirty="0">
                <a:solidFill>
                  <a:schemeClr val="bg1"/>
                </a:solidFill>
              </a:rPr>
              <a:t> </a:t>
            </a:r>
            <a:r>
              <a:rPr lang="hu-HU" sz="1200" dirty="0" err="1">
                <a:solidFill>
                  <a:schemeClr val="bg1"/>
                </a:solidFill>
              </a:rPr>
              <a:t>al</a:t>
            </a:r>
            <a:r>
              <a:rPr lang="hu-HU" sz="1200" dirty="0">
                <a:solidFill>
                  <a:schemeClr val="bg1"/>
                </a:solidFill>
              </a:rPr>
              <a:t>. (</a:t>
            </a:r>
            <a:r>
              <a:rPr lang="hu-HU" sz="1200" dirty="0" smtClean="0">
                <a:solidFill>
                  <a:schemeClr val="bg1"/>
                </a:solidFill>
              </a:rPr>
              <a:t>2023) </a:t>
            </a:r>
            <a:r>
              <a:rPr lang="hu-HU" sz="1200" dirty="0">
                <a:solidFill>
                  <a:schemeClr val="bg1"/>
                </a:solidFill>
              </a:rPr>
              <a:t>és az Eurostat, Világbank és EPO adatai alapján</a:t>
            </a:r>
            <a:endParaRPr lang="hu-HU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28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1F72B348-C1F9-44B7-AC6F-9CBF0A171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2947"/>
          <a:stretch/>
        </p:blipFill>
        <p:spPr bwMode="auto">
          <a:xfrm>
            <a:off x="10727878" y="5360372"/>
            <a:ext cx="1302644" cy="131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églalap 14">
            <a:extLst>
              <a:ext uri="{FF2B5EF4-FFF2-40B4-BE49-F238E27FC236}">
                <a16:creationId xmlns="" xmlns:a16="http://schemas.microsoft.com/office/drawing/2014/main" id="{EBC44867-6FF8-4687-BEAE-91937FFA9969}"/>
              </a:ext>
            </a:extLst>
          </p:cNvPr>
          <p:cNvSpPr/>
          <p:nvPr/>
        </p:nvSpPr>
        <p:spPr>
          <a:xfrm>
            <a:off x="11201400" y="-774"/>
            <a:ext cx="355600" cy="619760"/>
          </a:xfrm>
          <a:prstGeom prst="rect">
            <a:avLst/>
          </a:prstGeom>
          <a:solidFill>
            <a:srgbClr val="013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5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="" xmlns:a16="http://schemas.microsoft.com/office/drawing/2014/main" id="{CA972D4F-4D51-4146-AD9B-E80EDC393E53}"/>
              </a:ext>
            </a:extLst>
          </p:cNvPr>
          <p:cNvSpPr txBox="1"/>
          <p:nvPr/>
        </p:nvSpPr>
        <p:spPr>
          <a:xfrm>
            <a:off x="335666" y="159861"/>
            <a:ext cx="10865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smtClean="0">
                <a:solidFill>
                  <a:schemeClr val="bg1"/>
                </a:solidFill>
                <a:latin typeface="+mj-lt"/>
              </a:rPr>
              <a:t>Eredmények: az </a:t>
            </a:r>
            <a:r>
              <a:rPr lang="hu-HU" sz="2800" dirty="0" err="1" smtClean="0">
                <a:solidFill>
                  <a:schemeClr val="bg1"/>
                </a:solidFill>
                <a:latin typeface="+mj-lt"/>
              </a:rPr>
              <a:t>RRF-tervek</a:t>
            </a:r>
            <a:r>
              <a:rPr lang="hu-HU" sz="28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hu-HU" sz="2800" dirty="0" err="1" smtClean="0">
                <a:solidFill>
                  <a:schemeClr val="bg1"/>
                </a:solidFill>
                <a:latin typeface="+mj-lt"/>
              </a:rPr>
              <a:t>makroregionális</a:t>
            </a:r>
            <a:r>
              <a:rPr lang="hu-HU" sz="2800" dirty="0" smtClean="0">
                <a:solidFill>
                  <a:schemeClr val="bg1"/>
                </a:solidFill>
                <a:latin typeface="+mj-lt"/>
              </a:rPr>
              <a:t> súlypontjai</a:t>
            </a:r>
            <a:endParaRPr lang="hu-HU" sz="2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9" name="Egyenes összekötő 18">
            <a:extLst>
              <a:ext uri="{FF2B5EF4-FFF2-40B4-BE49-F238E27FC236}">
                <a16:creationId xmlns="" xmlns:a16="http://schemas.microsoft.com/office/drawing/2014/main" id="{CEE39777-F517-4ACD-9680-582A03257B5F}"/>
              </a:ext>
            </a:extLst>
          </p:cNvPr>
          <p:cNvCxnSpPr>
            <a:cxnSpLocks/>
          </p:cNvCxnSpPr>
          <p:nvPr/>
        </p:nvCxnSpPr>
        <p:spPr>
          <a:xfrm>
            <a:off x="5255260" y="720813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>
            <a:extLst>
              <a:ext uri="{FF2B5EF4-FFF2-40B4-BE49-F238E27FC236}">
                <a16:creationId xmlns="" xmlns:a16="http://schemas.microsoft.com/office/drawing/2014/main" id="{B80AB4D5-40B0-48BD-A89F-89AA35C607EF}"/>
              </a:ext>
            </a:extLst>
          </p:cNvPr>
          <p:cNvSpPr txBox="1"/>
          <p:nvPr/>
        </p:nvSpPr>
        <p:spPr>
          <a:xfrm>
            <a:off x="335667" y="869837"/>
            <a:ext cx="10865734" cy="935808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pPr algn="ctr"/>
            <a:r>
              <a:rPr lang="hu-HU" sz="1600" dirty="0">
                <a:solidFill>
                  <a:srgbClr val="012952"/>
                </a:solidFill>
                <a:latin typeface="+mj-lt"/>
              </a:rPr>
              <a:t>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forrásallokációs tervek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egyes fejlesztési kategóriákra allokált mennyiségei statisztikai értelemben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függetlenek attól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, hogy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melyik </a:t>
            </a:r>
            <a:r>
              <a:rPr lang="hu-HU" sz="1600" b="1" dirty="0" err="1">
                <a:solidFill>
                  <a:srgbClr val="012952"/>
                </a:solidFill>
                <a:latin typeface="+mj-lt"/>
              </a:rPr>
              <a:t>makrorégióban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 vizsgáljuk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őket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. A 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fizikai infrastruktúra 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minden </a:t>
            </a:r>
            <a:r>
              <a:rPr lang="hu-HU" sz="1600" dirty="0" err="1" smtClean="0">
                <a:solidFill>
                  <a:srgbClr val="012952"/>
                </a:solidFill>
                <a:latin typeface="+mj-lt"/>
              </a:rPr>
              <a:t>makrorégió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 esetében a 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leghangsúlyosabb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 terület, melyet a humántőke követ.</a:t>
            </a:r>
            <a:endParaRPr lang="hu-HU" sz="1600" dirty="0">
              <a:solidFill>
                <a:srgbClr val="012952"/>
              </a:solidFill>
              <a:latin typeface="+mj-lt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="" xmlns:a16="http://schemas.microsoft.com/office/drawing/2014/main" id="{14BE7B7E-FD65-B708-DE2D-6D2A560B5219}"/>
              </a:ext>
            </a:extLst>
          </p:cNvPr>
          <p:cNvSpPr txBox="1"/>
          <p:nvPr/>
        </p:nvSpPr>
        <p:spPr>
          <a:xfrm>
            <a:off x="838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Összefoglalás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="" xmlns:a16="http://schemas.microsoft.com/office/drawing/2014/main" id="{6BD296AF-FB28-5D7B-0671-1FA12EC3ED0D}"/>
              </a:ext>
            </a:extLst>
          </p:cNvPr>
          <p:cNvSpPr txBox="1"/>
          <p:nvPr/>
        </p:nvSpPr>
        <p:spPr>
          <a:xfrm>
            <a:off x="2806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Háttérismeretek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="" xmlns:a16="http://schemas.microsoft.com/office/drawing/2014/main" id="{1495FEAE-F870-C1B7-1574-9F600327A74B}"/>
              </a:ext>
            </a:extLst>
          </p:cNvPr>
          <p:cNvSpPr txBox="1"/>
          <p:nvPr/>
        </p:nvSpPr>
        <p:spPr>
          <a:xfrm>
            <a:off x="4721319" y="5926960"/>
            <a:ext cx="188576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Adatok, módszertan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="" xmlns:a16="http://schemas.microsoft.com/office/drawing/2014/main" id="{C221220E-71C0-39AB-9CD9-641385BC1F27}"/>
              </a:ext>
            </a:extLst>
          </p:cNvPr>
          <p:cNvSpPr txBox="1"/>
          <p:nvPr/>
        </p:nvSpPr>
        <p:spPr>
          <a:xfrm>
            <a:off x="6743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Eredmények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="" xmlns:a16="http://schemas.microsoft.com/office/drawing/2014/main" id="{491318C5-B56C-AC37-2A4E-889B6BB80797}"/>
              </a:ext>
            </a:extLst>
          </p:cNvPr>
          <p:cNvSpPr txBox="1"/>
          <p:nvPr/>
        </p:nvSpPr>
        <p:spPr>
          <a:xfrm>
            <a:off x="8712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Diszkusszió</a:t>
            </a:r>
          </a:p>
        </p:txBody>
      </p:sp>
      <p:cxnSp>
        <p:nvCxnSpPr>
          <p:cNvPr id="24" name="Egyenes összekötő 23">
            <a:extLst>
              <a:ext uri="{FF2B5EF4-FFF2-40B4-BE49-F238E27FC236}">
                <a16:creationId xmlns="" xmlns:a16="http://schemas.microsoft.com/office/drawing/2014/main" id="{C7C091B3-048F-AC45-A33C-627249441861}"/>
              </a:ext>
            </a:extLst>
          </p:cNvPr>
          <p:cNvCxnSpPr>
            <a:cxnSpLocks/>
          </p:cNvCxnSpPr>
          <p:nvPr/>
        </p:nvCxnSpPr>
        <p:spPr>
          <a:xfrm>
            <a:off x="1041400" y="6334024"/>
            <a:ext cx="1371600" cy="0"/>
          </a:xfrm>
          <a:prstGeom prst="line">
            <a:avLst/>
          </a:prstGeom>
          <a:ln w="6350"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="" xmlns:a16="http://schemas.microsoft.com/office/drawing/2014/main" id="{C2876F64-F77A-4C32-ABB4-5C33137C8AC9}"/>
              </a:ext>
            </a:extLst>
          </p:cNvPr>
          <p:cNvCxnSpPr>
            <a:cxnSpLocks/>
          </p:cNvCxnSpPr>
          <p:nvPr/>
        </p:nvCxnSpPr>
        <p:spPr>
          <a:xfrm>
            <a:off x="3009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27">
            <a:extLst>
              <a:ext uri="{FF2B5EF4-FFF2-40B4-BE49-F238E27FC236}">
                <a16:creationId xmlns="" xmlns:a16="http://schemas.microsoft.com/office/drawing/2014/main" id="{69093887-BEAA-4C13-158D-0C38C478E517}"/>
              </a:ext>
            </a:extLst>
          </p:cNvPr>
          <p:cNvCxnSpPr>
            <a:cxnSpLocks/>
          </p:cNvCxnSpPr>
          <p:nvPr/>
        </p:nvCxnSpPr>
        <p:spPr>
          <a:xfrm>
            <a:off x="4978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="" xmlns:a16="http://schemas.microsoft.com/office/drawing/2014/main" id="{E217BCB0-E8C4-E4C9-6833-1D4D475C2114}"/>
              </a:ext>
            </a:extLst>
          </p:cNvPr>
          <p:cNvCxnSpPr>
            <a:cxnSpLocks/>
          </p:cNvCxnSpPr>
          <p:nvPr/>
        </p:nvCxnSpPr>
        <p:spPr>
          <a:xfrm>
            <a:off x="6946900" y="633402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="" xmlns:a16="http://schemas.microsoft.com/office/drawing/2014/main" id="{85C193EB-7D54-FA87-6F40-A214192B5B7C}"/>
              </a:ext>
            </a:extLst>
          </p:cNvPr>
          <p:cNvCxnSpPr>
            <a:cxnSpLocks/>
          </p:cNvCxnSpPr>
          <p:nvPr/>
        </p:nvCxnSpPr>
        <p:spPr>
          <a:xfrm>
            <a:off x="8915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926A5490-7C31-4B71-8433-52609DF03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2682706"/>
              </p:ext>
            </p:extLst>
          </p:nvPr>
        </p:nvGraphicFramePr>
        <p:xfrm>
          <a:off x="1780675" y="2225773"/>
          <a:ext cx="8021052" cy="3258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="" xmlns:a16="http://schemas.microsoft.com/office/drawing/2014/main" id="{DA1BE577-BB6E-D77E-1719-8174BAD7129E}"/>
              </a:ext>
            </a:extLst>
          </p:cNvPr>
          <p:cNvSpPr txBox="1"/>
          <p:nvPr/>
        </p:nvSpPr>
        <p:spPr>
          <a:xfrm>
            <a:off x="335667" y="1887218"/>
            <a:ext cx="10865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/>
                </a:solidFill>
              </a:rPr>
              <a:t>Az RRF-tervek összetétele az EU egyes </a:t>
            </a:r>
            <a:r>
              <a:rPr lang="hu-HU" sz="1600" b="1" dirty="0" err="1">
                <a:solidFill>
                  <a:schemeClr val="bg1"/>
                </a:solidFill>
              </a:rPr>
              <a:t>makrotérségeiben</a:t>
            </a:r>
            <a:endParaRPr lang="hu-HU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="" xmlns:a16="http://schemas.microsoft.com/office/drawing/2014/main" id="{7CA6E503-BB2A-79A1-ED71-E8733BE9164E}"/>
              </a:ext>
            </a:extLst>
          </p:cNvPr>
          <p:cNvSpPr txBox="1"/>
          <p:nvPr/>
        </p:nvSpPr>
        <p:spPr>
          <a:xfrm>
            <a:off x="335667" y="5510710"/>
            <a:ext cx="10865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Forrás: saját ábra Darvas </a:t>
            </a:r>
            <a:r>
              <a:rPr lang="hu-HU" sz="1200" dirty="0" err="1">
                <a:solidFill>
                  <a:schemeClr val="bg1"/>
                </a:solidFill>
              </a:rPr>
              <a:t>et</a:t>
            </a:r>
            <a:r>
              <a:rPr lang="hu-HU" sz="1200" dirty="0">
                <a:solidFill>
                  <a:schemeClr val="bg1"/>
                </a:solidFill>
              </a:rPr>
              <a:t> </a:t>
            </a:r>
            <a:r>
              <a:rPr lang="hu-HU" sz="1200" dirty="0" err="1">
                <a:solidFill>
                  <a:schemeClr val="bg1"/>
                </a:solidFill>
              </a:rPr>
              <a:t>al</a:t>
            </a:r>
            <a:r>
              <a:rPr lang="hu-HU" sz="1200" dirty="0">
                <a:solidFill>
                  <a:schemeClr val="bg1"/>
                </a:solidFill>
              </a:rPr>
              <a:t>. (</a:t>
            </a:r>
            <a:r>
              <a:rPr lang="hu-HU" sz="1200" dirty="0" smtClean="0">
                <a:solidFill>
                  <a:schemeClr val="bg1"/>
                </a:solidFill>
              </a:rPr>
              <a:t>2023) </a:t>
            </a:r>
            <a:r>
              <a:rPr lang="hu-HU" sz="1200" dirty="0">
                <a:solidFill>
                  <a:schemeClr val="bg1"/>
                </a:solidFill>
              </a:rPr>
              <a:t>adatai alapján</a:t>
            </a:r>
            <a:endParaRPr lang="hu-HU" sz="12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1" name="Táblázat 10">
            <a:extLst>
              <a:ext uri="{FF2B5EF4-FFF2-40B4-BE49-F238E27FC236}">
                <a16:creationId xmlns="" xmlns:a16="http://schemas.microsoft.com/office/drawing/2014/main" id="{10DB83E5-1288-481C-A4CA-6A63E596404D}"/>
              </a:ext>
            </a:extLst>
          </p:cNvPr>
          <p:cNvGraphicFramePr>
            <a:graphicFrameLocks noGrp="1"/>
          </p:cNvGraphicFramePr>
          <p:nvPr/>
        </p:nvGraphicFramePr>
        <p:xfrm>
          <a:off x="-1053296" y="3437681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="" xmlns:a16="http://schemas.microsoft.com/office/drawing/2014/main" val="13191997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49453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0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FE8B9D62-8E1C-47FE-925C-E8348F4418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2947"/>
          <a:stretch/>
        </p:blipFill>
        <p:spPr bwMode="auto">
          <a:xfrm>
            <a:off x="10727878" y="5360372"/>
            <a:ext cx="1302644" cy="131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églalap 14">
            <a:extLst>
              <a:ext uri="{FF2B5EF4-FFF2-40B4-BE49-F238E27FC236}">
                <a16:creationId xmlns="" xmlns:a16="http://schemas.microsoft.com/office/drawing/2014/main" id="{161E8D08-E5D5-4BB9-B438-2C7D1339A3C1}"/>
              </a:ext>
            </a:extLst>
          </p:cNvPr>
          <p:cNvSpPr/>
          <p:nvPr/>
        </p:nvSpPr>
        <p:spPr>
          <a:xfrm>
            <a:off x="11201400" y="-774"/>
            <a:ext cx="355600" cy="619760"/>
          </a:xfrm>
          <a:prstGeom prst="rect">
            <a:avLst/>
          </a:prstGeom>
          <a:solidFill>
            <a:srgbClr val="013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="" xmlns:a16="http://schemas.microsoft.com/office/drawing/2014/main" id="{E93FAA75-CB75-44EE-98F8-5B703D45633C}"/>
              </a:ext>
            </a:extLst>
          </p:cNvPr>
          <p:cNvSpPr txBox="1"/>
          <p:nvPr/>
        </p:nvSpPr>
        <p:spPr>
          <a:xfrm>
            <a:off x="325431" y="459392"/>
            <a:ext cx="1040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latin typeface="+mj-lt"/>
              </a:rPr>
              <a:t>Az eredmények értékelése</a:t>
            </a:r>
          </a:p>
        </p:txBody>
      </p:sp>
      <p:cxnSp>
        <p:nvCxnSpPr>
          <p:cNvPr id="17" name="Egyenes összekötő 16">
            <a:extLst>
              <a:ext uri="{FF2B5EF4-FFF2-40B4-BE49-F238E27FC236}">
                <a16:creationId xmlns="" xmlns:a16="http://schemas.microsoft.com/office/drawing/2014/main" id="{50690A6C-8D63-4502-B812-C32780E1DF28}"/>
              </a:ext>
            </a:extLst>
          </p:cNvPr>
          <p:cNvCxnSpPr>
            <a:cxnSpLocks/>
          </p:cNvCxnSpPr>
          <p:nvPr/>
        </p:nvCxnSpPr>
        <p:spPr>
          <a:xfrm>
            <a:off x="4978400" y="1054978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>
            <a:extLst>
              <a:ext uri="{FF2B5EF4-FFF2-40B4-BE49-F238E27FC236}">
                <a16:creationId xmlns="" xmlns:a16="http://schemas.microsoft.com/office/drawing/2014/main" id="{742051AB-B035-41FE-92AB-9B72616A9A3C}"/>
              </a:ext>
            </a:extLst>
          </p:cNvPr>
          <p:cNvSpPr txBox="1"/>
          <p:nvPr/>
        </p:nvSpPr>
        <p:spPr>
          <a:xfrm>
            <a:off x="1041399" y="1336666"/>
            <a:ext cx="9686479" cy="1178927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strukturális alapokhoz hasonlóan 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az </a:t>
            </a:r>
            <a:r>
              <a:rPr lang="hu-HU" sz="1600" dirty="0" err="1" smtClean="0">
                <a:solidFill>
                  <a:srgbClr val="012952"/>
                </a:solidFill>
                <a:latin typeface="+mj-lt"/>
              </a:rPr>
              <a:t>RRF-tervek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 esetében is </a:t>
            </a:r>
            <a:r>
              <a:rPr lang="hu-HU" sz="1600" b="1" dirty="0" err="1" smtClean="0">
                <a:solidFill>
                  <a:srgbClr val="012952"/>
                </a:solidFill>
                <a:latin typeface="+mj-lt"/>
              </a:rPr>
              <a:t>felülpriorizált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az infrastruktúra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, 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míg ettől jóval lemaradva </a:t>
            </a:r>
            <a:r>
              <a:rPr lang="hu-HU" sz="1600" b="1" dirty="0" err="1">
                <a:solidFill>
                  <a:srgbClr val="012952"/>
                </a:solidFill>
                <a:latin typeface="+mj-lt"/>
              </a:rPr>
              <a:t>alulpriorizált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 a K+F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 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humántőke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befektetések prioritása 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strukturális alapoknál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megfigyelteknél 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magasabb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, ami pozitív irányú változásként értékelhető. A többi terület súlya nagyságrendileg azonos a strukturális alapok és az RRF esetében.</a:t>
            </a:r>
            <a:endParaRPr lang="hu-HU" sz="1600" dirty="0">
              <a:solidFill>
                <a:srgbClr val="012952"/>
              </a:solidFill>
              <a:latin typeface="+mj-lt"/>
            </a:endParaRPr>
          </a:p>
        </p:txBody>
      </p:sp>
      <p:sp>
        <p:nvSpPr>
          <p:cNvPr id="26" name="Szövegdoboz 25">
            <a:extLst>
              <a:ext uri="{FF2B5EF4-FFF2-40B4-BE49-F238E27FC236}">
                <a16:creationId xmlns="" xmlns:a16="http://schemas.microsoft.com/office/drawing/2014/main" id="{E11E9254-5559-4571-BEFC-089EE88AEEFC}"/>
              </a:ext>
            </a:extLst>
          </p:cNvPr>
          <p:cNvSpPr txBox="1"/>
          <p:nvPr/>
        </p:nvSpPr>
        <p:spPr>
          <a:xfrm>
            <a:off x="439837" y="2898325"/>
            <a:ext cx="9313763" cy="1178926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Az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RRF-tervek súlypontjai régiófüggetlenek a strukturális alapokhoz hasonlóan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. 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A strukturális alapokra vonatkozó kutatások a centrum országait értelemszerűen nem tudták elemezni – ugyanakkor elemzésem alapján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a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centrum országai sem priorizálnak másképp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, mint a periférián levő országok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. Ez alapján 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a </a:t>
            </a:r>
            <a:r>
              <a:rPr lang="hu-HU" sz="1600" b="1" dirty="0" err="1" smtClean="0">
                <a:solidFill>
                  <a:srgbClr val="012952"/>
                </a:solidFill>
                <a:latin typeface="+mj-lt"/>
              </a:rPr>
              <a:t>félrepriorizálás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 nem a periféria sajátossága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, hanem európai uniós szintű jelenség.</a:t>
            </a:r>
            <a:endParaRPr lang="hu-HU" sz="1600" dirty="0">
              <a:solidFill>
                <a:srgbClr val="012952"/>
              </a:solidFill>
              <a:latin typeface="+mj-lt"/>
            </a:endParaRPr>
          </a:p>
        </p:txBody>
      </p:sp>
      <p:sp>
        <p:nvSpPr>
          <p:cNvPr id="27" name="Szövegdoboz 26">
            <a:extLst>
              <a:ext uri="{FF2B5EF4-FFF2-40B4-BE49-F238E27FC236}">
                <a16:creationId xmlns="" xmlns:a16="http://schemas.microsoft.com/office/drawing/2014/main" id="{A8EBECFE-0C7D-4B66-B953-7CA50EE55360}"/>
              </a:ext>
            </a:extLst>
          </p:cNvPr>
          <p:cNvSpPr txBox="1"/>
          <p:nvPr/>
        </p:nvSpPr>
        <p:spPr>
          <a:xfrm>
            <a:off x="1041399" y="4459982"/>
            <a:ext cx="9686479" cy="1178926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Az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RRF-források allokációja kevésbé illeszkedik a relatív fejlesztési szükségletekhez, mint a strukturális alapok esetében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. Amíg a strukturális alapok esetében pozitív irányú – azaz a várakozásoknak megfelelő irányú – kapcsolat állt fenn a fizikai infrastruktúra és az intézményi minőség terén, addig ezen kapcsolatok az RRF esetében már nem kimutathatók.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A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K+F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esetén feltárt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negatív összefüggés azonos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a strukturális alapokéval.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="" xmlns:a16="http://schemas.microsoft.com/office/drawing/2014/main" id="{927779E4-B5A8-B6C4-630D-07B028187C15}"/>
              </a:ext>
            </a:extLst>
          </p:cNvPr>
          <p:cNvSpPr txBox="1"/>
          <p:nvPr/>
        </p:nvSpPr>
        <p:spPr>
          <a:xfrm>
            <a:off x="838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Összefoglalás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="" xmlns:a16="http://schemas.microsoft.com/office/drawing/2014/main" id="{5A9CE17B-3C09-4282-7499-75D41D1F8094}"/>
              </a:ext>
            </a:extLst>
          </p:cNvPr>
          <p:cNvSpPr txBox="1"/>
          <p:nvPr/>
        </p:nvSpPr>
        <p:spPr>
          <a:xfrm>
            <a:off x="2806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Háttérismeretek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="" xmlns:a16="http://schemas.microsoft.com/office/drawing/2014/main" id="{594A58AB-8927-27F0-AD5D-DE5422DF57E2}"/>
              </a:ext>
            </a:extLst>
          </p:cNvPr>
          <p:cNvSpPr txBox="1"/>
          <p:nvPr/>
        </p:nvSpPr>
        <p:spPr>
          <a:xfrm>
            <a:off x="4721319" y="5926960"/>
            <a:ext cx="188576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Adatok, módszertan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="" xmlns:a16="http://schemas.microsoft.com/office/drawing/2014/main" id="{7184268E-A598-3915-BFAB-D234A59B43CE}"/>
              </a:ext>
            </a:extLst>
          </p:cNvPr>
          <p:cNvSpPr txBox="1"/>
          <p:nvPr/>
        </p:nvSpPr>
        <p:spPr>
          <a:xfrm>
            <a:off x="6743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Eredmények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="" xmlns:a16="http://schemas.microsoft.com/office/drawing/2014/main" id="{58ABEF3C-B48D-1AC1-E967-83D216F49FD6}"/>
              </a:ext>
            </a:extLst>
          </p:cNvPr>
          <p:cNvSpPr txBox="1"/>
          <p:nvPr/>
        </p:nvSpPr>
        <p:spPr>
          <a:xfrm>
            <a:off x="8712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Diszkusszió</a:t>
            </a:r>
          </a:p>
        </p:txBody>
      </p:sp>
      <p:cxnSp>
        <p:nvCxnSpPr>
          <p:cNvPr id="35" name="Egyenes összekötő 34">
            <a:extLst>
              <a:ext uri="{FF2B5EF4-FFF2-40B4-BE49-F238E27FC236}">
                <a16:creationId xmlns="" xmlns:a16="http://schemas.microsoft.com/office/drawing/2014/main" id="{36BD5B4B-4026-55D2-3AB5-CE2C80BF0E6D}"/>
              </a:ext>
            </a:extLst>
          </p:cNvPr>
          <p:cNvCxnSpPr>
            <a:cxnSpLocks/>
          </p:cNvCxnSpPr>
          <p:nvPr/>
        </p:nvCxnSpPr>
        <p:spPr>
          <a:xfrm>
            <a:off x="1041400" y="6334024"/>
            <a:ext cx="1371600" cy="0"/>
          </a:xfrm>
          <a:prstGeom prst="line">
            <a:avLst/>
          </a:prstGeom>
          <a:ln w="6350"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="" xmlns:a16="http://schemas.microsoft.com/office/drawing/2014/main" id="{DDC28B9A-329E-0036-7F16-8D3434F47CE6}"/>
              </a:ext>
            </a:extLst>
          </p:cNvPr>
          <p:cNvCxnSpPr>
            <a:cxnSpLocks/>
          </p:cNvCxnSpPr>
          <p:nvPr/>
        </p:nvCxnSpPr>
        <p:spPr>
          <a:xfrm>
            <a:off x="3009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36">
            <a:extLst>
              <a:ext uri="{FF2B5EF4-FFF2-40B4-BE49-F238E27FC236}">
                <a16:creationId xmlns="" xmlns:a16="http://schemas.microsoft.com/office/drawing/2014/main" id="{3A909202-6A94-CE87-B8AE-020C5FC1472E}"/>
              </a:ext>
            </a:extLst>
          </p:cNvPr>
          <p:cNvCxnSpPr>
            <a:cxnSpLocks/>
          </p:cNvCxnSpPr>
          <p:nvPr/>
        </p:nvCxnSpPr>
        <p:spPr>
          <a:xfrm>
            <a:off x="4978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="" xmlns:a16="http://schemas.microsoft.com/office/drawing/2014/main" id="{787BE0F3-7667-19F3-745A-7D464CE71F2F}"/>
              </a:ext>
            </a:extLst>
          </p:cNvPr>
          <p:cNvCxnSpPr>
            <a:cxnSpLocks/>
          </p:cNvCxnSpPr>
          <p:nvPr/>
        </p:nvCxnSpPr>
        <p:spPr>
          <a:xfrm>
            <a:off x="6946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38">
            <a:extLst>
              <a:ext uri="{FF2B5EF4-FFF2-40B4-BE49-F238E27FC236}">
                <a16:creationId xmlns="" xmlns:a16="http://schemas.microsoft.com/office/drawing/2014/main" id="{0A220760-8E6C-7B79-6BD4-438C19B023D8}"/>
              </a:ext>
            </a:extLst>
          </p:cNvPr>
          <p:cNvCxnSpPr>
            <a:cxnSpLocks/>
          </p:cNvCxnSpPr>
          <p:nvPr/>
        </p:nvCxnSpPr>
        <p:spPr>
          <a:xfrm>
            <a:off x="8915400" y="633402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>
            <a:extLst>
              <a:ext uri="{FF2B5EF4-FFF2-40B4-BE49-F238E27FC236}">
                <a16:creationId xmlns="" xmlns:a16="http://schemas.microsoft.com/office/drawing/2014/main" id="{00A227E3-E66A-E41A-C3C9-3EA09CEF6C92}"/>
              </a:ext>
            </a:extLst>
          </p:cNvPr>
          <p:cNvSpPr txBox="1"/>
          <p:nvPr/>
        </p:nvSpPr>
        <p:spPr>
          <a:xfrm>
            <a:off x="325431" y="990810"/>
            <a:ext cx="71564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500" b="1" dirty="0">
                <a:solidFill>
                  <a:srgbClr val="013F7D"/>
                </a:solidFill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="" xmlns:a16="http://schemas.microsoft.com/office/drawing/2014/main" id="{38DEFBCC-5E1B-2A4B-17CB-6C52F2B28299}"/>
              </a:ext>
            </a:extLst>
          </p:cNvPr>
          <p:cNvSpPr txBox="1"/>
          <p:nvPr/>
        </p:nvSpPr>
        <p:spPr>
          <a:xfrm>
            <a:off x="10012233" y="2556764"/>
            <a:ext cx="71564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500" b="1" dirty="0">
                <a:solidFill>
                  <a:srgbClr val="013F7D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="" xmlns:a16="http://schemas.microsoft.com/office/drawing/2014/main" id="{2CE9B01B-5348-BDDC-0EE2-F95428DD53B4}"/>
              </a:ext>
            </a:extLst>
          </p:cNvPr>
          <p:cNvSpPr txBox="1"/>
          <p:nvPr/>
        </p:nvSpPr>
        <p:spPr>
          <a:xfrm>
            <a:off x="325431" y="4118421"/>
            <a:ext cx="71564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500" b="1" dirty="0">
                <a:solidFill>
                  <a:srgbClr val="013F7D"/>
                </a:solidFill>
                <a:latin typeface="Arial Narrow" panose="020B0606020202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6387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FE8B9D62-8E1C-47FE-925C-E8348F4418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2947"/>
          <a:stretch/>
        </p:blipFill>
        <p:spPr bwMode="auto">
          <a:xfrm>
            <a:off x="10727878" y="5360372"/>
            <a:ext cx="1302644" cy="131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églalap 14">
            <a:extLst>
              <a:ext uri="{FF2B5EF4-FFF2-40B4-BE49-F238E27FC236}">
                <a16:creationId xmlns="" xmlns:a16="http://schemas.microsoft.com/office/drawing/2014/main" id="{161E8D08-E5D5-4BB9-B438-2C7D1339A3C1}"/>
              </a:ext>
            </a:extLst>
          </p:cNvPr>
          <p:cNvSpPr/>
          <p:nvPr/>
        </p:nvSpPr>
        <p:spPr>
          <a:xfrm>
            <a:off x="11201400" y="-774"/>
            <a:ext cx="355600" cy="619760"/>
          </a:xfrm>
          <a:prstGeom prst="rect">
            <a:avLst/>
          </a:prstGeom>
          <a:solidFill>
            <a:srgbClr val="013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="" xmlns:a16="http://schemas.microsoft.com/office/drawing/2014/main" id="{097B24DE-8CB7-4C10-AAE3-5C17F7EA01D4}"/>
              </a:ext>
            </a:extLst>
          </p:cNvPr>
          <p:cNvSpPr txBox="1"/>
          <p:nvPr/>
        </p:nvSpPr>
        <p:spPr>
          <a:xfrm>
            <a:off x="325431" y="471981"/>
            <a:ext cx="11068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latin typeface="+mj-lt"/>
              </a:rPr>
              <a:t>Az eredmények </a:t>
            </a:r>
            <a:r>
              <a:rPr lang="hu-HU" sz="2800" dirty="0" err="1">
                <a:solidFill>
                  <a:schemeClr val="bg1"/>
                </a:solidFill>
                <a:latin typeface="+mj-lt"/>
              </a:rPr>
              <a:t>korlátai</a:t>
            </a:r>
            <a:endParaRPr lang="hu-HU" sz="2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9" name="Egyenes összekötő 18">
            <a:extLst>
              <a:ext uri="{FF2B5EF4-FFF2-40B4-BE49-F238E27FC236}">
                <a16:creationId xmlns="" xmlns:a16="http://schemas.microsoft.com/office/drawing/2014/main" id="{787CE7E1-284C-4C7F-8425-3A25D9E2CDF9}"/>
              </a:ext>
            </a:extLst>
          </p:cNvPr>
          <p:cNvCxnSpPr>
            <a:cxnSpLocks/>
          </p:cNvCxnSpPr>
          <p:nvPr/>
        </p:nvCxnSpPr>
        <p:spPr>
          <a:xfrm>
            <a:off x="5235481" y="1071020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>
            <a:extLst>
              <a:ext uri="{FF2B5EF4-FFF2-40B4-BE49-F238E27FC236}">
                <a16:creationId xmlns="" xmlns:a16="http://schemas.microsoft.com/office/drawing/2014/main" id="{927779E4-B5A8-B6C4-630D-07B028187C15}"/>
              </a:ext>
            </a:extLst>
          </p:cNvPr>
          <p:cNvSpPr txBox="1"/>
          <p:nvPr/>
        </p:nvSpPr>
        <p:spPr>
          <a:xfrm>
            <a:off x="838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Összefoglalás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="" xmlns:a16="http://schemas.microsoft.com/office/drawing/2014/main" id="{5A9CE17B-3C09-4282-7499-75D41D1F8094}"/>
              </a:ext>
            </a:extLst>
          </p:cNvPr>
          <p:cNvSpPr txBox="1"/>
          <p:nvPr/>
        </p:nvSpPr>
        <p:spPr>
          <a:xfrm>
            <a:off x="2806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Háttérismeretek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="" xmlns:a16="http://schemas.microsoft.com/office/drawing/2014/main" id="{594A58AB-8927-27F0-AD5D-DE5422DF57E2}"/>
              </a:ext>
            </a:extLst>
          </p:cNvPr>
          <p:cNvSpPr txBox="1"/>
          <p:nvPr/>
        </p:nvSpPr>
        <p:spPr>
          <a:xfrm>
            <a:off x="4721319" y="5926960"/>
            <a:ext cx="188576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Adatok, módszertan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="" xmlns:a16="http://schemas.microsoft.com/office/drawing/2014/main" id="{7184268E-A598-3915-BFAB-D234A59B43CE}"/>
              </a:ext>
            </a:extLst>
          </p:cNvPr>
          <p:cNvSpPr txBox="1"/>
          <p:nvPr/>
        </p:nvSpPr>
        <p:spPr>
          <a:xfrm>
            <a:off x="6743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Eredmények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="" xmlns:a16="http://schemas.microsoft.com/office/drawing/2014/main" id="{58ABEF3C-B48D-1AC1-E967-83D216F49FD6}"/>
              </a:ext>
            </a:extLst>
          </p:cNvPr>
          <p:cNvSpPr txBox="1"/>
          <p:nvPr/>
        </p:nvSpPr>
        <p:spPr>
          <a:xfrm>
            <a:off x="8712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Diszkusszió</a:t>
            </a:r>
          </a:p>
        </p:txBody>
      </p:sp>
      <p:cxnSp>
        <p:nvCxnSpPr>
          <p:cNvPr id="35" name="Egyenes összekötő 34">
            <a:extLst>
              <a:ext uri="{FF2B5EF4-FFF2-40B4-BE49-F238E27FC236}">
                <a16:creationId xmlns="" xmlns:a16="http://schemas.microsoft.com/office/drawing/2014/main" id="{36BD5B4B-4026-55D2-3AB5-CE2C80BF0E6D}"/>
              </a:ext>
            </a:extLst>
          </p:cNvPr>
          <p:cNvCxnSpPr>
            <a:cxnSpLocks/>
          </p:cNvCxnSpPr>
          <p:nvPr/>
        </p:nvCxnSpPr>
        <p:spPr>
          <a:xfrm>
            <a:off x="1041400" y="6334024"/>
            <a:ext cx="1371600" cy="0"/>
          </a:xfrm>
          <a:prstGeom prst="line">
            <a:avLst/>
          </a:prstGeom>
          <a:ln w="6350"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="" xmlns:a16="http://schemas.microsoft.com/office/drawing/2014/main" id="{DDC28B9A-329E-0036-7F16-8D3434F47CE6}"/>
              </a:ext>
            </a:extLst>
          </p:cNvPr>
          <p:cNvCxnSpPr>
            <a:cxnSpLocks/>
          </p:cNvCxnSpPr>
          <p:nvPr/>
        </p:nvCxnSpPr>
        <p:spPr>
          <a:xfrm>
            <a:off x="3009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36">
            <a:extLst>
              <a:ext uri="{FF2B5EF4-FFF2-40B4-BE49-F238E27FC236}">
                <a16:creationId xmlns="" xmlns:a16="http://schemas.microsoft.com/office/drawing/2014/main" id="{3A909202-6A94-CE87-B8AE-020C5FC1472E}"/>
              </a:ext>
            </a:extLst>
          </p:cNvPr>
          <p:cNvCxnSpPr>
            <a:cxnSpLocks/>
          </p:cNvCxnSpPr>
          <p:nvPr/>
        </p:nvCxnSpPr>
        <p:spPr>
          <a:xfrm>
            <a:off x="4978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="" xmlns:a16="http://schemas.microsoft.com/office/drawing/2014/main" id="{787BE0F3-7667-19F3-745A-7D464CE71F2F}"/>
              </a:ext>
            </a:extLst>
          </p:cNvPr>
          <p:cNvCxnSpPr>
            <a:cxnSpLocks/>
          </p:cNvCxnSpPr>
          <p:nvPr/>
        </p:nvCxnSpPr>
        <p:spPr>
          <a:xfrm>
            <a:off x="6946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38">
            <a:extLst>
              <a:ext uri="{FF2B5EF4-FFF2-40B4-BE49-F238E27FC236}">
                <a16:creationId xmlns="" xmlns:a16="http://schemas.microsoft.com/office/drawing/2014/main" id="{0A220760-8E6C-7B79-6BD4-438C19B023D8}"/>
              </a:ext>
            </a:extLst>
          </p:cNvPr>
          <p:cNvCxnSpPr>
            <a:cxnSpLocks/>
          </p:cNvCxnSpPr>
          <p:nvPr/>
        </p:nvCxnSpPr>
        <p:spPr>
          <a:xfrm>
            <a:off x="8915400" y="633402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>
            <a:extLst>
              <a:ext uri="{FF2B5EF4-FFF2-40B4-BE49-F238E27FC236}">
                <a16:creationId xmlns="" xmlns:a16="http://schemas.microsoft.com/office/drawing/2014/main" id="{00A227E3-E66A-E41A-C3C9-3EA09CEF6C92}"/>
              </a:ext>
            </a:extLst>
          </p:cNvPr>
          <p:cNvSpPr txBox="1"/>
          <p:nvPr/>
        </p:nvSpPr>
        <p:spPr>
          <a:xfrm>
            <a:off x="325431" y="990810"/>
            <a:ext cx="71564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500" b="1" dirty="0">
                <a:solidFill>
                  <a:srgbClr val="013F7D"/>
                </a:solidFill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="" xmlns:a16="http://schemas.microsoft.com/office/drawing/2014/main" id="{38DEFBCC-5E1B-2A4B-17CB-6C52F2B28299}"/>
              </a:ext>
            </a:extLst>
          </p:cNvPr>
          <p:cNvSpPr txBox="1"/>
          <p:nvPr/>
        </p:nvSpPr>
        <p:spPr>
          <a:xfrm>
            <a:off x="10012233" y="2341974"/>
            <a:ext cx="71564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500" b="1" dirty="0">
                <a:solidFill>
                  <a:srgbClr val="013F7D"/>
                </a:solidFill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="" xmlns:a16="http://schemas.microsoft.com/office/drawing/2014/main" id="{2CE9B01B-5348-BDDC-0EE2-F95428DD53B4}"/>
              </a:ext>
            </a:extLst>
          </p:cNvPr>
          <p:cNvSpPr txBox="1"/>
          <p:nvPr/>
        </p:nvSpPr>
        <p:spPr>
          <a:xfrm>
            <a:off x="301852" y="3751916"/>
            <a:ext cx="71564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500" b="1" dirty="0">
                <a:solidFill>
                  <a:srgbClr val="013F7D"/>
                </a:solidFill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="" xmlns:a16="http://schemas.microsoft.com/office/drawing/2014/main" id="{F84C1118-51F4-1BBC-1976-4670A444466A}"/>
              </a:ext>
            </a:extLst>
          </p:cNvPr>
          <p:cNvSpPr txBox="1"/>
          <p:nvPr/>
        </p:nvSpPr>
        <p:spPr>
          <a:xfrm>
            <a:off x="1041077" y="1479713"/>
            <a:ext cx="9686802" cy="900000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A forrásallokáció meghatározása csupán a források tényleges felhasználásának első 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lépése.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A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z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RRF-források hatása nemcsak az RRF-tervek tartalmától 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függ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, hanem a 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tervek tényleges implementációjától 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és a forrásabszorpciós kapacitásoktól 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is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. Erre vonatkozó 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adatok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 ugyanakkor 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még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 – az időbeli korlátok miatt – 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nem állnak rendelkezésre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.</a:t>
            </a:r>
            <a:endParaRPr lang="hu-HU" sz="1600" dirty="0">
              <a:solidFill>
                <a:srgbClr val="012952"/>
              </a:solidFill>
              <a:latin typeface="+mj-lt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="" xmlns:a16="http://schemas.microsoft.com/office/drawing/2014/main" id="{3398BE00-05CD-63D2-2C2A-E95DD619CF7F}"/>
              </a:ext>
            </a:extLst>
          </p:cNvPr>
          <p:cNvSpPr txBox="1"/>
          <p:nvPr/>
        </p:nvSpPr>
        <p:spPr>
          <a:xfrm>
            <a:off x="325431" y="2864225"/>
            <a:ext cx="9686802" cy="900000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dirty="0">
                <a:solidFill>
                  <a:srgbClr val="012952"/>
                </a:solidFill>
                <a:latin typeface="+mj-lt"/>
              </a:rPr>
              <a:t>Az elemzett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RRF-tervek még nem 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szükségszerűen 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voltak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 véglegesek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 az elemzés elvégzésekor,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hanem azok még 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változhattak például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az RRF hitellábának kihasználása esetén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.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Az ily módon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kiegészített tervekről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azonban már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nem állt rendelkezésre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megfelelő módon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kategorizált adatbázis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, így ezeket az elemzés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nem tudta figyelembe venni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.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="" xmlns:a16="http://schemas.microsoft.com/office/drawing/2014/main" id="{75954731-2EE1-E25F-9E2B-AE1B9EBDDB37}"/>
              </a:ext>
            </a:extLst>
          </p:cNvPr>
          <p:cNvSpPr txBox="1"/>
          <p:nvPr/>
        </p:nvSpPr>
        <p:spPr>
          <a:xfrm>
            <a:off x="1041077" y="4222888"/>
            <a:ext cx="9686802" cy="920105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r>
              <a:rPr lang="hu-HU" sz="1600" b="1" dirty="0">
                <a:solidFill>
                  <a:srgbClr val="012952"/>
                </a:solidFill>
                <a:latin typeface="+mj-lt"/>
              </a:rPr>
              <a:t>Felvethető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, hogy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a tagállamok főként nem a relatív fejlesztési szükségleteik alapján döntenek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 a forrásallokációs stratégiáikról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. Amennyiben ez így van, úgy a 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rossz illeszkedés pusztán e tényt igazolja vissza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. Ennek fényében 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további kutatások végezhetők 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arról, hogy 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pontosan milyen tényezők alapján kerülnek kialakításra a fejlesztési tervek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.</a:t>
            </a:r>
            <a:endParaRPr lang="hu-HU" sz="1600" dirty="0">
              <a:solidFill>
                <a:srgbClr val="01295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126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FE8B9D62-8E1C-47FE-925C-E8348F4418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2947"/>
          <a:stretch/>
        </p:blipFill>
        <p:spPr bwMode="auto">
          <a:xfrm>
            <a:off x="10727878" y="5360372"/>
            <a:ext cx="1302644" cy="131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églalap 14">
            <a:extLst>
              <a:ext uri="{FF2B5EF4-FFF2-40B4-BE49-F238E27FC236}">
                <a16:creationId xmlns="" xmlns:a16="http://schemas.microsoft.com/office/drawing/2014/main" id="{161E8D08-E5D5-4BB9-B438-2C7D1339A3C1}"/>
              </a:ext>
            </a:extLst>
          </p:cNvPr>
          <p:cNvSpPr/>
          <p:nvPr/>
        </p:nvSpPr>
        <p:spPr>
          <a:xfrm>
            <a:off x="11201400" y="-774"/>
            <a:ext cx="355600" cy="619760"/>
          </a:xfrm>
          <a:prstGeom prst="rect">
            <a:avLst/>
          </a:prstGeom>
          <a:solidFill>
            <a:srgbClr val="013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8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="" xmlns:a16="http://schemas.microsoft.com/office/drawing/2014/main" id="{927779E4-B5A8-B6C4-630D-07B028187C15}"/>
              </a:ext>
            </a:extLst>
          </p:cNvPr>
          <p:cNvSpPr txBox="1"/>
          <p:nvPr/>
        </p:nvSpPr>
        <p:spPr>
          <a:xfrm>
            <a:off x="838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Összefoglalás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="" xmlns:a16="http://schemas.microsoft.com/office/drawing/2014/main" id="{5A9CE17B-3C09-4282-7499-75D41D1F8094}"/>
              </a:ext>
            </a:extLst>
          </p:cNvPr>
          <p:cNvSpPr txBox="1"/>
          <p:nvPr/>
        </p:nvSpPr>
        <p:spPr>
          <a:xfrm>
            <a:off x="2806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Háttérismeretek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="" xmlns:a16="http://schemas.microsoft.com/office/drawing/2014/main" id="{594A58AB-8927-27F0-AD5D-DE5422DF57E2}"/>
              </a:ext>
            </a:extLst>
          </p:cNvPr>
          <p:cNvSpPr txBox="1"/>
          <p:nvPr/>
        </p:nvSpPr>
        <p:spPr>
          <a:xfrm>
            <a:off x="4721319" y="5926960"/>
            <a:ext cx="188576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Adatok, módszertan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="" xmlns:a16="http://schemas.microsoft.com/office/drawing/2014/main" id="{7184268E-A598-3915-BFAB-D234A59B43CE}"/>
              </a:ext>
            </a:extLst>
          </p:cNvPr>
          <p:cNvSpPr txBox="1"/>
          <p:nvPr/>
        </p:nvSpPr>
        <p:spPr>
          <a:xfrm>
            <a:off x="67437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4275A8"/>
                </a:solidFill>
                <a:latin typeface="+mj-lt"/>
              </a:rPr>
              <a:t>Eredmények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="" xmlns:a16="http://schemas.microsoft.com/office/drawing/2014/main" id="{58ABEF3C-B48D-1AC1-E967-83D216F49FD6}"/>
              </a:ext>
            </a:extLst>
          </p:cNvPr>
          <p:cNvSpPr txBox="1"/>
          <p:nvPr/>
        </p:nvSpPr>
        <p:spPr>
          <a:xfrm>
            <a:off x="8712200" y="5926960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  <a:latin typeface="+mj-lt"/>
              </a:rPr>
              <a:t>Diszkusszió</a:t>
            </a:r>
          </a:p>
        </p:txBody>
      </p:sp>
      <p:cxnSp>
        <p:nvCxnSpPr>
          <p:cNvPr id="35" name="Egyenes összekötő 34">
            <a:extLst>
              <a:ext uri="{FF2B5EF4-FFF2-40B4-BE49-F238E27FC236}">
                <a16:creationId xmlns="" xmlns:a16="http://schemas.microsoft.com/office/drawing/2014/main" id="{36BD5B4B-4026-55D2-3AB5-CE2C80BF0E6D}"/>
              </a:ext>
            </a:extLst>
          </p:cNvPr>
          <p:cNvCxnSpPr>
            <a:cxnSpLocks/>
          </p:cNvCxnSpPr>
          <p:nvPr/>
        </p:nvCxnSpPr>
        <p:spPr>
          <a:xfrm>
            <a:off x="1041400" y="6334024"/>
            <a:ext cx="1371600" cy="0"/>
          </a:xfrm>
          <a:prstGeom prst="line">
            <a:avLst/>
          </a:prstGeom>
          <a:ln w="6350"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="" xmlns:a16="http://schemas.microsoft.com/office/drawing/2014/main" id="{DDC28B9A-329E-0036-7F16-8D3434F47CE6}"/>
              </a:ext>
            </a:extLst>
          </p:cNvPr>
          <p:cNvCxnSpPr>
            <a:cxnSpLocks/>
          </p:cNvCxnSpPr>
          <p:nvPr/>
        </p:nvCxnSpPr>
        <p:spPr>
          <a:xfrm>
            <a:off x="3009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36">
            <a:extLst>
              <a:ext uri="{FF2B5EF4-FFF2-40B4-BE49-F238E27FC236}">
                <a16:creationId xmlns="" xmlns:a16="http://schemas.microsoft.com/office/drawing/2014/main" id="{3A909202-6A94-CE87-B8AE-020C5FC1472E}"/>
              </a:ext>
            </a:extLst>
          </p:cNvPr>
          <p:cNvCxnSpPr>
            <a:cxnSpLocks/>
          </p:cNvCxnSpPr>
          <p:nvPr/>
        </p:nvCxnSpPr>
        <p:spPr>
          <a:xfrm>
            <a:off x="49784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="" xmlns:a16="http://schemas.microsoft.com/office/drawing/2014/main" id="{787BE0F3-7667-19F3-745A-7D464CE71F2F}"/>
              </a:ext>
            </a:extLst>
          </p:cNvPr>
          <p:cNvCxnSpPr>
            <a:cxnSpLocks/>
          </p:cNvCxnSpPr>
          <p:nvPr/>
        </p:nvCxnSpPr>
        <p:spPr>
          <a:xfrm>
            <a:off x="6946900" y="6334024"/>
            <a:ext cx="1371600" cy="0"/>
          </a:xfrm>
          <a:prstGeom prst="line">
            <a:avLst/>
          </a:prstGeom>
          <a:ln>
            <a:solidFill>
              <a:srgbClr val="4275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38">
            <a:extLst>
              <a:ext uri="{FF2B5EF4-FFF2-40B4-BE49-F238E27FC236}">
                <a16:creationId xmlns="" xmlns:a16="http://schemas.microsoft.com/office/drawing/2014/main" id="{0A220760-8E6C-7B79-6BD4-438C19B023D8}"/>
              </a:ext>
            </a:extLst>
          </p:cNvPr>
          <p:cNvCxnSpPr>
            <a:cxnSpLocks/>
          </p:cNvCxnSpPr>
          <p:nvPr/>
        </p:nvCxnSpPr>
        <p:spPr>
          <a:xfrm>
            <a:off x="8915400" y="6334024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zövegdoboz 27">
            <a:extLst>
              <a:ext uri="{FF2B5EF4-FFF2-40B4-BE49-F238E27FC236}">
                <a16:creationId xmlns="" xmlns:a16="http://schemas.microsoft.com/office/drawing/2014/main" id="{097B24DE-8CB7-4C10-AAE3-5C17F7EA01D4}"/>
              </a:ext>
            </a:extLst>
          </p:cNvPr>
          <p:cNvSpPr txBox="1"/>
          <p:nvPr/>
        </p:nvSpPr>
        <p:spPr>
          <a:xfrm>
            <a:off x="325431" y="375729"/>
            <a:ext cx="11068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 smtClean="0">
                <a:solidFill>
                  <a:schemeClr val="bg1"/>
                </a:solidFill>
                <a:latin typeface="+mj-lt"/>
              </a:rPr>
              <a:t>Reflexió a dolgozat bírálata kapcsán</a:t>
            </a:r>
            <a:endParaRPr lang="hu-HU" sz="2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9" name="Egyenes összekötő 28">
            <a:extLst>
              <a:ext uri="{FF2B5EF4-FFF2-40B4-BE49-F238E27FC236}">
                <a16:creationId xmlns="" xmlns:a16="http://schemas.microsoft.com/office/drawing/2014/main" id="{787CE7E1-284C-4C7F-8425-3A25D9E2CDF9}"/>
              </a:ext>
            </a:extLst>
          </p:cNvPr>
          <p:cNvCxnSpPr>
            <a:cxnSpLocks/>
          </p:cNvCxnSpPr>
          <p:nvPr/>
        </p:nvCxnSpPr>
        <p:spPr>
          <a:xfrm>
            <a:off x="5235481" y="974768"/>
            <a:ext cx="1371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zövegdoboz 29">
            <a:extLst>
              <a:ext uri="{FF2B5EF4-FFF2-40B4-BE49-F238E27FC236}">
                <a16:creationId xmlns="" xmlns:a16="http://schemas.microsoft.com/office/drawing/2014/main" id="{B80AB4D5-40B0-48BD-A89F-89AA35C607EF}"/>
              </a:ext>
            </a:extLst>
          </p:cNvPr>
          <p:cNvSpPr txBox="1"/>
          <p:nvPr/>
        </p:nvSpPr>
        <p:spPr>
          <a:xfrm>
            <a:off x="335667" y="1173233"/>
            <a:ext cx="10865734" cy="584286"/>
          </a:xfrm>
          <a:prstGeom prst="roundRect">
            <a:avLst/>
          </a:prstGeom>
          <a:solidFill>
            <a:srgbClr val="E1EAF3"/>
          </a:solidFill>
        </p:spPr>
        <p:txBody>
          <a:bodyPr wrap="square" rtlCol="0">
            <a:noAutofit/>
          </a:bodyPr>
          <a:lstStyle/>
          <a:p>
            <a:pPr algn="ctr"/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Bírálói kérdés: „Röviden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vázolja fel, hogy Ön szerint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milyen indokok </a:t>
            </a:r>
            <a:r>
              <a:rPr lang="hu-HU" sz="1600" dirty="0">
                <a:solidFill>
                  <a:srgbClr val="012952"/>
                </a:solidFill>
                <a:latin typeface="+mj-lt"/>
              </a:rPr>
              <a:t>állhatnak a mögött, hogy </a:t>
            </a:r>
            <a:r>
              <a:rPr lang="hu-HU" sz="1600" b="1" dirty="0">
                <a:solidFill>
                  <a:srgbClr val="012952"/>
                </a:solidFill>
                <a:latin typeface="+mj-lt"/>
              </a:rPr>
              <a:t>a tagállamok a fizikai</a:t>
            </a:r>
          </a:p>
          <a:p>
            <a:pPr algn="ctr"/>
            <a:r>
              <a:rPr lang="hu-HU" sz="1600" b="1" dirty="0">
                <a:solidFill>
                  <a:srgbClr val="012952"/>
                </a:solidFill>
                <a:latin typeface="+mj-lt"/>
              </a:rPr>
              <a:t>infrastruktúra fejlesztését részesítik előnyben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?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”</a:t>
            </a:r>
            <a:endParaRPr lang="hu-HU" sz="1600" b="1" dirty="0">
              <a:solidFill>
                <a:srgbClr val="012952"/>
              </a:solidFill>
              <a:latin typeface="+mj-lt"/>
            </a:endParaRPr>
          </a:p>
        </p:txBody>
      </p:sp>
      <p:graphicFrame>
        <p:nvGraphicFramePr>
          <p:cNvPr id="31" name="Diagram 30">
            <a:extLst>
              <a:ext uri="{FF2B5EF4-FFF2-40B4-BE49-F238E27FC236}">
                <a16:creationId xmlns="" xmlns:a16="http://schemas.microsoft.com/office/drawing/2014/main" id="{926A5490-7C31-4B71-8433-52609DF03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4113467"/>
              </p:ext>
            </p:extLst>
          </p:nvPr>
        </p:nvGraphicFramePr>
        <p:xfrm>
          <a:off x="266700" y="2214062"/>
          <a:ext cx="5845341" cy="3258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" name="Szövegdoboz 31">
            <a:extLst>
              <a:ext uri="{FF2B5EF4-FFF2-40B4-BE49-F238E27FC236}">
                <a16:creationId xmlns="" xmlns:a16="http://schemas.microsoft.com/office/drawing/2014/main" id="{DA1BE577-BB6E-D77E-1719-8174BAD7129E}"/>
              </a:ext>
            </a:extLst>
          </p:cNvPr>
          <p:cNvSpPr txBox="1"/>
          <p:nvPr/>
        </p:nvSpPr>
        <p:spPr>
          <a:xfrm>
            <a:off x="335668" y="1887218"/>
            <a:ext cx="577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bg1"/>
                </a:solidFill>
              </a:rPr>
              <a:t>Az RRF-tervek összetétele az EU egyes </a:t>
            </a:r>
            <a:r>
              <a:rPr lang="hu-HU" sz="1600" b="1" dirty="0" err="1">
                <a:solidFill>
                  <a:schemeClr val="bg1"/>
                </a:solidFill>
              </a:rPr>
              <a:t>makrotérségeiben</a:t>
            </a:r>
            <a:endParaRPr lang="hu-HU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Szövegdoboz 32">
            <a:extLst>
              <a:ext uri="{FF2B5EF4-FFF2-40B4-BE49-F238E27FC236}">
                <a16:creationId xmlns="" xmlns:a16="http://schemas.microsoft.com/office/drawing/2014/main" id="{7CA6E503-BB2A-79A1-ED71-E8733BE9164E}"/>
              </a:ext>
            </a:extLst>
          </p:cNvPr>
          <p:cNvSpPr txBox="1"/>
          <p:nvPr/>
        </p:nvSpPr>
        <p:spPr>
          <a:xfrm>
            <a:off x="335667" y="5510710"/>
            <a:ext cx="5776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solidFill>
                  <a:schemeClr val="bg1"/>
                </a:solidFill>
              </a:rPr>
              <a:t>Forrás: saját ábra Darvas </a:t>
            </a:r>
            <a:r>
              <a:rPr lang="hu-HU" sz="1200" dirty="0" err="1">
                <a:solidFill>
                  <a:schemeClr val="bg1"/>
                </a:solidFill>
              </a:rPr>
              <a:t>et</a:t>
            </a:r>
            <a:r>
              <a:rPr lang="hu-HU" sz="1200" dirty="0">
                <a:solidFill>
                  <a:schemeClr val="bg1"/>
                </a:solidFill>
              </a:rPr>
              <a:t> </a:t>
            </a:r>
            <a:r>
              <a:rPr lang="hu-HU" sz="1200" dirty="0" err="1">
                <a:solidFill>
                  <a:schemeClr val="bg1"/>
                </a:solidFill>
              </a:rPr>
              <a:t>al</a:t>
            </a:r>
            <a:r>
              <a:rPr lang="hu-HU" sz="1200" dirty="0">
                <a:solidFill>
                  <a:schemeClr val="bg1"/>
                </a:solidFill>
              </a:rPr>
              <a:t>. (</a:t>
            </a:r>
            <a:r>
              <a:rPr lang="hu-HU" sz="1200" dirty="0" smtClean="0">
                <a:solidFill>
                  <a:schemeClr val="bg1"/>
                </a:solidFill>
              </a:rPr>
              <a:t>2023) </a:t>
            </a:r>
            <a:r>
              <a:rPr lang="hu-HU" sz="1200" dirty="0">
                <a:solidFill>
                  <a:schemeClr val="bg1"/>
                </a:solidFill>
              </a:rPr>
              <a:t>adatai alapján</a:t>
            </a:r>
            <a:endParaRPr lang="hu-HU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0" name="Szövegdoboz 39">
            <a:extLst>
              <a:ext uri="{FF2B5EF4-FFF2-40B4-BE49-F238E27FC236}">
                <a16:creationId xmlns="" xmlns:a16="http://schemas.microsoft.com/office/drawing/2014/main" id="{F84C1118-51F4-1BBC-1976-4670A444466A}"/>
              </a:ext>
            </a:extLst>
          </p:cNvPr>
          <p:cNvSpPr txBox="1"/>
          <p:nvPr/>
        </p:nvSpPr>
        <p:spPr>
          <a:xfrm>
            <a:off x="6244045" y="1955983"/>
            <a:ext cx="4957355" cy="1126851"/>
          </a:xfrm>
          <a:prstGeom prst="roundRect">
            <a:avLst/>
          </a:prstGeom>
          <a:solidFill>
            <a:srgbClr val="E1EAF3"/>
          </a:solidFill>
        </p:spPr>
        <p:txBody>
          <a:bodyPr wrap="square" rtlCol="0" anchor="ctr" anchorCtr="0">
            <a:noAutofit/>
          </a:bodyPr>
          <a:lstStyle/>
          <a:p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A jelenség mögött az állhat, hogy az </a:t>
            </a:r>
            <a:r>
              <a:rPr lang="hu-HU" sz="1600" b="1" dirty="0" err="1" smtClean="0">
                <a:solidFill>
                  <a:srgbClr val="012952"/>
                </a:solidFill>
                <a:latin typeface="+mj-lt"/>
              </a:rPr>
              <a:t>RRF-tervek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 összeállítása politikai természetű döntés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, így a politikai gazdaságtan szabályai érvényesülnek (azaz 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rövid időtávon gondolkozó, szavazatmaximalizáló döntéshozók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).</a:t>
            </a:r>
            <a:endParaRPr lang="hu-HU" sz="1600" dirty="0">
              <a:solidFill>
                <a:srgbClr val="012952"/>
              </a:solidFill>
              <a:latin typeface="+mj-lt"/>
            </a:endParaRPr>
          </a:p>
        </p:txBody>
      </p:sp>
      <p:sp>
        <p:nvSpPr>
          <p:cNvPr id="41" name="Szövegdoboz 40">
            <a:extLst>
              <a:ext uri="{FF2B5EF4-FFF2-40B4-BE49-F238E27FC236}">
                <a16:creationId xmlns="" xmlns:a16="http://schemas.microsoft.com/office/drawing/2014/main" id="{F84C1118-51F4-1BBC-1976-4670A444466A}"/>
              </a:ext>
            </a:extLst>
          </p:cNvPr>
          <p:cNvSpPr txBox="1"/>
          <p:nvPr/>
        </p:nvSpPr>
        <p:spPr>
          <a:xfrm>
            <a:off x="6233522" y="3203462"/>
            <a:ext cx="4957355" cy="2156910"/>
          </a:xfrm>
          <a:prstGeom prst="roundRect">
            <a:avLst/>
          </a:prstGeom>
          <a:solidFill>
            <a:srgbClr val="E1EAF3"/>
          </a:solidFill>
        </p:spPr>
        <p:txBody>
          <a:bodyPr wrap="square" rtlCol="0" anchor="ctr" anchorCtr="0">
            <a:noAutofit/>
          </a:bodyPr>
          <a:lstStyle/>
          <a:p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Így a forrásallokációs döntések közül 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azok lesznek preferáltak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, melyek: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>
                <a:solidFill>
                  <a:srgbClr val="012952"/>
                </a:solidFill>
                <a:latin typeface="+mj-lt"/>
              </a:rPr>
              <a:t>e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gy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 választási cikluson belül 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kivitelezhetők, és sikeres 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kivitelezésük kevéssé bizonytalan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>
                <a:solidFill>
                  <a:srgbClr val="012952"/>
                </a:solidFill>
                <a:latin typeface="+mj-lt"/>
              </a:rPr>
              <a:t>v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alamint „látványosak”, azaz </a:t>
            </a:r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kézzel fogható eredménnyel 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járnak.</a:t>
            </a:r>
          </a:p>
          <a:p>
            <a:r>
              <a:rPr lang="hu-HU" sz="1600" b="1" dirty="0" smtClean="0">
                <a:solidFill>
                  <a:srgbClr val="012952"/>
                </a:solidFill>
                <a:latin typeface="+mj-lt"/>
              </a:rPr>
              <a:t>E kritériumoknak leginkább az infrastrukturális beruházások </a:t>
            </a:r>
            <a:r>
              <a:rPr lang="hu-HU" sz="1600" dirty="0" smtClean="0">
                <a:solidFill>
                  <a:srgbClr val="012952"/>
                </a:solidFill>
                <a:latin typeface="+mj-lt"/>
              </a:rPr>
              <a:t>felelnek meg.</a:t>
            </a:r>
            <a:endParaRPr lang="hu-HU" sz="1600" dirty="0">
              <a:solidFill>
                <a:srgbClr val="01295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425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>
        <p:bldAsOne/>
      </p:bldGraphic>
      <p:bldP spid="32" grpId="0"/>
      <p:bldP spid="33" grpId="0"/>
      <p:bldP spid="40" grpId="0" animBg="1"/>
      <p:bldP spid="41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1130</Words>
  <Application>Microsoft Office PowerPoint</Application>
  <PresentationFormat>Szélesvásznú</PresentationFormat>
  <Paragraphs>159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Office-téma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Did not applying for the loan part of the RRF-funds make sense? An AMT-based analysis of a Hungarian government official’s argumentation</dc:title>
  <dc:creator>Márton Nagy</dc:creator>
  <cp:lastModifiedBy>Nagy Márton</cp:lastModifiedBy>
  <cp:revision>69</cp:revision>
  <dcterms:created xsi:type="dcterms:W3CDTF">2022-11-29T18:26:46Z</dcterms:created>
  <dcterms:modified xsi:type="dcterms:W3CDTF">2024-06-10T10:54:19Z</dcterms:modified>
</cp:coreProperties>
</file>