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6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0F3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16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82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83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2051C4-0D5E-4547-A3CE-877755AFA9B4}" type="datetimeFigureOut">
              <a:rPr lang="hu-HU" smtClean="0"/>
              <a:pPr/>
              <a:t>2024. 03. 22.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0E816B-74B8-4FA4-9CA7-BCCF63FDA7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72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4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35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3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910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7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4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51C4-0D5E-4547-A3CE-877755AFA9B4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816B-74B8-4FA4-9CA7-BCCF63FDA7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23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DF0F3"/>
                </a:solidFill>
              </a:defRPr>
            </a:lvl1pPr>
          </a:lstStyle>
          <a:p>
            <a:fld id="{D52051C4-0D5E-4547-A3CE-877755AFA9B4}" type="datetimeFigureOut">
              <a:rPr lang="hu-HU" smtClean="0"/>
              <a:pPr/>
              <a:t>2024. 03. 22.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DF0F3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DF0F3"/>
                </a:solidFill>
              </a:defRPr>
            </a:lvl1pPr>
          </a:lstStyle>
          <a:p>
            <a:fld id="{C10E816B-74B8-4FA4-9CA7-BCCF63FDA7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896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DF0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DF0F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DF0F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DF0F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F0F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F0F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F738F1-343C-56DB-FC32-C6F6F89C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6500"/>
            <a:ext cx="9144000" cy="951008"/>
          </a:xfrm>
        </p:spPr>
        <p:txBody>
          <a:bodyPr>
            <a:normAutofit fontScale="90000"/>
          </a:bodyPr>
          <a:lstStyle/>
          <a:p>
            <a:r>
              <a:rPr lang="hu-HU" b="1" dirty="0" err="1"/>
              <a:t>Boronkay</a:t>
            </a:r>
            <a:r>
              <a:rPr lang="hu-HU" b="1" dirty="0"/>
              <a:t> Házi Feladat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125853-1735-D748-6D4A-61B279EB5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9583"/>
            <a:ext cx="9144000" cy="495702"/>
          </a:xfrm>
        </p:spPr>
        <p:txBody>
          <a:bodyPr/>
          <a:lstStyle/>
          <a:p>
            <a:r>
              <a:rPr lang="hu-HU" dirty="0"/>
              <a:t>Önszervező iskolai információs rendszer</a:t>
            </a:r>
          </a:p>
        </p:txBody>
      </p:sp>
      <p:pic>
        <p:nvPicPr>
          <p:cNvPr id="5" name="Kép 4" descr="A képen szimbólum, embléma, Grafika, Védjegy látható&#10;&#10;Automatikusan generált leírás">
            <a:extLst>
              <a:ext uri="{FF2B5EF4-FFF2-40B4-BE49-F238E27FC236}">
                <a16:creationId xmlns:a16="http://schemas.microsoft.com/office/drawing/2014/main" id="{46BC644E-2152-E832-BB3E-14FE79984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74" y="481080"/>
            <a:ext cx="4280852" cy="32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80CA0B-230E-7B07-FBC5-C76EFED1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hu-HU" dirty="0"/>
              <a:t>Adatbázis-szerkezet</a:t>
            </a:r>
          </a:p>
        </p:txBody>
      </p:sp>
      <p:pic>
        <p:nvPicPr>
          <p:cNvPr id="5" name="Tartalom helye 4" descr="A képen szöveg, Betűtípus, diagram, képernyőkép látható&#10;&#10;Automatikusan generált leírás">
            <a:extLst>
              <a:ext uri="{FF2B5EF4-FFF2-40B4-BE49-F238E27FC236}">
                <a16:creationId xmlns:a16="http://schemas.microsoft.com/office/drawing/2014/main" id="{86772C9B-33C4-6DD5-A815-7549CC2C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73" y="986904"/>
            <a:ext cx="9273653" cy="5732908"/>
          </a:xfrm>
        </p:spPr>
      </p:pic>
    </p:spTree>
    <p:extLst>
      <p:ext uri="{BB962C8B-B14F-4D97-AF65-F5344CB8AC3E}">
        <p14:creationId xmlns:p14="http://schemas.microsoft.com/office/powerpoint/2010/main" val="90711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2D52F-A255-323B-E837-0A4BEE0E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Autentikáció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1A9097-FAED-6438-0AFE-5044A9F2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Validáció</a:t>
            </a:r>
          </a:p>
          <a:p>
            <a:r>
              <a:rPr lang="hu-HU" dirty="0" err="1"/>
              <a:t>Cookie</a:t>
            </a:r>
            <a:r>
              <a:rPr lang="hu-HU" dirty="0"/>
              <a:t> és JWT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7DD042A-D266-9660-DF53-A8EDBA5E9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975"/>
          <a:stretch/>
        </p:blipFill>
        <p:spPr>
          <a:xfrm>
            <a:off x="6232894" y="681037"/>
            <a:ext cx="3781963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58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CBE042-F600-4BFD-FF16-6E60AA3A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E-mail szolgáltatás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4C4CA2D-4F46-B2D5-B96A-B6C4B997CBED}"/>
              </a:ext>
            </a:extLst>
          </p:cNvPr>
          <p:cNvSpPr txBox="1"/>
          <p:nvPr/>
        </p:nvSpPr>
        <p:spPr>
          <a:xfrm>
            <a:off x="505541" y="2410691"/>
            <a:ext cx="1249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Vezérlő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7A947A7-0EAF-25D1-B0A4-E025C265B688}"/>
              </a:ext>
            </a:extLst>
          </p:cNvPr>
          <p:cNvSpPr txBox="1"/>
          <p:nvPr/>
        </p:nvSpPr>
        <p:spPr>
          <a:xfrm>
            <a:off x="2305878" y="2410691"/>
            <a:ext cx="302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Razor.Templating.Core</a:t>
            </a:r>
            <a:endParaRPr lang="hu-HU" sz="24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D7ABB6D-7CC4-3829-80A9-7EC8FE1C0681}"/>
              </a:ext>
            </a:extLst>
          </p:cNvPr>
          <p:cNvSpPr txBox="1"/>
          <p:nvPr/>
        </p:nvSpPr>
        <p:spPr>
          <a:xfrm>
            <a:off x="4582391" y="3500026"/>
            <a:ext cx="127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Nézet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B02D91F-A924-21E2-ABAF-22A7EE217A53}"/>
              </a:ext>
            </a:extLst>
          </p:cNvPr>
          <p:cNvSpPr txBox="1"/>
          <p:nvPr/>
        </p:nvSpPr>
        <p:spPr>
          <a:xfrm>
            <a:off x="5860473" y="2309151"/>
            <a:ext cx="2422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Email háttérszolgáltatás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93945B-CA11-9AE2-A9D0-D380446CA588}"/>
              </a:ext>
            </a:extLst>
          </p:cNvPr>
          <p:cNvSpPr txBox="1"/>
          <p:nvPr/>
        </p:nvSpPr>
        <p:spPr>
          <a:xfrm>
            <a:off x="8704613" y="2493818"/>
            <a:ext cx="213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i="1" dirty="0"/>
              <a:t>SMTP szerver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30BCBDEC-ABC1-01D6-AE16-5843FE2BA47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283039" y="2724650"/>
            <a:ext cx="42157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CD97B84C-A6BD-BA01-517A-D4D7C55B2E0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326083" y="2641524"/>
            <a:ext cx="534390" cy="8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A9410CE8-171B-8DAA-925B-882DA781E35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815981" y="2872356"/>
            <a:ext cx="1405451" cy="62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0B88790-F0D6-CE3F-F1B7-E090DF5E531D}"/>
              </a:ext>
            </a:extLst>
          </p:cNvPr>
          <p:cNvSpPr txBox="1"/>
          <p:nvPr/>
        </p:nvSpPr>
        <p:spPr>
          <a:xfrm>
            <a:off x="2170216" y="3533654"/>
            <a:ext cx="180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Nézetmodell</a:t>
            </a:r>
          </a:p>
        </p:txBody>
      </p: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A4A7862D-70BC-00CD-202C-7A0D0538E45C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flipV="1">
            <a:off x="3072934" y="2872356"/>
            <a:ext cx="743047" cy="66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BBE7331-CF92-A611-DD93-81A96C94ED0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755418" y="2641524"/>
            <a:ext cx="550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9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A90FE7-660E-9B0C-3F89-B974343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Csevegés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38DAE38-B097-6BA1-0FF6-5287198F2396}"/>
              </a:ext>
            </a:extLst>
          </p:cNvPr>
          <p:cNvSpPr txBox="1"/>
          <p:nvPr/>
        </p:nvSpPr>
        <p:spPr>
          <a:xfrm>
            <a:off x="1338468" y="2358887"/>
            <a:ext cx="147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Adatbázis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F817262-CD1D-14E3-1F42-9DCAC431521C}"/>
              </a:ext>
            </a:extLst>
          </p:cNvPr>
          <p:cNvSpPr txBox="1"/>
          <p:nvPr/>
        </p:nvSpPr>
        <p:spPr>
          <a:xfrm>
            <a:off x="3087756" y="2381143"/>
            <a:ext cx="174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/>
              <a:t>SignalR</a:t>
            </a:r>
            <a:r>
              <a:rPr lang="hu-HU" sz="2400" dirty="0"/>
              <a:t> </a:t>
            </a:r>
            <a:r>
              <a:rPr lang="hu-HU" sz="2400" dirty="0" err="1"/>
              <a:t>Hub</a:t>
            </a:r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1BAC4A7-47E0-3BC0-D8A4-2143544ED4CD}"/>
              </a:ext>
            </a:extLst>
          </p:cNvPr>
          <p:cNvSpPr txBox="1"/>
          <p:nvPr/>
        </p:nvSpPr>
        <p:spPr>
          <a:xfrm>
            <a:off x="5764696" y="2392279"/>
            <a:ext cx="234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Böngésző</a:t>
            </a:r>
          </a:p>
          <a:p>
            <a:pPr algn="ctr"/>
            <a:r>
              <a:rPr lang="hu-HU" sz="2400" dirty="0"/>
              <a:t>(Kliens oldali JS)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251AF21-BD78-90AB-C82B-09F7857287D8}"/>
              </a:ext>
            </a:extLst>
          </p:cNvPr>
          <p:cNvSpPr txBox="1"/>
          <p:nvPr/>
        </p:nvSpPr>
        <p:spPr>
          <a:xfrm>
            <a:off x="8812697" y="2576944"/>
            <a:ext cx="18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Felhasználó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303F643-EF19-BEC5-F6D4-E29E2312328B}"/>
              </a:ext>
            </a:extLst>
          </p:cNvPr>
          <p:cNvSpPr txBox="1"/>
          <p:nvPr/>
        </p:nvSpPr>
        <p:spPr>
          <a:xfrm>
            <a:off x="2680251" y="3223276"/>
            <a:ext cx="110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Fájl API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FDB3D87F-0A66-F66B-9D4F-8AF3A09F3C1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09461" y="2589720"/>
            <a:ext cx="278295" cy="222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65445B2B-6528-1248-3A0C-94DD2EDDAB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110333" y="2807777"/>
            <a:ext cx="70236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Összekötő: szögletes 19">
            <a:extLst>
              <a:ext uri="{FF2B5EF4-FFF2-40B4-BE49-F238E27FC236}">
                <a16:creationId xmlns:a16="http://schemas.microsoft.com/office/drawing/2014/main" id="{3761A8D9-1C36-FDE9-1AE1-E8A144E6CE5D}"/>
              </a:ext>
            </a:extLst>
          </p:cNvPr>
          <p:cNvCxnSpPr>
            <a:cxnSpLocks/>
          </p:cNvCxnSpPr>
          <p:nvPr/>
        </p:nvCxnSpPr>
        <p:spPr>
          <a:xfrm>
            <a:off x="4843667" y="2611975"/>
            <a:ext cx="927653" cy="19580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Összekötő: szögletes 20">
            <a:extLst>
              <a:ext uri="{FF2B5EF4-FFF2-40B4-BE49-F238E27FC236}">
                <a16:creationId xmlns:a16="http://schemas.microsoft.com/office/drawing/2014/main" id="{79C469B1-A351-9F7C-8C37-A18ACD34176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786809" y="2807778"/>
            <a:ext cx="1977887" cy="64633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6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9048F2-7CC8-9710-20DE-8046C479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Fájltárolás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4BBEA5D-97A0-E5E1-B5D9-E77B9A0AF0F9}"/>
              </a:ext>
            </a:extLst>
          </p:cNvPr>
          <p:cNvSpPr txBox="1"/>
          <p:nvPr/>
        </p:nvSpPr>
        <p:spPr>
          <a:xfrm>
            <a:off x="1148176" y="2639956"/>
            <a:ext cx="224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Fájlrendszer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8D929D5-37D6-A6D1-CC63-711A1523536D}"/>
              </a:ext>
            </a:extLst>
          </p:cNvPr>
          <p:cNvSpPr txBox="1"/>
          <p:nvPr/>
        </p:nvSpPr>
        <p:spPr>
          <a:xfrm>
            <a:off x="1148177" y="4409106"/>
            <a:ext cx="190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Adatbázis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7AF6B4-DE3C-23A1-974A-B0413C2C1CDD}"/>
              </a:ext>
            </a:extLst>
          </p:cNvPr>
          <p:cNvSpPr txBox="1"/>
          <p:nvPr/>
        </p:nvSpPr>
        <p:spPr>
          <a:xfrm>
            <a:off x="5041000" y="3136612"/>
            <a:ext cx="1426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Fájl API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E1C2C757-1611-0B07-25CF-D029FC92321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467060" y="3429000"/>
            <a:ext cx="13486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766E889-556F-B92E-A77D-8E4F112552BF}"/>
              </a:ext>
            </a:extLst>
          </p:cNvPr>
          <p:cNvSpPr txBox="1"/>
          <p:nvPr/>
        </p:nvSpPr>
        <p:spPr>
          <a:xfrm>
            <a:off x="7815676" y="3136612"/>
            <a:ext cx="224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Kliens</a:t>
            </a:r>
          </a:p>
        </p:txBody>
      </p: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6640E873-6D4A-A067-9221-AEB3FC4D05B2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3397734" y="2932344"/>
            <a:ext cx="1643267" cy="496656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Összekötő: szögletes 13">
            <a:extLst>
              <a:ext uri="{FF2B5EF4-FFF2-40B4-BE49-F238E27FC236}">
                <a16:creationId xmlns:a16="http://schemas.microsoft.com/office/drawing/2014/main" id="{B6A6FC14-C608-47F8-33B7-4D76F3F2FF93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3057888" y="3429000"/>
            <a:ext cx="1983113" cy="127249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4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E0BE8-05E4-0BBA-A62D-C29F8B5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Hosztolás</a:t>
            </a:r>
            <a:endParaRPr lang="hu-HU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F9A0B95-50DC-5EF0-4BB3-9F252A028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44"/>
          <a:stretch/>
        </p:blipFill>
        <p:spPr bwMode="auto">
          <a:xfrm>
            <a:off x="9027887" y="365125"/>
            <a:ext cx="2772228" cy="15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EC170FF-CC24-AFB1-20C0-8A975AE10D2E}"/>
              </a:ext>
            </a:extLst>
          </p:cNvPr>
          <p:cNvSpPr txBox="1"/>
          <p:nvPr/>
        </p:nvSpPr>
        <p:spPr>
          <a:xfrm>
            <a:off x="1203906" y="2996745"/>
            <a:ext cx="255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Standalone</a:t>
            </a:r>
            <a:r>
              <a:rPr lang="hu-HU" sz="2800" dirty="0"/>
              <a:t> app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29E3DE-E8E0-8DA4-1031-71D1742BEDCA}"/>
              </a:ext>
            </a:extLst>
          </p:cNvPr>
          <p:cNvSpPr txBox="1"/>
          <p:nvPr/>
        </p:nvSpPr>
        <p:spPr>
          <a:xfrm>
            <a:off x="1019935" y="4342416"/>
            <a:ext cx="2926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Docker konténer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BA6AFEA-5341-6CDF-91DB-543B945E6766}"/>
              </a:ext>
            </a:extLst>
          </p:cNvPr>
          <p:cNvSpPr txBox="1"/>
          <p:nvPr/>
        </p:nvSpPr>
        <p:spPr>
          <a:xfrm>
            <a:off x="5300870" y="3388309"/>
            <a:ext cx="2143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/>
              <a:t>Reverse</a:t>
            </a:r>
            <a:r>
              <a:rPr lang="hu-HU" sz="2800" dirty="0"/>
              <a:t> proxy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CD7FAF3-E97B-A356-40EE-73907FA95C77}"/>
              </a:ext>
            </a:extLst>
          </p:cNvPr>
          <p:cNvSpPr txBox="1"/>
          <p:nvPr/>
        </p:nvSpPr>
        <p:spPr>
          <a:xfrm>
            <a:off x="8799443" y="3603752"/>
            <a:ext cx="116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Kliens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F9E339B9-A12D-18E1-2EF2-9F2AEEE3B5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444602" y="3865362"/>
            <a:ext cx="1354841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A20123B-99DB-B4CD-08DA-56CC4DB98C5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62058" y="3258355"/>
            <a:ext cx="1538812" cy="6070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C37E5E12-1D3F-D706-A915-ADB76D0D75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46029" y="3865363"/>
            <a:ext cx="1354841" cy="7386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99A0F89-BA4F-370F-5438-49868E812AA1}"/>
              </a:ext>
            </a:extLst>
          </p:cNvPr>
          <p:cNvSpPr txBox="1"/>
          <p:nvPr/>
        </p:nvSpPr>
        <p:spPr>
          <a:xfrm>
            <a:off x="4134679" y="3680696"/>
            <a:ext cx="72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8F1217C5-F11F-D942-A980-2BE8BBF027B4}"/>
              </a:ext>
            </a:extLst>
          </p:cNvPr>
          <p:cNvSpPr txBox="1"/>
          <p:nvPr/>
        </p:nvSpPr>
        <p:spPr>
          <a:xfrm>
            <a:off x="7746767" y="3519965"/>
            <a:ext cx="9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05066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E3BBD2-09D3-7AA7-B7E6-206792E9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2801F1-8288-AC78-B2C0-644E9D42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Leckefüzet és osztálycsoport leváltása</a:t>
            </a:r>
          </a:p>
          <a:p>
            <a:r>
              <a:rPr lang="hu-HU" dirty="0"/>
              <a:t>Feladatok és események központi megtekintése</a:t>
            </a:r>
          </a:p>
          <a:p>
            <a:r>
              <a:rPr lang="hu-HU" dirty="0"/>
              <a:t>Közösségi erőforrásmegosztás</a:t>
            </a:r>
          </a:p>
          <a:p>
            <a:r>
              <a:rPr lang="hu-HU" dirty="0"/>
              <a:t>Nagy szolgáltatókról való leszakadás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74C828-166B-DD9D-38B3-E642420B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2237606"/>
            <a:ext cx="1766046" cy="1641871"/>
          </a:xfrm>
          <a:prstGeom prst="rect">
            <a:avLst/>
          </a:prstGeom>
        </p:spPr>
      </p:pic>
      <p:pic>
        <p:nvPicPr>
          <p:cNvPr id="1026" name="Picture 2" descr="The Google Classroom logo, featuring a green chalkboard with an icon of 3 people on it.">
            <a:extLst>
              <a:ext uri="{FF2B5EF4-FFF2-40B4-BE49-F238E27FC236}">
                <a16:creationId xmlns:a16="http://schemas.microsoft.com/office/drawing/2014/main" id="{31F8D0D1-5464-B68A-577E-1AA67EA4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085" y="4954518"/>
            <a:ext cx="1415715" cy="122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33F353A5-981E-5D2A-4452-33C55789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38983"/>
            <a:ext cx="1189692" cy="89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menta Logo">
            <a:extLst>
              <a:ext uri="{FF2B5EF4-FFF2-40B4-BE49-F238E27FC236}">
                <a16:creationId xmlns:a16="http://schemas.microsoft.com/office/drawing/2014/main" id="{17A340F0-D031-DF07-703B-DB7A3594B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8983"/>
            <a:ext cx="3371290" cy="103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6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0E57E651-2186-D0D4-8CA2-8F6BE9E7E61D}"/>
              </a:ext>
            </a:extLst>
          </p:cNvPr>
          <p:cNvSpPr/>
          <p:nvPr/>
        </p:nvSpPr>
        <p:spPr>
          <a:xfrm>
            <a:off x="838200" y="1681460"/>
            <a:ext cx="10515600" cy="48021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AF84E85-B219-1BF0-E141-1E102CD1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Áttekintés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8CB3C93-B36F-749E-2A7C-DBBE0C7FCD56}"/>
              </a:ext>
            </a:extLst>
          </p:cNvPr>
          <p:cNvSpPr txBox="1"/>
          <p:nvPr/>
        </p:nvSpPr>
        <p:spPr>
          <a:xfrm>
            <a:off x="4572000" y="3768615"/>
            <a:ext cx="268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Osztálytársak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F267D59-B1B6-72D6-9090-F74F8ACDA581}"/>
              </a:ext>
            </a:extLst>
          </p:cNvPr>
          <p:cNvSpPr txBox="1"/>
          <p:nvPr/>
        </p:nvSpPr>
        <p:spPr>
          <a:xfrm>
            <a:off x="5052060" y="1690686"/>
            <a:ext cx="20878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Osztály</a:t>
            </a:r>
            <a:endParaRPr lang="hu-HU" b="1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38D934C-7709-A3EE-33CD-A82FC5AF2FB6}"/>
              </a:ext>
            </a:extLst>
          </p:cNvPr>
          <p:cNvSpPr txBox="1"/>
          <p:nvPr/>
        </p:nvSpPr>
        <p:spPr>
          <a:xfrm>
            <a:off x="7139940" y="259115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Csevegés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ACE6D5E-2D16-7B93-3A5E-A7D0A47C3BFC}"/>
              </a:ext>
            </a:extLst>
          </p:cNvPr>
          <p:cNvSpPr txBox="1"/>
          <p:nvPr/>
        </p:nvSpPr>
        <p:spPr>
          <a:xfrm>
            <a:off x="8145780" y="4899912"/>
            <a:ext cx="18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Feladatok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136E6D2-ECE1-A90D-CE5E-9C679B11F3BF}"/>
              </a:ext>
            </a:extLst>
          </p:cNvPr>
          <p:cNvSpPr txBox="1"/>
          <p:nvPr/>
        </p:nvSpPr>
        <p:spPr>
          <a:xfrm>
            <a:off x="3337560" y="449386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Események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0A53A39-D28F-2D60-0477-15689C7BFC65}"/>
              </a:ext>
            </a:extLst>
          </p:cNvPr>
          <p:cNvSpPr txBox="1"/>
          <p:nvPr/>
        </p:nvSpPr>
        <p:spPr>
          <a:xfrm>
            <a:off x="8964930" y="352988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Tanórák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ABF8DD8-1CF0-6206-1111-5D1825FCA11C}"/>
              </a:ext>
            </a:extLst>
          </p:cNvPr>
          <p:cNvSpPr txBox="1"/>
          <p:nvPr/>
        </p:nvSpPr>
        <p:spPr>
          <a:xfrm>
            <a:off x="3459480" y="2591151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Tantárgyak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66E32D5-A20E-7888-3E05-32D3CED1C459}"/>
              </a:ext>
            </a:extLst>
          </p:cNvPr>
          <p:cNvSpPr txBox="1"/>
          <p:nvPr/>
        </p:nvSpPr>
        <p:spPr>
          <a:xfrm>
            <a:off x="1440180" y="332585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Csoportok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29839B7-19AD-D419-8E40-8C03C0AB4C1B}"/>
              </a:ext>
            </a:extLst>
          </p:cNvPr>
          <p:cNvSpPr txBox="1"/>
          <p:nvPr/>
        </p:nvSpPr>
        <p:spPr>
          <a:xfrm>
            <a:off x="1638300" y="5084578"/>
            <a:ext cx="18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Gomb játék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6A5EC8F-6CF6-3370-6399-D6AA0F94E887}"/>
              </a:ext>
            </a:extLst>
          </p:cNvPr>
          <p:cNvSpPr txBox="1"/>
          <p:nvPr/>
        </p:nvSpPr>
        <p:spPr>
          <a:xfrm>
            <a:off x="5124450" y="547143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Adminisztráció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1D0099-B61E-0B5F-2B7E-6F2B7291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08" y="1081353"/>
            <a:ext cx="7382905" cy="3715268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633886C1-0BC3-70FC-6F7F-B5F69A6B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0" y="3607106"/>
            <a:ext cx="8440328" cy="140037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81F5929E-D580-D1EF-81AF-4B392E5AC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295" y="2291926"/>
            <a:ext cx="5191850" cy="3105583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8F49B7B7-40F4-4CDE-F1CC-28148461C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98" y="2338429"/>
            <a:ext cx="10631384" cy="2400635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868DDB87-D757-0127-490A-79D4B65AB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29" y="1576129"/>
            <a:ext cx="10869542" cy="3705742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85A8CE84-25CF-990D-A8AD-17B328113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233" y="1109522"/>
            <a:ext cx="3566576" cy="48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2915A9-814D-3A8D-5B7E-920E8880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5CA23-77E8-BB7F-E9D4-68502AB0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profil (bemutatkozás, profilkép, …)</a:t>
            </a:r>
          </a:p>
          <a:p>
            <a:r>
              <a:rPr lang="hu-HU" dirty="0"/>
              <a:t>Értesítések</a:t>
            </a:r>
          </a:p>
          <a:p>
            <a:r>
              <a:rPr lang="hu-HU" dirty="0"/>
              <a:t>Csevegés (formázás, kitűzés, privát üzenetek)</a:t>
            </a:r>
          </a:p>
          <a:p>
            <a:r>
              <a:rPr lang="hu-HU" dirty="0"/>
              <a:t>Hirdetőtábla</a:t>
            </a:r>
          </a:p>
          <a:p>
            <a:r>
              <a:rPr lang="hu-HU" dirty="0"/>
              <a:t>Naptár export</a:t>
            </a:r>
          </a:p>
          <a:p>
            <a:r>
              <a:rPr lang="hu-HU" dirty="0"/>
              <a:t>Csoportadminisztráció</a:t>
            </a:r>
          </a:p>
          <a:p>
            <a:r>
              <a:rPr lang="hu-HU" dirty="0"/>
              <a:t>Intézmény szintű használat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0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46D0FD-55C7-5F2B-3336-0DFB2635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ASP.NET </a:t>
            </a:r>
            <a:r>
              <a:rPr lang="hu-HU" dirty="0" err="1"/>
              <a:t>Core</a:t>
            </a:r>
            <a:r>
              <a:rPr lang="hu-HU" dirty="0"/>
              <a:t> MVC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677CB7-07B5-E34F-293B-E4E7E1E1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C#</a:t>
            </a:r>
          </a:p>
          <a:p>
            <a:r>
              <a:rPr lang="hu-HU" dirty="0"/>
              <a:t>Modell-Nézet-Vezérlő</a:t>
            </a:r>
          </a:p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endParaRPr lang="hu-HU" dirty="0"/>
          </a:p>
          <a:p>
            <a:r>
              <a:rPr lang="hu-HU" dirty="0"/>
              <a:t>Beépített szolgáltatások</a:t>
            </a:r>
          </a:p>
          <a:p>
            <a:r>
              <a:rPr lang="hu-HU" dirty="0"/>
              <a:t>Személyre szabhatóság</a:t>
            </a:r>
          </a:p>
          <a:p>
            <a:r>
              <a:rPr lang="hu-HU" dirty="0"/>
              <a:t>Aktív fejlesztés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3847A54-8294-3A4D-9055-AFC256DC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6" y="365124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66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163CB8-ABF9-11FC-1BF2-0ACF157F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Architektúra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B0B3390-58E4-8D97-AAA0-A754D1D1420F}"/>
              </a:ext>
            </a:extLst>
          </p:cNvPr>
          <p:cNvSpPr txBox="1"/>
          <p:nvPr/>
        </p:nvSpPr>
        <p:spPr>
          <a:xfrm>
            <a:off x="3201670" y="3491861"/>
            <a:ext cx="1655308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Vezérlő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AB09612-52FB-FFFE-C739-C6E031E34ECD}"/>
              </a:ext>
            </a:extLst>
          </p:cNvPr>
          <p:cNvSpPr txBox="1"/>
          <p:nvPr/>
        </p:nvSpPr>
        <p:spPr>
          <a:xfrm>
            <a:off x="8959893" y="3588417"/>
            <a:ext cx="115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Nézet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6BB2E70-698C-9FCA-72A8-C356A0D8DDCA}"/>
              </a:ext>
            </a:extLst>
          </p:cNvPr>
          <p:cNvSpPr txBox="1"/>
          <p:nvPr/>
        </p:nvSpPr>
        <p:spPr>
          <a:xfrm>
            <a:off x="5691031" y="3438753"/>
            <a:ext cx="2384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Nézetmodell</a:t>
            </a:r>
          </a:p>
          <a:p>
            <a:pPr algn="ctr"/>
            <a:r>
              <a:rPr lang="hu-HU" sz="3200" dirty="0"/>
              <a:t>(Modell)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51F5EB8-7860-4D3A-1F0A-2BF2AE41975D}"/>
              </a:ext>
            </a:extLst>
          </p:cNvPr>
          <p:cNvSpPr txBox="1"/>
          <p:nvPr/>
        </p:nvSpPr>
        <p:spPr>
          <a:xfrm>
            <a:off x="312420" y="3105835"/>
            <a:ext cx="2293126" cy="107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Adatbázis</a:t>
            </a:r>
          </a:p>
          <a:p>
            <a:pPr algn="ctr"/>
            <a:r>
              <a:rPr lang="hu-HU" sz="3200" dirty="0"/>
              <a:t>(Modell)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62107817-38EC-573F-8254-23A7F4959E1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56977" y="3784248"/>
            <a:ext cx="834053" cy="193113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E4F84CA9-A1EF-226E-CEA3-028BF9104E8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8075471" y="3880805"/>
            <a:ext cx="884422" cy="96557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Összekötő: szögletes 91">
            <a:extLst>
              <a:ext uri="{FF2B5EF4-FFF2-40B4-BE49-F238E27FC236}">
                <a16:creationId xmlns:a16="http://schemas.microsoft.com/office/drawing/2014/main" id="{07901F5C-97DC-1FF5-A210-525E48E6404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2605546" y="3644445"/>
            <a:ext cx="596124" cy="139803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BD689DA0-F993-E549-5D5B-DD131E9904EC}"/>
              </a:ext>
            </a:extLst>
          </p:cNvPr>
          <p:cNvSpPr txBox="1"/>
          <p:nvPr/>
        </p:nvSpPr>
        <p:spPr>
          <a:xfrm>
            <a:off x="177695" y="4520984"/>
            <a:ext cx="2545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Egyéb szolgáltatások</a:t>
            </a:r>
          </a:p>
        </p:txBody>
      </p:sp>
      <p:cxnSp>
        <p:nvCxnSpPr>
          <p:cNvPr id="109" name="Összekötő: szögletes 108">
            <a:extLst>
              <a:ext uri="{FF2B5EF4-FFF2-40B4-BE49-F238E27FC236}">
                <a16:creationId xmlns:a16="http://schemas.microsoft.com/office/drawing/2014/main" id="{CFB30E42-EB62-8B14-562E-6ED0C0CEE8EB}"/>
              </a:ext>
            </a:extLst>
          </p:cNvPr>
          <p:cNvCxnSpPr>
            <a:cxnSpLocks/>
            <a:stCxn id="108" idx="3"/>
            <a:endCxn id="4" idx="2"/>
          </p:cNvCxnSpPr>
          <p:nvPr/>
        </p:nvCxnSpPr>
        <p:spPr>
          <a:xfrm flipV="1">
            <a:off x="2722775" y="4076635"/>
            <a:ext cx="1306549" cy="982958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Összekötő: szögletes 111">
            <a:extLst>
              <a:ext uri="{FF2B5EF4-FFF2-40B4-BE49-F238E27FC236}">
                <a16:creationId xmlns:a16="http://schemas.microsoft.com/office/drawing/2014/main" id="{4E790C1F-980F-0330-C0D6-AE3EC653F25E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16200000" flipH="1">
            <a:off x="6736197" y="784988"/>
            <a:ext cx="96556" cy="5510303"/>
          </a:xfrm>
          <a:prstGeom prst="bentConnector3">
            <a:avLst>
              <a:gd name="adj1" fmla="val -236754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zövegdoboz 120">
            <a:extLst>
              <a:ext uri="{FF2B5EF4-FFF2-40B4-BE49-F238E27FC236}">
                <a16:creationId xmlns:a16="http://schemas.microsoft.com/office/drawing/2014/main" id="{9440AA44-D9AF-5295-E8FC-3884F6D84D86}"/>
              </a:ext>
            </a:extLst>
          </p:cNvPr>
          <p:cNvSpPr txBox="1"/>
          <p:nvPr/>
        </p:nvSpPr>
        <p:spPr>
          <a:xfrm>
            <a:off x="8517683" y="5389591"/>
            <a:ext cx="216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1" dirty="0"/>
              <a:t>Felhasználó</a:t>
            </a:r>
          </a:p>
        </p:txBody>
      </p:sp>
      <p:cxnSp>
        <p:nvCxnSpPr>
          <p:cNvPr id="122" name="Összekötő: szögletes 121">
            <a:extLst>
              <a:ext uri="{FF2B5EF4-FFF2-40B4-BE49-F238E27FC236}">
                <a16:creationId xmlns:a16="http://schemas.microsoft.com/office/drawing/2014/main" id="{A2E434CA-D421-E825-8ED6-122552C72E0E}"/>
              </a:ext>
            </a:extLst>
          </p:cNvPr>
          <p:cNvCxnSpPr>
            <a:cxnSpLocks/>
            <a:stCxn id="121" idx="0"/>
            <a:endCxn id="7" idx="2"/>
          </p:cNvCxnSpPr>
          <p:nvPr/>
        </p:nvCxnSpPr>
        <p:spPr>
          <a:xfrm rot="16200000" flipV="1">
            <a:off x="8961846" y="4750974"/>
            <a:ext cx="1216399" cy="608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88636-64A8-B8D2-D652-72B8FE83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Általam fejlesztett részek</a:t>
            </a:r>
          </a:p>
        </p:txBody>
      </p:sp>
    </p:spTree>
    <p:extLst>
      <p:ext uri="{BB962C8B-B14F-4D97-AF65-F5344CB8AC3E}">
        <p14:creationId xmlns:p14="http://schemas.microsoft.com/office/powerpoint/2010/main" val="19918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E32252-6461-BA00-E18B-632CEFB3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Konfiguráció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0D5C01-A2E1-55B8-813C-179F7244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JSON</a:t>
            </a:r>
          </a:p>
          <a:p>
            <a:r>
              <a:rPr lang="hu-HU" dirty="0"/>
              <a:t>Mentési lehetőség</a:t>
            </a:r>
          </a:p>
          <a:p>
            <a:r>
              <a:rPr lang="hu-HU" dirty="0"/>
              <a:t>Interaktív konfiguráció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B40A30-E116-45E9-33F6-B590B993F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" r="1131"/>
          <a:stretch/>
        </p:blipFill>
        <p:spPr>
          <a:xfrm>
            <a:off x="5353879" y="681037"/>
            <a:ext cx="659958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FA9E06-9D52-EF35-26A8-8DE50ACA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Adatbázis-kapcsolat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50108-4794-5841-A40E-C2DD6B29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MariaDB</a:t>
            </a:r>
            <a:endParaRPr lang="hu-HU" dirty="0"/>
          </a:p>
          <a:p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endParaRPr lang="hu-HU" dirty="0"/>
          </a:p>
          <a:p>
            <a:pPr lvl="1"/>
            <a:r>
              <a:rPr lang="hu-HU" dirty="0"/>
              <a:t>Modellek</a:t>
            </a:r>
          </a:p>
          <a:p>
            <a:pPr lvl="1"/>
            <a:r>
              <a:rPr lang="hu-HU" dirty="0"/>
              <a:t>Migrációk</a:t>
            </a:r>
          </a:p>
          <a:p>
            <a:pPr lvl="1"/>
            <a:r>
              <a:rPr lang="hu-HU" dirty="0" err="1"/>
              <a:t>Linq</a:t>
            </a:r>
            <a:endParaRPr lang="hu-HU" dirty="0"/>
          </a:p>
          <a:p>
            <a:pPr lvl="1"/>
            <a:r>
              <a:rPr lang="hu-HU" dirty="0"/>
              <a:t>Rugalmasság</a:t>
            </a:r>
          </a:p>
          <a:p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B569ADBF-1035-1390-89A8-2CA9111CFFBC}"/>
              </a:ext>
            </a:extLst>
          </p:cNvPr>
          <p:cNvGrpSpPr/>
          <p:nvPr/>
        </p:nvGrpSpPr>
        <p:grpSpPr>
          <a:xfrm>
            <a:off x="4524689" y="4806124"/>
            <a:ext cx="7440064" cy="1186009"/>
            <a:chOff x="3913736" y="5313500"/>
            <a:chExt cx="7440064" cy="1186009"/>
          </a:xfrm>
        </p:grpSpPr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649F3ACA-ECE7-B98A-BB58-F3F6D94EBC86}"/>
                </a:ext>
              </a:extLst>
            </p:cNvPr>
            <p:cNvGrpSpPr/>
            <p:nvPr/>
          </p:nvGrpSpPr>
          <p:grpSpPr>
            <a:xfrm>
              <a:off x="3913736" y="5313500"/>
              <a:ext cx="7440064" cy="914527"/>
              <a:chOff x="4040994" y="3502513"/>
              <a:chExt cx="7440064" cy="914527"/>
            </a:xfrm>
          </p:grpSpPr>
          <p:pic>
            <p:nvPicPr>
              <p:cNvPr id="5" name="Kép 4">
                <a:extLst>
                  <a:ext uri="{FF2B5EF4-FFF2-40B4-BE49-F238E27FC236}">
                    <a16:creationId xmlns:a16="http://schemas.microsoft.com/office/drawing/2014/main" id="{26483E3A-D5AF-AFD4-2812-886A9BCE2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0995" y="3997882"/>
                <a:ext cx="7440063" cy="419158"/>
              </a:xfrm>
              <a:prstGeom prst="rect">
                <a:avLst/>
              </a:prstGeom>
            </p:spPr>
          </p:pic>
          <p:pic>
            <p:nvPicPr>
              <p:cNvPr id="7" name="Kép 6">
                <a:extLst>
                  <a:ext uri="{FF2B5EF4-FFF2-40B4-BE49-F238E27FC236}">
                    <a16:creationId xmlns:a16="http://schemas.microsoft.com/office/drawing/2014/main" id="{F6210300-7F1F-45A6-9267-85B776930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0994" y="3502513"/>
                <a:ext cx="7440063" cy="495369"/>
              </a:xfrm>
              <a:prstGeom prst="rect">
                <a:avLst/>
              </a:prstGeom>
            </p:spPr>
          </p:pic>
        </p:grp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1A809CFA-947B-16E9-072A-A9E6B132DE04}"/>
                </a:ext>
              </a:extLst>
            </p:cNvPr>
            <p:cNvSpPr txBox="1"/>
            <p:nvPr/>
          </p:nvSpPr>
          <p:spPr>
            <a:xfrm>
              <a:off x="5231982" y="6222510"/>
              <a:ext cx="4803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/>
                <a:t>www.techempower.com/benchmarks</a:t>
              </a:r>
            </a:p>
          </p:txBody>
        </p:sp>
      </p:grpSp>
      <p:pic>
        <p:nvPicPr>
          <p:cNvPr id="1026" name="Picture 2" descr="MariaDB">
            <a:extLst>
              <a:ext uri="{FF2B5EF4-FFF2-40B4-BE49-F238E27FC236}">
                <a16:creationId xmlns:a16="http://schemas.microsoft.com/office/drawing/2014/main" id="{83156225-6C2F-19EB-BBBF-BCD4C85F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721" y="681037"/>
            <a:ext cx="23241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288F5367-E2DB-C85D-FA9F-A68BAA2B0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344" y="1886894"/>
            <a:ext cx="216247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167</Words>
  <Application>Microsoft Office PowerPoint</Application>
  <PresentationFormat>Szélesvásznú</PresentationFormat>
  <Paragraphs>86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Boronkay Házi Feladat Rendszer</vt:lpstr>
      <vt:lpstr>Ötlet</vt:lpstr>
      <vt:lpstr>Áttekintés</vt:lpstr>
      <vt:lpstr>Továbbfejlesztés</vt:lpstr>
      <vt:lpstr>ASP.NET Core MVC</vt:lpstr>
      <vt:lpstr>Architektúra</vt:lpstr>
      <vt:lpstr>Általam fejlesztett részek</vt:lpstr>
      <vt:lpstr>Konfiguráció</vt:lpstr>
      <vt:lpstr>Adatbázis-kapcsolat</vt:lpstr>
      <vt:lpstr>Adatbázis-szerkezet</vt:lpstr>
      <vt:lpstr>Autentikáció</vt:lpstr>
      <vt:lpstr>E-mail szolgáltatás</vt:lpstr>
      <vt:lpstr>Csevegés</vt:lpstr>
      <vt:lpstr>Fájltárolás</vt:lpstr>
      <vt:lpstr>Hosztolás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Boronkay Házi Feladat Rendszer</dc:title>
  <dc:creator>melymulcs@sulid.hu</dc:creator>
  <cp:lastModifiedBy>Jávor Márton Áron</cp:lastModifiedBy>
  <cp:revision>5</cp:revision>
  <dcterms:created xsi:type="dcterms:W3CDTF">2024-03-20T20:55:43Z</dcterms:created>
  <dcterms:modified xsi:type="dcterms:W3CDTF">2024-03-22T23:11:45Z</dcterms:modified>
</cp:coreProperties>
</file>