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72" r:id="rId3"/>
    <p:sldId id="257" r:id="rId4"/>
    <p:sldId id="274" r:id="rId5"/>
    <p:sldId id="275" r:id="rId6"/>
    <p:sldId id="276" r:id="rId7"/>
    <p:sldId id="279" r:id="rId8"/>
    <p:sldId id="278" r:id="rId9"/>
    <p:sldId id="280" r:id="rId10"/>
    <p:sldId id="282" r:id="rId11"/>
    <p:sldId id="281" r:id="rId12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t" initials="R" lastIdx="1" clrIdx="0">
    <p:extLst>
      <p:ext uri="{19B8F6BF-5375-455C-9EA6-DF929625EA0E}">
        <p15:presenceInfo xmlns:p15="http://schemas.microsoft.com/office/powerpoint/2012/main" userId="Roo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C0000"/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301" autoAdjust="0"/>
  </p:normalViewPr>
  <p:slideViewPr>
    <p:cSldViewPr snapToGrid="0">
      <p:cViewPr varScale="1">
        <p:scale>
          <a:sx n="60" d="100"/>
          <a:sy n="60" d="100"/>
        </p:scale>
        <p:origin x="658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91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5EE2DF-346F-4A7B-A71E-BDFF5A5A8C1A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0DE145-76E7-42E2-B70D-EE09587CAC08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538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DEVelopment</a:t>
            </a:r>
            <a:r>
              <a:rPr lang="en-US" dirty="0"/>
              <a:t> + </a:t>
            </a:r>
            <a:r>
              <a:rPr lang="en-US" dirty="0" err="1"/>
              <a:t>OPerations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üzemeltetés</a:t>
            </a:r>
            <a:r>
              <a:rPr lang="en-US" dirty="0"/>
              <a:t> </a:t>
            </a:r>
            <a:r>
              <a:rPr lang="en-US" dirty="0" err="1"/>
              <a:t>közelebb</a:t>
            </a:r>
            <a:r>
              <a:rPr lang="en-US" dirty="0"/>
              <a:t> </a:t>
            </a:r>
            <a:r>
              <a:rPr lang="en-US" dirty="0" err="1"/>
              <a:t>hozása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Folyamatok</a:t>
            </a:r>
            <a:r>
              <a:rPr lang="en-US" dirty="0"/>
              <a:t> </a:t>
            </a:r>
            <a:r>
              <a:rPr lang="en-US" dirty="0" err="1"/>
              <a:t>automatizálása</a:t>
            </a:r>
            <a:r>
              <a:rPr lang="en-US" dirty="0"/>
              <a:t> (build, test, deployment, monitoring </a:t>
            </a:r>
            <a:r>
              <a:rPr lang="en-US" dirty="0" err="1"/>
              <a:t>stb</a:t>
            </a:r>
            <a:r>
              <a:rPr lang="en-US" dirty="0"/>
              <a:t>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Eredmény</a:t>
            </a:r>
            <a:r>
              <a:rPr lang="en-US" dirty="0"/>
              <a:t>: </a:t>
            </a:r>
            <a:r>
              <a:rPr lang="en-US" dirty="0" err="1"/>
              <a:t>gyors</a:t>
            </a:r>
            <a:r>
              <a:rPr lang="en-US" dirty="0"/>
              <a:t>, </a:t>
            </a:r>
            <a:r>
              <a:rPr lang="en-US" dirty="0" err="1"/>
              <a:t>megbízható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fejlesztés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473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VM boot </a:t>
            </a:r>
            <a:r>
              <a:rPr lang="en-US" dirty="0" err="1"/>
              <a:t>idő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129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cluster </a:t>
            </a:r>
            <a:r>
              <a:rPr lang="en-US" dirty="0" err="1"/>
              <a:t>menedzselése</a:t>
            </a:r>
            <a:endParaRPr lang="en-US" dirty="0"/>
          </a:p>
          <a:p>
            <a:r>
              <a:rPr lang="en-US" dirty="0"/>
              <a:t>(</a:t>
            </a:r>
            <a:r>
              <a:rPr lang="en-US" b="1" dirty="0"/>
              <a:t>Deployment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példányok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frissítése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 a node </a:t>
            </a:r>
            <a:r>
              <a:rPr lang="en-US" dirty="0" err="1"/>
              <a:t>leáll</a:t>
            </a:r>
            <a:r>
              <a:rPr lang="en-US" dirty="0"/>
              <a:t>,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indít</a:t>
            </a:r>
            <a:r>
              <a:rPr lang="en-US" dirty="0"/>
              <a:t>)</a:t>
            </a:r>
          </a:p>
          <a:p>
            <a:r>
              <a:rPr lang="en-US" b="1" dirty="0"/>
              <a:t>Pod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konténer</a:t>
            </a:r>
            <a:r>
              <a:rPr lang="en-US" dirty="0"/>
              <a:t> </a:t>
            </a:r>
            <a:r>
              <a:rPr lang="en-US" dirty="0" err="1"/>
              <a:t>csoport</a:t>
            </a:r>
            <a:r>
              <a:rPr lang="en-US" dirty="0"/>
              <a:t> ( </a:t>
            </a:r>
            <a:r>
              <a:rPr lang="en-US" dirty="0" err="1"/>
              <a:t>szorosan</a:t>
            </a:r>
            <a:r>
              <a:rPr lang="en-US" dirty="0"/>
              <a:t> </a:t>
            </a:r>
            <a:r>
              <a:rPr lang="en-US" dirty="0" err="1"/>
              <a:t>összekapcsolodóak</a:t>
            </a:r>
            <a:r>
              <a:rPr lang="en-US" dirty="0"/>
              <a:t> pl. webserver + </a:t>
            </a:r>
            <a:r>
              <a:rPr lang="en-US" dirty="0" err="1"/>
              <a:t>üzleti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(</a:t>
            </a:r>
            <a:r>
              <a:rPr lang="en-US" dirty="0" err="1"/>
              <a:t>adatforrás</a:t>
            </a:r>
            <a:r>
              <a:rPr lang="en-US" dirty="0"/>
              <a:t>))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, </a:t>
            </a:r>
            <a:r>
              <a:rPr lang="en-US" dirty="0" err="1"/>
              <a:t>együtt</a:t>
            </a:r>
            <a:r>
              <a:rPr lang="en-US" dirty="0"/>
              <a:t> </a:t>
            </a:r>
            <a:r>
              <a:rPr lang="en-US" dirty="0" err="1"/>
              <a:t>ütemezve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Közös</a:t>
            </a:r>
            <a:r>
              <a:rPr lang="en-US" dirty="0"/>
              <a:t> IP, </a:t>
            </a:r>
            <a:r>
              <a:rPr lang="en-US" dirty="0" err="1"/>
              <a:t>háttértár</a:t>
            </a:r>
            <a:endParaRPr lang="en-US" dirty="0"/>
          </a:p>
          <a:p>
            <a:pPr marL="0" lvl="0" indent="0">
              <a:buFontTx/>
              <a:buNone/>
            </a:pPr>
            <a:r>
              <a:rPr lang="en-US" b="1" dirty="0"/>
              <a:t>Node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Master </a:t>
            </a:r>
            <a:r>
              <a:rPr lang="en-US" b="0" dirty="0" err="1"/>
              <a:t>irányítja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VM </a:t>
            </a:r>
            <a:r>
              <a:rPr lang="en-US" b="0" dirty="0" err="1"/>
              <a:t>vagy</a:t>
            </a:r>
            <a:r>
              <a:rPr lang="en-US" b="0" dirty="0"/>
              <a:t> </a:t>
            </a:r>
            <a:r>
              <a:rPr lang="en-US" b="0" dirty="0" err="1"/>
              <a:t>fizika</a:t>
            </a:r>
            <a:r>
              <a:rPr lang="en-US" b="0" dirty="0"/>
              <a:t> </a:t>
            </a:r>
            <a:r>
              <a:rPr lang="en-US" b="0" dirty="0" err="1"/>
              <a:t>gép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1 </a:t>
            </a:r>
            <a:r>
              <a:rPr lang="en-US" b="0" dirty="0" err="1"/>
              <a:t>vagy</a:t>
            </a:r>
            <a:r>
              <a:rPr lang="en-US" b="0" dirty="0"/>
              <a:t> </a:t>
            </a:r>
            <a:r>
              <a:rPr lang="en-US" b="0" dirty="0" err="1"/>
              <a:t>több</a:t>
            </a:r>
            <a:r>
              <a:rPr lang="en-US" b="0" dirty="0"/>
              <a:t> pod (</a:t>
            </a:r>
            <a:r>
              <a:rPr lang="en-US" b="0" dirty="0" err="1"/>
              <a:t>automatikusan</a:t>
            </a:r>
            <a:r>
              <a:rPr lang="en-US" b="0" dirty="0"/>
              <a:t> </a:t>
            </a:r>
            <a:r>
              <a:rPr lang="en-US" b="0" dirty="0" err="1"/>
              <a:t>elosztva</a:t>
            </a:r>
            <a:r>
              <a:rPr lang="en-US" b="0" dirty="0"/>
              <a:t>, </a:t>
            </a:r>
            <a:r>
              <a:rPr lang="en-US" b="0" dirty="0" err="1"/>
              <a:t>ütemezve</a:t>
            </a:r>
            <a:r>
              <a:rPr lang="en-US" b="0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 err="1"/>
              <a:t>Kubelet</a:t>
            </a:r>
            <a:endParaRPr lang="en-US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Master – Node </a:t>
            </a:r>
            <a:r>
              <a:rPr lang="en-US" b="0" dirty="0" err="1"/>
              <a:t>kommunikáció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Biztosítja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/>
              <a:t>konténerek</a:t>
            </a:r>
            <a:r>
              <a:rPr lang="en-US" b="0" dirty="0"/>
              <a:t> pod-ban </a:t>
            </a:r>
            <a:r>
              <a:rPr lang="en-US" b="0" dirty="0" err="1"/>
              <a:t>futnak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Docker </a:t>
            </a:r>
            <a:r>
              <a:rPr lang="en-US" b="0" dirty="0"/>
              <a:t>(image pl. </a:t>
            </a:r>
            <a:r>
              <a:rPr lang="en-US" b="0" dirty="0" err="1"/>
              <a:t>DockerHub-ról</a:t>
            </a:r>
            <a:r>
              <a:rPr lang="en-US" b="0" dirty="0"/>
              <a:t>, </a:t>
            </a:r>
            <a:r>
              <a:rPr lang="en-US" b="0" dirty="0" err="1"/>
              <a:t>konténer</a:t>
            </a:r>
            <a:r>
              <a:rPr lang="en-US" b="0" dirty="0"/>
              <a:t> </a:t>
            </a:r>
            <a:r>
              <a:rPr lang="en-US" b="0" dirty="0" err="1"/>
              <a:t>futtatása</a:t>
            </a:r>
            <a:endParaRPr lang="en-US" b="1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911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kube-apiserver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API a </a:t>
            </a:r>
            <a:r>
              <a:rPr lang="en-US" dirty="0" err="1"/>
              <a:t>melyen</a:t>
            </a:r>
            <a:r>
              <a:rPr lang="en-US" dirty="0"/>
              <a:t> </a:t>
            </a:r>
            <a:r>
              <a:rPr lang="en-US" dirty="0" err="1"/>
              <a:t>keresztul</a:t>
            </a:r>
            <a:r>
              <a:rPr lang="en-US" dirty="0"/>
              <a:t> a </a:t>
            </a:r>
            <a:r>
              <a:rPr lang="en-US" dirty="0" err="1"/>
              <a:t>komponensek</a:t>
            </a:r>
            <a:r>
              <a:rPr lang="en-US" dirty="0"/>
              <a:t> </a:t>
            </a:r>
            <a:r>
              <a:rPr lang="en-US" dirty="0" err="1"/>
              <a:t>kommunikálnak</a:t>
            </a:r>
            <a:endParaRPr lang="en-US" dirty="0"/>
          </a:p>
          <a:p>
            <a:r>
              <a:rPr lang="en-US" b="1" dirty="0" err="1"/>
              <a:t>etcd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kulcs-érték</a:t>
            </a:r>
            <a:r>
              <a:rPr lang="en-US" dirty="0"/>
              <a:t> </a:t>
            </a:r>
            <a:r>
              <a:rPr lang="en-US" dirty="0" err="1"/>
              <a:t>tároló</a:t>
            </a:r>
            <a:r>
              <a:rPr lang="en-US" dirty="0"/>
              <a:t>, </a:t>
            </a:r>
            <a:r>
              <a:rPr lang="en-US" dirty="0" err="1"/>
              <a:t>nyilvántartja</a:t>
            </a:r>
            <a:r>
              <a:rPr lang="en-US" dirty="0"/>
              <a:t> a K8s cluster </a:t>
            </a:r>
            <a:r>
              <a:rPr lang="en-US" dirty="0" err="1"/>
              <a:t>allapotat</a:t>
            </a:r>
            <a:r>
              <a:rPr lang="en-US" dirty="0"/>
              <a:t> (BACKUP)</a:t>
            </a:r>
          </a:p>
          <a:p>
            <a:r>
              <a:rPr lang="en-US" b="1" dirty="0" err="1"/>
              <a:t>kube</a:t>
            </a:r>
            <a:r>
              <a:rPr lang="en-US" b="1" dirty="0"/>
              <a:t>-scheduler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Új</a:t>
            </a:r>
            <a:r>
              <a:rPr lang="en-US" b="0" dirty="0"/>
              <a:t> </a:t>
            </a:r>
            <a:r>
              <a:rPr lang="en-US" b="0" dirty="0" err="1"/>
              <a:t>podok</a:t>
            </a:r>
            <a:r>
              <a:rPr lang="en-US" b="0" dirty="0"/>
              <a:t> node-</a:t>
            </a:r>
            <a:r>
              <a:rPr lang="en-US" b="0" dirty="0" err="1"/>
              <a:t>hoz</a:t>
            </a:r>
            <a:r>
              <a:rPr lang="en-US" b="0" dirty="0"/>
              <a:t> </a:t>
            </a:r>
            <a:r>
              <a:rPr lang="en-US" b="0" dirty="0" err="1"/>
              <a:t>rendelése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Szempontok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Erőforrás</a:t>
            </a:r>
            <a:r>
              <a:rPr lang="en-US" b="0" dirty="0"/>
              <a:t> </a:t>
            </a:r>
            <a:r>
              <a:rPr lang="en-US" b="0" dirty="0" err="1"/>
              <a:t>követelmények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HW/SW </a:t>
            </a:r>
            <a:r>
              <a:rPr lang="en-US" b="0" dirty="0" err="1"/>
              <a:t>kényszerek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Affinitás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Adatlokalizáció</a:t>
            </a: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err="1"/>
              <a:t>kube</a:t>
            </a:r>
            <a:r>
              <a:rPr lang="en-US" b="1" dirty="0"/>
              <a:t>-controller-manager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 err="1"/>
              <a:t>monitorozza</a:t>
            </a:r>
            <a:r>
              <a:rPr lang="en-US" b="0" dirty="0"/>
              <a:t> a cluster </a:t>
            </a:r>
            <a:r>
              <a:rPr lang="en-US" b="0" dirty="0" err="1"/>
              <a:t>állapotát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apiserver-en</a:t>
            </a:r>
            <a:r>
              <a:rPr lang="en-US" b="0" dirty="0"/>
              <a:t> </a:t>
            </a:r>
            <a:r>
              <a:rPr lang="en-US" b="0" dirty="0" err="1"/>
              <a:t>keresztül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 err="1"/>
              <a:t>kalibrálja</a:t>
            </a:r>
            <a:r>
              <a:rPr lang="en-US" b="0" dirty="0"/>
              <a:t> a cluster-t,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elérje</a:t>
            </a:r>
            <a:r>
              <a:rPr lang="en-US" b="0" dirty="0"/>
              <a:t> a </a:t>
            </a:r>
            <a:r>
              <a:rPr lang="en-US" b="0" dirty="0" err="1"/>
              <a:t>felhasználó</a:t>
            </a:r>
            <a:r>
              <a:rPr lang="en-US" b="0" dirty="0"/>
              <a:t> </a:t>
            </a:r>
            <a:r>
              <a:rPr lang="en-US" b="0" dirty="0" err="1"/>
              <a:t>által</a:t>
            </a:r>
            <a:r>
              <a:rPr lang="en-US" b="0" dirty="0"/>
              <a:t> </a:t>
            </a:r>
            <a:r>
              <a:rPr lang="en-US" b="0" dirty="0" err="1"/>
              <a:t>definiált</a:t>
            </a:r>
            <a:r>
              <a:rPr lang="en-US" b="0" dirty="0"/>
              <a:t> </a:t>
            </a:r>
            <a:r>
              <a:rPr lang="en-US" b="0" dirty="0" err="1"/>
              <a:t>állapotot</a:t>
            </a:r>
            <a:r>
              <a:rPr lang="en-US" b="0" dirty="0"/>
              <a:t> (‘desired state’)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cloud-controller-manager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cloud </a:t>
            </a:r>
            <a:r>
              <a:rPr lang="en-US" b="0" dirty="0" err="1"/>
              <a:t>szolgáltató</a:t>
            </a:r>
            <a:r>
              <a:rPr lang="en-US" b="0" dirty="0"/>
              <a:t> </a:t>
            </a:r>
            <a:r>
              <a:rPr lang="en-US" b="0" dirty="0" err="1"/>
              <a:t>specifikus</a:t>
            </a:r>
            <a:r>
              <a:rPr lang="en-US" b="0" dirty="0"/>
              <a:t> </a:t>
            </a:r>
            <a:r>
              <a:rPr lang="en-US" b="0" dirty="0" err="1"/>
              <a:t>vezérlő</a:t>
            </a:r>
            <a:r>
              <a:rPr lang="en-US" b="0" dirty="0"/>
              <a:t> </a:t>
            </a:r>
            <a:r>
              <a:rPr lang="en-US" b="0" dirty="0" err="1"/>
              <a:t>programokat</a:t>
            </a:r>
            <a:r>
              <a:rPr lang="en-US" b="0" dirty="0"/>
              <a:t> </a:t>
            </a:r>
            <a:r>
              <a:rPr lang="en-US" b="0" dirty="0" err="1"/>
              <a:t>futtat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Így</a:t>
            </a:r>
            <a:r>
              <a:rPr lang="en-US" b="0" dirty="0"/>
              <a:t> </a:t>
            </a:r>
            <a:r>
              <a:rPr lang="en-US" b="0" dirty="0" err="1"/>
              <a:t>különválhat</a:t>
            </a:r>
            <a:r>
              <a:rPr lang="en-US" b="0" dirty="0"/>
              <a:t> a K8s </a:t>
            </a:r>
            <a:r>
              <a:rPr lang="en-US" b="0" dirty="0" err="1"/>
              <a:t>és</a:t>
            </a:r>
            <a:r>
              <a:rPr lang="en-US" b="0" dirty="0"/>
              <a:t> a cloud </a:t>
            </a:r>
            <a:r>
              <a:rPr lang="en-US" b="0" dirty="0" err="1"/>
              <a:t>szolgáltató</a:t>
            </a:r>
            <a:r>
              <a:rPr lang="en-US" b="0" dirty="0"/>
              <a:t> </a:t>
            </a:r>
            <a:r>
              <a:rPr lang="en-US" b="0" dirty="0" err="1"/>
              <a:t>feljődése</a:t>
            </a: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err="1"/>
              <a:t>kube</a:t>
            </a:r>
            <a:r>
              <a:rPr lang="en-US" b="1" dirty="0"/>
              <a:t>-proxy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 err="1"/>
              <a:t>ez</a:t>
            </a:r>
            <a:r>
              <a:rPr lang="en-US" b="0" dirty="0"/>
              <a:t> </a:t>
            </a:r>
            <a:r>
              <a:rPr lang="en-US" b="0" dirty="0" err="1"/>
              <a:t>teszi</a:t>
            </a:r>
            <a:r>
              <a:rPr lang="en-US" b="0" dirty="0"/>
              <a:t> </a:t>
            </a:r>
            <a:r>
              <a:rPr lang="en-US" b="0" dirty="0" err="1"/>
              <a:t>lehetővé</a:t>
            </a:r>
            <a:r>
              <a:rPr lang="en-US" b="0" dirty="0"/>
              <a:t> Service-k </a:t>
            </a:r>
            <a:r>
              <a:rPr lang="en-US" b="0" dirty="0" err="1"/>
              <a:t>definiálását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saját</a:t>
            </a:r>
            <a:r>
              <a:rPr lang="en-US" b="0" dirty="0"/>
              <a:t>, </a:t>
            </a:r>
            <a:r>
              <a:rPr lang="en-US" b="0" dirty="0" err="1"/>
              <a:t>stabil</a:t>
            </a:r>
            <a:r>
              <a:rPr lang="en-US" b="0" dirty="0"/>
              <a:t> </a:t>
            </a:r>
            <a:r>
              <a:rPr lang="en-US" b="0" dirty="0" err="1"/>
              <a:t>hálozati</a:t>
            </a:r>
            <a:r>
              <a:rPr lang="en-US" b="0" dirty="0"/>
              <a:t> </a:t>
            </a:r>
            <a:r>
              <a:rPr lang="en-US" b="0" dirty="0" err="1"/>
              <a:t>névtér</a:t>
            </a:r>
            <a:r>
              <a:rPr lang="en-US" b="0" dirty="0"/>
              <a:t> a Service-</a:t>
            </a:r>
            <a:r>
              <a:rPr lang="en-US" b="0" dirty="0" err="1"/>
              <a:t>eknek</a:t>
            </a:r>
            <a:endParaRPr lang="en-US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082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kube</a:t>
            </a:r>
            <a:r>
              <a:rPr lang="en-US" b="1" dirty="0"/>
              <a:t>-proxy </a:t>
            </a:r>
            <a:r>
              <a:rPr lang="en-US" b="0" dirty="0" err="1"/>
              <a:t>teszi</a:t>
            </a:r>
            <a:r>
              <a:rPr lang="en-US" b="0" dirty="0"/>
              <a:t> </a:t>
            </a:r>
            <a:r>
              <a:rPr lang="en-US" b="0" dirty="0" err="1"/>
              <a:t>lehetővé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Stabil </a:t>
            </a:r>
            <a:r>
              <a:rPr lang="en-US" b="0" dirty="0" err="1"/>
              <a:t>névterek</a:t>
            </a:r>
            <a:endParaRPr lang="en-US" b="0" dirty="0"/>
          </a:p>
          <a:p>
            <a:endParaRPr lang="en-US" b="1" dirty="0"/>
          </a:p>
          <a:p>
            <a:r>
              <a:rPr lang="en-US" b="1" dirty="0"/>
              <a:t>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Kulcs-érték</a:t>
            </a:r>
            <a:r>
              <a:rPr lang="en-US" b="0" dirty="0"/>
              <a:t> </a:t>
            </a:r>
            <a:r>
              <a:rPr lang="en-US" b="0" dirty="0" err="1"/>
              <a:t>pár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K8s </a:t>
            </a:r>
            <a:r>
              <a:rPr lang="en-US" b="0" dirty="0" err="1"/>
              <a:t>objektumok</a:t>
            </a:r>
            <a:r>
              <a:rPr lang="en-US" b="0" dirty="0"/>
              <a:t> </a:t>
            </a:r>
            <a:r>
              <a:rPr lang="en-US" b="0" dirty="0" err="1"/>
              <a:t>azonosítására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Egyedi</a:t>
            </a:r>
            <a:r>
              <a:rPr lang="en-US" b="0" dirty="0"/>
              <a:t> </a:t>
            </a:r>
            <a:r>
              <a:rPr lang="en-US" b="0" dirty="0" err="1"/>
              <a:t>üzleti</a:t>
            </a:r>
            <a:r>
              <a:rPr lang="en-US" b="0" dirty="0"/>
              <a:t> </a:t>
            </a:r>
            <a:r>
              <a:rPr lang="en-US" b="0" dirty="0" err="1"/>
              <a:t>logika</a:t>
            </a:r>
            <a:r>
              <a:rPr lang="en-US" b="0" dirty="0"/>
              <a:t> </a:t>
            </a:r>
            <a:r>
              <a:rPr lang="en-US" b="0" dirty="0" err="1"/>
              <a:t>szerinti</a:t>
            </a:r>
            <a:r>
              <a:rPr lang="en-US" b="0" dirty="0"/>
              <a:t> </a:t>
            </a:r>
            <a:r>
              <a:rPr lang="en-US" b="0" dirty="0" err="1"/>
              <a:t>csoportosítás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Microservice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Kis</a:t>
            </a:r>
            <a:r>
              <a:rPr lang="en-US" b="0" dirty="0"/>
              <a:t>, </a:t>
            </a:r>
            <a:r>
              <a:rPr lang="en-US" b="0" dirty="0" err="1"/>
              <a:t>önálló</a:t>
            </a:r>
            <a:r>
              <a:rPr lang="en-US" b="0" dirty="0"/>
              <a:t> </a:t>
            </a:r>
            <a:r>
              <a:rPr lang="en-US" b="0" dirty="0" err="1"/>
              <a:t>komponensek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Skálázható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Jól</a:t>
            </a:r>
            <a:r>
              <a:rPr lang="en-US" b="0" dirty="0"/>
              <a:t> </a:t>
            </a:r>
            <a:r>
              <a:rPr lang="en-US" b="0" dirty="0" err="1"/>
              <a:t>karbantartható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Lazán</a:t>
            </a:r>
            <a:r>
              <a:rPr lang="en-US" b="0" dirty="0"/>
              <a:t> </a:t>
            </a:r>
            <a:r>
              <a:rPr lang="en-US" b="0" dirty="0" err="1"/>
              <a:t>összekapcsolódó</a:t>
            </a:r>
            <a:endParaRPr lang="hu-HU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4875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438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Minikube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K8s </a:t>
            </a:r>
            <a:r>
              <a:rPr lang="en-US" b="0" dirty="0" err="1"/>
              <a:t>futtatása</a:t>
            </a:r>
            <a:r>
              <a:rPr lang="en-US" b="0" dirty="0"/>
              <a:t> </a:t>
            </a:r>
            <a:r>
              <a:rPr lang="en-US" b="0" dirty="0" err="1"/>
              <a:t>lokálisan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1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Fejlesztési</a:t>
            </a:r>
            <a:r>
              <a:rPr lang="en-US" b="0" dirty="0"/>
              <a:t>, </a:t>
            </a:r>
            <a:r>
              <a:rPr lang="en-US" b="0" dirty="0" err="1"/>
              <a:t>tesztelési</a:t>
            </a:r>
            <a:r>
              <a:rPr lang="en-US" b="0" dirty="0"/>
              <a:t> </a:t>
            </a:r>
            <a:r>
              <a:rPr lang="en-US" b="0" dirty="0" err="1"/>
              <a:t>célok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hu-HU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8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Egyenes összekötő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Csoport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Egyenes összekötő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gyenes összekötő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Csoport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Egyenes összekötő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Egyenes összekötő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Csoport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Egyenes összekötő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gyenes összekötő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Csoport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Egyenes összekötő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Egyenes összekötő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2FEF61-DEE3-4915-AB15-6743E3C37E8C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037A20-FD97-4D6A-B2CF-8E7DF1F9D5DA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723134-7796-4A68-BBD8-053ED6E1DC4E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. csoport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Egyenes összekötő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Csoport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Egyenes összekötő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Csoport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Csoport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Egyenes összekötő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Csoport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F0257-E22B-40C7-8EF8-6E6F1D6DC03A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B6AAAF-C2DC-4653-98D4-C15407753E58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E944E-BC79-4769-BF5B-CCB870D061FF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Csoport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Egyenes összekötő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gyenes összekötő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Egyenes összekötő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gyenes összekötő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gyenes összekötő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gyenes összekötő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gyenes összekötő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gyenes összekötő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gyenes összekötő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gyenes összekötő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gyenes összekötő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gyenes összekötő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gyenes összekötő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gyenes összekötő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gyenes összekötő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gyenes összekötő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Csoport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Egyenes összekötő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Egyenes összekötő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Egyenes összekötő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Egyenes összekötő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Egyenes összekötő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Csoport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Egyenes összekötő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Egyenes összekötő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Egyenes összekötő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Egyenes összekötő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Egyenes összekötő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Egyenes összekötő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Egyenes összekötő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Egyenes összekötő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Egyenes összekötő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Egyenes összekötő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Csoport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Egyenes összekötő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Egyenes összekötő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Egyenes összekötő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gyenes összekötő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gyenes összekötő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Csoport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Egyenes összekötő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Egyenes összekötő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Egyenes összekötő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Egyenes összekötő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Egyenes összekötő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Egyenes összekötő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Egyenes összekötő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Egyenes összekötő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gyenes összekötő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gyenes összekötő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Élőláb helye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212" name="Dátum helye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8E97A-3FF0-40BC-B232-D62054A5543D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214" name="Dia számának helye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Egyenes összekötő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Csoport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Csoport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Egyenes összekötő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Egyenes összekötő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Csoport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Csoport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gyenes összekötő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gyenes összekötő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églalap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7800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7800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cxnSp>
        <p:nvCxnSpPr>
          <p:cNvPr id="60" name="Egyenes összekötő 59"/>
          <p:cNvCxnSpPr/>
          <p:nvPr userDrawn="1"/>
        </p:nvCxnSpPr>
        <p:spPr>
          <a:xfrm>
            <a:off x="7923089" y="2895600"/>
            <a:ext cx="37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88DCDCC-70BF-492C-9874-FBC34FFC67B9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Egyenes összekötő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Csoport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Csoport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Csoport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Csoport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églalap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59" name="Egyenes összekötő 58"/>
          <p:cNvCxnSpPr/>
          <p:nvPr/>
        </p:nvCxnSpPr>
        <p:spPr>
          <a:xfrm>
            <a:off x="7923089" y="2895600"/>
            <a:ext cx="37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7800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7800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Csoport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Egyenes összekötő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gyenes összekötő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gyenes összekötő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gyenes összekötő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gyenes összekötő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gyenes összekötő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gyenes összekötő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gyenes összekötő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gyenes összekötő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gyenes összekötő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gyenes összekötő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gyenes összekötő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gyenes összekötő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gyenes összekötő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gyenes összekötő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gyenes összekötő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Csoport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Egyenes összekötő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gyenes összekötő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gyenes összekötő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gyenes összekötő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Egyenes összekötő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Csoport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Egyenes összekötő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Egyenes összekötő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Egyenes összekötő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Egyenes összekötő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Egyenes összekötő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Egyenes összekötő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Egyenes összekötő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Egyenes összekötő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Egyenes összekötő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Egyenes összekötő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Csoport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Egyenes összekötő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gyenes összekötő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Egyenes összekötő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Egyenes összekötő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Egyenes összekötő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Csoport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Egyenes összekötő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Egyenes összekötő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Egyenes összekötő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Egyenes összekötő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Egyenes összekötő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Egyenes összekötő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Egyenes összekötő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gyenes összekötő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gyenes összekötő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gyenes összekötő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cxnSp>
        <p:nvCxnSpPr>
          <p:cNvPr id="148" name="Egyenes összekötő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111600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6DAFAA07-B4F7-407C-99E9-D28DA8B979D5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DevOps </a:t>
            </a:r>
            <a:r>
              <a:rPr lang="en-US" dirty="0" err="1"/>
              <a:t>témalabor</a:t>
            </a:r>
            <a:r>
              <a:rPr lang="en-US" dirty="0"/>
              <a:t> </a:t>
            </a:r>
            <a:r>
              <a:rPr lang="en-US" dirty="0" err="1"/>
              <a:t>beszámoló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 err="1"/>
              <a:t>Orova</a:t>
            </a:r>
            <a:r>
              <a:rPr lang="en-US" dirty="0"/>
              <a:t> </a:t>
            </a:r>
            <a:r>
              <a:rPr lang="en-US" dirty="0" err="1"/>
              <a:t>Márton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2F476400-F9D9-484C-9344-D332F9CA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77809"/>
            <a:ext cx="9601200" cy="1142385"/>
          </a:xfrm>
        </p:spPr>
        <p:txBody>
          <a:bodyPr/>
          <a:lstStyle/>
          <a:p>
            <a:pPr algn="ctr"/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548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DB52A9-EE8E-4FFE-8D39-24BB194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: Kubernetes via </a:t>
            </a:r>
            <a:r>
              <a:rPr lang="en-US" dirty="0" err="1"/>
              <a:t>Minikube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AD61CF-A2F9-4E7C-83EC-6DE27E9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219201"/>
            <a:ext cx="11255023" cy="4572000"/>
          </a:xfrm>
        </p:spPr>
        <p:txBody>
          <a:bodyPr/>
          <a:lstStyle/>
          <a:p>
            <a:r>
              <a:rPr lang="en-US" dirty="0"/>
              <a:t>HelloWorld Spring Boot </a:t>
            </a:r>
            <a:r>
              <a:rPr lang="en-US" dirty="0" err="1"/>
              <a:t>alkalmazás</a:t>
            </a:r>
            <a:endParaRPr lang="en-US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6A6DD66-A27D-49F0-8749-61D634DA18D6}"/>
              </a:ext>
            </a:extLst>
          </p:cNvPr>
          <p:cNvSpPr txBox="1"/>
          <p:nvPr/>
        </p:nvSpPr>
        <p:spPr>
          <a:xfrm>
            <a:off x="778932" y="1716075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94780E2-7028-40B1-AE60-B97C60A21D34}"/>
              </a:ext>
            </a:extLst>
          </p:cNvPr>
          <p:cNvSpPr txBox="1"/>
          <p:nvPr/>
        </p:nvSpPr>
        <p:spPr>
          <a:xfrm>
            <a:off x="775335" y="3513593"/>
            <a:ext cx="10803467" cy="22467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deployments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DESIRED   CURRENT   UP-TO-DATE   AVAILABLE   AGE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   1         1         1            1           17m</a:t>
            </a:r>
          </a:p>
          <a:p>
            <a:endParaRPr lang="en-US" sz="20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pods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READY   STATUS    RESTARTS   AGE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rest-hello-5c5cc4469-qws5z   1/1     Running   1          2h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32F5BFC-0B5E-44DE-8845-EAA57FB47A6C}"/>
              </a:ext>
            </a:extLst>
          </p:cNvPr>
          <p:cNvSpPr txBox="1"/>
          <p:nvPr/>
        </p:nvSpPr>
        <p:spPr>
          <a:xfrm>
            <a:off x="778931" y="2255130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deployment/rest-hello --type="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--port 8080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7881788-73ED-4D5C-AA12-F039BA16EF78}"/>
              </a:ext>
            </a:extLst>
          </p:cNvPr>
          <p:cNvSpPr txBox="1"/>
          <p:nvPr/>
        </p:nvSpPr>
        <p:spPr>
          <a:xfrm>
            <a:off x="775335" y="2808681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deployments/rest-hello --replicas=4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A2CD488-1D1A-4DBA-A756-ECDCE316C79E}"/>
              </a:ext>
            </a:extLst>
          </p:cNvPr>
          <p:cNvSpPr txBox="1"/>
          <p:nvPr/>
        </p:nvSpPr>
        <p:spPr>
          <a:xfrm>
            <a:off x="79022" y="3513593"/>
            <a:ext cx="12033956" cy="286232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deployments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DESIRED   CURRENT   UP-TO-DATE   AVAILABLE   AGE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   4         4         4            3           2h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pods -o wide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READY   STATUS    RESTARTS   AGE   IP           NODE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rest-hello-5c5cc4469-mtfcr   1/1     Running   0          44s   172.17.0.8 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rest-hello-5c5cc4469-qws5z   1/1     Running   1          2h    172.17.0.5 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rest-hello-5c5cc4469-w45nk   1/1     Running   0          44s   172.17.0.6 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rest-hello-5c5cc4469-zl9q9   1/1     Running   0          44s   172.17.0.7 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5A3AA78-C2DE-4496-AFC0-003069D5794F}"/>
              </a:ext>
            </a:extLst>
          </p:cNvPr>
          <p:cNvSpPr txBox="1"/>
          <p:nvPr/>
        </p:nvSpPr>
        <p:spPr>
          <a:xfrm>
            <a:off x="775335" y="3384309"/>
            <a:ext cx="10803467" cy="31700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{"id":1,"content":"Hello, World!"}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{"id":2,"content":"Hello, World!"}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{"id":1,"content":"Hello, World!"}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{"id":3,"content":"Hello, World!"}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{"id":1,"content":"Hello, World!"}</a:t>
            </a:r>
          </a:p>
        </p:txBody>
      </p:sp>
    </p:spTree>
    <p:extLst>
      <p:ext uri="{BB962C8B-B14F-4D97-AF65-F5344CB8AC3E}">
        <p14:creationId xmlns:p14="http://schemas.microsoft.com/office/powerpoint/2010/main" val="30905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8" grpId="0" animBg="1"/>
      <p:bldP spid="10" grpId="0" animBg="1"/>
      <p:bldP spid="11" grpId="0" animBg="1"/>
      <p:bldP spid="11" grpI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75A6C6-388F-4A5A-B1B5-2288B19B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0789"/>
            <a:ext cx="10266285" cy="562947"/>
          </a:xfrm>
        </p:spPr>
        <p:txBody>
          <a:bodyPr>
            <a:normAutofit fontScale="90000"/>
          </a:bodyPr>
          <a:lstStyle/>
          <a:p>
            <a:r>
              <a:rPr lang="en-US" dirty="0"/>
              <a:t>Mi is a </a:t>
            </a:r>
            <a:r>
              <a:rPr lang="en-US" sz="3600" dirty="0"/>
              <a:t>DevOps</a:t>
            </a:r>
            <a:r>
              <a:rPr lang="en-US" dirty="0"/>
              <a:t>?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1110D07-379C-4663-9278-E078E5194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7388" y="1981200"/>
            <a:ext cx="8657224" cy="381000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0D89858-A98C-4186-B5DC-9251B9A84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682" y="1418251"/>
            <a:ext cx="1348378" cy="56294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877C958E-D56A-4A21-B2DE-5002BB948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6427" y="1802379"/>
            <a:ext cx="2469238" cy="1388947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587E0DA8-16EC-4360-9261-52C808132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54" y="4139969"/>
            <a:ext cx="1615448" cy="408613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9023AF91-CD25-452D-8735-5278D1AE9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415" y="4834145"/>
            <a:ext cx="2291098" cy="924847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E814A8A7-E4AC-4B75-A9E8-33A406ED2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22" y="5969596"/>
            <a:ext cx="1927333" cy="588798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82FF4CF1-8A8D-4766-A4AF-253C8FE5EA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8257" y="5461539"/>
            <a:ext cx="1404298" cy="802456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BA134CBD-39F3-43EF-98E7-ED7CE8C31A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4663" y="1978929"/>
            <a:ext cx="1750415" cy="562948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FFBD95A6-775F-49E1-B3CF-D8AC3740D2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9261" y="1326531"/>
            <a:ext cx="1746589" cy="546829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44C00864-F5C8-4941-8687-D1607BC0D3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38385" y="1018789"/>
            <a:ext cx="1445668" cy="1234841"/>
          </a:xfrm>
          <a:prstGeom prst="rect">
            <a:avLst/>
          </a:prstGeom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595B8962-1879-43D0-B621-EA21A3ADE3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7336" y="770461"/>
            <a:ext cx="1658967" cy="1658967"/>
          </a:xfrm>
          <a:prstGeom prst="rect">
            <a:avLst/>
          </a:prstGeom>
        </p:spPr>
      </p:pic>
      <p:pic>
        <p:nvPicPr>
          <p:cNvPr id="34" name="Kép 33">
            <a:extLst>
              <a:ext uri="{FF2B5EF4-FFF2-40B4-BE49-F238E27FC236}">
                <a16:creationId xmlns:a16="http://schemas.microsoft.com/office/drawing/2014/main" id="{532174B9-6DA1-4ECA-8560-713261B374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76457" y="3773860"/>
            <a:ext cx="1463430" cy="1221763"/>
          </a:xfrm>
          <a:prstGeom prst="rect">
            <a:avLst/>
          </a:prstGeom>
        </p:spPr>
      </p:pic>
      <p:pic>
        <p:nvPicPr>
          <p:cNvPr id="36" name="Kép 35">
            <a:extLst>
              <a:ext uri="{FF2B5EF4-FFF2-40B4-BE49-F238E27FC236}">
                <a16:creationId xmlns:a16="http://schemas.microsoft.com/office/drawing/2014/main" id="{01366940-9252-43D2-A66A-99F932186C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81469" y="2146253"/>
            <a:ext cx="2053406" cy="1183088"/>
          </a:xfrm>
          <a:prstGeom prst="rect">
            <a:avLst/>
          </a:prstGeom>
        </p:spPr>
      </p:pic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62BA7E5B-9082-47D4-96C6-AC595DA2278F}"/>
              </a:ext>
            </a:extLst>
          </p:cNvPr>
          <p:cNvSpPr/>
          <p:nvPr/>
        </p:nvSpPr>
        <p:spPr>
          <a:xfrm>
            <a:off x="9146279" y="678921"/>
            <a:ext cx="2982982" cy="46831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BEE5388F-9089-4988-82A1-E86279433413}"/>
              </a:ext>
            </a:extLst>
          </p:cNvPr>
          <p:cNvSpPr txBox="1"/>
          <p:nvPr/>
        </p:nvSpPr>
        <p:spPr>
          <a:xfrm>
            <a:off x="4017068" y="361293"/>
            <a:ext cx="56402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Dev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elopment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+ 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Op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erations</a:t>
            </a:r>
            <a:endParaRPr lang="hu-HU" sz="28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8447" y="311544"/>
            <a:ext cx="10258153" cy="579438"/>
          </a:xfrm>
        </p:spPr>
        <p:txBody>
          <a:bodyPr rtlCol="0">
            <a:normAutofit/>
          </a:bodyPr>
          <a:lstStyle/>
          <a:p>
            <a:r>
              <a:rPr lang="en-US" dirty="0"/>
              <a:t>Docker - </a:t>
            </a:r>
            <a:r>
              <a:rPr lang="en-US" dirty="0" err="1"/>
              <a:t>Konténer</a:t>
            </a:r>
            <a:r>
              <a:rPr lang="en-US" dirty="0"/>
              <a:t>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virtualizáció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7351" y="1478871"/>
            <a:ext cx="4768626" cy="4134203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sz="2800" b="1" dirty="0"/>
              <a:t>Docker </a:t>
            </a:r>
            <a:r>
              <a:rPr lang="en-US" sz="2800" b="1" dirty="0" err="1"/>
              <a:t>konténer</a:t>
            </a:r>
            <a:endParaRPr lang="en-US" sz="2800" b="1" dirty="0"/>
          </a:p>
          <a:p>
            <a:pPr rtl="0"/>
            <a:r>
              <a:rPr lang="en-US" sz="2800" dirty="0" err="1"/>
              <a:t>Alkalmazás</a:t>
            </a:r>
            <a:r>
              <a:rPr lang="en-US" sz="2800" dirty="0"/>
              <a:t> + </a:t>
            </a:r>
            <a:r>
              <a:rPr lang="en-US" sz="2800" dirty="0" err="1"/>
              <a:t>függőségek</a:t>
            </a:r>
            <a:endParaRPr lang="hu-HU" sz="2800" dirty="0"/>
          </a:p>
          <a:p>
            <a:pPr rtl="0"/>
            <a:r>
              <a:rPr lang="en-US" sz="2800" dirty="0" err="1"/>
              <a:t>Bárhol</a:t>
            </a:r>
            <a:r>
              <a:rPr lang="en-US" sz="2800" dirty="0"/>
              <a:t> </a:t>
            </a:r>
            <a:r>
              <a:rPr lang="en-US" sz="2800" dirty="0" err="1"/>
              <a:t>fut</a:t>
            </a:r>
            <a:r>
              <a:rPr lang="en-US" sz="2800" dirty="0"/>
              <a:t>, ha van Docker Engine</a:t>
            </a:r>
          </a:p>
          <a:p>
            <a:pPr rtl="0"/>
            <a:r>
              <a:rPr lang="en-US" sz="2800" dirty="0" err="1"/>
              <a:t>Portábilis</a:t>
            </a:r>
            <a:r>
              <a:rPr lang="en-US" sz="2800" dirty="0"/>
              <a:t> </a:t>
            </a:r>
            <a:r>
              <a:rPr lang="en-US" sz="2800" dirty="0" err="1"/>
              <a:t>alkalmazás</a:t>
            </a:r>
            <a:r>
              <a:rPr lang="en-US" sz="2800" dirty="0"/>
              <a:t> bundle</a:t>
            </a:r>
          </a:p>
          <a:p>
            <a:pPr rtl="0"/>
            <a:r>
              <a:rPr lang="en-US" sz="2800" dirty="0" err="1"/>
              <a:t>Egymástól</a:t>
            </a:r>
            <a:r>
              <a:rPr lang="en-US" sz="2800" dirty="0"/>
              <a:t> </a:t>
            </a:r>
            <a:r>
              <a:rPr lang="en-US" sz="2800" dirty="0" err="1"/>
              <a:t>elszigeteltek</a:t>
            </a:r>
            <a:endParaRPr lang="hu-HU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88CD403-2446-4186-8BA1-4940C5CD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129678"/>
            <a:ext cx="1313905" cy="1122294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213D6AB2-0631-4B33-8151-EFE109531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977" y="1378206"/>
            <a:ext cx="6974599" cy="3305960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ADE8F4EF-1EA9-474C-AC0F-AC3624DF000E}"/>
              </a:ext>
            </a:extLst>
          </p:cNvPr>
          <p:cNvSpPr txBox="1"/>
          <p:nvPr/>
        </p:nvSpPr>
        <p:spPr>
          <a:xfrm>
            <a:off x="4989251" y="935547"/>
            <a:ext cx="209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Dockerfile</a:t>
            </a:r>
            <a:endParaRPr lang="hu-HU" sz="2400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F9E66D8A-E6DE-4FBC-91FC-13200815D73F}"/>
              </a:ext>
            </a:extLst>
          </p:cNvPr>
          <p:cNvSpPr txBox="1"/>
          <p:nvPr/>
        </p:nvSpPr>
        <p:spPr>
          <a:xfrm>
            <a:off x="807745" y="6044875"/>
            <a:ext cx="10252492" cy="7078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–t </a:t>
            </a:r>
            <a:r>
              <a:rPr lang="en-US" sz="2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devops</a:t>
            </a:r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 .</a:t>
            </a:r>
          </a:p>
          <a:p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–d –p 8080:8080 </a:t>
            </a:r>
            <a:r>
              <a:rPr lang="en-US" sz="2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devops</a:t>
            </a:r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</a:t>
            </a:r>
            <a:endParaRPr lang="hu-HU" sz="2000" dirty="0">
              <a:solidFill>
                <a:schemeClr val="tx1">
                  <a:lumMod val="10000"/>
                  <a:lumOff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CBF4AB71-459E-41F4-BCD0-DDF442B27ED0}"/>
              </a:ext>
            </a:extLst>
          </p:cNvPr>
          <p:cNvSpPr txBox="1"/>
          <p:nvPr/>
        </p:nvSpPr>
        <p:spPr>
          <a:xfrm>
            <a:off x="807745" y="5573398"/>
            <a:ext cx="220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Indítás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81B36E-1CA8-47C7-8AB7-96429DAD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2012"/>
            <a:ext cx="9601200" cy="562947"/>
          </a:xfrm>
        </p:spPr>
        <p:txBody>
          <a:bodyPr/>
          <a:lstStyle/>
          <a:p>
            <a:r>
              <a:rPr lang="en-US" dirty="0"/>
              <a:t>Docker vs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gép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9588630A-C1D9-474B-A60D-B9D680298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45" y="1827342"/>
            <a:ext cx="6044637" cy="4828646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98EF14F4-82C1-4F6A-8021-371B300AF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31" y="1796250"/>
            <a:ext cx="6083559" cy="4859738"/>
          </a:xfrm>
          <a:prstGeom prst="rect">
            <a:avLst/>
          </a:prstGeom>
        </p:spPr>
      </p:pic>
      <p:sp>
        <p:nvSpPr>
          <p:cNvPr id="17" name="Tartalom helye 2">
            <a:extLst>
              <a:ext uri="{FF2B5EF4-FFF2-40B4-BE49-F238E27FC236}">
                <a16:creationId xmlns:a16="http://schemas.microsoft.com/office/drawing/2014/main" id="{A4D00920-1880-4BC6-B59E-00F00C67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739" y="887768"/>
            <a:ext cx="5372117" cy="557810"/>
          </a:xfrm>
          <a:ln>
            <a:noFill/>
          </a:ln>
        </p:spPr>
        <p:txBody>
          <a:bodyPr rtlCol="0">
            <a:normAutofit/>
          </a:bodyPr>
          <a:lstStyle/>
          <a:p>
            <a:r>
              <a:rPr lang="en-US" sz="2800" dirty="0" err="1"/>
              <a:t>Közös</a:t>
            </a:r>
            <a:r>
              <a:rPr lang="en-US" sz="2800" dirty="0"/>
              <a:t> OS kernel </a:t>
            </a:r>
            <a:r>
              <a:rPr lang="en-US" sz="2800" dirty="0" err="1"/>
              <a:t>használat</a:t>
            </a:r>
            <a:endParaRPr lang="en-US" sz="2800" dirty="0"/>
          </a:p>
          <a:p>
            <a:endParaRPr lang="en-US" sz="2800" b="1" dirty="0"/>
          </a:p>
          <a:p>
            <a:pPr rtl="0"/>
            <a:endParaRPr lang="hu-HU" sz="2800" dirty="0"/>
          </a:p>
        </p:txBody>
      </p:sp>
      <p:sp>
        <p:nvSpPr>
          <p:cNvPr id="18" name="Tartalom helye 2">
            <a:extLst>
              <a:ext uri="{FF2B5EF4-FFF2-40B4-BE49-F238E27FC236}">
                <a16:creationId xmlns:a16="http://schemas.microsoft.com/office/drawing/2014/main" id="{AF7FD3D9-345F-41AC-B2BA-427AF969AE83}"/>
              </a:ext>
            </a:extLst>
          </p:cNvPr>
          <p:cNvSpPr txBox="1">
            <a:spLocks/>
          </p:cNvSpPr>
          <p:nvPr/>
        </p:nvSpPr>
        <p:spPr>
          <a:xfrm>
            <a:off x="6572262" y="885573"/>
            <a:ext cx="5372117" cy="55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Teljes</a:t>
            </a:r>
            <a:r>
              <a:rPr lang="en-US" sz="2800" dirty="0"/>
              <a:t> </a:t>
            </a:r>
            <a:r>
              <a:rPr lang="en-US" sz="2800" dirty="0" err="1"/>
              <a:t>virtuális</a:t>
            </a:r>
            <a:r>
              <a:rPr lang="en-US" sz="2800" dirty="0"/>
              <a:t> OS</a:t>
            </a:r>
          </a:p>
          <a:p>
            <a:endParaRPr lang="en-US" sz="2800" b="1" dirty="0"/>
          </a:p>
          <a:p>
            <a:endParaRPr lang="hu-HU" sz="2800" dirty="0"/>
          </a:p>
        </p:txBody>
      </p:sp>
      <p:sp>
        <p:nvSpPr>
          <p:cNvPr id="19" name="Beszédbuborék: lekerekített sarkú téglalap 18">
            <a:extLst>
              <a:ext uri="{FF2B5EF4-FFF2-40B4-BE49-F238E27FC236}">
                <a16:creationId xmlns:a16="http://schemas.microsoft.com/office/drawing/2014/main" id="{B28DBA55-3250-4A70-BD35-8CCED65421F7}"/>
              </a:ext>
            </a:extLst>
          </p:cNvPr>
          <p:cNvSpPr/>
          <p:nvPr/>
        </p:nvSpPr>
        <p:spPr>
          <a:xfrm>
            <a:off x="4524107" y="1735581"/>
            <a:ext cx="1932741" cy="1004663"/>
          </a:xfrm>
          <a:prstGeom prst="wedgeRoundRectCallout">
            <a:avLst/>
          </a:prstGeom>
          <a:solidFill>
            <a:srgbClr val="33CC33">
              <a:alpha val="54902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Könnyen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hordozható</a:t>
            </a:r>
            <a:endParaRPr lang="hu-H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Beszédbuborék: lekerekített sarkú téglalap 19">
            <a:extLst>
              <a:ext uri="{FF2B5EF4-FFF2-40B4-BE49-F238E27FC236}">
                <a16:creationId xmlns:a16="http://schemas.microsoft.com/office/drawing/2014/main" id="{1B5DCBA3-8440-4D14-A6BA-2745E5990517}"/>
              </a:ext>
            </a:extLst>
          </p:cNvPr>
          <p:cNvSpPr/>
          <p:nvPr/>
        </p:nvSpPr>
        <p:spPr>
          <a:xfrm flipH="1">
            <a:off x="6714321" y="1366749"/>
            <a:ext cx="1864128" cy="604103"/>
          </a:xfrm>
          <a:prstGeom prst="wedgeRoundRectCallout">
            <a:avLst/>
          </a:prstGeom>
          <a:solidFill>
            <a:srgbClr val="FF0000">
              <a:alpha val="52157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Nagy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méret</a:t>
            </a:r>
            <a:endParaRPr lang="hu-H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Beszédbuborék: lekerekített sarkú téglalap 20">
            <a:extLst>
              <a:ext uri="{FF2B5EF4-FFF2-40B4-BE49-F238E27FC236}">
                <a16:creationId xmlns:a16="http://schemas.microsoft.com/office/drawing/2014/main" id="{8AFC89CB-9F31-4282-86B7-7A3442D003F1}"/>
              </a:ext>
            </a:extLst>
          </p:cNvPr>
          <p:cNvSpPr/>
          <p:nvPr/>
        </p:nvSpPr>
        <p:spPr>
          <a:xfrm flipH="1">
            <a:off x="109676" y="1960491"/>
            <a:ext cx="1705252" cy="705769"/>
          </a:xfrm>
          <a:prstGeom prst="wedgeRoundRectCallout">
            <a:avLst/>
          </a:prstGeom>
          <a:solidFill>
            <a:srgbClr val="33CC33">
              <a:alpha val="54118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Kis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méret</a:t>
            </a:r>
            <a:endParaRPr lang="hu-H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Beszédbuborék: lekerekített sarkú téglalap 9">
            <a:extLst>
              <a:ext uri="{FF2B5EF4-FFF2-40B4-BE49-F238E27FC236}">
                <a16:creationId xmlns:a16="http://schemas.microsoft.com/office/drawing/2014/main" id="{E0F31729-57EB-4158-B059-B9F1A483B97B}"/>
              </a:ext>
            </a:extLst>
          </p:cNvPr>
          <p:cNvSpPr/>
          <p:nvPr/>
        </p:nvSpPr>
        <p:spPr>
          <a:xfrm>
            <a:off x="9740900" y="1374598"/>
            <a:ext cx="2015847" cy="604103"/>
          </a:xfrm>
          <a:prstGeom prst="wedgeRoundRectCallout">
            <a:avLst/>
          </a:prstGeom>
          <a:solidFill>
            <a:srgbClr val="FF0000">
              <a:alpha val="52157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Boot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idő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?</a:t>
            </a:r>
            <a:endParaRPr lang="hu-H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0533B8D9-5E66-4489-8D04-BCF94F085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7700" y="129678"/>
            <a:ext cx="1313905" cy="11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3005D8-6EDD-48EF-ADF4-8DDE4F53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2013"/>
            <a:ext cx="9601200" cy="712388"/>
          </a:xfrm>
        </p:spPr>
        <p:txBody>
          <a:bodyPr/>
          <a:lstStyle/>
          <a:p>
            <a:r>
              <a:rPr lang="en-US" dirty="0"/>
              <a:t>Docker Compose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56D481-FC14-4AFC-9201-D5C46CC41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847" y="1305017"/>
            <a:ext cx="7714695" cy="4486184"/>
          </a:xfrm>
        </p:spPr>
        <p:txBody>
          <a:bodyPr>
            <a:normAutofit/>
          </a:bodyPr>
          <a:lstStyle/>
          <a:p>
            <a:r>
              <a:rPr lang="en-US" sz="2800" dirty="0" err="1"/>
              <a:t>Több</a:t>
            </a:r>
            <a:r>
              <a:rPr lang="en-US" sz="2800" dirty="0"/>
              <a:t> </a:t>
            </a:r>
            <a:r>
              <a:rPr lang="en-US" sz="2800" dirty="0" err="1"/>
              <a:t>konténeres</a:t>
            </a:r>
            <a:r>
              <a:rPr lang="en-US" sz="2800" dirty="0"/>
              <a:t> Docker </a:t>
            </a:r>
            <a:r>
              <a:rPr lang="en-US" sz="2800" dirty="0" err="1"/>
              <a:t>alkalmazás</a:t>
            </a:r>
            <a:r>
              <a:rPr lang="en-US" sz="2800" dirty="0"/>
              <a:t> </a:t>
            </a:r>
            <a:r>
              <a:rPr lang="en-US" sz="2800" dirty="0" err="1"/>
              <a:t>futtatása</a:t>
            </a:r>
            <a:endParaRPr lang="en-US" sz="2800" dirty="0"/>
          </a:p>
          <a:p>
            <a:r>
              <a:rPr lang="en-US" sz="2800" dirty="0" err="1"/>
              <a:t>Alapvetően</a:t>
            </a:r>
            <a:r>
              <a:rPr lang="en-US" sz="2800" dirty="0"/>
              <a:t> </a:t>
            </a:r>
            <a:r>
              <a:rPr lang="en-US" sz="2800" dirty="0" err="1"/>
              <a:t>egy</a:t>
            </a:r>
            <a:r>
              <a:rPr lang="en-US" sz="2800" dirty="0"/>
              <a:t> host-on</a:t>
            </a:r>
          </a:p>
          <a:p>
            <a:r>
              <a:rPr lang="en-US" sz="2800" dirty="0" err="1"/>
              <a:t>Több</a:t>
            </a:r>
            <a:r>
              <a:rPr lang="en-US" sz="2800" dirty="0"/>
              <a:t> </a:t>
            </a:r>
            <a:r>
              <a:rPr lang="en-US" sz="2800" dirty="0" err="1"/>
              <a:t>konténer</a:t>
            </a:r>
            <a:r>
              <a:rPr lang="en-US" sz="2800" dirty="0"/>
              <a:t> </a:t>
            </a:r>
            <a:r>
              <a:rPr lang="en-US" sz="2800" dirty="0" err="1"/>
              <a:t>indítása</a:t>
            </a:r>
            <a:r>
              <a:rPr lang="en-US" sz="2800" dirty="0"/>
              <a:t> </a:t>
            </a:r>
            <a:r>
              <a:rPr lang="en-US" sz="2800" dirty="0" err="1"/>
              <a:t>egyszerre</a:t>
            </a:r>
            <a:endParaRPr lang="en-US" sz="2800" dirty="0"/>
          </a:p>
          <a:p>
            <a:pPr lvl="1"/>
            <a:r>
              <a:rPr lang="en-US" sz="2600" dirty="0"/>
              <a:t>docker-</a:t>
            </a:r>
            <a:r>
              <a:rPr lang="en-US" sz="2600" dirty="0" err="1"/>
              <a:t>compose.yml</a:t>
            </a:r>
            <a:endParaRPr lang="en-US" sz="2600" dirty="0"/>
          </a:p>
          <a:p>
            <a:r>
              <a:rPr lang="en-US" sz="2800" dirty="0"/>
              <a:t>Networking</a:t>
            </a:r>
          </a:p>
          <a:p>
            <a:pPr lvl="1"/>
            <a:r>
              <a:rPr lang="en-US" sz="2600" dirty="0" err="1"/>
              <a:t>konténer</a:t>
            </a:r>
            <a:r>
              <a:rPr lang="en-US" sz="2600" dirty="0"/>
              <a:t> </a:t>
            </a:r>
            <a:r>
              <a:rPr lang="en-US" sz="2600" dirty="0" err="1"/>
              <a:t>név</a:t>
            </a:r>
            <a:r>
              <a:rPr lang="en-US" sz="2600" dirty="0"/>
              <a:t> </a:t>
            </a:r>
            <a:r>
              <a:rPr lang="en-US" sz="2600" dirty="0" err="1"/>
              <a:t>alapján</a:t>
            </a:r>
            <a:r>
              <a:rPr lang="en-US" sz="2600" dirty="0"/>
              <a:t> </a:t>
            </a:r>
            <a:r>
              <a:rPr lang="en-US" sz="2600" dirty="0" err="1"/>
              <a:t>láthatóak</a:t>
            </a:r>
            <a:r>
              <a:rPr lang="en-US" sz="2600" dirty="0"/>
              <a:t> </a:t>
            </a:r>
            <a:r>
              <a:rPr lang="en-US" sz="2600" dirty="0" err="1"/>
              <a:t>és</a:t>
            </a:r>
            <a:r>
              <a:rPr lang="en-US" sz="2600" dirty="0"/>
              <a:t> </a:t>
            </a:r>
            <a:r>
              <a:rPr lang="en-US" sz="2600" dirty="0" err="1"/>
              <a:t>elérhetőek</a:t>
            </a:r>
            <a:r>
              <a:rPr lang="en-US" sz="2600" dirty="0"/>
              <a:t> </a:t>
            </a:r>
            <a:r>
              <a:rPr lang="en-US" sz="2600" dirty="0" err="1"/>
              <a:t>az</a:t>
            </a:r>
            <a:r>
              <a:rPr lang="en-US" sz="2600" dirty="0"/>
              <a:t> </a:t>
            </a:r>
            <a:r>
              <a:rPr lang="en-US" sz="2600" dirty="0" err="1"/>
              <a:t>egyes</a:t>
            </a:r>
            <a:r>
              <a:rPr lang="en-US" sz="2600" dirty="0"/>
              <a:t> service-</a:t>
            </a:r>
            <a:r>
              <a:rPr lang="en-US" sz="2600" dirty="0" err="1"/>
              <a:t>ek</a:t>
            </a:r>
            <a:endParaRPr lang="en-US" sz="2600" dirty="0"/>
          </a:p>
          <a:p>
            <a:r>
              <a:rPr lang="en-US" sz="2800" dirty="0" err="1"/>
              <a:t>Skálázás</a:t>
            </a:r>
            <a:r>
              <a:rPr lang="en-US" sz="2800" dirty="0"/>
              <a:t> service-</a:t>
            </a:r>
            <a:r>
              <a:rPr lang="en-US" sz="2800" dirty="0" err="1"/>
              <a:t>enként</a:t>
            </a:r>
            <a:endParaRPr lang="hu-HU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D3FDDB6-898B-4199-BCA3-44CA0DEE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353" y="98958"/>
            <a:ext cx="3489156" cy="666008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80F854D-8528-4110-8BE4-255083FD4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491" y="98958"/>
            <a:ext cx="2053406" cy="1183088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34D824B7-5ACF-4CB2-8B7C-AF85A8B8AF1D}"/>
              </a:ext>
            </a:extLst>
          </p:cNvPr>
          <p:cNvSpPr txBox="1"/>
          <p:nvPr/>
        </p:nvSpPr>
        <p:spPr>
          <a:xfrm>
            <a:off x="266330" y="5847808"/>
            <a:ext cx="8185212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12715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E9CF73-4901-4780-9E6B-28966417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Kubernetes (K8s)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0DC659-9D10-48F3-9783-027A83863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221763"/>
            <a:ext cx="9601200" cy="4569437"/>
          </a:xfrm>
        </p:spPr>
        <p:txBody>
          <a:bodyPr>
            <a:normAutofit/>
          </a:bodyPr>
          <a:lstStyle/>
          <a:p>
            <a:r>
              <a:rPr lang="en-US" dirty="0"/>
              <a:t>Platform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konténer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host-on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menedzselésére</a:t>
            </a:r>
            <a:endParaRPr lang="en-US" dirty="0"/>
          </a:p>
          <a:p>
            <a:pPr lvl="1"/>
            <a:r>
              <a:rPr lang="en-US" dirty="0" err="1"/>
              <a:t>Jellemzően</a:t>
            </a:r>
            <a:r>
              <a:rPr lang="en-US" dirty="0"/>
              <a:t> a </a:t>
            </a:r>
            <a:r>
              <a:rPr lang="en-US" dirty="0" err="1"/>
              <a:t>felhőben</a:t>
            </a:r>
            <a:endParaRPr lang="en-US" dirty="0"/>
          </a:p>
          <a:p>
            <a:r>
              <a:rPr lang="en-US" dirty="0" err="1"/>
              <a:t>Konténerek</a:t>
            </a:r>
            <a:r>
              <a:rPr lang="en-US" dirty="0"/>
              <a:t> </a:t>
            </a:r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csoportosítása</a:t>
            </a:r>
            <a:endParaRPr lang="en-US" dirty="0"/>
          </a:p>
          <a:p>
            <a:pPr lvl="1"/>
            <a:r>
              <a:rPr lang="en-US" dirty="0"/>
              <a:t>Pod, Label, Service</a:t>
            </a:r>
          </a:p>
          <a:p>
            <a:r>
              <a:rPr lang="en-US" dirty="0" err="1"/>
              <a:t>Automatikus</a:t>
            </a:r>
            <a:endParaRPr lang="en-US" dirty="0"/>
          </a:p>
          <a:p>
            <a:pPr lvl="1"/>
            <a:r>
              <a:rPr lang="en-US" dirty="0" err="1"/>
              <a:t>Terheléselosztás</a:t>
            </a:r>
            <a:endParaRPr lang="en-US" dirty="0"/>
          </a:p>
          <a:p>
            <a:pPr lvl="1"/>
            <a:r>
              <a:rPr lang="en-US" dirty="0" err="1"/>
              <a:t>Skálázás</a:t>
            </a:r>
            <a:endParaRPr lang="en-US" dirty="0"/>
          </a:p>
          <a:p>
            <a:pPr lvl="1"/>
            <a:r>
              <a:rPr lang="en-US" dirty="0" err="1"/>
              <a:t>Ütemezés</a:t>
            </a:r>
            <a:r>
              <a:rPr lang="en-US" dirty="0"/>
              <a:t> (‘desired state’ </a:t>
            </a:r>
            <a:r>
              <a:rPr lang="en-US" dirty="0" err="1"/>
              <a:t>kontrollált</a:t>
            </a:r>
            <a:r>
              <a:rPr lang="en-US" dirty="0"/>
              <a:t> </a:t>
            </a:r>
            <a:r>
              <a:rPr lang="en-US" dirty="0" err="1"/>
              <a:t>elérése</a:t>
            </a:r>
            <a:r>
              <a:rPr lang="en-US" dirty="0"/>
              <a:t>)</a:t>
            </a:r>
          </a:p>
          <a:p>
            <a:r>
              <a:rPr lang="en-US" dirty="0"/>
              <a:t>Web UI (Dashboard)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3E2AE2-F5C5-4EE3-B0C6-74496A869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378" y="2032001"/>
            <a:ext cx="2572222" cy="21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0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ttps://d33wubrfki0l68.cloudfront.net/5cb72d407cbe2755e581b6de757e0d81760d5b86/a9df9/docs/tutorials/kubernetes-basics/public/images/module_03_nodes.svg">
            <a:extLst>
              <a:ext uri="{FF2B5EF4-FFF2-40B4-BE49-F238E27FC236}">
                <a16:creationId xmlns:a16="http://schemas.microsoft.com/office/drawing/2014/main" id="{F1E97316-735C-4190-885D-8509D2874B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510589"/>
            <a:ext cx="1070811" cy="107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60B9DE55-826D-4C60-A050-650F1EC88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2885" y="-174541"/>
            <a:ext cx="7748337" cy="6641432"/>
          </a:xfrm>
          <a:prstGeom prst="rect">
            <a:avLst/>
          </a:prstGeom>
        </p:spPr>
      </p:pic>
      <p:pic>
        <p:nvPicPr>
          <p:cNvPr id="10" name="Ábra 9">
            <a:extLst>
              <a:ext uri="{FF2B5EF4-FFF2-40B4-BE49-F238E27FC236}">
                <a16:creationId xmlns:a16="http://schemas.microsoft.com/office/drawing/2014/main" id="{93E685BA-B855-494C-859C-E27E7479C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474" y="-378480"/>
            <a:ext cx="6350526" cy="5136455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27F7A87A-6CBF-4C09-929E-E89380CAE62B}"/>
              </a:ext>
            </a:extLst>
          </p:cNvPr>
          <p:cNvSpPr/>
          <p:nvPr/>
        </p:nvSpPr>
        <p:spPr>
          <a:xfrm>
            <a:off x="7847463" y="1678675"/>
            <a:ext cx="900752" cy="831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02B8186B-C7D5-49B8-8D7D-69504B752857}"/>
              </a:ext>
            </a:extLst>
          </p:cNvPr>
          <p:cNvSpPr/>
          <p:nvPr/>
        </p:nvSpPr>
        <p:spPr>
          <a:xfrm>
            <a:off x="2898296" y="1318821"/>
            <a:ext cx="1651126" cy="1741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7DF01A84-0BB4-406A-8E0E-0B2416D4BE23}"/>
              </a:ext>
            </a:extLst>
          </p:cNvPr>
          <p:cNvSpPr/>
          <p:nvPr/>
        </p:nvSpPr>
        <p:spPr>
          <a:xfrm>
            <a:off x="7104832" y="622008"/>
            <a:ext cx="1251542" cy="1161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3DEB0CA-B4CC-489F-9AB6-FCA1BCD0474E}"/>
              </a:ext>
            </a:extLst>
          </p:cNvPr>
          <p:cNvSpPr/>
          <p:nvPr/>
        </p:nvSpPr>
        <p:spPr>
          <a:xfrm>
            <a:off x="56164" y="158044"/>
            <a:ext cx="5334268" cy="6062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5D258425-66AB-4778-96F9-2356F70D5462}"/>
              </a:ext>
            </a:extLst>
          </p:cNvPr>
          <p:cNvCxnSpPr>
            <a:cxnSpLocks/>
          </p:cNvCxnSpPr>
          <p:nvPr/>
        </p:nvCxnSpPr>
        <p:spPr>
          <a:xfrm>
            <a:off x="5390432" y="158044"/>
            <a:ext cx="1714400" cy="4639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23D5A624-F707-4DA7-914A-A32489AC743C}"/>
              </a:ext>
            </a:extLst>
          </p:cNvPr>
          <p:cNvCxnSpPr>
            <a:cxnSpLocks/>
          </p:cNvCxnSpPr>
          <p:nvPr/>
        </p:nvCxnSpPr>
        <p:spPr>
          <a:xfrm flipV="1">
            <a:off x="5390432" y="1783645"/>
            <a:ext cx="1714400" cy="44365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0A6B22A-4562-461F-9E07-5E264002FB7A}"/>
              </a:ext>
            </a:extLst>
          </p:cNvPr>
          <p:cNvSpPr txBox="1"/>
          <p:nvPr/>
        </p:nvSpPr>
        <p:spPr>
          <a:xfrm>
            <a:off x="694266" y="6299846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  <p:sp>
        <p:nvSpPr>
          <p:cNvPr id="3" name="Beszédbuborék: lekerekített sarkú téglalap 2">
            <a:extLst>
              <a:ext uri="{FF2B5EF4-FFF2-40B4-BE49-F238E27FC236}">
                <a16:creationId xmlns:a16="http://schemas.microsoft.com/office/drawing/2014/main" id="{A80E0CEC-FA22-4533-BD79-6B13C1675DA0}"/>
              </a:ext>
            </a:extLst>
          </p:cNvPr>
          <p:cNvSpPr/>
          <p:nvPr/>
        </p:nvSpPr>
        <p:spPr>
          <a:xfrm rot="16200000" flipH="1" flipV="1">
            <a:off x="7134258" y="-985516"/>
            <a:ext cx="2862873" cy="6350524"/>
          </a:xfrm>
          <a:prstGeom prst="wedgeRoundRectCallout">
            <a:avLst/>
          </a:prstGeom>
          <a:solidFill>
            <a:srgbClr val="0070C0">
              <a:alpha val="94118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52F3148-A733-4977-90FE-D8B9ED5CF0F5}"/>
              </a:ext>
            </a:extLst>
          </p:cNvPr>
          <p:cNvSpPr txBox="1"/>
          <p:nvPr/>
        </p:nvSpPr>
        <p:spPr>
          <a:xfrm>
            <a:off x="5458850" y="893845"/>
            <a:ext cx="59760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Deployment </a:t>
            </a:r>
            <a:r>
              <a:rPr lang="en-US" sz="2400" dirty="0" err="1"/>
              <a:t>alapegysége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Logikai</a:t>
            </a:r>
            <a:r>
              <a:rPr lang="en-US" sz="2400" dirty="0"/>
              <a:t>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Szorosan</a:t>
            </a:r>
            <a:r>
              <a:rPr lang="en-US" sz="2400" dirty="0"/>
              <a:t> </a:t>
            </a:r>
            <a:r>
              <a:rPr lang="en-US" sz="2400" dirty="0" err="1"/>
              <a:t>kapcsolódó</a:t>
            </a:r>
            <a:r>
              <a:rPr lang="en-US" sz="2400" dirty="0"/>
              <a:t> </a:t>
            </a:r>
            <a:r>
              <a:rPr lang="en-US" sz="2400" dirty="0" err="1"/>
              <a:t>konténerek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Közös</a:t>
            </a:r>
            <a:r>
              <a:rPr lang="en-US" sz="2400" dirty="0"/>
              <a:t> IP </a:t>
            </a:r>
            <a:r>
              <a:rPr lang="en-US" sz="2400" dirty="0" err="1"/>
              <a:t>és</a:t>
            </a:r>
            <a:r>
              <a:rPr lang="en-US" sz="2400" dirty="0"/>
              <a:t> </a:t>
            </a:r>
            <a:r>
              <a:rPr lang="en-US" sz="2400" dirty="0" err="1"/>
              <a:t>tárhely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Dinamikus</a:t>
            </a:r>
            <a:r>
              <a:rPr lang="en-US" sz="2400" dirty="0"/>
              <a:t> </a:t>
            </a:r>
            <a:r>
              <a:rPr lang="en-US" sz="2400" dirty="0" err="1"/>
              <a:t>életciklus</a:t>
            </a:r>
            <a:r>
              <a:rPr lang="en-US" sz="2400" dirty="0"/>
              <a:t> (ephemeral)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sp>
        <p:nvSpPr>
          <p:cNvPr id="18" name="Beszédbuborék: lekerekített sarkú téglalap 17">
            <a:extLst>
              <a:ext uri="{FF2B5EF4-FFF2-40B4-BE49-F238E27FC236}">
                <a16:creationId xmlns:a16="http://schemas.microsoft.com/office/drawing/2014/main" id="{86200E81-5EB6-41BE-A343-6A1920E4F540}"/>
              </a:ext>
            </a:extLst>
          </p:cNvPr>
          <p:cNvSpPr/>
          <p:nvPr/>
        </p:nvSpPr>
        <p:spPr>
          <a:xfrm rot="16200000" flipH="1" flipV="1">
            <a:off x="6815914" y="3100678"/>
            <a:ext cx="1576386" cy="3525266"/>
          </a:xfrm>
          <a:prstGeom prst="wedgeRoundRectCallout">
            <a:avLst/>
          </a:prstGeom>
          <a:solidFill>
            <a:srgbClr val="0070C0">
              <a:alpha val="94118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7A08E34-A7F0-45F6-A3E2-D474B554BC4C}"/>
              </a:ext>
            </a:extLst>
          </p:cNvPr>
          <p:cNvSpPr txBox="1"/>
          <p:nvPr/>
        </p:nvSpPr>
        <p:spPr>
          <a:xfrm>
            <a:off x="5943599" y="4308344"/>
            <a:ext cx="3365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Node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VM / </a:t>
            </a:r>
            <a:r>
              <a:rPr lang="en-US" sz="2400" b="1" dirty="0" err="1"/>
              <a:t>fizikai</a:t>
            </a:r>
            <a:r>
              <a:rPr lang="en-US" sz="2400" b="1" dirty="0"/>
              <a:t> </a:t>
            </a:r>
            <a:r>
              <a:rPr lang="en-US" sz="2400" b="1" dirty="0" err="1"/>
              <a:t>gép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1..* pod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27551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3" grpId="0" animBg="1"/>
      <p:bldP spid="5" grpId="0"/>
      <p:bldP spid="18" grpId="0" animBg="1"/>
      <p:bldP spid="18" grpId="1" animBg="1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68FA86-F13E-44B4-8307-ACDCADFE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4257"/>
            <a:ext cx="9601200" cy="783410"/>
          </a:xfrm>
        </p:spPr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architektúra</a:t>
            </a:r>
            <a:endParaRPr lang="hu-HU" dirty="0"/>
          </a:p>
        </p:txBody>
      </p:sp>
      <p:pic>
        <p:nvPicPr>
          <p:cNvPr id="3074" name="Picture 2" descr="CCM Kube Arch">
            <a:extLst>
              <a:ext uri="{FF2B5EF4-FFF2-40B4-BE49-F238E27FC236}">
                <a16:creationId xmlns:a16="http://schemas.microsoft.com/office/drawing/2014/main" id="{9D80E051-15DC-49B4-ADFE-384123620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5208" r="1262" b="3579"/>
          <a:stretch/>
        </p:blipFill>
        <p:spPr bwMode="auto">
          <a:xfrm>
            <a:off x="0" y="1473693"/>
            <a:ext cx="12199130" cy="53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655F1E4C-BDD5-4854-8DAB-DE734559A413}"/>
              </a:ext>
            </a:extLst>
          </p:cNvPr>
          <p:cNvSpPr/>
          <p:nvPr/>
        </p:nvSpPr>
        <p:spPr>
          <a:xfrm>
            <a:off x="2153653" y="3621505"/>
            <a:ext cx="2418347" cy="10587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1CE73953-5767-4FD4-B8A6-3EC29222900B}"/>
              </a:ext>
            </a:extLst>
          </p:cNvPr>
          <p:cNvSpPr/>
          <p:nvPr/>
        </p:nvSpPr>
        <p:spPr>
          <a:xfrm>
            <a:off x="2068986" y="5382125"/>
            <a:ext cx="2418347" cy="1291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A9B92F2-CE0E-496F-8344-C5AC5F585FBF}"/>
              </a:ext>
            </a:extLst>
          </p:cNvPr>
          <p:cNvSpPr/>
          <p:nvPr/>
        </p:nvSpPr>
        <p:spPr>
          <a:xfrm>
            <a:off x="86226" y="2076874"/>
            <a:ext cx="2418347" cy="1291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8156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croservices.io/i/Microservice_Architecture.png">
            <a:extLst>
              <a:ext uri="{FF2B5EF4-FFF2-40B4-BE49-F238E27FC236}">
                <a16:creationId xmlns:a16="http://schemas.microsoft.com/office/drawing/2014/main" id="{8C8CA93E-9642-4A90-BBA4-2B66D6B1B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0"/>
          <a:stretch/>
        </p:blipFill>
        <p:spPr bwMode="auto">
          <a:xfrm>
            <a:off x="7404100" y="-1"/>
            <a:ext cx="4686300" cy="40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16D6710E-6CE6-4D6C-A873-F095F0D5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503853"/>
            <a:ext cx="9601200" cy="562947"/>
          </a:xfrm>
        </p:spPr>
        <p:txBody>
          <a:bodyPr/>
          <a:lstStyle/>
          <a:p>
            <a:r>
              <a:rPr lang="en-US" dirty="0"/>
              <a:t>K8s Service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A8BCC8E-ECE0-4A8B-BE90-4B0615A6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310173"/>
            <a:ext cx="96012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Pod-ok </a:t>
            </a:r>
            <a:r>
              <a:rPr lang="en-US" sz="2400" dirty="0" err="1"/>
              <a:t>életciklusa</a:t>
            </a:r>
            <a:r>
              <a:rPr lang="en-US" sz="2400" dirty="0"/>
              <a:t> </a:t>
            </a:r>
            <a:r>
              <a:rPr lang="en-US" sz="2400" dirty="0" err="1"/>
              <a:t>dinamikus</a:t>
            </a:r>
            <a:r>
              <a:rPr lang="en-US" sz="2400" dirty="0"/>
              <a:t> (</a:t>
            </a:r>
            <a:r>
              <a:rPr lang="en-US" sz="2400" dirty="0" err="1"/>
              <a:t>skálázódás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nincs</a:t>
            </a:r>
            <a:r>
              <a:rPr lang="en-US" sz="2400" dirty="0"/>
              <a:t> </a:t>
            </a:r>
            <a:r>
              <a:rPr lang="en-US" sz="2400" dirty="0" err="1"/>
              <a:t>stabil</a:t>
            </a:r>
            <a:r>
              <a:rPr lang="en-US" sz="2400" dirty="0"/>
              <a:t> IP </a:t>
            </a:r>
            <a:r>
              <a:rPr lang="en-US" sz="2400" dirty="0" err="1"/>
              <a:t>címük</a:t>
            </a:r>
            <a:endParaRPr lang="en-US" sz="2400" dirty="0"/>
          </a:p>
          <a:p>
            <a:r>
              <a:rPr lang="en-US" sz="2400" dirty="0"/>
              <a:t>Frontend – Backend Pod-ok</a:t>
            </a:r>
          </a:p>
          <a:p>
            <a:pPr lvl="1"/>
            <a:r>
              <a:rPr lang="en-US" sz="2400" dirty="0" err="1"/>
              <a:t>hogyan</a:t>
            </a:r>
            <a:r>
              <a:rPr lang="en-US" sz="2400" dirty="0"/>
              <a:t> </a:t>
            </a:r>
            <a:r>
              <a:rPr lang="en-US" sz="2400" dirty="0" err="1"/>
              <a:t>tudják</a:t>
            </a:r>
            <a:r>
              <a:rPr lang="en-US" sz="2400" dirty="0"/>
              <a:t> </a:t>
            </a:r>
            <a:r>
              <a:rPr lang="en-US" sz="2400" dirty="0" err="1"/>
              <a:t>követni</a:t>
            </a:r>
            <a:r>
              <a:rPr lang="en-US" sz="2400" dirty="0"/>
              <a:t>, </a:t>
            </a:r>
            <a:r>
              <a:rPr lang="en-US" sz="2400" dirty="0" err="1"/>
              <a:t>melyik</a:t>
            </a:r>
            <a:r>
              <a:rPr lang="en-US" sz="2400" dirty="0"/>
              <a:t> Pod </a:t>
            </a:r>
            <a:r>
              <a:rPr lang="en-US" sz="2400" dirty="0" err="1"/>
              <a:t>hova</a:t>
            </a:r>
            <a:r>
              <a:rPr lang="en-US" sz="2400" dirty="0"/>
              <a:t> </a:t>
            </a:r>
            <a:r>
              <a:rPr lang="en-US" sz="2400" dirty="0" err="1"/>
              <a:t>tartozik</a:t>
            </a:r>
            <a:r>
              <a:rPr lang="en-US" sz="2400" dirty="0"/>
              <a:t>?</a:t>
            </a:r>
          </a:p>
          <a:p>
            <a:r>
              <a:rPr lang="en-US" sz="2400" b="1" dirty="0"/>
              <a:t>Service</a:t>
            </a:r>
            <a:r>
              <a:rPr lang="en-US" sz="2400" dirty="0"/>
              <a:t> – </a:t>
            </a:r>
            <a:r>
              <a:rPr lang="en-US" sz="2400" dirty="0" err="1"/>
              <a:t>logikai</a:t>
            </a:r>
            <a:r>
              <a:rPr lang="en-US" sz="2400" dirty="0"/>
              <a:t> </a:t>
            </a:r>
            <a:r>
              <a:rPr lang="en-US" sz="2400" dirty="0" err="1"/>
              <a:t>absztrakció</a:t>
            </a:r>
            <a:r>
              <a:rPr lang="en-US" sz="2400" dirty="0"/>
              <a:t> Pod-ok </a:t>
            </a:r>
            <a:r>
              <a:rPr lang="en-US" sz="2400" dirty="0" err="1"/>
              <a:t>egy</a:t>
            </a:r>
            <a:r>
              <a:rPr lang="en-US" sz="2400" dirty="0"/>
              <a:t> </a:t>
            </a:r>
            <a:r>
              <a:rPr lang="en-US" sz="2400" dirty="0" err="1"/>
              <a:t>halmazára</a:t>
            </a:r>
            <a:endParaRPr lang="en-US" sz="2400" dirty="0"/>
          </a:p>
          <a:p>
            <a:pPr lvl="1"/>
            <a:r>
              <a:rPr lang="en-US" sz="2400" dirty="0" err="1"/>
              <a:t>stabil</a:t>
            </a:r>
            <a:r>
              <a:rPr lang="en-US" sz="2400" dirty="0"/>
              <a:t> IP (cluster-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belül</a:t>
            </a:r>
            <a:r>
              <a:rPr lang="en-US" sz="2400" dirty="0"/>
              <a:t> </a:t>
            </a:r>
            <a:r>
              <a:rPr lang="en-US" sz="2400" dirty="0" err="1"/>
              <a:t>vagy</a:t>
            </a:r>
            <a:r>
              <a:rPr lang="en-US" sz="2400" dirty="0"/>
              <a:t> </a:t>
            </a:r>
            <a:r>
              <a:rPr lang="en-US" sz="2400" dirty="0" err="1"/>
              <a:t>kívül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terhelés</a:t>
            </a:r>
            <a:r>
              <a:rPr lang="en-US" sz="2400" dirty="0"/>
              <a:t> </a:t>
            </a:r>
            <a:r>
              <a:rPr lang="en-US" sz="2400" dirty="0" err="1"/>
              <a:t>elosztás</a:t>
            </a:r>
            <a:endParaRPr lang="en-US" sz="2400" dirty="0"/>
          </a:p>
          <a:p>
            <a:pPr lvl="1"/>
            <a:r>
              <a:rPr lang="en-US" sz="2400" dirty="0" err="1"/>
              <a:t>szolgáltatás</a:t>
            </a:r>
            <a:r>
              <a:rPr lang="en-US" sz="2400" dirty="0"/>
              <a:t> </a:t>
            </a:r>
            <a:r>
              <a:rPr lang="en-US" sz="2400" dirty="0" err="1"/>
              <a:t>felderítés</a:t>
            </a:r>
            <a:r>
              <a:rPr lang="en-US" sz="2400" dirty="0"/>
              <a:t> a Pod-ok </a:t>
            </a:r>
            <a:r>
              <a:rPr lang="en-US" sz="2400" dirty="0" err="1"/>
              <a:t>számára</a:t>
            </a:r>
            <a:r>
              <a:rPr lang="en-US" sz="2400" dirty="0"/>
              <a:t> (</a:t>
            </a:r>
            <a:r>
              <a:rPr lang="en-US" sz="2400" dirty="0" err="1"/>
              <a:t>általában</a:t>
            </a:r>
            <a:r>
              <a:rPr lang="en-US" sz="2400" dirty="0"/>
              <a:t> Label-</a:t>
            </a:r>
            <a:r>
              <a:rPr lang="en-US" sz="2400" dirty="0" err="1"/>
              <a:t>ek</a:t>
            </a:r>
            <a:r>
              <a:rPr lang="en-US" sz="2400" dirty="0"/>
              <a:t> </a:t>
            </a:r>
            <a:r>
              <a:rPr lang="en-US" sz="2400" dirty="0" err="1"/>
              <a:t>segítségével</a:t>
            </a:r>
            <a:r>
              <a:rPr lang="en-US" sz="2400" dirty="0"/>
              <a:t>)</a:t>
            </a:r>
            <a:endParaRPr lang="en-US" sz="2600" dirty="0"/>
          </a:p>
          <a:p>
            <a:r>
              <a:rPr lang="en-US" sz="2600" dirty="0"/>
              <a:t>microservices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F86CEAB-AE9F-4B95-B8F6-63344FF383C0}"/>
              </a:ext>
            </a:extLst>
          </p:cNvPr>
          <p:cNvSpPr txBox="1"/>
          <p:nvPr/>
        </p:nvSpPr>
        <p:spPr>
          <a:xfrm>
            <a:off x="694266" y="6354147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deployment/rest-hello --type="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--port 8080</a:t>
            </a:r>
          </a:p>
        </p:txBody>
      </p:sp>
    </p:spTree>
    <p:extLst>
      <p:ext uri="{BB962C8B-B14F-4D97-AF65-F5344CB8AC3E}">
        <p14:creationId xmlns:p14="http://schemas.microsoft.com/office/powerpoint/2010/main" val="41087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Háromszögháló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1_TF03031015.potx" id="{D38EBFF4-DB7B-4CFB-8B1A-5DBFAAC01796}" vid="{DAC1230E-41AE-4CBF-8AE0-3ECBC42829B4}"/>
    </a:ext>
  </a:extLst>
</a:theme>
</file>

<file path=ppt/theme/theme2.xml><?xml version="1.0" encoding="utf-8"?>
<a:theme xmlns:a="http://schemas.openxmlformats.org/drawingml/2006/main" name="Office-téma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Háromszöghálós üzleti bemutató (szélesvásznú)</Template>
  <TotalTime>1320</TotalTime>
  <Words>741</Words>
  <Application>Microsoft Office PowerPoint</Application>
  <PresentationFormat>Szélesvásznú</PresentationFormat>
  <Paragraphs>163</Paragraphs>
  <Slides>11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Arial</vt:lpstr>
      <vt:lpstr>Courier New</vt:lpstr>
      <vt:lpstr>Háromszögháló 16x9</vt:lpstr>
      <vt:lpstr>DevOps témalabor beszámoló</vt:lpstr>
      <vt:lpstr>Mi is a DevOps?</vt:lpstr>
      <vt:lpstr>Docker - Konténer alapú virtualizáció</vt:lpstr>
      <vt:lpstr>Docker vs virtuális gép</vt:lpstr>
      <vt:lpstr>Docker Compose</vt:lpstr>
      <vt:lpstr>Kubernetes (K8s)</vt:lpstr>
      <vt:lpstr>PowerPoint-bemutató</vt:lpstr>
      <vt:lpstr>Kubernetes architektúra</vt:lpstr>
      <vt:lpstr>K8s Service</vt:lpstr>
      <vt:lpstr>Köszönöm a figyelmet!</vt:lpstr>
      <vt:lpstr>Gyakorlat: Kubernetes via Minikube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témalabor beszámoló</dc:title>
  <dc:creator>Root</dc:creator>
  <cp:lastModifiedBy>Root</cp:lastModifiedBy>
  <cp:revision>82</cp:revision>
  <dcterms:created xsi:type="dcterms:W3CDTF">2018-11-30T09:53:35Z</dcterms:created>
  <dcterms:modified xsi:type="dcterms:W3CDTF">2018-12-02T14:52:50Z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