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61" r:id="rId2"/>
    <p:sldId id="272" r:id="rId3"/>
    <p:sldId id="257" r:id="rId4"/>
    <p:sldId id="274" r:id="rId5"/>
    <p:sldId id="275" r:id="rId6"/>
    <p:sldId id="276" r:id="rId7"/>
    <p:sldId id="279" r:id="rId8"/>
    <p:sldId id="278" r:id="rId9"/>
    <p:sldId id="280" r:id="rId10"/>
    <p:sldId id="282" r:id="rId11"/>
    <p:sldId id="281" r:id="rId12"/>
  </p:sldIdLst>
  <p:sldSz cx="12192000" cy="6858000"/>
  <p:notesSz cx="6858000" cy="9144000"/>
  <p:defaultTextStyle>
    <a:defPPr rtl="0">
      <a:defRPr lang="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ot" initials="R" lastIdx="1" clrIdx="0">
    <p:extLst>
      <p:ext uri="{19B8F6BF-5375-455C-9EA6-DF929625EA0E}">
        <p15:presenceInfo xmlns:p15="http://schemas.microsoft.com/office/powerpoint/2012/main" userId="Root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0301" autoAdjust="0"/>
  </p:normalViewPr>
  <p:slideViewPr>
    <p:cSldViewPr snapToGrid="0">
      <p:cViewPr varScale="1">
        <p:scale>
          <a:sx n="60" d="100"/>
          <a:sy n="60" d="100"/>
        </p:scale>
        <p:origin x="658" y="67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291" y="3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hu-HU" dirty="0"/>
          </a:p>
        </p:txBody>
      </p:sp>
      <p:sp>
        <p:nvSpPr>
          <p:cNvPr id="3" name="Dátum hely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C5EE2DF-346F-4A7B-A71E-BDFF5A5A8C1A}" type="datetime1">
              <a:rPr lang="hu-HU" smtClean="0"/>
              <a:t>2018. 12. 01.</a:t>
            </a:fld>
            <a:endParaRPr lang="hu-HU" dirty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hu-HU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604A0D4-B89B-4ADD-AF9E-38636B40EE4E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hu-HU" dirty="0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A0DE145-76E7-42E2-B70D-EE09587CAC08}" type="datetime1">
              <a:rPr lang="hu-HU" smtClean="0"/>
              <a:t>2018. 12. 01.</a:t>
            </a:fld>
            <a:endParaRPr lang="hu-HU" dirty="0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hu-HU" dirty="0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hu-HU" dirty="0"/>
              <a:t>Mintaszöveg szerkesztése</a:t>
            </a:r>
          </a:p>
          <a:p>
            <a:pPr lvl="1" rtl="0"/>
            <a:r>
              <a:rPr lang="hu-HU" dirty="0"/>
              <a:t>Második szint</a:t>
            </a:r>
          </a:p>
          <a:p>
            <a:pPr lvl="2" rtl="0"/>
            <a:r>
              <a:rPr lang="hu-HU" dirty="0"/>
              <a:t>Harmadik szint</a:t>
            </a:r>
          </a:p>
          <a:p>
            <a:pPr lvl="3" rtl="0"/>
            <a:r>
              <a:rPr lang="hu-HU" dirty="0"/>
              <a:t>Negyedik szint</a:t>
            </a:r>
          </a:p>
          <a:p>
            <a:pPr lvl="4" rtl="0"/>
            <a:r>
              <a:rPr lang="hu-HU" dirty="0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hu-HU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2869989-EB00-4EE7-BCB5-25BDC5BB29F8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noProof="0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hu-HU" smtClean="0"/>
              <a:t>1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0853858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DEVelopment</a:t>
            </a:r>
            <a:r>
              <a:rPr lang="en-US" dirty="0"/>
              <a:t> + </a:t>
            </a:r>
            <a:r>
              <a:rPr lang="en-US" dirty="0" err="1"/>
              <a:t>OPerations</a:t>
            </a:r>
            <a:endParaRPr lang="en-US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err="1"/>
              <a:t>Fejlesztés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üzemeltetés</a:t>
            </a:r>
            <a:r>
              <a:rPr lang="en-US" dirty="0"/>
              <a:t> </a:t>
            </a:r>
            <a:r>
              <a:rPr lang="en-US" dirty="0" err="1"/>
              <a:t>közelebb</a:t>
            </a:r>
            <a:r>
              <a:rPr lang="en-US" dirty="0"/>
              <a:t> </a:t>
            </a:r>
            <a:r>
              <a:rPr lang="en-US" dirty="0" err="1"/>
              <a:t>hozása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Folyamatok</a:t>
            </a:r>
            <a:r>
              <a:rPr lang="en-US" dirty="0"/>
              <a:t> </a:t>
            </a:r>
            <a:r>
              <a:rPr lang="en-US" dirty="0" err="1"/>
              <a:t>automatizálása</a:t>
            </a:r>
            <a:r>
              <a:rPr lang="en-US" dirty="0"/>
              <a:t> (build, test, deployment, monitoring </a:t>
            </a:r>
            <a:r>
              <a:rPr lang="en-US" dirty="0" err="1"/>
              <a:t>stb</a:t>
            </a:r>
            <a:r>
              <a:rPr lang="en-US" dirty="0"/>
              <a:t>..)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Eredmény</a:t>
            </a:r>
            <a:r>
              <a:rPr lang="en-US" dirty="0"/>
              <a:t>: </a:t>
            </a:r>
            <a:r>
              <a:rPr lang="en-US" dirty="0" err="1"/>
              <a:t>gyors</a:t>
            </a:r>
            <a:r>
              <a:rPr lang="en-US" dirty="0"/>
              <a:t>, </a:t>
            </a:r>
            <a:r>
              <a:rPr lang="en-US" dirty="0" err="1"/>
              <a:t>megbízható</a:t>
            </a:r>
            <a:r>
              <a:rPr lang="en-US" dirty="0"/>
              <a:t> </a:t>
            </a:r>
            <a:r>
              <a:rPr lang="en-US" dirty="0" err="1"/>
              <a:t>alkalmazás</a:t>
            </a:r>
            <a:r>
              <a:rPr lang="en-US" dirty="0"/>
              <a:t> </a:t>
            </a:r>
            <a:r>
              <a:rPr lang="en-US" dirty="0" err="1"/>
              <a:t>fejlesztés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2869989-EB00-4EE7-BCB5-25BDC5BB29F8}" type="slidenum">
              <a:rPr lang="hu-HU" smtClean="0"/>
              <a:t>2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0347339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hu-HU" smtClean="0"/>
              <a:t>3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9803039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Master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cluster </a:t>
            </a:r>
            <a:r>
              <a:rPr lang="en-US" dirty="0" err="1"/>
              <a:t>menedzselése</a:t>
            </a:r>
            <a:endParaRPr lang="en-US" dirty="0"/>
          </a:p>
          <a:p>
            <a:r>
              <a:rPr lang="en-US" dirty="0"/>
              <a:t>(</a:t>
            </a:r>
            <a:r>
              <a:rPr lang="en-US" b="1" dirty="0"/>
              <a:t>Deployment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alkalmazás</a:t>
            </a:r>
            <a:r>
              <a:rPr lang="en-US" dirty="0"/>
              <a:t> </a:t>
            </a:r>
            <a:r>
              <a:rPr lang="en-US" dirty="0" err="1"/>
              <a:t>példányok</a:t>
            </a:r>
            <a:r>
              <a:rPr lang="en-US" dirty="0"/>
              <a:t> </a:t>
            </a:r>
            <a:r>
              <a:rPr lang="en-US" dirty="0" err="1"/>
              <a:t>létrehozása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frissítése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ha a node </a:t>
            </a:r>
            <a:r>
              <a:rPr lang="en-US" dirty="0" err="1"/>
              <a:t>leáll</a:t>
            </a:r>
            <a:r>
              <a:rPr lang="en-US" dirty="0"/>
              <a:t>, </a:t>
            </a:r>
            <a:r>
              <a:rPr lang="en-US" dirty="0" err="1"/>
              <a:t>új</a:t>
            </a:r>
            <a:r>
              <a:rPr lang="en-US" dirty="0"/>
              <a:t> </a:t>
            </a:r>
            <a:r>
              <a:rPr lang="en-US" dirty="0" err="1"/>
              <a:t>példányt</a:t>
            </a:r>
            <a:r>
              <a:rPr lang="en-US" dirty="0"/>
              <a:t> </a:t>
            </a:r>
            <a:r>
              <a:rPr lang="en-US" dirty="0" err="1"/>
              <a:t>indít</a:t>
            </a:r>
            <a:r>
              <a:rPr lang="en-US" dirty="0"/>
              <a:t>)</a:t>
            </a:r>
          </a:p>
          <a:p>
            <a:r>
              <a:rPr lang="en-US" b="1" dirty="0"/>
              <a:t>Pod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Alkalmazás</a:t>
            </a:r>
            <a:r>
              <a:rPr lang="en-US" dirty="0"/>
              <a:t> </a:t>
            </a:r>
            <a:r>
              <a:rPr lang="en-US" dirty="0" err="1"/>
              <a:t>konténer</a:t>
            </a:r>
            <a:r>
              <a:rPr lang="en-US" dirty="0"/>
              <a:t> </a:t>
            </a:r>
            <a:r>
              <a:rPr lang="en-US" dirty="0" err="1"/>
              <a:t>csoport</a:t>
            </a:r>
            <a:r>
              <a:rPr lang="en-US" dirty="0"/>
              <a:t> ( </a:t>
            </a:r>
            <a:r>
              <a:rPr lang="en-US" dirty="0" err="1"/>
              <a:t>szorosan</a:t>
            </a:r>
            <a:r>
              <a:rPr lang="en-US" dirty="0"/>
              <a:t> </a:t>
            </a:r>
            <a:r>
              <a:rPr lang="en-US" dirty="0" err="1"/>
              <a:t>összekapcsolodóak</a:t>
            </a:r>
            <a:r>
              <a:rPr lang="en-US" dirty="0"/>
              <a:t> pl. webserver + </a:t>
            </a:r>
            <a:r>
              <a:rPr lang="en-US" dirty="0" err="1"/>
              <a:t>üzleti</a:t>
            </a:r>
            <a:r>
              <a:rPr lang="en-US" dirty="0"/>
              <a:t> </a:t>
            </a:r>
            <a:r>
              <a:rPr lang="en-US" dirty="0" err="1"/>
              <a:t>logika</a:t>
            </a:r>
            <a:r>
              <a:rPr lang="en-US" dirty="0"/>
              <a:t> (</a:t>
            </a:r>
            <a:r>
              <a:rPr lang="en-US" dirty="0" err="1"/>
              <a:t>adatforrás</a:t>
            </a:r>
            <a:r>
              <a:rPr lang="en-US" dirty="0"/>
              <a:t>))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err="1"/>
              <a:t>Mindig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helyen</a:t>
            </a:r>
            <a:r>
              <a:rPr lang="en-US" dirty="0"/>
              <a:t>, </a:t>
            </a:r>
            <a:r>
              <a:rPr lang="en-US" dirty="0" err="1"/>
              <a:t>együtt</a:t>
            </a:r>
            <a:r>
              <a:rPr lang="en-US" dirty="0"/>
              <a:t> </a:t>
            </a:r>
            <a:r>
              <a:rPr lang="en-US" dirty="0" err="1"/>
              <a:t>ütemezve</a:t>
            </a:r>
            <a:endParaRPr lang="en-US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err="1"/>
              <a:t>Közös</a:t>
            </a:r>
            <a:r>
              <a:rPr lang="en-US" dirty="0"/>
              <a:t> IP, </a:t>
            </a:r>
            <a:r>
              <a:rPr lang="en-US" dirty="0" err="1"/>
              <a:t>háttértár</a:t>
            </a:r>
            <a:endParaRPr lang="en-US" dirty="0"/>
          </a:p>
          <a:p>
            <a:pPr marL="0" lvl="0" indent="0">
              <a:buFontTx/>
              <a:buNone/>
            </a:pPr>
            <a:r>
              <a:rPr lang="en-US" b="1" dirty="0"/>
              <a:t>Node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="0" dirty="0"/>
              <a:t>Master </a:t>
            </a:r>
            <a:r>
              <a:rPr lang="en-US" b="0" dirty="0" err="1"/>
              <a:t>irányítja</a:t>
            </a:r>
            <a:endParaRPr lang="en-US" b="0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="0" dirty="0"/>
              <a:t>VM </a:t>
            </a:r>
            <a:r>
              <a:rPr lang="en-US" b="0" dirty="0" err="1"/>
              <a:t>vagy</a:t>
            </a:r>
            <a:r>
              <a:rPr lang="en-US" b="0" dirty="0"/>
              <a:t> </a:t>
            </a:r>
            <a:r>
              <a:rPr lang="en-US" b="0" dirty="0" err="1"/>
              <a:t>fizika</a:t>
            </a:r>
            <a:r>
              <a:rPr lang="en-US" b="0" dirty="0"/>
              <a:t> </a:t>
            </a:r>
            <a:r>
              <a:rPr lang="en-US" b="0" dirty="0" err="1"/>
              <a:t>gép</a:t>
            </a:r>
            <a:endParaRPr lang="en-US" b="0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="0" dirty="0"/>
              <a:t>1 </a:t>
            </a:r>
            <a:r>
              <a:rPr lang="en-US" b="0" dirty="0" err="1"/>
              <a:t>vagy</a:t>
            </a:r>
            <a:r>
              <a:rPr lang="en-US" b="0" dirty="0"/>
              <a:t> </a:t>
            </a:r>
            <a:r>
              <a:rPr lang="en-US" b="0" dirty="0" err="1"/>
              <a:t>több</a:t>
            </a:r>
            <a:r>
              <a:rPr lang="en-US" b="0" dirty="0"/>
              <a:t> pod (</a:t>
            </a:r>
            <a:r>
              <a:rPr lang="en-US" b="0" dirty="0" err="1"/>
              <a:t>automatikusan</a:t>
            </a:r>
            <a:r>
              <a:rPr lang="en-US" b="0" dirty="0"/>
              <a:t> </a:t>
            </a:r>
            <a:r>
              <a:rPr lang="en-US" b="0" dirty="0" err="1"/>
              <a:t>elosztva</a:t>
            </a:r>
            <a:r>
              <a:rPr lang="en-US" b="0" dirty="0"/>
              <a:t>, </a:t>
            </a:r>
            <a:r>
              <a:rPr lang="en-US" b="0" dirty="0" err="1"/>
              <a:t>ütemezve</a:t>
            </a:r>
            <a:r>
              <a:rPr lang="en-US" b="0" dirty="0"/>
              <a:t>)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="1" dirty="0" err="1"/>
              <a:t>Kubelet</a:t>
            </a:r>
            <a:endParaRPr lang="en-US" b="1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dirty="0"/>
              <a:t>Master – Node </a:t>
            </a:r>
            <a:r>
              <a:rPr lang="en-US" b="0" dirty="0" err="1"/>
              <a:t>kommunikáció</a:t>
            </a:r>
            <a:endParaRPr lang="en-US" b="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dirty="0" err="1"/>
              <a:t>Biztosítja</a:t>
            </a:r>
            <a:r>
              <a:rPr lang="en-US" b="0" dirty="0"/>
              <a:t>, </a:t>
            </a:r>
            <a:r>
              <a:rPr lang="en-US" b="0" dirty="0" err="1"/>
              <a:t>hogy</a:t>
            </a:r>
            <a:r>
              <a:rPr lang="en-US" b="0" dirty="0"/>
              <a:t> a </a:t>
            </a:r>
            <a:r>
              <a:rPr lang="en-US" b="0" dirty="0" err="1"/>
              <a:t>konténerek</a:t>
            </a:r>
            <a:r>
              <a:rPr lang="en-US" b="0" dirty="0"/>
              <a:t> pod-ban </a:t>
            </a:r>
            <a:r>
              <a:rPr lang="en-US" b="0" dirty="0" err="1"/>
              <a:t>futnak</a:t>
            </a:r>
            <a:endParaRPr lang="en-US" b="0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="1" dirty="0"/>
              <a:t>Docker </a:t>
            </a:r>
            <a:r>
              <a:rPr lang="en-US" b="0" dirty="0"/>
              <a:t>(image pl. </a:t>
            </a:r>
            <a:r>
              <a:rPr lang="en-US" b="0" dirty="0" err="1"/>
              <a:t>DockerHub-ról</a:t>
            </a:r>
            <a:r>
              <a:rPr lang="en-US" b="0" dirty="0"/>
              <a:t>, </a:t>
            </a:r>
            <a:r>
              <a:rPr lang="en-US" b="0" dirty="0" err="1"/>
              <a:t>konténer</a:t>
            </a:r>
            <a:r>
              <a:rPr lang="en-US" b="0" dirty="0"/>
              <a:t> </a:t>
            </a:r>
            <a:r>
              <a:rPr lang="en-US" b="0" dirty="0" err="1"/>
              <a:t>futtatása</a:t>
            </a:r>
            <a:endParaRPr lang="en-US" b="1" dirty="0"/>
          </a:p>
          <a:p>
            <a:pPr marL="171450" indent="-171450">
              <a:buFontTx/>
              <a:buChar char="-"/>
            </a:pPr>
            <a:endParaRPr lang="en-US" dirty="0"/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2869989-EB00-4EE7-BCB5-25BDC5BB29F8}" type="slidenum">
              <a:rPr lang="hu-HU" smtClean="0"/>
              <a:t>7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1191131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err="1"/>
              <a:t>kube-apiserver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API a </a:t>
            </a:r>
            <a:r>
              <a:rPr lang="en-US" dirty="0" err="1"/>
              <a:t>melyen</a:t>
            </a:r>
            <a:r>
              <a:rPr lang="en-US" dirty="0"/>
              <a:t> </a:t>
            </a:r>
            <a:r>
              <a:rPr lang="en-US" dirty="0" err="1"/>
              <a:t>keresztul</a:t>
            </a:r>
            <a:r>
              <a:rPr lang="en-US" dirty="0"/>
              <a:t> a </a:t>
            </a:r>
            <a:r>
              <a:rPr lang="en-US" dirty="0" err="1"/>
              <a:t>komponensek</a:t>
            </a:r>
            <a:r>
              <a:rPr lang="en-US" dirty="0"/>
              <a:t> </a:t>
            </a:r>
            <a:r>
              <a:rPr lang="en-US" dirty="0" err="1"/>
              <a:t>kommunikálnak</a:t>
            </a:r>
            <a:endParaRPr lang="en-US" dirty="0"/>
          </a:p>
          <a:p>
            <a:r>
              <a:rPr lang="en-US" b="1" dirty="0" err="1"/>
              <a:t>etcd</a:t>
            </a:r>
            <a:endParaRPr lang="en-US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kulcs-érték</a:t>
            </a:r>
            <a:r>
              <a:rPr lang="en-US" dirty="0"/>
              <a:t> </a:t>
            </a:r>
            <a:r>
              <a:rPr lang="en-US" dirty="0" err="1"/>
              <a:t>tároló</a:t>
            </a:r>
            <a:r>
              <a:rPr lang="en-US" dirty="0"/>
              <a:t>, </a:t>
            </a:r>
            <a:r>
              <a:rPr lang="en-US" dirty="0" err="1"/>
              <a:t>nyilvántartja</a:t>
            </a:r>
            <a:r>
              <a:rPr lang="en-US" dirty="0"/>
              <a:t> a K8s cluster </a:t>
            </a:r>
            <a:r>
              <a:rPr lang="en-US" dirty="0" err="1"/>
              <a:t>allapotat</a:t>
            </a:r>
            <a:r>
              <a:rPr lang="en-US" dirty="0"/>
              <a:t> (BACKUP)</a:t>
            </a:r>
          </a:p>
          <a:p>
            <a:r>
              <a:rPr lang="en-US" b="1" dirty="0" err="1"/>
              <a:t>kube</a:t>
            </a:r>
            <a:r>
              <a:rPr lang="en-US" b="1" dirty="0"/>
              <a:t>-scheduler</a:t>
            </a:r>
            <a:endParaRPr lang="en-US" b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dirty="0" err="1"/>
              <a:t>Új</a:t>
            </a:r>
            <a:r>
              <a:rPr lang="en-US" b="0" dirty="0"/>
              <a:t> </a:t>
            </a:r>
            <a:r>
              <a:rPr lang="en-US" b="0" dirty="0" err="1"/>
              <a:t>podok</a:t>
            </a:r>
            <a:r>
              <a:rPr lang="en-US" b="0" dirty="0"/>
              <a:t> node-</a:t>
            </a:r>
            <a:r>
              <a:rPr lang="en-US" b="0" dirty="0" err="1"/>
              <a:t>hoz</a:t>
            </a:r>
            <a:r>
              <a:rPr lang="en-US" b="0" dirty="0"/>
              <a:t> </a:t>
            </a:r>
            <a:r>
              <a:rPr lang="en-US" b="0" dirty="0" err="1"/>
              <a:t>rendelése</a:t>
            </a:r>
            <a:endParaRPr lang="en-US" b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dirty="0" err="1"/>
              <a:t>Szempontok</a:t>
            </a:r>
            <a:endParaRPr lang="en-US" b="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dirty="0" err="1"/>
              <a:t>Erőforrás</a:t>
            </a:r>
            <a:r>
              <a:rPr lang="en-US" b="0" dirty="0"/>
              <a:t> </a:t>
            </a:r>
            <a:r>
              <a:rPr lang="en-US" b="0" dirty="0" err="1"/>
              <a:t>követelmények</a:t>
            </a:r>
            <a:endParaRPr lang="en-US" b="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dirty="0"/>
              <a:t>HW/SW </a:t>
            </a:r>
            <a:r>
              <a:rPr lang="en-US" b="0" dirty="0" err="1"/>
              <a:t>kényszerek</a:t>
            </a:r>
            <a:endParaRPr lang="en-US" b="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dirty="0" err="1"/>
              <a:t>Affinitás</a:t>
            </a:r>
            <a:endParaRPr lang="en-US" b="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dirty="0" err="1"/>
              <a:t>Adatlokalizáció</a:t>
            </a:r>
            <a:endParaRPr lang="en-US" b="0" dirty="0"/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b="1" dirty="0" err="1"/>
              <a:t>kube</a:t>
            </a:r>
            <a:r>
              <a:rPr lang="en-US" b="1" dirty="0"/>
              <a:t>-controller-manager</a:t>
            </a:r>
            <a:endParaRPr lang="en-US" b="0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="0" dirty="0" err="1"/>
              <a:t>monitorozza</a:t>
            </a:r>
            <a:r>
              <a:rPr lang="en-US" b="0" dirty="0"/>
              <a:t> a cluster </a:t>
            </a:r>
            <a:r>
              <a:rPr lang="en-US" b="0" dirty="0" err="1"/>
              <a:t>állapotát</a:t>
            </a:r>
            <a:r>
              <a:rPr lang="en-US" b="0" dirty="0"/>
              <a:t> </a:t>
            </a:r>
            <a:r>
              <a:rPr lang="en-US" b="0" dirty="0" err="1"/>
              <a:t>az</a:t>
            </a:r>
            <a:r>
              <a:rPr lang="en-US" b="0" dirty="0"/>
              <a:t> </a:t>
            </a:r>
            <a:r>
              <a:rPr lang="en-US" b="0" dirty="0" err="1"/>
              <a:t>apiserver-en</a:t>
            </a:r>
            <a:r>
              <a:rPr lang="en-US" b="0" dirty="0"/>
              <a:t> </a:t>
            </a:r>
            <a:r>
              <a:rPr lang="en-US" b="0" dirty="0" err="1"/>
              <a:t>keresztül</a:t>
            </a:r>
            <a:endParaRPr lang="en-US" b="0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="0" dirty="0" err="1"/>
              <a:t>kalibrálja</a:t>
            </a:r>
            <a:r>
              <a:rPr lang="en-US" b="0" dirty="0"/>
              <a:t> a cluster-t, </a:t>
            </a:r>
            <a:r>
              <a:rPr lang="en-US" b="0" dirty="0" err="1"/>
              <a:t>hogy</a:t>
            </a:r>
            <a:r>
              <a:rPr lang="en-US" b="0" dirty="0"/>
              <a:t> </a:t>
            </a:r>
            <a:r>
              <a:rPr lang="en-US" b="0" dirty="0" err="1"/>
              <a:t>elérje</a:t>
            </a:r>
            <a:r>
              <a:rPr lang="en-US" b="0" dirty="0"/>
              <a:t> a </a:t>
            </a:r>
            <a:r>
              <a:rPr lang="en-US" b="0" dirty="0" err="1"/>
              <a:t>felhasználó</a:t>
            </a:r>
            <a:r>
              <a:rPr lang="en-US" b="0" dirty="0"/>
              <a:t> </a:t>
            </a:r>
            <a:r>
              <a:rPr lang="en-US" b="0" dirty="0" err="1"/>
              <a:t>által</a:t>
            </a:r>
            <a:r>
              <a:rPr lang="en-US" b="0" dirty="0"/>
              <a:t> </a:t>
            </a:r>
            <a:r>
              <a:rPr lang="en-US" b="0" dirty="0" err="1"/>
              <a:t>definiált</a:t>
            </a:r>
            <a:r>
              <a:rPr lang="en-US" b="0" dirty="0"/>
              <a:t> </a:t>
            </a:r>
            <a:r>
              <a:rPr lang="en-US" b="0" dirty="0" err="1"/>
              <a:t>állapotot</a:t>
            </a:r>
            <a:r>
              <a:rPr lang="en-US" b="0" dirty="0"/>
              <a:t> (‘desired state’)</a:t>
            </a:r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b="1" dirty="0"/>
              <a:t>cloud-controller-manager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="0" dirty="0"/>
              <a:t>cloud </a:t>
            </a:r>
            <a:r>
              <a:rPr lang="en-US" b="0" dirty="0" err="1"/>
              <a:t>szolgáltató</a:t>
            </a:r>
            <a:r>
              <a:rPr lang="en-US" b="0" dirty="0"/>
              <a:t> </a:t>
            </a:r>
            <a:r>
              <a:rPr lang="en-US" b="0" dirty="0" err="1"/>
              <a:t>specifikus</a:t>
            </a:r>
            <a:r>
              <a:rPr lang="en-US" b="0" dirty="0"/>
              <a:t> </a:t>
            </a:r>
            <a:r>
              <a:rPr lang="en-US" b="0" dirty="0" err="1"/>
              <a:t>vezérlő</a:t>
            </a:r>
            <a:r>
              <a:rPr lang="en-US" b="0" dirty="0"/>
              <a:t> </a:t>
            </a:r>
            <a:r>
              <a:rPr lang="en-US" b="0" dirty="0" err="1"/>
              <a:t>programokat</a:t>
            </a:r>
            <a:r>
              <a:rPr lang="en-US" b="0" dirty="0"/>
              <a:t> </a:t>
            </a:r>
            <a:r>
              <a:rPr lang="en-US" b="0" dirty="0" err="1"/>
              <a:t>futtat</a:t>
            </a:r>
            <a:endParaRPr lang="en-US" b="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dirty="0" err="1"/>
              <a:t>Így</a:t>
            </a:r>
            <a:r>
              <a:rPr lang="en-US" b="0" dirty="0"/>
              <a:t> </a:t>
            </a:r>
            <a:r>
              <a:rPr lang="en-US" b="0" dirty="0" err="1"/>
              <a:t>különválhat</a:t>
            </a:r>
            <a:r>
              <a:rPr lang="en-US" b="0" dirty="0"/>
              <a:t> a K8s </a:t>
            </a:r>
            <a:r>
              <a:rPr lang="en-US" b="0" dirty="0" err="1"/>
              <a:t>és</a:t>
            </a:r>
            <a:r>
              <a:rPr lang="en-US" b="0" dirty="0"/>
              <a:t> a cloud </a:t>
            </a:r>
            <a:r>
              <a:rPr lang="en-US" b="0" dirty="0" err="1"/>
              <a:t>szolgáltató</a:t>
            </a:r>
            <a:r>
              <a:rPr lang="en-US" b="0" dirty="0"/>
              <a:t> </a:t>
            </a:r>
            <a:r>
              <a:rPr lang="en-US" b="0" dirty="0" err="1"/>
              <a:t>feljődése</a:t>
            </a:r>
            <a:endParaRPr lang="en-US" b="0" dirty="0"/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b="1" dirty="0" err="1"/>
              <a:t>kube</a:t>
            </a:r>
            <a:r>
              <a:rPr lang="en-US" b="1" dirty="0"/>
              <a:t>-proxy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="0" dirty="0" err="1"/>
              <a:t>ez</a:t>
            </a:r>
            <a:r>
              <a:rPr lang="en-US" b="0" dirty="0"/>
              <a:t> </a:t>
            </a:r>
            <a:r>
              <a:rPr lang="en-US" b="0" dirty="0" err="1"/>
              <a:t>teszi</a:t>
            </a:r>
            <a:r>
              <a:rPr lang="en-US" b="0" dirty="0"/>
              <a:t> </a:t>
            </a:r>
            <a:r>
              <a:rPr lang="en-US" b="0" dirty="0" err="1"/>
              <a:t>lehetővé</a:t>
            </a:r>
            <a:r>
              <a:rPr lang="en-US" b="0" dirty="0"/>
              <a:t> Service-k </a:t>
            </a:r>
            <a:r>
              <a:rPr lang="en-US" b="0" dirty="0" err="1"/>
              <a:t>definiálását</a:t>
            </a:r>
            <a:endParaRPr lang="en-US" b="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dirty="0" err="1"/>
              <a:t>saját</a:t>
            </a:r>
            <a:r>
              <a:rPr lang="en-US" b="0" dirty="0"/>
              <a:t>, </a:t>
            </a:r>
            <a:r>
              <a:rPr lang="en-US" b="0" dirty="0" err="1"/>
              <a:t>stabil</a:t>
            </a:r>
            <a:r>
              <a:rPr lang="en-US" b="0" dirty="0"/>
              <a:t> </a:t>
            </a:r>
            <a:r>
              <a:rPr lang="en-US" b="0" dirty="0" err="1"/>
              <a:t>hálozati</a:t>
            </a:r>
            <a:r>
              <a:rPr lang="en-US" b="0" dirty="0"/>
              <a:t> </a:t>
            </a:r>
            <a:r>
              <a:rPr lang="en-US" b="0" dirty="0" err="1"/>
              <a:t>névtér</a:t>
            </a:r>
            <a:r>
              <a:rPr lang="en-US" b="0" dirty="0"/>
              <a:t> a Service-</a:t>
            </a:r>
            <a:r>
              <a:rPr lang="en-US" b="0" dirty="0" err="1"/>
              <a:t>eknek</a:t>
            </a:r>
            <a:endParaRPr lang="en-US" b="0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2869989-EB00-4EE7-BCB5-25BDC5BB29F8}" type="slidenum">
              <a:rPr lang="hu-HU" smtClean="0"/>
              <a:t>8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1408277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err="1"/>
              <a:t>kube</a:t>
            </a:r>
            <a:r>
              <a:rPr lang="en-US" b="1" dirty="0"/>
              <a:t>-proxy </a:t>
            </a:r>
            <a:r>
              <a:rPr lang="en-US" b="0" dirty="0" err="1"/>
              <a:t>teszi</a:t>
            </a:r>
            <a:r>
              <a:rPr lang="en-US" b="0" dirty="0"/>
              <a:t> </a:t>
            </a:r>
            <a:r>
              <a:rPr lang="en-US" b="0" dirty="0" err="1"/>
              <a:t>lehetővé</a:t>
            </a:r>
            <a:endParaRPr lang="en-US" b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dirty="0"/>
              <a:t>Stabil </a:t>
            </a:r>
            <a:r>
              <a:rPr lang="en-US" b="0" dirty="0" err="1"/>
              <a:t>névterek</a:t>
            </a:r>
            <a:endParaRPr lang="en-US" b="0" dirty="0"/>
          </a:p>
          <a:p>
            <a:endParaRPr lang="en-US" b="1" dirty="0"/>
          </a:p>
          <a:p>
            <a:r>
              <a:rPr lang="en-US" b="1" dirty="0"/>
              <a:t>Label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dirty="0" err="1"/>
              <a:t>Kulcs-érték</a:t>
            </a:r>
            <a:r>
              <a:rPr lang="en-US" b="0" dirty="0"/>
              <a:t> </a:t>
            </a:r>
            <a:r>
              <a:rPr lang="en-US" b="0" dirty="0" err="1"/>
              <a:t>pár</a:t>
            </a:r>
            <a:endParaRPr lang="en-US" b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dirty="0"/>
              <a:t>K8s </a:t>
            </a:r>
            <a:r>
              <a:rPr lang="en-US" b="0" dirty="0" err="1"/>
              <a:t>objektumok</a:t>
            </a:r>
            <a:r>
              <a:rPr lang="en-US" b="0" dirty="0"/>
              <a:t> </a:t>
            </a:r>
            <a:r>
              <a:rPr lang="en-US" b="0" dirty="0" err="1"/>
              <a:t>azonosítására</a:t>
            </a:r>
            <a:endParaRPr lang="en-US" b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dirty="0" err="1"/>
              <a:t>Egyedi</a:t>
            </a:r>
            <a:r>
              <a:rPr lang="en-US" b="0" dirty="0"/>
              <a:t> </a:t>
            </a:r>
            <a:r>
              <a:rPr lang="en-US" b="0" dirty="0" err="1"/>
              <a:t>üzleti</a:t>
            </a:r>
            <a:r>
              <a:rPr lang="en-US" b="0" dirty="0"/>
              <a:t> </a:t>
            </a:r>
            <a:r>
              <a:rPr lang="en-US" b="0" dirty="0" err="1"/>
              <a:t>logika</a:t>
            </a:r>
            <a:r>
              <a:rPr lang="en-US" b="0" dirty="0"/>
              <a:t> </a:t>
            </a:r>
            <a:r>
              <a:rPr lang="en-US" b="0" dirty="0" err="1"/>
              <a:t>szerinti</a:t>
            </a:r>
            <a:r>
              <a:rPr lang="en-US" b="0" dirty="0"/>
              <a:t> </a:t>
            </a:r>
            <a:r>
              <a:rPr lang="en-US" b="0" dirty="0" err="1"/>
              <a:t>csoportosítás</a:t>
            </a:r>
            <a:endParaRPr lang="hu-HU" b="0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2869989-EB00-4EE7-BCB5-25BDC5BB29F8}" type="slidenum">
              <a:rPr lang="hu-HU" smtClean="0"/>
              <a:t>9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2448759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2869989-EB00-4EE7-BCB5-25BDC5BB29F8}" type="slidenum">
              <a:rPr lang="hu-HU" smtClean="0"/>
              <a:t>10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7843810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err="1"/>
              <a:t>Minikube</a:t>
            </a:r>
            <a:endParaRPr lang="en-US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dirty="0"/>
              <a:t>K8s </a:t>
            </a:r>
            <a:r>
              <a:rPr lang="en-US" b="0" dirty="0" err="1"/>
              <a:t>futtatása</a:t>
            </a:r>
            <a:r>
              <a:rPr lang="en-US" b="0" dirty="0"/>
              <a:t> </a:t>
            </a:r>
            <a:r>
              <a:rPr lang="en-US" b="0" dirty="0" err="1"/>
              <a:t>lokálisan</a:t>
            </a:r>
            <a:endParaRPr lang="en-US" b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dirty="0"/>
              <a:t>1 node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dirty="0" err="1"/>
              <a:t>Fejlesztési</a:t>
            </a:r>
            <a:r>
              <a:rPr lang="en-US" b="0" dirty="0"/>
              <a:t>, </a:t>
            </a:r>
            <a:r>
              <a:rPr lang="en-US" b="0" dirty="0" err="1"/>
              <a:t>tesztelési</a:t>
            </a:r>
            <a:r>
              <a:rPr lang="en-US" b="0" dirty="0"/>
              <a:t> </a:t>
            </a:r>
            <a:r>
              <a:rPr lang="en-US" b="0" dirty="0" err="1"/>
              <a:t>célok</a:t>
            </a:r>
            <a:endParaRPr lang="en-US" b="0" dirty="0"/>
          </a:p>
          <a:p>
            <a:pPr marL="0" indent="0">
              <a:buFont typeface="Arial" panose="020B0604020202020204" pitchFamily="34" charset="0"/>
              <a:buNone/>
            </a:pPr>
            <a:endParaRPr lang="hu-HU" b="0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2869989-EB00-4EE7-BCB5-25BDC5BB29F8}" type="slidenum">
              <a:rPr lang="hu-HU" smtClean="0"/>
              <a:t>11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0557817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Csoport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Egyenes összekötő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Egyenes összekötő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Egyenes összekötő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Egyenes összekötő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Egyenes összekötő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Egyenes összekötő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Egyenes összekötő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Egyenes összekötő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Egyenes összekötő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Egyenes összekötő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Egyenes összekötő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Egyenes összekötő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Egyenes összekötő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Egyenes összekötő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Egyenes összekötő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Egyenes összekötő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Csoport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Egyenes összekötő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Egyenes összekötő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Egyenes összekötő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Egyenes összekötő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Egyenes összekötő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Csoport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Egyenes összekötő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Egyenes összekötő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Egyenes összekötő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Egyenes összekötő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Egyenes összekötő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Egyenes összekötő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Egyenes összekötő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Egyenes összekötő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Egyenes összekötő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Egyenes összekötő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Csoport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Egyenes összekötő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Egyenes összekötő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Egyenes összekötő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Egyenes összekötő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Egyenes összekötő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Csoport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Egyenes összekötő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Egyenes összekötő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Egyenes összekötő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Egyenes összekötő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Egyenes összekötő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Egyenes összekötő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Egyenes összekötő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Egyenes összekötő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Egyenes összekötő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Egyenes összekötő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rtlCol="0"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hu-HU"/>
              <a:t>Mintacím szerkesztése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hu-HU"/>
              <a:t>Kattintson ide az alcím mintájának szerkesztéséhez</a:t>
            </a:r>
            <a:endParaRPr lang="hu-HU" dirty="0"/>
          </a:p>
        </p:txBody>
      </p:sp>
      <p:cxnSp>
        <p:nvCxnSpPr>
          <p:cNvPr id="58" name="Egyenes összekötő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/>
              <a:t>Mintacím szerkesztése</a:t>
            </a:r>
            <a:endParaRPr lang="hu-HU" dirty="0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hu-HU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dirty="0"/>
              <a:t>Élőláb beszúrása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82FEF61-DEE3-4915-AB15-6743E3C37E8C}" type="datetime1">
              <a:rPr lang="hu-HU" smtClean="0"/>
              <a:t>2018. 12. 01.</a:t>
            </a:fld>
            <a:endParaRPr lang="hu-HU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 rtlCol="0"/>
          <a:lstStyle/>
          <a:p>
            <a:pPr rtl="0"/>
            <a:r>
              <a:rPr lang="hu-HU"/>
              <a:t>Mintacím szerkesztése</a:t>
            </a:r>
            <a:endParaRPr lang="hu-HU" dirty="0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 rtlCol="0"/>
          <a:lstStyle/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hu-HU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dirty="0"/>
              <a:t>Élőláb beszúrása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3037A20-FD97-4D6A-B2CF-8E7DF1F9D5DA}" type="datetime1">
              <a:rPr lang="hu-HU" smtClean="0"/>
              <a:t>2018. 12. 01.</a:t>
            </a:fld>
            <a:endParaRPr lang="hu-HU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/>
              <a:t>Mintacím szerkesztése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hu-HU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dirty="0"/>
              <a:t>Élőláb beszúrása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3723134-7796-4A68-BBD8-053ED6E1DC4E}" type="datetime1">
              <a:rPr lang="hu-HU" smtClean="0"/>
              <a:t>2018. 12. 01.</a:t>
            </a:fld>
            <a:endParaRPr lang="hu-HU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6. csoport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Egyenes összekötő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Egyenes összekötő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Egyenes összekötő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Egyenes összekötő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Egyenes összekötő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Egyenes összekötő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Egyenes összekötő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Egyenes összekötő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Egyenes összekötő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Egyenes összekötő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Egyenes összekötő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Egyenes összekötő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Egyenes összekötő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Egyenes összekötő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Egyenes összekötő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Egyenes összekötő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Csoport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Egyenes összekötő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Egyenes összekötő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Egyenes összekötő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Egyenes összekötő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Egyenes összekötő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Csoport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Egyenes összekötő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Egyenes összekötő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Egyenes összekötő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Egyenes összekötő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Egyenes összekötő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Egyenes összekötő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Egyenes összekötő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Egyenes összekötő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Egyenes összekötő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Egyenes összekötő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Csoport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Egyenes összekötő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Egyenes összekötő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Egyenes összekötő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Egyenes összekötő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Egyenes összekötő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Csoport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Egyenes összekötő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Egyenes összekötő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Egyenes összekötő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Egyenes összekötő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Egyenes összekötő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Egyenes összekötő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Egyenes összekötő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Egyenes összekötő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Egyenes összekötő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Egyenes összekötő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rtlCol="0"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hu-HU"/>
              <a:t>Mintacím szerkesztése</a:t>
            </a:r>
            <a:endParaRPr lang="hu-HU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hu-HU"/>
              <a:t>Mintaszöveg szerkesztése</a:t>
            </a:r>
          </a:p>
        </p:txBody>
      </p:sp>
      <p:cxnSp>
        <p:nvCxnSpPr>
          <p:cNvPr id="58" name="Egyenes összekötő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ét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/>
              <a:t>Mintacím szerkesztése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hu-HU" dirty="0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hu-HU" dirty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dirty="0"/>
              <a:t>Élőláb beszúrása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B4F0257-E22B-40C7-8EF8-6E6F1D6DC03A}" type="datetime1">
              <a:rPr lang="hu-HU" smtClean="0"/>
              <a:t>2018. 12. 01.</a:t>
            </a:fld>
            <a:endParaRPr lang="hu-HU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/>
              <a:t>Mintacím szerkesztése</a:t>
            </a:r>
            <a:endParaRPr lang="hu-HU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hu-HU" dirty="0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hu-HU" dirty="0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dirty="0"/>
              <a:t>Élőláb beszúrása</a:t>
            </a:r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4B6AAAF-C2DC-4653-98D4-C15407753E58}" type="datetime1">
              <a:rPr lang="hu-HU" smtClean="0"/>
              <a:t>2018. 12. 01.</a:t>
            </a:fld>
            <a:endParaRPr lang="hu-HU" dirty="0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/>
              <a:t>Mintacím szerkesztése</a:t>
            </a:r>
            <a:endParaRPr lang="hu-HU" dirty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dirty="0"/>
              <a:t>Élőláb beszúrása</a:t>
            </a:r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4AE944E-BC79-4769-BF5B-CCB870D061FF}" type="datetime1">
              <a:rPr lang="hu-HU" smtClean="0"/>
              <a:t>2018. 12. 01.</a:t>
            </a:fld>
            <a:endParaRPr lang="hu-HU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Csoport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Egyenes összekötő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Egyenes összekötő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Egyenes összekötő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Egyenes összekötő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Egyenes összekötő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Egyenes összekötő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Egyenes összekötő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Egyenes összekötő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Egyenes összekötő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Egyenes összekötő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Egyenes összekötő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Egyenes összekötő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Egyenes összekötő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Egyenes összekötő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Egyenes összekötő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Egyenes összekötő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Csoport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Egyenes összekötő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Egyenes összekötő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Egyenes összekötő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Egyenes összekötő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Egyenes összekötő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Csoport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Egyenes összekötő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Egyenes összekötő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Egyenes összekötő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Egyenes összekötő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Egyenes összekötő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Egyenes összekötő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Egyenes összekötő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Egyenes összekötő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Egyenes összekötő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Egyenes összekötő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Csoport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Egyenes összekötő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Egyenes összekötő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Egyenes összekötő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Egyenes összekötő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Egyenes összekötő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Csoport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Egyenes összekötő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Egyenes összekötő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Egyenes összekötő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Egyenes összekötő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Egyenes összekötő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Egyenes összekötő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Egyenes összekötő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Egyenes összekötő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Egyenes összekötő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Egyenes összekötő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Élőláb helye 21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dirty="0"/>
              <a:t>Élőláb beszúrása</a:t>
            </a:r>
          </a:p>
        </p:txBody>
      </p:sp>
      <p:sp>
        <p:nvSpPr>
          <p:cNvPr id="212" name="Dátum helye 21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7F8E97A-3FF0-40BC-B232-D62054A5543D}" type="datetime1">
              <a:rPr lang="hu-HU" smtClean="0"/>
              <a:t>2018. 12. 01.</a:t>
            </a:fld>
            <a:endParaRPr lang="hu-HU" dirty="0"/>
          </a:p>
        </p:txBody>
      </p:sp>
      <p:sp>
        <p:nvSpPr>
          <p:cNvPr id="214" name="Dia számának helye 21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Tartalomrész képaláírással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Csoport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Egyenes összekötő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Egyenes összekötő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Egyenes összekötő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Egyenes összekötő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Egyenes összekötő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Egyenes összekötő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Egyenes összekötő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Egyenes összekötő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Egyenes összekötő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Egyenes összekötő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Egyenes összekötő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Egyenes összekötő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Egyenes összekötő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Egyenes összekötő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Egyenes összekötő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Egyenes összekötő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Csoport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Egyenes összekötő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Egyenes összekötő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Egyenes összekötő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Egyenes összekötő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Egyenes összekötő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Csoport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Egyenes összekötő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Egyenes összekötő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Egyenes összekötő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Egyenes összekötő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Egyenes összekötő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Egyenes összekötő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Egyenes összekötő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Egyenes összekötő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Egyenes összekötő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Egyenes összekötő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Csoport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Egyenes összekötő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Egyenes összekötő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Egyenes összekötő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Egyenes összekötő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Egyenes összekötő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Csoport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Egyenes összekötő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Egyenes összekötő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Egyenes összekötő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Egyenes összekötő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Egyenes összekötő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Egyenes összekötő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Egyenes összekötő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Egyenes összekötő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Egyenes összekötő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Egyenes összekötő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Téglalap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dirty="0"/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780000" cy="219710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pPr rtl="0"/>
            <a:r>
              <a:rPr lang="hu-HU"/>
              <a:t>Mintacím szerkesztése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hu-HU" dirty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780000" cy="228595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hu-HU"/>
              <a:t>Mintaszöveg szerkesztése</a:t>
            </a:r>
          </a:p>
        </p:txBody>
      </p:sp>
      <p:cxnSp>
        <p:nvCxnSpPr>
          <p:cNvPr id="60" name="Egyenes összekötő 59"/>
          <p:cNvCxnSpPr/>
          <p:nvPr userDrawn="1"/>
        </p:nvCxnSpPr>
        <p:spPr>
          <a:xfrm>
            <a:off x="7923089" y="2895600"/>
            <a:ext cx="3780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dirty="0"/>
              <a:t>Élőláb beszúrása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C88DCDCC-70BF-492C-9874-FBC34FFC67B9}" type="datetime1">
              <a:rPr lang="hu-HU" smtClean="0"/>
              <a:t>2018. 12. 01.</a:t>
            </a:fld>
            <a:endParaRPr lang="hu-HU" dirty="0"/>
          </a:p>
        </p:txBody>
      </p:sp>
      <p:sp>
        <p:nvSpPr>
          <p:cNvPr id="8" name="Dia számának helye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E31375A4-56A4-47D6-9801-1991572033F7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Csoport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Egyenes összekötő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Egyenes összekötő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Egyenes összekötő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Egyenes összekötő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Egyenes összekötő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Egyenes összekötő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Egyenes összekötő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Egyenes összekötő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Egyenes összekötő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Egyenes összekötő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Egyenes összekötő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Egyenes összekötő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Egyenes összekötő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Egyenes összekötő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Egyenes összekötő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Egyenes összekötő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Csoport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Egyenes összekötő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Egyenes összekötő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Egyenes összekötő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Egyenes összekötő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Egyenes összekötő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Csoport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Egyenes összekötő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Egyenes összekötő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Egyenes összekötő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Egyenes összekötő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Egyenes összekötő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Egyenes összekötő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Egyenes összekötő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Egyenes összekötő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Egyenes összekötő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Egyenes összekötő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Csoport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Egyenes összekötő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Egyenes összekötő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Egyenes összekötő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Egyenes összekötő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Egyenes összekötő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Csoport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Egyenes összekötő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Egyenes összekötő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Egyenes összekötő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Egyenes összekötő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Egyenes összekötő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Egyenes összekötő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Egyenes összekötő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Egyenes összekötő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Egyenes összekötő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Egyenes összekötő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Téglalap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dirty="0"/>
          </a:p>
        </p:txBody>
      </p:sp>
      <p:cxnSp>
        <p:nvCxnSpPr>
          <p:cNvPr id="59" name="Egyenes összekötő 58"/>
          <p:cNvCxnSpPr/>
          <p:nvPr/>
        </p:nvCxnSpPr>
        <p:spPr>
          <a:xfrm>
            <a:off x="7923089" y="2895600"/>
            <a:ext cx="3780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780000" cy="219456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pPr rtl="0"/>
            <a:r>
              <a:rPr lang="hu-HU"/>
              <a:t>Mintacím szerkesztése</a:t>
            </a:r>
            <a:endParaRPr lang="hu-HU" dirty="0"/>
          </a:p>
        </p:txBody>
      </p:sp>
      <p:sp>
        <p:nvSpPr>
          <p:cNvPr id="3" name="Kép helyőrzője 2" descr="Üres helyőrző kép hozzáadásához. Kattintson a helyőrzőre, és jelölje ki a hozzáadni kívánt képet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hu-HU"/>
              <a:t>Kép beszúrásához kattintson az ikonra</a:t>
            </a:r>
            <a:endParaRPr lang="hu-HU" dirty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780000" cy="2286000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hu-HU"/>
              <a:t>Mintaszöveg szerkesztése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Csoport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Egyenes összekötő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Egyenes összekötő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Egyenes összekötő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Egyenes összekötő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Egyenes összekötő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Egyenes összekötő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Egyenes összekötő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Egyenes összekötő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Egyenes összekötő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Egyenes összekötő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Egyenes összekötő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Egyenes összekötő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Egyenes összekötő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Egyenes összekötő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Egyenes összekötő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Egyenes összekötő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Csoport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Egyenes összekötő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Egyenes összekötő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Egyenes összekötő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Egyenes összekötő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Egyenes összekötő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Csoport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Egyenes összekötő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Egyenes összekötő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Egyenes összekötő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Egyenes összekötő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Egyenes összekötő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Egyenes összekötő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Egyenes összekötő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Egyenes összekötő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Egyenes összekötő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Egyenes összekötő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Csoport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Egyenes összekötő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Egyenes összekötő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Egyenes összekötő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Egyenes összekötő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Egyenes összekötő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Csoport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Egyenes összekötő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Egyenes összekötő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Egyenes összekötő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Egyenes összekötő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Egyenes összekötő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Egyenes összekötő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Egyenes összekötő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Egyenes összekötő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Egyenes összekötő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Egyenes összekötő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hu-HU" dirty="0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hu-HU" dirty="0"/>
              <a:t>Mintaszöveg szerkesztése</a:t>
            </a:r>
          </a:p>
          <a:p>
            <a:pPr lvl="1" rtl="0"/>
            <a:r>
              <a:rPr lang="hu-HU" dirty="0"/>
              <a:t>Második szint</a:t>
            </a:r>
          </a:p>
          <a:p>
            <a:pPr lvl="2" rtl="0"/>
            <a:r>
              <a:rPr lang="hu-HU" dirty="0"/>
              <a:t>Harmadik szint</a:t>
            </a:r>
          </a:p>
          <a:p>
            <a:pPr lvl="3" rtl="0"/>
            <a:r>
              <a:rPr lang="hu-HU" dirty="0"/>
              <a:t>Negyedik szint</a:t>
            </a:r>
          </a:p>
          <a:p>
            <a:pPr lvl="4" rtl="0"/>
            <a:r>
              <a:rPr lang="hu-HU" dirty="0"/>
              <a:t>Ötödik szint</a:t>
            </a:r>
          </a:p>
        </p:txBody>
      </p:sp>
      <p:cxnSp>
        <p:nvCxnSpPr>
          <p:cNvPr id="148" name="Egyenes összekötő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 rtl="0"/>
            <a:r>
              <a:rPr lang="hu-HU" dirty="0"/>
              <a:t>Élőláb beszúrása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111600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 rtl="0"/>
            <a:fld id="{6DAFAA07-B4F7-407C-99E9-D28DA8B979D5}" type="datetime1">
              <a:rPr lang="hu-HU" smtClean="0"/>
              <a:t>2018. 12. 01.</a:t>
            </a:fld>
            <a:endParaRPr lang="hu-HU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 rtl="0"/>
            <a:fld id="{E31375A4-56A4-47D6-9801-1991572033F7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US" dirty="0"/>
              <a:t>DevOps </a:t>
            </a:r>
            <a:r>
              <a:rPr lang="en-US" dirty="0" err="1"/>
              <a:t>témalabor</a:t>
            </a:r>
            <a:r>
              <a:rPr lang="en-US" dirty="0"/>
              <a:t> </a:t>
            </a:r>
            <a:r>
              <a:rPr lang="en-US" dirty="0" err="1"/>
              <a:t>beszámoló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en-US" dirty="0" err="1"/>
              <a:t>Orova</a:t>
            </a:r>
            <a:r>
              <a:rPr lang="en-US" dirty="0"/>
              <a:t> </a:t>
            </a:r>
            <a:r>
              <a:rPr lang="en-US" dirty="0" err="1"/>
              <a:t>Márton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>
            <a:extLst>
              <a:ext uri="{FF2B5EF4-FFF2-40B4-BE49-F238E27FC236}">
                <a16:creationId xmlns:a16="http://schemas.microsoft.com/office/drawing/2014/main" id="{2F476400-F9D9-484C-9344-D332F9CA7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2377809"/>
            <a:ext cx="9601200" cy="1142385"/>
          </a:xfrm>
        </p:spPr>
        <p:txBody>
          <a:bodyPr/>
          <a:lstStyle/>
          <a:p>
            <a:pPr algn="ctr"/>
            <a:r>
              <a:rPr lang="en-US" dirty="0" err="1"/>
              <a:t>Köszönöm</a:t>
            </a:r>
            <a:r>
              <a:rPr lang="en-US" dirty="0"/>
              <a:t> a </a:t>
            </a:r>
            <a:r>
              <a:rPr lang="en-US" dirty="0" err="1"/>
              <a:t>figyelmet</a:t>
            </a:r>
            <a:r>
              <a:rPr lang="en-US" dirty="0"/>
              <a:t>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315480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6DB52A9-EE8E-4FFE-8D39-24BB194CD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562947"/>
          </a:xfrm>
        </p:spPr>
        <p:txBody>
          <a:bodyPr/>
          <a:lstStyle/>
          <a:p>
            <a:r>
              <a:rPr lang="en-US" dirty="0" err="1"/>
              <a:t>Gyakorlat</a:t>
            </a:r>
            <a:r>
              <a:rPr lang="en-US" dirty="0"/>
              <a:t>: Kubernetes via </a:t>
            </a:r>
            <a:r>
              <a:rPr lang="en-US" dirty="0" err="1"/>
              <a:t>Minikube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9AD61CF-A2F9-4E7C-83EC-6DE27E98D6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8933" y="1219201"/>
            <a:ext cx="11255023" cy="4572000"/>
          </a:xfrm>
        </p:spPr>
        <p:txBody>
          <a:bodyPr/>
          <a:lstStyle/>
          <a:p>
            <a:r>
              <a:rPr lang="en-US" dirty="0"/>
              <a:t>HelloWorld Spring Boot </a:t>
            </a:r>
            <a:r>
              <a:rPr lang="en-US" dirty="0" err="1"/>
              <a:t>alkalmazás</a:t>
            </a:r>
            <a:endParaRPr lang="en-US" dirty="0"/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96A6DD66-A27D-49F0-8749-61D634DA18D6}"/>
              </a:ext>
            </a:extLst>
          </p:cNvPr>
          <p:cNvSpPr txBox="1"/>
          <p:nvPr/>
        </p:nvSpPr>
        <p:spPr>
          <a:xfrm>
            <a:off x="778932" y="1716075"/>
            <a:ext cx="10803467" cy="40011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en-US" sz="20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run --image=rest-hello </a:t>
            </a:r>
            <a:r>
              <a:rPr lang="en-US" sz="2000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morova</a:t>
            </a:r>
            <a:r>
              <a:rPr lang="en-US" sz="20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000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rest-hello:latest</a:t>
            </a:r>
            <a:r>
              <a:rPr lang="en-US" sz="20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--port=8080</a:t>
            </a:r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D94780E2-7028-40B1-AE60-B97C60A21D34}"/>
              </a:ext>
            </a:extLst>
          </p:cNvPr>
          <p:cNvSpPr txBox="1"/>
          <p:nvPr/>
        </p:nvSpPr>
        <p:spPr>
          <a:xfrm>
            <a:off x="775335" y="3513593"/>
            <a:ext cx="10803467" cy="2246769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~$ </a:t>
            </a:r>
            <a:r>
              <a:rPr lang="en-US" sz="2000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en-US" sz="20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get deployments</a:t>
            </a:r>
          </a:p>
          <a:p>
            <a:r>
              <a:rPr lang="en-US" sz="20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         DESIRED   CURRENT   UP-TO-DATE   AVAILABLE   AGE</a:t>
            </a:r>
          </a:p>
          <a:p>
            <a:r>
              <a:rPr lang="en-US" sz="20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rest-hello   1         1         1            1           17m</a:t>
            </a:r>
          </a:p>
          <a:p>
            <a:endParaRPr lang="en-US" sz="2000" dirty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000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en-US" sz="20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get pods</a:t>
            </a:r>
          </a:p>
          <a:p>
            <a:r>
              <a:rPr lang="en-US" sz="20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                         READY   STATUS    RESTARTS   AGE</a:t>
            </a:r>
          </a:p>
          <a:p>
            <a:r>
              <a:rPr lang="en-US" sz="20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rest-hello-5c5cc4469-qws5z   1/1     Running   1          2h</a:t>
            </a:r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432F5BFC-0B5E-44DE-8845-EAA57FB47A6C}"/>
              </a:ext>
            </a:extLst>
          </p:cNvPr>
          <p:cNvSpPr txBox="1"/>
          <p:nvPr/>
        </p:nvSpPr>
        <p:spPr>
          <a:xfrm>
            <a:off x="778931" y="2255130"/>
            <a:ext cx="10803467" cy="40011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en-US" sz="20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expose deployment/rest-hello --type="</a:t>
            </a:r>
            <a:r>
              <a:rPr lang="en-US" sz="2000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NodePort</a:t>
            </a:r>
            <a:r>
              <a:rPr lang="en-US" sz="20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--port 8080</a:t>
            </a:r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F7881788-73ED-4D5C-AA12-F039BA16EF78}"/>
              </a:ext>
            </a:extLst>
          </p:cNvPr>
          <p:cNvSpPr txBox="1"/>
          <p:nvPr/>
        </p:nvSpPr>
        <p:spPr>
          <a:xfrm>
            <a:off x="775335" y="2808681"/>
            <a:ext cx="10803467" cy="40011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en-US" sz="20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scale deployments/rest-hello --replicas=4</a:t>
            </a:r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4A2CD488-1D1A-4DBA-A756-ECDCE316C79E}"/>
              </a:ext>
            </a:extLst>
          </p:cNvPr>
          <p:cNvSpPr txBox="1"/>
          <p:nvPr/>
        </p:nvSpPr>
        <p:spPr>
          <a:xfrm>
            <a:off x="79022" y="3513593"/>
            <a:ext cx="12033956" cy="2862322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get deployments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         DESIRED   CURRENT   UP-TO-DATE   AVAILABLE   AGE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rest-hello   4         4         4            3           2h</a:t>
            </a:r>
          </a:p>
          <a:p>
            <a:endParaRPr lang="en-US" dirty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get pods -o wide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                         READY   STATUS    RESTARTS   AGE   IP           NODE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rest-hello-5c5cc4469-mtfcr   1/1     Running   0          44s   172.17.0.8   </a:t>
            </a:r>
            <a:r>
              <a:rPr lang="en-US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minikube</a:t>
            </a:r>
            <a:endParaRPr lang="en-US" dirty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rest-hello-5c5cc4469-qws5z   1/1     Running   1          2h    172.17.0.5   </a:t>
            </a:r>
            <a:r>
              <a:rPr lang="en-US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minikube</a:t>
            </a:r>
            <a:endParaRPr lang="en-US" dirty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rest-hello-5c5cc4469-w45nk   1/1     Running   0          44s   172.17.0.6   </a:t>
            </a:r>
            <a:r>
              <a:rPr lang="en-US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minikube</a:t>
            </a:r>
            <a:endParaRPr lang="en-US" dirty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rest-hello-5c5cc4469-zl9q9   1/1     Running   0          44s   172.17.0.7   </a:t>
            </a:r>
            <a:r>
              <a:rPr lang="en-US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minikube</a:t>
            </a:r>
            <a:endParaRPr lang="en-US" dirty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Szövegdoboz 11">
            <a:extLst>
              <a:ext uri="{FF2B5EF4-FFF2-40B4-BE49-F238E27FC236}">
                <a16:creationId xmlns:a16="http://schemas.microsoft.com/office/drawing/2014/main" id="{05A3AA78-C2DE-4496-AFC0-003069D5794F}"/>
              </a:ext>
            </a:extLst>
          </p:cNvPr>
          <p:cNvSpPr txBox="1"/>
          <p:nvPr/>
        </p:nvSpPr>
        <p:spPr>
          <a:xfrm>
            <a:off x="775335" y="3384309"/>
            <a:ext cx="10803467" cy="3170099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curl $(</a:t>
            </a:r>
            <a:r>
              <a:rPr lang="en-US" sz="2000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minikube</a:t>
            </a:r>
            <a:r>
              <a:rPr lang="en-US" sz="20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lang="en-US" sz="20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):$NODE_PORT/greeting</a:t>
            </a:r>
          </a:p>
          <a:p>
            <a:r>
              <a:rPr lang="en-US" sz="20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{"id":1,"content":"Hello, World!"}</a:t>
            </a:r>
          </a:p>
          <a:p>
            <a:r>
              <a:rPr lang="en-US" sz="20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curl $(</a:t>
            </a:r>
            <a:r>
              <a:rPr lang="en-US" sz="2000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minikube</a:t>
            </a:r>
            <a:r>
              <a:rPr lang="en-US" sz="20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lang="en-US" sz="20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):$NODE_PORT/greeting</a:t>
            </a:r>
          </a:p>
          <a:p>
            <a:r>
              <a:rPr lang="en-US" sz="20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{"id":2,"content":"Hello, World!"}</a:t>
            </a:r>
          </a:p>
          <a:p>
            <a:r>
              <a:rPr lang="en-US" sz="20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curl $(</a:t>
            </a:r>
            <a:r>
              <a:rPr lang="en-US" sz="2000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minikube</a:t>
            </a:r>
            <a:r>
              <a:rPr lang="en-US" sz="20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lang="en-US" sz="20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):$NODE_PORT/greeting</a:t>
            </a:r>
          </a:p>
          <a:p>
            <a:r>
              <a:rPr lang="en-US" sz="20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{"id":1,"content":"Hello, World!"}</a:t>
            </a:r>
          </a:p>
          <a:p>
            <a:r>
              <a:rPr lang="en-US" sz="20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curl $(</a:t>
            </a:r>
            <a:r>
              <a:rPr lang="en-US" sz="2000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minikube</a:t>
            </a:r>
            <a:r>
              <a:rPr lang="en-US" sz="20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lang="en-US" sz="20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):$NODE_PORT/greeting</a:t>
            </a:r>
          </a:p>
          <a:p>
            <a:r>
              <a:rPr lang="en-US" sz="20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{"id":3,"content":"Hello, World!"}</a:t>
            </a:r>
          </a:p>
          <a:p>
            <a:r>
              <a:rPr lang="en-US" sz="20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curl $(</a:t>
            </a:r>
            <a:r>
              <a:rPr lang="en-US" sz="2000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minikube</a:t>
            </a:r>
            <a:r>
              <a:rPr lang="en-US" sz="20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lang="en-US" sz="20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):$NODE_PORT/greeting</a:t>
            </a:r>
          </a:p>
          <a:p>
            <a:r>
              <a:rPr lang="en-US" sz="20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{"id":1,"content":"Hello, World!"}</a:t>
            </a:r>
          </a:p>
        </p:txBody>
      </p:sp>
    </p:spTree>
    <p:extLst>
      <p:ext uri="{BB962C8B-B14F-4D97-AF65-F5344CB8AC3E}">
        <p14:creationId xmlns:p14="http://schemas.microsoft.com/office/powerpoint/2010/main" val="309057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6" grpId="1" animBg="1"/>
      <p:bldP spid="8" grpId="0" animBg="1"/>
      <p:bldP spid="10" grpId="0" animBg="1"/>
      <p:bldP spid="11" grpId="0" animBg="1"/>
      <p:bldP spid="11" grpId="1" animBg="1"/>
      <p:bldP spid="1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575A6C6-388F-4A5A-B1B5-2288B19B1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315" y="290789"/>
            <a:ext cx="10266285" cy="562947"/>
          </a:xfrm>
        </p:spPr>
        <p:txBody>
          <a:bodyPr>
            <a:normAutofit fontScale="90000"/>
          </a:bodyPr>
          <a:lstStyle/>
          <a:p>
            <a:r>
              <a:rPr lang="en-US" dirty="0"/>
              <a:t>Mi is a </a:t>
            </a:r>
            <a:r>
              <a:rPr lang="en-US" sz="3600" dirty="0"/>
              <a:t>DevOps</a:t>
            </a:r>
            <a:r>
              <a:rPr lang="en-US" dirty="0"/>
              <a:t>?</a:t>
            </a:r>
            <a:endParaRPr lang="hu-HU" dirty="0"/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D1110D07-379C-4663-9278-E078E5194F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67388" y="1981200"/>
            <a:ext cx="8657224" cy="3810000"/>
          </a:xfr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D0D89858-A98C-4186-B5DC-9251B9A84A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9682" y="1418251"/>
            <a:ext cx="1348378" cy="562948"/>
          </a:xfrm>
          <a:prstGeom prst="rect">
            <a:avLst/>
          </a:prstGeom>
        </p:spPr>
      </p:pic>
      <p:pic>
        <p:nvPicPr>
          <p:cNvPr id="14" name="Kép 13">
            <a:extLst>
              <a:ext uri="{FF2B5EF4-FFF2-40B4-BE49-F238E27FC236}">
                <a16:creationId xmlns:a16="http://schemas.microsoft.com/office/drawing/2014/main" id="{877C958E-D56A-4A21-B2DE-5002BB948F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36427" y="1802379"/>
            <a:ext cx="2469238" cy="1388947"/>
          </a:xfrm>
          <a:prstGeom prst="rect">
            <a:avLst/>
          </a:prstGeom>
        </p:spPr>
      </p:pic>
      <p:pic>
        <p:nvPicPr>
          <p:cNvPr id="16" name="Kép 15">
            <a:extLst>
              <a:ext uri="{FF2B5EF4-FFF2-40B4-BE49-F238E27FC236}">
                <a16:creationId xmlns:a16="http://schemas.microsoft.com/office/drawing/2014/main" id="{587E0DA8-16EC-4360-9261-52C80813232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7854" y="4139969"/>
            <a:ext cx="1615448" cy="408613"/>
          </a:xfrm>
          <a:prstGeom prst="rect">
            <a:avLst/>
          </a:prstGeom>
        </p:spPr>
      </p:pic>
      <p:pic>
        <p:nvPicPr>
          <p:cNvPr id="18" name="Kép 17">
            <a:extLst>
              <a:ext uri="{FF2B5EF4-FFF2-40B4-BE49-F238E27FC236}">
                <a16:creationId xmlns:a16="http://schemas.microsoft.com/office/drawing/2014/main" id="{9023AF91-CD25-452D-8735-5278D1AE9B6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9415" y="4834145"/>
            <a:ext cx="2291098" cy="924847"/>
          </a:xfrm>
          <a:prstGeom prst="rect">
            <a:avLst/>
          </a:prstGeom>
        </p:spPr>
      </p:pic>
      <p:pic>
        <p:nvPicPr>
          <p:cNvPr id="20" name="Kép 19">
            <a:extLst>
              <a:ext uri="{FF2B5EF4-FFF2-40B4-BE49-F238E27FC236}">
                <a16:creationId xmlns:a16="http://schemas.microsoft.com/office/drawing/2014/main" id="{E814A8A7-E4AC-4B75-A9E8-33A406ED297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95622" y="5969596"/>
            <a:ext cx="1927333" cy="588798"/>
          </a:xfrm>
          <a:prstGeom prst="rect">
            <a:avLst/>
          </a:prstGeom>
        </p:spPr>
      </p:pic>
      <p:pic>
        <p:nvPicPr>
          <p:cNvPr id="22" name="Kép 21">
            <a:extLst>
              <a:ext uri="{FF2B5EF4-FFF2-40B4-BE49-F238E27FC236}">
                <a16:creationId xmlns:a16="http://schemas.microsoft.com/office/drawing/2014/main" id="{82FF4CF1-8A8D-4766-A4AF-253C8FE5EA4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978257" y="5461539"/>
            <a:ext cx="1404298" cy="802456"/>
          </a:xfrm>
          <a:prstGeom prst="rect">
            <a:avLst/>
          </a:prstGeom>
        </p:spPr>
      </p:pic>
      <p:pic>
        <p:nvPicPr>
          <p:cNvPr id="24" name="Kép 23">
            <a:extLst>
              <a:ext uri="{FF2B5EF4-FFF2-40B4-BE49-F238E27FC236}">
                <a16:creationId xmlns:a16="http://schemas.microsoft.com/office/drawing/2014/main" id="{BA134CBD-39F3-43EF-98E7-ED7CE8C31A4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244663" y="1978929"/>
            <a:ext cx="1750415" cy="562948"/>
          </a:xfrm>
          <a:prstGeom prst="rect">
            <a:avLst/>
          </a:prstGeom>
        </p:spPr>
      </p:pic>
      <p:pic>
        <p:nvPicPr>
          <p:cNvPr id="26" name="Kép 25">
            <a:extLst>
              <a:ext uri="{FF2B5EF4-FFF2-40B4-BE49-F238E27FC236}">
                <a16:creationId xmlns:a16="http://schemas.microsoft.com/office/drawing/2014/main" id="{FFBD95A6-775F-49E1-B3CF-D8AC3740D22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509261" y="1326531"/>
            <a:ext cx="1746589" cy="546829"/>
          </a:xfrm>
          <a:prstGeom prst="rect">
            <a:avLst/>
          </a:prstGeom>
        </p:spPr>
      </p:pic>
      <p:pic>
        <p:nvPicPr>
          <p:cNvPr id="28" name="Kép 27">
            <a:extLst>
              <a:ext uri="{FF2B5EF4-FFF2-40B4-BE49-F238E27FC236}">
                <a16:creationId xmlns:a16="http://schemas.microsoft.com/office/drawing/2014/main" id="{44C00864-F5C8-4941-8687-D1607BC0D3F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138385" y="1018789"/>
            <a:ext cx="1445668" cy="1234841"/>
          </a:xfrm>
          <a:prstGeom prst="rect">
            <a:avLst/>
          </a:prstGeom>
        </p:spPr>
      </p:pic>
      <p:pic>
        <p:nvPicPr>
          <p:cNvPr id="32" name="Kép 31">
            <a:extLst>
              <a:ext uri="{FF2B5EF4-FFF2-40B4-BE49-F238E27FC236}">
                <a16:creationId xmlns:a16="http://schemas.microsoft.com/office/drawing/2014/main" id="{595B8962-1879-43D0-B621-EA21A3ADE389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547336" y="770461"/>
            <a:ext cx="1658967" cy="1658967"/>
          </a:xfrm>
          <a:prstGeom prst="rect">
            <a:avLst/>
          </a:prstGeom>
        </p:spPr>
      </p:pic>
      <p:pic>
        <p:nvPicPr>
          <p:cNvPr id="34" name="Kép 33">
            <a:extLst>
              <a:ext uri="{FF2B5EF4-FFF2-40B4-BE49-F238E27FC236}">
                <a16:creationId xmlns:a16="http://schemas.microsoft.com/office/drawing/2014/main" id="{532174B9-6DA1-4ECA-8560-713261B37476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376457" y="3773860"/>
            <a:ext cx="1463430" cy="1221763"/>
          </a:xfrm>
          <a:prstGeom prst="rect">
            <a:avLst/>
          </a:prstGeom>
        </p:spPr>
      </p:pic>
      <p:pic>
        <p:nvPicPr>
          <p:cNvPr id="36" name="Kép 35">
            <a:extLst>
              <a:ext uri="{FF2B5EF4-FFF2-40B4-BE49-F238E27FC236}">
                <a16:creationId xmlns:a16="http://schemas.microsoft.com/office/drawing/2014/main" id="{01366940-9252-43D2-A66A-99F932186C43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0081469" y="2146253"/>
            <a:ext cx="2053406" cy="1183088"/>
          </a:xfrm>
          <a:prstGeom prst="rect">
            <a:avLst/>
          </a:prstGeom>
        </p:spPr>
      </p:pic>
      <p:sp>
        <p:nvSpPr>
          <p:cNvPr id="38" name="Téglalap: lekerekített 37">
            <a:extLst>
              <a:ext uri="{FF2B5EF4-FFF2-40B4-BE49-F238E27FC236}">
                <a16:creationId xmlns:a16="http://schemas.microsoft.com/office/drawing/2014/main" id="{62BA7E5B-9082-47D4-96C6-AC595DA2278F}"/>
              </a:ext>
            </a:extLst>
          </p:cNvPr>
          <p:cNvSpPr/>
          <p:nvPr/>
        </p:nvSpPr>
        <p:spPr>
          <a:xfrm>
            <a:off x="9146279" y="678921"/>
            <a:ext cx="2982982" cy="4683192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1" name="Szövegdoboz 40">
            <a:extLst>
              <a:ext uri="{FF2B5EF4-FFF2-40B4-BE49-F238E27FC236}">
                <a16:creationId xmlns:a16="http://schemas.microsoft.com/office/drawing/2014/main" id="{BEE5388F-9089-4988-82A1-E86279433413}"/>
              </a:ext>
            </a:extLst>
          </p:cNvPr>
          <p:cNvSpPr txBox="1"/>
          <p:nvPr/>
        </p:nvSpPr>
        <p:spPr>
          <a:xfrm>
            <a:off x="4017068" y="361293"/>
            <a:ext cx="564028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accent3">
                    <a:lumMod val="50000"/>
                  </a:schemeClr>
                </a:solidFill>
              </a:rPr>
              <a:t>Dev</a:t>
            </a:r>
            <a:r>
              <a:rPr lang="en-US" sz="2800" dirty="0">
                <a:solidFill>
                  <a:schemeClr val="accent3">
                    <a:lumMod val="50000"/>
                  </a:schemeClr>
                </a:solidFill>
              </a:rPr>
              <a:t>elopment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 + </a:t>
            </a:r>
            <a:r>
              <a:rPr lang="en-US" sz="4000" b="1" dirty="0">
                <a:solidFill>
                  <a:schemeClr val="accent3">
                    <a:lumMod val="50000"/>
                  </a:schemeClr>
                </a:solidFill>
              </a:rPr>
              <a:t>Op</a:t>
            </a:r>
            <a:r>
              <a:rPr lang="en-US" sz="2800" dirty="0">
                <a:solidFill>
                  <a:schemeClr val="accent3">
                    <a:lumMod val="50000"/>
                  </a:schemeClr>
                </a:solidFill>
              </a:rPr>
              <a:t>erations</a:t>
            </a:r>
            <a:endParaRPr lang="hu-HU" sz="2800" dirty="0">
              <a:solidFill>
                <a:schemeClr val="accent3">
                  <a:lumMod val="50000"/>
                </a:schemeClr>
              </a:solidFill>
            </a:endParaRP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895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38447" y="311544"/>
            <a:ext cx="10258153" cy="579438"/>
          </a:xfrm>
        </p:spPr>
        <p:txBody>
          <a:bodyPr rtlCol="0">
            <a:normAutofit/>
          </a:bodyPr>
          <a:lstStyle/>
          <a:p>
            <a:r>
              <a:rPr lang="en-US" dirty="0"/>
              <a:t>Docker - </a:t>
            </a:r>
            <a:r>
              <a:rPr lang="en-US" dirty="0" err="1"/>
              <a:t>Konténer</a:t>
            </a:r>
            <a:r>
              <a:rPr lang="en-US" dirty="0"/>
              <a:t> </a:t>
            </a:r>
            <a:r>
              <a:rPr lang="en-US" dirty="0" err="1"/>
              <a:t>alapú</a:t>
            </a:r>
            <a:r>
              <a:rPr lang="en-US" dirty="0"/>
              <a:t> </a:t>
            </a:r>
            <a:r>
              <a:rPr lang="en-US" dirty="0" err="1"/>
              <a:t>virtualizáció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337351" y="1478872"/>
            <a:ext cx="4768626" cy="3900256"/>
          </a:xfrm>
        </p:spPr>
        <p:txBody>
          <a:bodyPr rtlCol="0"/>
          <a:lstStyle/>
          <a:p>
            <a:pPr marL="0" indent="0" rtl="0">
              <a:buNone/>
            </a:pPr>
            <a:r>
              <a:rPr lang="en-US" sz="2800" b="1" dirty="0"/>
              <a:t>Docker </a:t>
            </a:r>
            <a:r>
              <a:rPr lang="en-US" sz="2800" b="1" dirty="0" err="1"/>
              <a:t>konténer</a:t>
            </a:r>
            <a:endParaRPr lang="en-US" sz="2800" b="1" dirty="0"/>
          </a:p>
          <a:p>
            <a:pPr rtl="0"/>
            <a:r>
              <a:rPr lang="en-US" sz="2800" dirty="0" err="1"/>
              <a:t>Alkalmazás</a:t>
            </a:r>
            <a:r>
              <a:rPr lang="en-US" sz="2800" dirty="0"/>
              <a:t> + </a:t>
            </a:r>
            <a:r>
              <a:rPr lang="en-US" sz="2800" dirty="0" err="1"/>
              <a:t>függőségek</a:t>
            </a:r>
            <a:endParaRPr lang="hu-HU" sz="2800" dirty="0"/>
          </a:p>
          <a:p>
            <a:pPr rtl="0"/>
            <a:r>
              <a:rPr lang="en-US" sz="2800" dirty="0" err="1"/>
              <a:t>Bárhol</a:t>
            </a:r>
            <a:r>
              <a:rPr lang="en-US" sz="2800" dirty="0"/>
              <a:t> </a:t>
            </a:r>
            <a:r>
              <a:rPr lang="en-US" sz="2800" dirty="0" err="1"/>
              <a:t>fut</a:t>
            </a:r>
            <a:r>
              <a:rPr lang="en-US" sz="2800" dirty="0"/>
              <a:t>, ha van Docker Engine</a:t>
            </a:r>
          </a:p>
          <a:p>
            <a:pPr rtl="0"/>
            <a:r>
              <a:rPr lang="en-US" sz="2800" dirty="0" err="1"/>
              <a:t>Egymástól</a:t>
            </a:r>
            <a:r>
              <a:rPr lang="en-US" sz="2800" dirty="0"/>
              <a:t> </a:t>
            </a:r>
            <a:r>
              <a:rPr lang="en-US" sz="2800" dirty="0" err="1"/>
              <a:t>elszigeteltek</a:t>
            </a:r>
            <a:endParaRPr lang="hu-HU" sz="2800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488CD403-2446-4186-8BA1-4940C5CDFC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49137" y="255825"/>
            <a:ext cx="808831" cy="690876"/>
          </a:xfrm>
          <a:prstGeom prst="rect">
            <a:avLst/>
          </a:prstGeom>
        </p:spPr>
      </p:pic>
      <p:pic>
        <p:nvPicPr>
          <p:cNvPr id="16" name="Kép 15">
            <a:extLst>
              <a:ext uri="{FF2B5EF4-FFF2-40B4-BE49-F238E27FC236}">
                <a16:creationId xmlns:a16="http://schemas.microsoft.com/office/drawing/2014/main" id="{213D6AB2-0631-4B33-8151-EFE1095318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5977" y="1378206"/>
            <a:ext cx="6974599" cy="3305960"/>
          </a:xfrm>
          <a:prstGeom prst="rect">
            <a:avLst/>
          </a:prstGeom>
        </p:spPr>
      </p:pic>
      <p:sp>
        <p:nvSpPr>
          <p:cNvPr id="17" name="Szövegdoboz 16">
            <a:extLst>
              <a:ext uri="{FF2B5EF4-FFF2-40B4-BE49-F238E27FC236}">
                <a16:creationId xmlns:a16="http://schemas.microsoft.com/office/drawing/2014/main" id="{ADE8F4EF-1EA9-474C-AC0F-AC3624DF000E}"/>
              </a:ext>
            </a:extLst>
          </p:cNvPr>
          <p:cNvSpPr txBox="1"/>
          <p:nvPr/>
        </p:nvSpPr>
        <p:spPr>
          <a:xfrm>
            <a:off x="4989251" y="935547"/>
            <a:ext cx="20967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Dockerfile</a:t>
            </a:r>
            <a:endParaRPr lang="hu-HU" sz="2400" dirty="0"/>
          </a:p>
        </p:txBody>
      </p:sp>
      <p:sp>
        <p:nvSpPr>
          <p:cNvPr id="19" name="Szövegdoboz 18">
            <a:extLst>
              <a:ext uri="{FF2B5EF4-FFF2-40B4-BE49-F238E27FC236}">
                <a16:creationId xmlns:a16="http://schemas.microsoft.com/office/drawing/2014/main" id="{F9E66D8A-E6DE-4FBC-91FC-13200815D73F}"/>
              </a:ext>
            </a:extLst>
          </p:cNvPr>
          <p:cNvSpPr txBox="1"/>
          <p:nvPr/>
        </p:nvSpPr>
        <p:spPr>
          <a:xfrm>
            <a:off x="896645" y="5156628"/>
            <a:ext cx="10252492" cy="707886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10000"/>
                    <a:lumOff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docker build –t </a:t>
            </a:r>
            <a:r>
              <a:rPr lang="en-US" sz="2000" dirty="0" err="1">
                <a:solidFill>
                  <a:schemeClr val="tx1">
                    <a:lumMod val="10000"/>
                    <a:lumOff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devops</a:t>
            </a:r>
            <a:r>
              <a:rPr lang="en-US" sz="2000" dirty="0">
                <a:solidFill>
                  <a:schemeClr val="tx1">
                    <a:lumMod val="10000"/>
                    <a:lumOff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-demo .</a:t>
            </a:r>
          </a:p>
          <a:p>
            <a:r>
              <a:rPr lang="en-US" sz="2000" dirty="0">
                <a:solidFill>
                  <a:schemeClr val="tx1">
                    <a:lumMod val="10000"/>
                    <a:lumOff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docker run –d –p 8080:8080 </a:t>
            </a:r>
            <a:r>
              <a:rPr lang="en-US" sz="2000" dirty="0" err="1">
                <a:solidFill>
                  <a:schemeClr val="tx1">
                    <a:lumMod val="10000"/>
                    <a:lumOff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devops</a:t>
            </a:r>
            <a:r>
              <a:rPr lang="en-US" sz="2000" dirty="0">
                <a:solidFill>
                  <a:schemeClr val="tx1">
                    <a:lumMod val="10000"/>
                    <a:lumOff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-demo</a:t>
            </a:r>
            <a:endParaRPr lang="hu-HU" sz="2000" dirty="0">
              <a:solidFill>
                <a:schemeClr val="tx1">
                  <a:lumMod val="10000"/>
                  <a:lumOff val="9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Szövegdoboz 21">
            <a:extLst>
              <a:ext uri="{FF2B5EF4-FFF2-40B4-BE49-F238E27FC236}">
                <a16:creationId xmlns:a16="http://schemas.microsoft.com/office/drawing/2014/main" id="{CBF4AB71-459E-41F4-BCD0-DDF442B27ED0}"/>
              </a:ext>
            </a:extLst>
          </p:cNvPr>
          <p:cNvSpPr txBox="1"/>
          <p:nvPr/>
        </p:nvSpPr>
        <p:spPr>
          <a:xfrm>
            <a:off x="896645" y="4684166"/>
            <a:ext cx="22016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Indítás</a:t>
            </a:r>
            <a:endParaRPr lang="hu-HU" sz="2400" dirty="0"/>
          </a:p>
        </p:txBody>
      </p:sp>
    </p:spTree>
    <p:extLst>
      <p:ext uri="{BB962C8B-B14F-4D97-AF65-F5344CB8AC3E}">
        <p14:creationId xmlns:p14="http://schemas.microsoft.com/office/powerpoint/2010/main" val="398461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281B36E-1CA8-47C7-8AB7-96429DADB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202012"/>
            <a:ext cx="9601200" cy="562947"/>
          </a:xfrm>
        </p:spPr>
        <p:txBody>
          <a:bodyPr/>
          <a:lstStyle/>
          <a:p>
            <a:r>
              <a:rPr lang="en-US" dirty="0"/>
              <a:t>Docker vs </a:t>
            </a:r>
            <a:r>
              <a:rPr lang="en-US" dirty="0" err="1"/>
              <a:t>virtuális</a:t>
            </a:r>
            <a:r>
              <a:rPr lang="en-US" dirty="0"/>
              <a:t> </a:t>
            </a:r>
            <a:r>
              <a:rPr lang="en-US" dirty="0" err="1"/>
              <a:t>gép</a:t>
            </a:r>
            <a:endParaRPr lang="hu-HU" dirty="0"/>
          </a:p>
        </p:txBody>
      </p:sp>
      <p:pic>
        <p:nvPicPr>
          <p:cNvPr id="12" name="Kép 11">
            <a:extLst>
              <a:ext uri="{FF2B5EF4-FFF2-40B4-BE49-F238E27FC236}">
                <a16:creationId xmlns:a16="http://schemas.microsoft.com/office/drawing/2014/main" id="{9588630A-C1D9-474B-A60D-B9D680298A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8145" y="1827342"/>
            <a:ext cx="6044637" cy="4828646"/>
          </a:xfrm>
          <a:prstGeom prst="rect">
            <a:avLst/>
          </a:prstGeom>
        </p:spPr>
      </p:pic>
      <p:pic>
        <p:nvPicPr>
          <p:cNvPr id="14" name="Kép 13">
            <a:extLst>
              <a:ext uri="{FF2B5EF4-FFF2-40B4-BE49-F238E27FC236}">
                <a16:creationId xmlns:a16="http://schemas.microsoft.com/office/drawing/2014/main" id="{98EF14F4-82C1-4F6A-8021-371B300AFA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131" y="1796250"/>
            <a:ext cx="6083559" cy="4859738"/>
          </a:xfrm>
          <a:prstGeom prst="rect">
            <a:avLst/>
          </a:prstGeom>
        </p:spPr>
      </p:pic>
      <p:sp>
        <p:nvSpPr>
          <p:cNvPr id="17" name="Tartalom helye 2">
            <a:extLst>
              <a:ext uri="{FF2B5EF4-FFF2-40B4-BE49-F238E27FC236}">
                <a16:creationId xmlns:a16="http://schemas.microsoft.com/office/drawing/2014/main" id="{A4D00920-1880-4BC6-B59E-00F00C67BD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739" y="887768"/>
            <a:ext cx="5372117" cy="557810"/>
          </a:xfrm>
          <a:ln>
            <a:noFill/>
          </a:ln>
        </p:spPr>
        <p:txBody>
          <a:bodyPr rtlCol="0">
            <a:normAutofit/>
          </a:bodyPr>
          <a:lstStyle/>
          <a:p>
            <a:r>
              <a:rPr lang="en-US" sz="2800" dirty="0" err="1"/>
              <a:t>Közös</a:t>
            </a:r>
            <a:r>
              <a:rPr lang="en-US" sz="2800" dirty="0"/>
              <a:t> OS kernel </a:t>
            </a:r>
            <a:r>
              <a:rPr lang="en-US" sz="2800" dirty="0" err="1"/>
              <a:t>használat</a:t>
            </a:r>
            <a:endParaRPr lang="en-US" sz="2800" dirty="0"/>
          </a:p>
          <a:p>
            <a:endParaRPr lang="en-US" sz="2800" b="1" dirty="0"/>
          </a:p>
          <a:p>
            <a:pPr rtl="0"/>
            <a:endParaRPr lang="hu-HU" sz="2800" dirty="0"/>
          </a:p>
        </p:txBody>
      </p:sp>
      <p:sp>
        <p:nvSpPr>
          <p:cNvPr id="18" name="Tartalom helye 2">
            <a:extLst>
              <a:ext uri="{FF2B5EF4-FFF2-40B4-BE49-F238E27FC236}">
                <a16:creationId xmlns:a16="http://schemas.microsoft.com/office/drawing/2014/main" id="{AF7FD3D9-345F-41AC-B2BA-427AF969AE83}"/>
              </a:ext>
            </a:extLst>
          </p:cNvPr>
          <p:cNvSpPr txBox="1">
            <a:spLocks/>
          </p:cNvSpPr>
          <p:nvPr/>
        </p:nvSpPr>
        <p:spPr>
          <a:xfrm>
            <a:off x="6572262" y="885573"/>
            <a:ext cx="5372117" cy="5578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err="1"/>
              <a:t>Teljes</a:t>
            </a:r>
            <a:r>
              <a:rPr lang="en-US" sz="2800" dirty="0"/>
              <a:t> </a:t>
            </a:r>
            <a:r>
              <a:rPr lang="en-US" sz="2800" dirty="0" err="1"/>
              <a:t>virtuális</a:t>
            </a:r>
            <a:r>
              <a:rPr lang="en-US" sz="2800" dirty="0"/>
              <a:t> OS</a:t>
            </a:r>
          </a:p>
          <a:p>
            <a:endParaRPr lang="en-US" sz="2800" b="1" dirty="0"/>
          </a:p>
          <a:p>
            <a:endParaRPr lang="hu-HU" sz="2800" dirty="0"/>
          </a:p>
        </p:txBody>
      </p:sp>
      <p:sp>
        <p:nvSpPr>
          <p:cNvPr id="19" name="Beszédbuborék: lekerekített sarkú téglalap 18">
            <a:extLst>
              <a:ext uri="{FF2B5EF4-FFF2-40B4-BE49-F238E27FC236}">
                <a16:creationId xmlns:a16="http://schemas.microsoft.com/office/drawing/2014/main" id="{B28DBA55-3250-4A70-BD35-8CCED65421F7}"/>
              </a:ext>
            </a:extLst>
          </p:cNvPr>
          <p:cNvSpPr/>
          <p:nvPr/>
        </p:nvSpPr>
        <p:spPr>
          <a:xfrm>
            <a:off x="4524107" y="1735581"/>
            <a:ext cx="1932741" cy="1004663"/>
          </a:xfrm>
          <a:prstGeom prst="wedgeRoundRectCallout">
            <a:avLst/>
          </a:prstGeom>
          <a:solidFill>
            <a:srgbClr val="33CC33">
              <a:alpha val="54902"/>
            </a:srgbClr>
          </a:solidFill>
          <a:ln w="28575">
            <a:solidFill>
              <a:srgbClr val="33CC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accent3">
                    <a:lumMod val="50000"/>
                  </a:schemeClr>
                </a:solidFill>
              </a:rPr>
              <a:t>Könnyen</a:t>
            </a:r>
            <a:r>
              <a:rPr lang="en-US" sz="2400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3">
                    <a:lumMod val="50000"/>
                  </a:schemeClr>
                </a:solidFill>
              </a:rPr>
              <a:t>hordozható</a:t>
            </a:r>
            <a:endParaRPr lang="hu-HU" sz="2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0" name="Beszédbuborék: lekerekített sarkú téglalap 19">
            <a:extLst>
              <a:ext uri="{FF2B5EF4-FFF2-40B4-BE49-F238E27FC236}">
                <a16:creationId xmlns:a16="http://schemas.microsoft.com/office/drawing/2014/main" id="{1B5DCBA3-8440-4D14-A6BA-2745E5990517}"/>
              </a:ext>
            </a:extLst>
          </p:cNvPr>
          <p:cNvSpPr/>
          <p:nvPr/>
        </p:nvSpPr>
        <p:spPr>
          <a:xfrm flipH="1">
            <a:off x="6714321" y="1366749"/>
            <a:ext cx="1864128" cy="604103"/>
          </a:xfrm>
          <a:prstGeom prst="wedgeRoundRectCallout">
            <a:avLst/>
          </a:prstGeom>
          <a:solidFill>
            <a:srgbClr val="FF0000">
              <a:alpha val="52157"/>
            </a:srgb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3">
                    <a:lumMod val="50000"/>
                  </a:schemeClr>
                </a:solidFill>
              </a:rPr>
              <a:t>Nagy </a:t>
            </a:r>
            <a:r>
              <a:rPr lang="en-US" sz="2400" dirty="0" err="1">
                <a:solidFill>
                  <a:schemeClr val="accent3">
                    <a:lumMod val="50000"/>
                  </a:schemeClr>
                </a:solidFill>
              </a:rPr>
              <a:t>méret</a:t>
            </a:r>
            <a:endParaRPr lang="hu-HU" sz="2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1" name="Beszédbuborék: lekerekített sarkú téglalap 20">
            <a:extLst>
              <a:ext uri="{FF2B5EF4-FFF2-40B4-BE49-F238E27FC236}">
                <a16:creationId xmlns:a16="http://schemas.microsoft.com/office/drawing/2014/main" id="{8AFC89CB-9F31-4282-86B7-7A3442D003F1}"/>
              </a:ext>
            </a:extLst>
          </p:cNvPr>
          <p:cNvSpPr/>
          <p:nvPr/>
        </p:nvSpPr>
        <p:spPr>
          <a:xfrm flipH="1">
            <a:off x="109676" y="1960491"/>
            <a:ext cx="1705252" cy="705769"/>
          </a:xfrm>
          <a:prstGeom prst="wedgeRoundRectCallout">
            <a:avLst/>
          </a:prstGeom>
          <a:solidFill>
            <a:srgbClr val="33CC33">
              <a:alpha val="54118"/>
            </a:srgbClr>
          </a:solidFill>
          <a:ln w="28575">
            <a:solidFill>
              <a:srgbClr val="33CC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accent3">
                    <a:lumMod val="50000"/>
                  </a:schemeClr>
                </a:solidFill>
              </a:rPr>
              <a:t>Kis</a:t>
            </a:r>
            <a:r>
              <a:rPr lang="en-US" sz="2400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3">
                    <a:lumMod val="50000"/>
                  </a:schemeClr>
                </a:solidFill>
              </a:rPr>
              <a:t>méret</a:t>
            </a:r>
            <a:endParaRPr lang="hu-HU" sz="2400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4194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B3005D8-6EDD-48EF-ADF4-8DDE4F530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202013"/>
            <a:ext cx="9601200" cy="712388"/>
          </a:xfrm>
        </p:spPr>
        <p:txBody>
          <a:bodyPr/>
          <a:lstStyle/>
          <a:p>
            <a:r>
              <a:rPr lang="en-US" dirty="0"/>
              <a:t>Docker Compose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956D481-FC14-4AFC-9201-D5C46CC414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36847" y="1305017"/>
            <a:ext cx="7714695" cy="4486184"/>
          </a:xfrm>
        </p:spPr>
        <p:txBody>
          <a:bodyPr>
            <a:normAutofit/>
          </a:bodyPr>
          <a:lstStyle/>
          <a:p>
            <a:r>
              <a:rPr lang="en-US" sz="2800" dirty="0" err="1"/>
              <a:t>Több</a:t>
            </a:r>
            <a:r>
              <a:rPr lang="en-US" sz="2800" dirty="0"/>
              <a:t> </a:t>
            </a:r>
            <a:r>
              <a:rPr lang="en-US" sz="2800" dirty="0" err="1"/>
              <a:t>konténeres</a:t>
            </a:r>
            <a:r>
              <a:rPr lang="en-US" sz="2800" dirty="0"/>
              <a:t> Docker </a:t>
            </a:r>
            <a:r>
              <a:rPr lang="en-US" sz="2800" dirty="0" err="1"/>
              <a:t>alkalmazás</a:t>
            </a:r>
            <a:r>
              <a:rPr lang="en-US" sz="2800" dirty="0"/>
              <a:t> </a:t>
            </a:r>
            <a:r>
              <a:rPr lang="en-US" sz="2800" dirty="0" err="1"/>
              <a:t>futtatása</a:t>
            </a:r>
            <a:endParaRPr lang="en-US" sz="2800" dirty="0"/>
          </a:p>
          <a:p>
            <a:r>
              <a:rPr lang="en-US" sz="2800" dirty="0" err="1"/>
              <a:t>Alapvetően</a:t>
            </a:r>
            <a:r>
              <a:rPr lang="en-US" sz="2800" dirty="0"/>
              <a:t> </a:t>
            </a:r>
            <a:r>
              <a:rPr lang="en-US" sz="2800" dirty="0" err="1"/>
              <a:t>egy</a:t>
            </a:r>
            <a:r>
              <a:rPr lang="en-US" sz="2800" dirty="0"/>
              <a:t> host-on</a:t>
            </a:r>
          </a:p>
          <a:p>
            <a:r>
              <a:rPr lang="en-US" sz="2800" dirty="0" err="1"/>
              <a:t>Több</a:t>
            </a:r>
            <a:r>
              <a:rPr lang="en-US" sz="2800" dirty="0"/>
              <a:t> </a:t>
            </a:r>
            <a:r>
              <a:rPr lang="en-US" sz="2800" dirty="0" err="1"/>
              <a:t>konténer</a:t>
            </a:r>
            <a:r>
              <a:rPr lang="en-US" sz="2800" dirty="0"/>
              <a:t> </a:t>
            </a:r>
            <a:r>
              <a:rPr lang="en-US" sz="2800" dirty="0" err="1"/>
              <a:t>indítása</a:t>
            </a:r>
            <a:r>
              <a:rPr lang="en-US" sz="2800" dirty="0"/>
              <a:t> </a:t>
            </a:r>
            <a:r>
              <a:rPr lang="en-US" sz="2800" dirty="0" err="1"/>
              <a:t>egyszerre</a:t>
            </a:r>
            <a:endParaRPr lang="en-US" sz="2800" dirty="0"/>
          </a:p>
          <a:p>
            <a:pPr lvl="1"/>
            <a:r>
              <a:rPr lang="en-US" sz="2600" dirty="0"/>
              <a:t>docker-</a:t>
            </a:r>
            <a:r>
              <a:rPr lang="en-US" sz="2600" dirty="0" err="1"/>
              <a:t>compose.yml</a:t>
            </a:r>
            <a:endParaRPr lang="en-US" sz="2600" dirty="0"/>
          </a:p>
          <a:p>
            <a:r>
              <a:rPr lang="en-US" sz="2800" dirty="0"/>
              <a:t>Networking</a:t>
            </a:r>
          </a:p>
          <a:p>
            <a:pPr lvl="1"/>
            <a:r>
              <a:rPr lang="en-US" sz="2600" dirty="0" err="1"/>
              <a:t>konténer</a:t>
            </a:r>
            <a:r>
              <a:rPr lang="en-US" sz="2600" dirty="0"/>
              <a:t> </a:t>
            </a:r>
            <a:r>
              <a:rPr lang="en-US" sz="2600" dirty="0" err="1"/>
              <a:t>név</a:t>
            </a:r>
            <a:r>
              <a:rPr lang="en-US" sz="2600" dirty="0"/>
              <a:t> </a:t>
            </a:r>
            <a:r>
              <a:rPr lang="en-US" sz="2600" dirty="0" err="1"/>
              <a:t>alapján</a:t>
            </a:r>
            <a:r>
              <a:rPr lang="en-US" sz="2600" dirty="0"/>
              <a:t> </a:t>
            </a:r>
            <a:r>
              <a:rPr lang="en-US" sz="2600" dirty="0" err="1"/>
              <a:t>láthatóak</a:t>
            </a:r>
            <a:r>
              <a:rPr lang="en-US" sz="2600" dirty="0"/>
              <a:t> </a:t>
            </a:r>
            <a:r>
              <a:rPr lang="en-US" sz="2600" dirty="0" err="1"/>
              <a:t>és</a:t>
            </a:r>
            <a:r>
              <a:rPr lang="en-US" sz="2600" dirty="0"/>
              <a:t> </a:t>
            </a:r>
            <a:r>
              <a:rPr lang="en-US" sz="2600" dirty="0" err="1"/>
              <a:t>elérhetőek</a:t>
            </a:r>
            <a:r>
              <a:rPr lang="en-US" sz="2600" dirty="0"/>
              <a:t> </a:t>
            </a:r>
            <a:r>
              <a:rPr lang="en-US" sz="2600" dirty="0" err="1"/>
              <a:t>az</a:t>
            </a:r>
            <a:r>
              <a:rPr lang="en-US" sz="2600" dirty="0"/>
              <a:t> </a:t>
            </a:r>
            <a:r>
              <a:rPr lang="en-US" sz="2600" dirty="0" err="1"/>
              <a:t>egyes</a:t>
            </a:r>
            <a:r>
              <a:rPr lang="en-US" sz="2600" dirty="0"/>
              <a:t> service-</a:t>
            </a:r>
            <a:r>
              <a:rPr lang="en-US" sz="2600" dirty="0" err="1"/>
              <a:t>ek</a:t>
            </a:r>
            <a:endParaRPr lang="en-US" sz="2600" dirty="0"/>
          </a:p>
          <a:p>
            <a:r>
              <a:rPr lang="en-US" sz="2800" dirty="0" err="1"/>
              <a:t>Skálázás</a:t>
            </a:r>
            <a:r>
              <a:rPr lang="en-US" sz="2800" dirty="0"/>
              <a:t> service-</a:t>
            </a:r>
            <a:r>
              <a:rPr lang="en-US" sz="2800" dirty="0" err="1"/>
              <a:t>enként</a:t>
            </a:r>
            <a:endParaRPr lang="hu-HU" sz="2800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6D3FDDB6-898B-4199-BCA3-44CA0DEEA9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3353" y="98958"/>
            <a:ext cx="3489156" cy="6660083"/>
          </a:xfrm>
          <a:prstGeom prst="rect">
            <a:avLst/>
          </a:prstGeom>
        </p:spPr>
      </p:pic>
      <p:pic>
        <p:nvPicPr>
          <p:cNvPr id="8" name="Kép 7">
            <a:extLst>
              <a:ext uri="{FF2B5EF4-FFF2-40B4-BE49-F238E27FC236}">
                <a16:creationId xmlns:a16="http://schemas.microsoft.com/office/drawing/2014/main" id="{A80F854D-8528-4110-8BE4-255083FD49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0491" y="98958"/>
            <a:ext cx="2053406" cy="1183088"/>
          </a:xfrm>
          <a:prstGeom prst="rect">
            <a:avLst/>
          </a:prstGeom>
        </p:spPr>
      </p:pic>
      <p:sp>
        <p:nvSpPr>
          <p:cNvPr id="14" name="Szövegdoboz 13">
            <a:extLst>
              <a:ext uri="{FF2B5EF4-FFF2-40B4-BE49-F238E27FC236}">
                <a16:creationId xmlns:a16="http://schemas.microsoft.com/office/drawing/2014/main" id="{34D824B7-5ACF-4CB2-8B7C-AF85A8B8AF1D}"/>
              </a:ext>
            </a:extLst>
          </p:cNvPr>
          <p:cNvSpPr txBox="1"/>
          <p:nvPr/>
        </p:nvSpPr>
        <p:spPr>
          <a:xfrm>
            <a:off x="266330" y="5847808"/>
            <a:ext cx="8185212" cy="40011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10000"/>
                    <a:lumOff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docker-compose up</a:t>
            </a:r>
          </a:p>
        </p:txBody>
      </p:sp>
    </p:spTree>
    <p:extLst>
      <p:ext uri="{BB962C8B-B14F-4D97-AF65-F5344CB8AC3E}">
        <p14:creationId xmlns:p14="http://schemas.microsoft.com/office/powerpoint/2010/main" val="1271593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3E9CF73-4901-4780-9E6B-289664178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562947"/>
          </a:xfrm>
        </p:spPr>
        <p:txBody>
          <a:bodyPr/>
          <a:lstStyle/>
          <a:p>
            <a:r>
              <a:rPr lang="en-US" dirty="0"/>
              <a:t>Kubernetes (K8s)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C0DC659-9D10-48F3-9783-027A838635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95400" y="1221763"/>
            <a:ext cx="9601200" cy="4569437"/>
          </a:xfrm>
        </p:spPr>
        <p:txBody>
          <a:bodyPr>
            <a:normAutofit/>
          </a:bodyPr>
          <a:lstStyle/>
          <a:p>
            <a:r>
              <a:rPr lang="en-US" dirty="0"/>
              <a:t>Platform </a:t>
            </a:r>
            <a:r>
              <a:rPr lang="en-US" dirty="0" err="1"/>
              <a:t>több</a:t>
            </a:r>
            <a:r>
              <a:rPr lang="en-US" dirty="0"/>
              <a:t> </a:t>
            </a:r>
            <a:r>
              <a:rPr lang="en-US" dirty="0" err="1"/>
              <a:t>konténer</a:t>
            </a:r>
            <a:r>
              <a:rPr lang="en-US" dirty="0"/>
              <a:t> </a:t>
            </a:r>
            <a:r>
              <a:rPr lang="en-US" dirty="0" err="1"/>
              <a:t>több</a:t>
            </a:r>
            <a:r>
              <a:rPr lang="en-US" dirty="0"/>
              <a:t> host-on </a:t>
            </a:r>
            <a:r>
              <a:rPr lang="en-US" dirty="0" err="1"/>
              <a:t>való</a:t>
            </a:r>
            <a:r>
              <a:rPr lang="en-US" dirty="0"/>
              <a:t> </a:t>
            </a:r>
            <a:r>
              <a:rPr lang="en-US" dirty="0" err="1"/>
              <a:t>menedzselésére</a:t>
            </a:r>
            <a:endParaRPr lang="en-US" dirty="0"/>
          </a:p>
          <a:p>
            <a:pPr lvl="1"/>
            <a:r>
              <a:rPr lang="en-US" dirty="0" err="1"/>
              <a:t>Jellemzően</a:t>
            </a:r>
            <a:r>
              <a:rPr lang="en-US" dirty="0"/>
              <a:t> a </a:t>
            </a:r>
            <a:r>
              <a:rPr lang="en-US" dirty="0" err="1"/>
              <a:t>felhőben</a:t>
            </a:r>
            <a:endParaRPr lang="en-US" dirty="0"/>
          </a:p>
          <a:p>
            <a:r>
              <a:rPr lang="en-US" dirty="0" err="1"/>
              <a:t>Konténerek</a:t>
            </a:r>
            <a:r>
              <a:rPr lang="en-US" dirty="0"/>
              <a:t> </a:t>
            </a:r>
            <a:r>
              <a:rPr lang="en-US" dirty="0" err="1"/>
              <a:t>logikai</a:t>
            </a:r>
            <a:r>
              <a:rPr lang="en-US" dirty="0"/>
              <a:t> </a:t>
            </a:r>
            <a:r>
              <a:rPr lang="en-US" dirty="0" err="1"/>
              <a:t>csoportosítása</a:t>
            </a:r>
            <a:endParaRPr lang="en-US" dirty="0"/>
          </a:p>
          <a:p>
            <a:pPr lvl="1"/>
            <a:r>
              <a:rPr lang="en-US" dirty="0"/>
              <a:t>Pod, Label, Service</a:t>
            </a:r>
          </a:p>
          <a:p>
            <a:r>
              <a:rPr lang="en-US" dirty="0" err="1"/>
              <a:t>Automatikus</a:t>
            </a:r>
            <a:endParaRPr lang="en-US" dirty="0"/>
          </a:p>
          <a:p>
            <a:pPr lvl="1"/>
            <a:r>
              <a:rPr lang="en-US" dirty="0" err="1"/>
              <a:t>Terheléselosztás</a:t>
            </a:r>
            <a:endParaRPr lang="en-US" dirty="0"/>
          </a:p>
          <a:p>
            <a:pPr lvl="1"/>
            <a:r>
              <a:rPr lang="en-US" dirty="0" err="1"/>
              <a:t>Skálázás</a:t>
            </a:r>
            <a:endParaRPr lang="en-US" dirty="0"/>
          </a:p>
          <a:p>
            <a:pPr lvl="1"/>
            <a:r>
              <a:rPr lang="en-US" dirty="0" err="1"/>
              <a:t>Ütemezés</a:t>
            </a:r>
            <a:r>
              <a:rPr lang="en-US" dirty="0"/>
              <a:t> (‘desired state’ </a:t>
            </a:r>
            <a:r>
              <a:rPr lang="en-US" dirty="0" err="1"/>
              <a:t>kontrollált</a:t>
            </a:r>
            <a:r>
              <a:rPr lang="en-US" dirty="0"/>
              <a:t> </a:t>
            </a:r>
            <a:r>
              <a:rPr lang="en-US" dirty="0" err="1"/>
              <a:t>elérése</a:t>
            </a:r>
            <a:r>
              <a:rPr lang="en-US" dirty="0"/>
              <a:t>)</a:t>
            </a:r>
          </a:p>
          <a:p>
            <a:r>
              <a:rPr lang="en-US" dirty="0"/>
              <a:t>Web UI (Dashboard)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EF3E2AE2-F5C5-4EE3-B0C6-74496A8697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4378" y="2032001"/>
            <a:ext cx="2572222" cy="2147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405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2" descr="https://d33wubrfki0l68.cloudfront.net/5cb72d407cbe2755e581b6de757e0d81760d5b86/a9df9/docs/tutorials/kubernetes-basics/public/images/module_03_nodes.svg">
            <a:extLst>
              <a:ext uri="{FF2B5EF4-FFF2-40B4-BE49-F238E27FC236}">
                <a16:creationId xmlns:a16="http://schemas.microsoft.com/office/drawing/2014/main" id="{F1E97316-735C-4190-885D-8509D2874B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2510589"/>
            <a:ext cx="1070811" cy="1070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u-HU"/>
          </a:p>
        </p:txBody>
      </p:sp>
      <p:pic>
        <p:nvPicPr>
          <p:cNvPr id="8" name="Ábra 7">
            <a:extLst>
              <a:ext uri="{FF2B5EF4-FFF2-40B4-BE49-F238E27FC236}">
                <a16:creationId xmlns:a16="http://schemas.microsoft.com/office/drawing/2014/main" id="{60B9DE55-826D-4C60-A050-650F1EC88B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282885" y="-174541"/>
            <a:ext cx="7748337" cy="6641432"/>
          </a:xfrm>
          <a:prstGeom prst="rect">
            <a:avLst/>
          </a:prstGeom>
        </p:spPr>
      </p:pic>
      <p:pic>
        <p:nvPicPr>
          <p:cNvPr id="10" name="Ábra 9">
            <a:extLst>
              <a:ext uri="{FF2B5EF4-FFF2-40B4-BE49-F238E27FC236}">
                <a16:creationId xmlns:a16="http://schemas.microsoft.com/office/drawing/2014/main" id="{93E685BA-B855-494C-859C-E27E7479C08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841474" y="-378480"/>
            <a:ext cx="6350526" cy="5136455"/>
          </a:xfrm>
          <a:prstGeom prst="rect">
            <a:avLst/>
          </a:prstGeom>
        </p:spPr>
      </p:pic>
      <p:sp>
        <p:nvSpPr>
          <p:cNvPr id="11" name="Téglalap 10">
            <a:extLst>
              <a:ext uri="{FF2B5EF4-FFF2-40B4-BE49-F238E27FC236}">
                <a16:creationId xmlns:a16="http://schemas.microsoft.com/office/drawing/2014/main" id="{27F7A87A-6CBF-4C09-929E-E89380CAE62B}"/>
              </a:ext>
            </a:extLst>
          </p:cNvPr>
          <p:cNvSpPr/>
          <p:nvPr/>
        </p:nvSpPr>
        <p:spPr>
          <a:xfrm>
            <a:off x="7847463" y="1678675"/>
            <a:ext cx="900752" cy="83191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Téglalap 11">
            <a:extLst>
              <a:ext uri="{FF2B5EF4-FFF2-40B4-BE49-F238E27FC236}">
                <a16:creationId xmlns:a16="http://schemas.microsoft.com/office/drawing/2014/main" id="{02B8186B-C7D5-49B8-8D7D-69504B752857}"/>
              </a:ext>
            </a:extLst>
          </p:cNvPr>
          <p:cNvSpPr/>
          <p:nvPr/>
        </p:nvSpPr>
        <p:spPr>
          <a:xfrm>
            <a:off x="2898296" y="1318821"/>
            <a:ext cx="1651126" cy="174185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Téglalap 12">
            <a:extLst>
              <a:ext uri="{FF2B5EF4-FFF2-40B4-BE49-F238E27FC236}">
                <a16:creationId xmlns:a16="http://schemas.microsoft.com/office/drawing/2014/main" id="{7DF01A84-0BB4-406A-8E0E-0B2416D4BE23}"/>
              </a:ext>
            </a:extLst>
          </p:cNvPr>
          <p:cNvSpPr/>
          <p:nvPr/>
        </p:nvSpPr>
        <p:spPr>
          <a:xfrm>
            <a:off x="7104832" y="622008"/>
            <a:ext cx="1251542" cy="116163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Téglalap 13">
            <a:extLst>
              <a:ext uri="{FF2B5EF4-FFF2-40B4-BE49-F238E27FC236}">
                <a16:creationId xmlns:a16="http://schemas.microsoft.com/office/drawing/2014/main" id="{E3DEB0CA-B4CC-489F-9AB6-FCA1BCD0474E}"/>
              </a:ext>
            </a:extLst>
          </p:cNvPr>
          <p:cNvSpPr/>
          <p:nvPr/>
        </p:nvSpPr>
        <p:spPr>
          <a:xfrm>
            <a:off x="56164" y="158044"/>
            <a:ext cx="5334268" cy="606213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16" name="Egyenes összekötő 15">
            <a:extLst>
              <a:ext uri="{FF2B5EF4-FFF2-40B4-BE49-F238E27FC236}">
                <a16:creationId xmlns:a16="http://schemas.microsoft.com/office/drawing/2014/main" id="{5D258425-66AB-4778-96F9-2356F70D5462}"/>
              </a:ext>
            </a:extLst>
          </p:cNvPr>
          <p:cNvCxnSpPr>
            <a:cxnSpLocks/>
          </p:cNvCxnSpPr>
          <p:nvPr/>
        </p:nvCxnSpPr>
        <p:spPr>
          <a:xfrm>
            <a:off x="5390432" y="158044"/>
            <a:ext cx="1714400" cy="46396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16">
            <a:extLst>
              <a:ext uri="{FF2B5EF4-FFF2-40B4-BE49-F238E27FC236}">
                <a16:creationId xmlns:a16="http://schemas.microsoft.com/office/drawing/2014/main" id="{23D5A624-F707-4DA7-914A-A32489AC743C}"/>
              </a:ext>
            </a:extLst>
          </p:cNvPr>
          <p:cNvCxnSpPr>
            <a:cxnSpLocks/>
          </p:cNvCxnSpPr>
          <p:nvPr/>
        </p:nvCxnSpPr>
        <p:spPr>
          <a:xfrm flipV="1">
            <a:off x="5390432" y="1783645"/>
            <a:ext cx="1714400" cy="443653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5155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2" grpId="0" animBg="1"/>
      <p:bldP spid="12" grpId="1" animBg="1"/>
      <p:bldP spid="13" grpId="0" animBg="1"/>
      <p:bldP spid="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868FA86-F13E-44B4-8307-ACDCADFEF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184257"/>
            <a:ext cx="9601200" cy="783410"/>
          </a:xfrm>
        </p:spPr>
        <p:txBody>
          <a:bodyPr/>
          <a:lstStyle/>
          <a:p>
            <a:r>
              <a:rPr lang="en-US" dirty="0"/>
              <a:t>Kubernetes </a:t>
            </a:r>
            <a:r>
              <a:rPr lang="en-US" dirty="0" err="1"/>
              <a:t>architektúra</a:t>
            </a:r>
            <a:endParaRPr lang="hu-HU" dirty="0"/>
          </a:p>
        </p:txBody>
      </p:sp>
      <p:pic>
        <p:nvPicPr>
          <p:cNvPr id="3074" name="Picture 2" descr="CCM Kube Arch">
            <a:extLst>
              <a:ext uri="{FF2B5EF4-FFF2-40B4-BE49-F238E27FC236}">
                <a16:creationId xmlns:a16="http://schemas.microsoft.com/office/drawing/2014/main" id="{9D80E051-15DC-49B4-ADFE-3841236205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20" t="5208" r="1262" b="3579"/>
          <a:stretch/>
        </p:blipFill>
        <p:spPr bwMode="auto">
          <a:xfrm>
            <a:off x="0" y="1473693"/>
            <a:ext cx="12199130" cy="5384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églalap 5">
            <a:extLst>
              <a:ext uri="{FF2B5EF4-FFF2-40B4-BE49-F238E27FC236}">
                <a16:creationId xmlns:a16="http://schemas.microsoft.com/office/drawing/2014/main" id="{655F1E4C-BDD5-4854-8DAB-DE734559A413}"/>
              </a:ext>
            </a:extLst>
          </p:cNvPr>
          <p:cNvSpPr/>
          <p:nvPr/>
        </p:nvSpPr>
        <p:spPr>
          <a:xfrm>
            <a:off x="2153653" y="3621505"/>
            <a:ext cx="2418347" cy="105877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Téglalap 9">
            <a:extLst>
              <a:ext uri="{FF2B5EF4-FFF2-40B4-BE49-F238E27FC236}">
                <a16:creationId xmlns:a16="http://schemas.microsoft.com/office/drawing/2014/main" id="{1CE73953-5767-4FD4-B8A6-3EC29222900B}"/>
              </a:ext>
            </a:extLst>
          </p:cNvPr>
          <p:cNvSpPr/>
          <p:nvPr/>
        </p:nvSpPr>
        <p:spPr>
          <a:xfrm>
            <a:off x="2068986" y="5382125"/>
            <a:ext cx="2418347" cy="129161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/>
          </a:p>
        </p:txBody>
      </p:sp>
      <p:sp>
        <p:nvSpPr>
          <p:cNvPr id="11" name="Téglalap 10">
            <a:extLst>
              <a:ext uri="{FF2B5EF4-FFF2-40B4-BE49-F238E27FC236}">
                <a16:creationId xmlns:a16="http://schemas.microsoft.com/office/drawing/2014/main" id="{FA9B92F2-CE0E-496F-8344-C5AC5F585FBF}"/>
              </a:ext>
            </a:extLst>
          </p:cNvPr>
          <p:cNvSpPr/>
          <p:nvPr/>
        </p:nvSpPr>
        <p:spPr>
          <a:xfrm>
            <a:off x="86226" y="2076874"/>
            <a:ext cx="2418347" cy="129161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1581562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10" grpId="0" animBg="1"/>
      <p:bldP spid="10" grpId="1" animBg="1"/>
      <p:bldP spid="11" grpId="0" animBg="1"/>
      <p:bldP spid="11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ím 4">
            <a:extLst>
              <a:ext uri="{FF2B5EF4-FFF2-40B4-BE49-F238E27FC236}">
                <a16:creationId xmlns:a16="http://schemas.microsoft.com/office/drawing/2014/main" id="{16D6710E-6CE6-4D6C-A873-F095F0D53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562947"/>
          </a:xfrm>
        </p:spPr>
        <p:txBody>
          <a:bodyPr/>
          <a:lstStyle/>
          <a:p>
            <a:r>
              <a:rPr lang="en-US" dirty="0"/>
              <a:t>K8s Service</a:t>
            </a:r>
            <a:endParaRPr lang="hu-HU" dirty="0"/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CA8BCC8E-ECE0-4A8B-BE90-4B0615A6AA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320800"/>
            <a:ext cx="9601200" cy="4800600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A Pod-ok </a:t>
            </a:r>
            <a:r>
              <a:rPr lang="en-US" sz="2400" dirty="0" err="1"/>
              <a:t>életciklusa</a:t>
            </a:r>
            <a:r>
              <a:rPr lang="en-US" sz="2400" dirty="0"/>
              <a:t> </a:t>
            </a:r>
            <a:r>
              <a:rPr lang="en-US" sz="2400" dirty="0" err="1"/>
              <a:t>dinamikus</a:t>
            </a:r>
            <a:r>
              <a:rPr lang="en-US" sz="2400" dirty="0"/>
              <a:t> (</a:t>
            </a:r>
            <a:r>
              <a:rPr lang="en-US" sz="2400" dirty="0" err="1"/>
              <a:t>skálázódás</a:t>
            </a:r>
            <a:r>
              <a:rPr lang="en-US" sz="2400" dirty="0"/>
              <a:t>)</a:t>
            </a:r>
          </a:p>
          <a:p>
            <a:pPr lvl="1"/>
            <a:r>
              <a:rPr lang="en-US" sz="2400" dirty="0" err="1"/>
              <a:t>nincs</a:t>
            </a:r>
            <a:r>
              <a:rPr lang="en-US" sz="2400" dirty="0"/>
              <a:t> </a:t>
            </a:r>
            <a:r>
              <a:rPr lang="en-US" sz="2400" dirty="0" err="1"/>
              <a:t>stabil</a:t>
            </a:r>
            <a:r>
              <a:rPr lang="en-US" sz="2400" dirty="0"/>
              <a:t> IP </a:t>
            </a:r>
            <a:r>
              <a:rPr lang="en-US" sz="2400" dirty="0" err="1"/>
              <a:t>címük</a:t>
            </a:r>
            <a:endParaRPr lang="en-US" sz="2400" dirty="0"/>
          </a:p>
          <a:p>
            <a:r>
              <a:rPr lang="en-US" sz="2400" dirty="0"/>
              <a:t>Frontend – Backend Pod-ok</a:t>
            </a:r>
          </a:p>
          <a:p>
            <a:pPr lvl="1"/>
            <a:r>
              <a:rPr lang="en-US" sz="2400" dirty="0" err="1"/>
              <a:t>hogyan</a:t>
            </a:r>
            <a:r>
              <a:rPr lang="en-US" sz="2400" dirty="0"/>
              <a:t> </a:t>
            </a:r>
            <a:r>
              <a:rPr lang="en-US" sz="2400" dirty="0" err="1"/>
              <a:t>tudják</a:t>
            </a:r>
            <a:r>
              <a:rPr lang="en-US" sz="2400" dirty="0"/>
              <a:t> </a:t>
            </a:r>
            <a:r>
              <a:rPr lang="en-US" sz="2400" dirty="0" err="1"/>
              <a:t>követni</a:t>
            </a:r>
            <a:r>
              <a:rPr lang="en-US" sz="2400" dirty="0"/>
              <a:t>, </a:t>
            </a:r>
            <a:r>
              <a:rPr lang="en-US" sz="2400" dirty="0" err="1"/>
              <a:t>melyik</a:t>
            </a:r>
            <a:r>
              <a:rPr lang="en-US" sz="2400" dirty="0"/>
              <a:t> Pod </a:t>
            </a:r>
            <a:r>
              <a:rPr lang="en-US" sz="2400" dirty="0" err="1"/>
              <a:t>hova</a:t>
            </a:r>
            <a:r>
              <a:rPr lang="en-US" sz="2400" dirty="0"/>
              <a:t> </a:t>
            </a:r>
            <a:r>
              <a:rPr lang="en-US" sz="2400" dirty="0" err="1"/>
              <a:t>tartozik</a:t>
            </a:r>
            <a:r>
              <a:rPr lang="en-US" sz="2400" dirty="0"/>
              <a:t>?</a:t>
            </a:r>
          </a:p>
          <a:p>
            <a:r>
              <a:rPr lang="en-US" sz="2400" b="1" dirty="0"/>
              <a:t>Service</a:t>
            </a:r>
            <a:r>
              <a:rPr lang="en-US" sz="2400" dirty="0"/>
              <a:t> – </a:t>
            </a:r>
            <a:r>
              <a:rPr lang="en-US" sz="2400" dirty="0" err="1"/>
              <a:t>logikai</a:t>
            </a:r>
            <a:r>
              <a:rPr lang="en-US" sz="2400" dirty="0"/>
              <a:t> </a:t>
            </a:r>
            <a:r>
              <a:rPr lang="en-US" sz="2400" dirty="0" err="1"/>
              <a:t>absztrakció</a:t>
            </a:r>
            <a:r>
              <a:rPr lang="en-US" sz="2400" dirty="0"/>
              <a:t> Pod-ok </a:t>
            </a:r>
            <a:r>
              <a:rPr lang="en-US" sz="2400" dirty="0" err="1"/>
              <a:t>egy</a:t>
            </a:r>
            <a:r>
              <a:rPr lang="en-US" sz="2400" dirty="0"/>
              <a:t> </a:t>
            </a:r>
            <a:r>
              <a:rPr lang="en-US" sz="2400" dirty="0" err="1"/>
              <a:t>halmazára</a:t>
            </a:r>
            <a:endParaRPr lang="en-US" sz="2400" dirty="0"/>
          </a:p>
          <a:p>
            <a:pPr lvl="1"/>
            <a:r>
              <a:rPr lang="en-US" sz="2400" dirty="0" err="1"/>
              <a:t>stabil</a:t>
            </a:r>
            <a:r>
              <a:rPr lang="en-US" sz="2400" dirty="0"/>
              <a:t> IP (cluster-</a:t>
            </a:r>
            <a:r>
              <a:rPr lang="en-US" sz="2400" dirty="0" err="1"/>
              <a:t>en</a:t>
            </a:r>
            <a:r>
              <a:rPr lang="en-US" sz="2400" dirty="0"/>
              <a:t> </a:t>
            </a:r>
            <a:r>
              <a:rPr lang="en-US" sz="2400" dirty="0" err="1"/>
              <a:t>belül</a:t>
            </a:r>
            <a:r>
              <a:rPr lang="en-US" sz="2400" dirty="0"/>
              <a:t> </a:t>
            </a:r>
            <a:r>
              <a:rPr lang="en-US" sz="2400" dirty="0" err="1"/>
              <a:t>vagy</a:t>
            </a:r>
            <a:r>
              <a:rPr lang="en-US" sz="2400" dirty="0"/>
              <a:t> </a:t>
            </a:r>
            <a:r>
              <a:rPr lang="en-US" sz="2400" dirty="0" err="1"/>
              <a:t>kívül</a:t>
            </a:r>
            <a:r>
              <a:rPr lang="en-US" sz="2400" dirty="0"/>
              <a:t>)</a:t>
            </a:r>
          </a:p>
          <a:p>
            <a:pPr lvl="1"/>
            <a:r>
              <a:rPr lang="en-US" sz="2400" dirty="0" err="1"/>
              <a:t>terhelés</a:t>
            </a:r>
            <a:r>
              <a:rPr lang="en-US" sz="2400" dirty="0"/>
              <a:t> </a:t>
            </a:r>
            <a:r>
              <a:rPr lang="en-US" sz="2400" dirty="0" err="1"/>
              <a:t>elosztás</a:t>
            </a:r>
            <a:endParaRPr lang="en-US" sz="2400" dirty="0"/>
          </a:p>
          <a:p>
            <a:pPr lvl="1"/>
            <a:r>
              <a:rPr lang="en-US" sz="2400" dirty="0" err="1"/>
              <a:t>szolgáltatás</a:t>
            </a:r>
            <a:r>
              <a:rPr lang="en-US" sz="2400" dirty="0"/>
              <a:t> </a:t>
            </a:r>
            <a:r>
              <a:rPr lang="en-US" sz="2400" dirty="0" err="1"/>
              <a:t>felderítés</a:t>
            </a:r>
            <a:r>
              <a:rPr lang="en-US" sz="2400" dirty="0"/>
              <a:t> a Pod-ok </a:t>
            </a:r>
            <a:r>
              <a:rPr lang="en-US" sz="2400" dirty="0" err="1"/>
              <a:t>számára</a:t>
            </a:r>
            <a:r>
              <a:rPr lang="en-US" sz="2400" dirty="0"/>
              <a:t> (</a:t>
            </a:r>
            <a:r>
              <a:rPr lang="en-US" sz="2400" dirty="0" err="1"/>
              <a:t>általában</a:t>
            </a:r>
            <a:r>
              <a:rPr lang="en-US" sz="2400" dirty="0"/>
              <a:t> Label-</a:t>
            </a:r>
            <a:r>
              <a:rPr lang="en-US" sz="2400" dirty="0" err="1"/>
              <a:t>ek</a:t>
            </a:r>
            <a:r>
              <a:rPr lang="en-US" sz="2400" dirty="0"/>
              <a:t> </a:t>
            </a:r>
            <a:r>
              <a:rPr lang="en-US" sz="2400" dirty="0" err="1"/>
              <a:t>segítségével</a:t>
            </a:r>
            <a:r>
              <a:rPr lang="en-US" sz="2400" dirty="0"/>
              <a:t>)</a:t>
            </a:r>
            <a:endParaRPr lang="en-US" sz="2600" dirty="0"/>
          </a:p>
          <a:p>
            <a:r>
              <a:rPr lang="en-US" sz="2600" dirty="0"/>
              <a:t>microservices</a:t>
            </a:r>
          </a:p>
        </p:txBody>
      </p:sp>
      <p:pic>
        <p:nvPicPr>
          <p:cNvPr id="2" name="Kép 1">
            <a:extLst>
              <a:ext uri="{FF2B5EF4-FFF2-40B4-BE49-F238E27FC236}">
                <a16:creationId xmlns:a16="http://schemas.microsoft.com/office/drawing/2014/main" id="{5E317F27-B321-4ACE-B1BE-5C14CB5C4D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0182" y="503853"/>
            <a:ext cx="2505075" cy="282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755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Háromszögháló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8531_TF03031015.potx" id="{D38EBFF4-DB7B-4CFB-8B1A-5DBFAAC01796}" vid="{DAC1230E-41AE-4CBF-8AE0-3ECBC42829B4}"/>
    </a:ext>
  </a:extLst>
</a:theme>
</file>

<file path=ppt/theme/theme2.xml><?xml version="1.0" encoding="utf-8"?>
<a:theme xmlns:a="http://schemas.openxmlformats.org/drawingml/2006/main" name="Office-téma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éma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Háromszöghálós üzleti bemutató (szélesvásznú)</Template>
  <TotalTime>1075</TotalTime>
  <Words>668</Words>
  <Application>Microsoft Office PowerPoint</Application>
  <PresentationFormat>Szélesvásznú</PresentationFormat>
  <Paragraphs>142</Paragraphs>
  <Slides>11</Slides>
  <Notes>8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11</vt:i4>
      </vt:variant>
    </vt:vector>
  </HeadingPairs>
  <TitlesOfParts>
    <vt:vector size="14" baseType="lpstr">
      <vt:lpstr>Arial</vt:lpstr>
      <vt:lpstr>Courier New</vt:lpstr>
      <vt:lpstr>Háromszögháló 16x9</vt:lpstr>
      <vt:lpstr>DevOps témalabor beszámoló</vt:lpstr>
      <vt:lpstr>Mi is a DevOps?</vt:lpstr>
      <vt:lpstr>Docker - Konténer alapú virtualizáció</vt:lpstr>
      <vt:lpstr>Docker vs virtuális gép</vt:lpstr>
      <vt:lpstr>Docker Compose</vt:lpstr>
      <vt:lpstr>Kubernetes (K8s)</vt:lpstr>
      <vt:lpstr>PowerPoint-bemutató</vt:lpstr>
      <vt:lpstr>Kubernetes architektúra</vt:lpstr>
      <vt:lpstr>K8s Service</vt:lpstr>
      <vt:lpstr>Köszönöm a figyelmet!</vt:lpstr>
      <vt:lpstr>Gyakorlat: Kubernetes via Minikube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DevOps témalabor beszámoló</dc:title>
  <dc:creator>Root</dc:creator>
  <cp:lastModifiedBy>Root</cp:lastModifiedBy>
  <cp:revision>71</cp:revision>
  <dcterms:created xsi:type="dcterms:W3CDTF">2018-11-30T09:53:35Z</dcterms:created>
  <dcterms:modified xsi:type="dcterms:W3CDTF">2018-12-01T21:12:18Z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