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72" r:id="rId3"/>
    <p:sldId id="284" r:id="rId4"/>
    <p:sldId id="257" r:id="rId5"/>
    <p:sldId id="274" r:id="rId6"/>
    <p:sldId id="286" r:id="rId7"/>
    <p:sldId id="287" r:id="rId8"/>
    <p:sldId id="288" r:id="rId9"/>
    <p:sldId id="275" r:id="rId10"/>
    <p:sldId id="276" r:id="rId11"/>
    <p:sldId id="279" r:id="rId12"/>
    <p:sldId id="290" r:id="rId13"/>
    <p:sldId id="291" r:id="rId14"/>
    <p:sldId id="292" r:id="rId15"/>
    <p:sldId id="278" r:id="rId16"/>
    <p:sldId id="294" r:id="rId17"/>
    <p:sldId id="295" r:id="rId18"/>
    <p:sldId id="296" r:id="rId19"/>
    <p:sldId id="297" r:id="rId20"/>
    <p:sldId id="280" r:id="rId21"/>
    <p:sldId id="299" r:id="rId22"/>
    <p:sldId id="282" r:id="rId23"/>
    <p:sldId id="281" r:id="rId24"/>
    <p:sldId id="301" r:id="rId25"/>
    <p:sldId id="302" r:id="rId26"/>
    <p:sldId id="303" r:id="rId27"/>
    <p:sldId id="304" r:id="rId28"/>
    <p:sldId id="305" r:id="rId29"/>
    <p:sldId id="306" r:id="rId3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t" initials="R" lastIdx="1" clrIdx="0">
    <p:extLst>
      <p:ext uri="{19B8F6BF-5375-455C-9EA6-DF929625EA0E}">
        <p15:presenceInfo xmlns:p15="http://schemas.microsoft.com/office/powerpoint/2012/main" userId="R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301" autoAdjust="0"/>
  </p:normalViewPr>
  <p:slideViewPr>
    <p:cSldViewPr snapToGrid="0">
      <p:cViewPr varScale="1">
        <p:scale>
          <a:sx n="60" d="100"/>
          <a:sy n="60" d="100"/>
        </p:scale>
        <p:origin x="658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91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5EE2DF-346F-4A7B-A71E-BDFF5A5A8C1A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0DE145-76E7-42E2-B70D-EE09587CAC08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8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DEVelopment</a:t>
            </a:r>
            <a:r>
              <a:rPr lang="en-US" dirty="0"/>
              <a:t> + </a:t>
            </a:r>
            <a:r>
              <a:rPr lang="en-US" dirty="0" err="1"/>
              <a:t>OPerations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üzemeltetés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</a:t>
            </a:r>
            <a:r>
              <a:rPr lang="en-US" dirty="0" err="1"/>
              <a:t>hozása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Folyamatok</a:t>
            </a:r>
            <a:r>
              <a:rPr lang="en-US" dirty="0"/>
              <a:t> </a:t>
            </a:r>
            <a:r>
              <a:rPr lang="en-US" dirty="0" err="1"/>
              <a:t>automatizálása</a:t>
            </a:r>
            <a:r>
              <a:rPr lang="en-US" dirty="0"/>
              <a:t> (build, test, deployment, monitoring </a:t>
            </a:r>
            <a:r>
              <a:rPr lang="en-US" dirty="0" err="1"/>
              <a:t>stb</a:t>
            </a:r>
            <a:r>
              <a:rPr lang="en-US" dirty="0"/>
              <a:t>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gyors</a:t>
            </a:r>
            <a:r>
              <a:rPr lang="en-US" dirty="0"/>
              <a:t>, </a:t>
            </a:r>
            <a:r>
              <a:rPr lang="en-US" dirty="0" err="1"/>
              <a:t>megbízható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7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  <a:r>
              <a:rPr lang="en-US" dirty="0" err="1"/>
              <a:t>menedzselése</a:t>
            </a:r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példányok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 a node </a:t>
            </a:r>
            <a:r>
              <a:rPr lang="en-US" dirty="0" err="1"/>
              <a:t>leáll</a:t>
            </a:r>
            <a:r>
              <a:rPr lang="en-US" dirty="0"/>
              <a:t>,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indít</a:t>
            </a:r>
            <a:r>
              <a:rPr lang="en-US" dirty="0"/>
              <a:t>)</a:t>
            </a:r>
          </a:p>
          <a:p>
            <a:r>
              <a:rPr lang="en-US" b="1" dirty="0"/>
              <a:t>Pod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csoport</a:t>
            </a:r>
            <a:r>
              <a:rPr lang="en-US" dirty="0"/>
              <a:t> ( </a:t>
            </a:r>
            <a:r>
              <a:rPr lang="en-US" dirty="0" err="1"/>
              <a:t>szorosan</a:t>
            </a:r>
            <a:r>
              <a:rPr lang="en-US" dirty="0"/>
              <a:t> </a:t>
            </a:r>
            <a:r>
              <a:rPr lang="en-US" dirty="0" err="1"/>
              <a:t>összekapcsolodóak</a:t>
            </a:r>
            <a:r>
              <a:rPr lang="en-US" dirty="0"/>
              <a:t> pl. webserver + </a:t>
            </a:r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(</a:t>
            </a:r>
            <a:r>
              <a:rPr lang="en-US" dirty="0" err="1"/>
              <a:t>adatforrás</a:t>
            </a:r>
            <a:r>
              <a:rPr lang="en-US" dirty="0"/>
              <a:t>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,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ütemezve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Közös</a:t>
            </a:r>
            <a:r>
              <a:rPr lang="en-US" dirty="0"/>
              <a:t> IP, </a:t>
            </a:r>
            <a:r>
              <a:rPr lang="en-US" dirty="0" err="1"/>
              <a:t>háttértár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b="1" dirty="0"/>
              <a:t>Node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Master </a:t>
            </a:r>
            <a:r>
              <a:rPr lang="en-US" b="0" dirty="0" err="1"/>
              <a:t>irányítja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VM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fizika</a:t>
            </a:r>
            <a:r>
              <a:rPr lang="en-US" b="0" dirty="0"/>
              <a:t> </a:t>
            </a:r>
            <a:r>
              <a:rPr lang="en-US" b="0" dirty="0" err="1"/>
              <a:t>gép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1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több</a:t>
            </a:r>
            <a:r>
              <a:rPr lang="en-US" b="0" dirty="0"/>
              <a:t> pod (</a:t>
            </a:r>
            <a:r>
              <a:rPr lang="en-US" b="0" dirty="0" err="1"/>
              <a:t>automatikusan</a:t>
            </a:r>
            <a:r>
              <a:rPr lang="en-US" b="0" dirty="0"/>
              <a:t> </a:t>
            </a:r>
            <a:r>
              <a:rPr lang="en-US" b="0" dirty="0" err="1"/>
              <a:t>elosztva</a:t>
            </a:r>
            <a:r>
              <a:rPr lang="en-US" b="0" dirty="0"/>
              <a:t>, </a:t>
            </a:r>
            <a:r>
              <a:rPr lang="en-US" b="0" dirty="0" err="1"/>
              <a:t>ütemezve</a:t>
            </a:r>
            <a:r>
              <a:rPr lang="en-US" b="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Kubelet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Master – Node </a:t>
            </a:r>
            <a:r>
              <a:rPr lang="en-US" b="0" dirty="0" err="1"/>
              <a:t>kommunikáció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Biztosítja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konténerek</a:t>
            </a:r>
            <a:r>
              <a:rPr lang="en-US" b="0" dirty="0"/>
              <a:t> pod-ban </a:t>
            </a:r>
            <a:r>
              <a:rPr lang="en-US" b="0" dirty="0" err="1"/>
              <a:t>futnak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Docker </a:t>
            </a:r>
            <a:r>
              <a:rPr lang="en-US" b="0" dirty="0"/>
              <a:t>(image pl. </a:t>
            </a:r>
            <a:r>
              <a:rPr lang="en-US" b="0" dirty="0" err="1"/>
              <a:t>DockerHub-ról</a:t>
            </a:r>
            <a:r>
              <a:rPr lang="en-US" b="0" dirty="0"/>
              <a:t>, </a:t>
            </a:r>
            <a:r>
              <a:rPr lang="en-US" b="0" dirty="0" err="1"/>
              <a:t>konténer</a:t>
            </a:r>
            <a:r>
              <a:rPr lang="en-US" b="0" dirty="0"/>
              <a:t> </a:t>
            </a:r>
            <a:r>
              <a:rPr lang="en-US" b="0" dirty="0" err="1"/>
              <a:t>futtatása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911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kube-apiserver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 a </a:t>
            </a:r>
            <a:r>
              <a:rPr lang="en-US" dirty="0" err="1"/>
              <a:t>melyen</a:t>
            </a:r>
            <a:r>
              <a:rPr lang="en-US" dirty="0"/>
              <a:t> </a:t>
            </a:r>
            <a:r>
              <a:rPr lang="en-US" dirty="0" err="1"/>
              <a:t>keresztul</a:t>
            </a:r>
            <a:r>
              <a:rPr lang="en-US" dirty="0"/>
              <a:t> 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kommunikálnak</a:t>
            </a:r>
            <a:endParaRPr lang="en-US" dirty="0"/>
          </a:p>
          <a:p>
            <a:r>
              <a:rPr lang="en-US" b="1" dirty="0" err="1"/>
              <a:t>etcd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kulcs-érték</a:t>
            </a:r>
            <a:r>
              <a:rPr lang="en-US" dirty="0"/>
              <a:t> </a:t>
            </a:r>
            <a:r>
              <a:rPr lang="en-US" dirty="0" err="1"/>
              <a:t>tároló</a:t>
            </a:r>
            <a:r>
              <a:rPr lang="en-US" dirty="0"/>
              <a:t>, </a:t>
            </a:r>
            <a:r>
              <a:rPr lang="en-US" dirty="0" err="1"/>
              <a:t>nyilvántartja</a:t>
            </a:r>
            <a:r>
              <a:rPr lang="en-US" dirty="0"/>
              <a:t> a K8s cluster </a:t>
            </a:r>
            <a:r>
              <a:rPr lang="en-US" dirty="0" err="1"/>
              <a:t>allapotat</a:t>
            </a:r>
            <a:r>
              <a:rPr lang="en-US" dirty="0"/>
              <a:t> (BACKUP)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podok</a:t>
            </a:r>
            <a:r>
              <a:rPr lang="en-US" b="0" dirty="0"/>
              <a:t> node-</a:t>
            </a:r>
            <a:r>
              <a:rPr lang="en-US" b="0" dirty="0" err="1"/>
              <a:t>hoz</a:t>
            </a:r>
            <a:r>
              <a:rPr lang="en-US" b="0" dirty="0"/>
              <a:t> </a:t>
            </a:r>
            <a:r>
              <a:rPr lang="en-US" b="0" dirty="0" err="1"/>
              <a:t>rendelése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Szempontok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Erőforrás</a:t>
            </a:r>
            <a:r>
              <a:rPr lang="en-US" b="0" dirty="0"/>
              <a:t> </a:t>
            </a:r>
            <a:r>
              <a:rPr lang="en-US" b="0" dirty="0" err="1"/>
              <a:t>követelmények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HW/SW </a:t>
            </a:r>
            <a:r>
              <a:rPr lang="en-US" b="0" dirty="0" err="1"/>
              <a:t>kényszerek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Affinitás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Adatlokalizáció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-controller-manager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monitorozza</a:t>
            </a:r>
            <a:r>
              <a:rPr lang="en-US" b="0" dirty="0"/>
              <a:t> a cluster </a:t>
            </a:r>
            <a:r>
              <a:rPr lang="en-US" b="0" dirty="0" err="1"/>
              <a:t>állapotát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apiserver-en</a:t>
            </a:r>
            <a:r>
              <a:rPr lang="en-US" b="0" dirty="0"/>
              <a:t> </a:t>
            </a:r>
            <a:r>
              <a:rPr lang="en-US" b="0" dirty="0" err="1"/>
              <a:t>keresztül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kalibrálja</a:t>
            </a:r>
            <a:r>
              <a:rPr lang="en-US" b="0" dirty="0"/>
              <a:t> a cluster-t,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elérje</a:t>
            </a:r>
            <a:r>
              <a:rPr lang="en-US" b="0" dirty="0"/>
              <a:t> a </a:t>
            </a:r>
            <a:r>
              <a:rPr lang="en-US" b="0" dirty="0" err="1"/>
              <a:t>felhasználó</a:t>
            </a:r>
            <a:r>
              <a:rPr lang="en-US" b="0" dirty="0"/>
              <a:t> </a:t>
            </a:r>
            <a:r>
              <a:rPr lang="en-US" b="0" dirty="0" err="1"/>
              <a:t>által</a:t>
            </a:r>
            <a:r>
              <a:rPr lang="en-US" b="0" dirty="0"/>
              <a:t> </a:t>
            </a:r>
            <a:r>
              <a:rPr lang="en-US" b="0" dirty="0" err="1"/>
              <a:t>definiált</a:t>
            </a:r>
            <a:r>
              <a:rPr lang="en-US" b="0" dirty="0"/>
              <a:t> </a:t>
            </a:r>
            <a:r>
              <a:rPr lang="en-US" b="0" dirty="0" err="1"/>
              <a:t>állapotot</a:t>
            </a:r>
            <a:r>
              <a:rPr lang="en-US" b="0" dirty="0"/>
              <a:t> (‘desired state’)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cloud-controller-manager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specifikus</a:t>
            </a:r>
            <a:r>
              <a:rPr lang="en-US" b="0" dirty="0"/>
              <a:t> </a:t>
            </a:r>
            <a:r>
              <a:rPr lang="en-US" b="0" dirty="0" err="1"/>
              <a:t>vezérlő</a:t>
            </a:r>
            <a:r>
              <a:rPr lang="en-US" b="0" dirty="0"/>
              <a:t> </a:t>
            </a:r>
            <a:r>
              <a:rPr lang="en-US" b="0" dirty="0" err="1"/>
              <a:t>programokat</a:t>
            </a:r>
            <a:r>
              <a:rPr lang="en-US" b="0" dirty="0"/>
              <a:t> </a:t>
            </a:r>
            <a:r>
              <a:rPr lang="en-US" b="0" dirty="0" err="1"/>
              <a:t>futtat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különválhat</a:t>
            </a:r>
            <a:r>
              <a:rPr lang="en-US" b="0" dirty="0"/>
              <a:t> a K8s </a:t>
            </a:r>
            <a:r>
              <a:rPr lang="en-US" b="0" dirty="0" err="1"/>
              <a:t>és</a:t>
            </a:r>
            <a:r>
              <a:rPr lang="en-US" b="0" dirty="0"/>
              <a:t> a 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feljődése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r>
              <a:rPr lang="en-US" b="0" dirty="0"/>
              <a:t> Service-k </a:t>
            </a:r>
            <a:r>
              <a:rPr lang="en-US" b="0" dirty="0" err="1"/>
              <a:t>definiálását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saját</a:t>
            </a:r>
            <a:r>
              <a:rPr lang="en-US" b="0" dirty="0"/>
              <a:t>, </a:t>
            </a:r>
            <a:r>
              <a:rPr lang="en-US" b="0" dirty="0" err="1"/>
              <a:t>stabil</a:t>
            </a:r>
            <a:r>
              <a:rPr lang="en-US" b="0" dirty="0"/>
              <a:t> </a:t>
            </a:r>
            <a:r>
              <a:rPr lang="en-US" b="0" dirty="0" err="1"/>
              <a:t>hálozati</a:t>
            </a:r>
            <a:r>
              <a:rPr lang="en-US" b="0" dirty="0"/>
              <a:t> </a:t>
            </a:r>
            <a:r>
              <a:rPr lang="en-US" b="0" dirty="0" err="1"/>
              <a:t>névtér</a:t>
            </a:r>
            <a:r>
              <a:rPr lang="en-US" b="0" dirty="0"/>
              <a:t> a Service-</a:t>
            </a:r>
            <a:r>
              <a:rPr lang="en-US" b="0" dirty="0" err="1"/>
              <a:t>eknek</a:t>
            </a:r>
            <a:endParaRPr lang="en-US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082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</a:t>
            </a:r>
            <a:r>
              <a:rPr lang="en-US" b="1" dirty="0"/>
              <a:t>-proxy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Stabil </a:t>
            </a:r>
            <a:r>
              <a:rPr lang="en-US" b="0" dirty="0" err="1"/>
              <a:t>névterek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Kulcs-érték</a:t>
            </a:r>
            <a:r>
              <a:rPr lang="en-US" b="0" dirty="0"/>
              <a:t> </a:t>
            </a:r>
            <a:r>
              <a:rPr lang="en-US" b="0" dirty="0" err="1"/>
              <a:t>pár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objektumok</a:t>
            </a:r>
            <a:r>
              <a:rPr lang="en-US" b="0" dirty="0"/>
              <a:t> </a:t>
            </a:r>
            <a:r>
              <a:rPr lang="en-US" b="0" dirty="0" err="1"/>
              <a:t>azonosítására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Egyedi</a:t>
            </a:r>
            <a:r>
              <a:rPr lang="en-US" b="0" dirty="0"/>
              <a:t> </a:t>
            </a:r>
            <a:r>
              <a:rPr lang="en-US" b="0" dirty="0" err="1"/>
              <a:t>üzleti</a:t>
            </a:r>
            <a:r>
              <a:rPr lang="en-US" b="0" dirty="0"/>
              <a:t> </a:t>
            </a:r>
            <a:r>
              <a:rPr lang="en-US" b="0" dirty="0" err="1"/>
              <a:t>logika</a:t>
            </a:r>
            <a:r>
              <a:rPr lang="en-US" b="0" dirty="0"/>
              <a:t> </a:t>
            </a:r>
            <a:r>
              <a:rPr lang="en-US" b="0" dirty="0" err="1"/>
              <a:t>szerinti</a:t>
            </a:r>
            <a:r>
              <a:rPr lang="en-US" b="0" dirty="0"/>
              <a:t> </a:t>
            </a:r>
            <a:r>
              <a:rPr lang="en-US" b="0" dirty="0" err="1"/>
              <a:t>csoportosítás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87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38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Minikube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futtatása</a:t>
            </a:r>
            <a:r>
              <a:rPr lang="en-US" b="0" dirty="0"/>
              <a:t> </a:t>
            </a:r>
            <a:r>
              <a:rPr lang="en-US" b="0" dirty="0" err="1"/>
              <a:t>lokálisan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1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Fejlesztési</a:t>
            </a:r>
            <a:r>
              <a:rPr lang="en-US" b="0" dirty="0"/>
              <a:t>, </a:t>
            </a:r>
            <a:r>
              <a:rPr lang="en-US" b="0" dirty="0" err="1"/>
              <a:t>tesztelési</a:t>
            </a:r>
            <a:r>
              <a:rPr lang="en-US" b="0" dirty="0"/>
              <a:t> </a:t>
            </a:r>
            <a:r>
              <a:rPr lang="en-US" b="0" dirty="0" err="1"/>
              <a:t>célok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FEF61-DEE3-4915-AB15-6743E3C37E8C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37A20-FD97-4D6A-B2CF-8E7DF1F9D5DA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3134-7796-4A68-BBD8-053ED6E1DC4E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. csoport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0257-E22B-40C7-8EF8-6E6F1D6DC03A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6AAAF-C2DC-4653-98D4-C15407753E58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E944E-BC79-4769-BF5B-CCB870D061FF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8E97A-3FF0-40BC-B232-D62054A5543D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7800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7800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8DCDCC-70BF-492C-9874-FBC34FFC67B9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7800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7800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116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DAFAA07-B4F7-407C-99E9-D28DA8B979D5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DevOps </a:t>
            </a:r>
            <a:r>
              <a:rPr lang="en-US" dirty="0" err="1"/>
              <a:t>témalabor</a:t>
            </a:r>
            <a:r>
              <a:rPr lang="en-US" dirty="0"/>
              <a:t> </a:t>
            </a:r>
            <a:r>
              <a:rPr lang="en-US" dirty="0" err="1"/>
              <a:t>beszámoló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Orova</a:t>
            </a:r>
            <a:r>
              <a:rPr lang="en-US" dirty="0"/>
              <a:t> </a:t>
            </a:r>
            <a:r>
              <a:rPr lang="en-US" dirty="0" err="1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9CF73-4901-4780-9E6B-2896641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Kubernetes (K8s)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C659-9D10-48F3-9783-027A8386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221763"/>
            <a:ext cx="9601200" cy="4569437"/>
          </a:xfrm>
        </p:spPr>
        <p:txBody>
          <a:bodyPr>
            <a:normAutofit/>
          </a:bodyPr>
          <a:lstStyle/>
          <a:p>
            <a:r>
              <a:rPr lang="en-US" dirty="0"/>
              <a:t>Platform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host-on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menedzselésére</a:t>
            </a:r>
            <a:endParaRPr lang="en-US" dirty="0"/>
          </a:p>
          <a:p>
            <a:pPr lvl="1"/>
            <a:r>
              <a:rPr lang="en-US" dirty="0" err="1"/>
              <a:t>Jellemzően</a:t>
            </a:r>
            <a:r>
              <a:rPr lang="en-US" dirty="0"/>
              <a:t> a </a:t>
            </a:r>
            <a:r>
              <a:rPr lang="en-US" dirty="0" err="1"/>
              <a:t>felhőben</a:t>
            </a:r>
            <a:endParaRPr lang="en-US" dirty="0"/>
          </a:p>
          <a:p>
            <a:r>
              <a:rPr lang="en-US" dirty="0" err="1"/>
              <a:t>Konténerek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csoportosítása</a:t>
            </a:r>
            <a:endParaRPr lang="en-US" dirty="0"/>
          </a:p>
          <a:p>
            <a:pPr lvl="1"/>
            <a:r>
              <a:rPr lang="en-US" dirty="0"/>
              <a:t>Pod, Label, Service</a:t>
            </a:r>
          </a:p>
          <a:p>
            <a:r>
              <a:rPr lang="en-US" dirty="0" err="1"/>
              <a:t>Automatikus</a:t>
            </a:r>
            <a:endParaRPr lang="en-US" dirty="0"/>
          </a:p>
          <a:p>
            <a:pPr lvl="1"/>
            <a:r>
              <a:rPr lang="en-US" dirty="0" err="1"/>
              <a:t>Terheléselosztás</a:t>
            </a:r>
            <a:endParaRPr lang="en-US" dirty="0"/>
          </a:p>
          <a:p>
            <a:pPr lvl="1"/>
            <a:r>
              <a:rPr lang="en-US" dirty="0" err="1"/>
              <a:t>Skálázás</a:t>
            </a:r>
            <a:endParaRPr lang="en-US" dirty="0"/>
          </a:p>
          <a:p>
            <a:pPr lvl="1"/>
            <a:r>
              <a:rPr lang="en-US" dirty="0" err="1"/>
              <a:t>Ütemezés</a:t>
            </a:r>
            <a:r>
              <a:rPr lang="en-US" dirty="0"/>
              <a:t> (‘desired state’ </a:t>
            </a:r>
            <a:r>
              <a:rPr lang="en-US" dirty="0" err="1"/>
              <a:t>kontrollált</a:t>
            </a:r>
            <a:r>
              <a:rPr lang="en-US" dirty="0"/>
              <a:t> </a:t>
            </a:r>
            <a:r>
              <a:rPr lang="en-US" dirty="0" err="1"/>
              <a:t>elérése</a:t>
            </a:r>
            <a:r>
              <a:rPr lang="en-US" dirty="0"/>
              <a:t>)</a:t>
            </a:r>
          </a:p>
          <a:p>
            <a:r>
              <a:rPr lang="en-US" dirty="0"/>
              <a:t>Web UI (Dashboard)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3E2AE2-F5C5-4EE3-B0C6-74496A86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78" y="2032001"/>
            <a:ext cx="2572222" cy="21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5" name="Téglalap 4" descr=" 11">
            <a:extLst>
              <a:ext uri="{FF2B5EF4-FFF2-40B4-BE49-F238E27FC236}">
                <a16:creationId xmlns:a16="http://schemas.microsoft.com/office/drawing/2014/main" id="{6D5B9CB0-4FB8-4A96-BF8A-1C9009FA9BE7}"/>
              </a:ext>
            </a:extLst>
          </p:cNvPr>
          <p:cNvSpPr/>
          <p:nvPr/>
        </p:nvSpPr>
        <p:spPr>
          <a:xfrm>
            <a:off x="7847463" y="1678675"/>
            <a:ext cx="900752" cy="83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14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7" name="Téglalap 6" descr=" 12">
            <a:extLst>
              <a:ext uri="{FF2B5EF4-FFF2-40B4-BE49-F238E27FC236}">
                <a16:creationId xmlns:a16="http://schemas.microsoft.com/office/drawing/2014/main" id="{1574357B-2CA4-4D08-A49D-13E93A16A04B}"/>
              </a:ext>
            </a:extLst>
          </p:cNvPr>
          <p:cNvSpPr/>
          <p:nvPr/>
        </p:nvSpPr>
        <p:spPr>
          <a:xfrm>
            <a:off x="2898296" y="1318821"/>
            <a:ext cx="1651126" cy="174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13" name="Téglalap 12" descr=" 13">
            <a:extLst>
              <a:ext uri="{FF2B5EF4-FFF2-40B4-BE49-F238E27FC236}">
                <a16:creationId xmlns:a16="http://schemas.microsoft.com/office/drawing/2014/main" id="{6F0800A4-A751-4C1B-8CD8-84D645AFC36A}"/>
              </a:ext>
            </a:extLst>
          </p:cNvPr>
          <p:cNvSpPr/>
          <p:nvPr/>
        </p:nvSpPr>
        <p:spPr>
          <a:xfrm>
            <a:off x="7104832" y="622008"/>
            <a:ext cx="1251542" cy="1161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 descr=" 14">
            <a:extLst>
              <a:ext uri="{FF2B5EF4-FFF2-40B4-BE49-F238E27FC236}">
                <a16:creationId xmlns:a16="http://schemas.microsoft.com/office/drawing/2014/main" id="{DC95B21B-A050-407B-B5A2-697BDBCF3E85}"/>
              </a:ext>
            </a:extLst>
          </p:cNvPr>
          <p:cNvSpPr/>
          <p:nvPr/>
        </p:nvSpPr>
        <p:spPr>
          <a:xfrm>
            <a:off x="56164" y="158044"/>
            <a:ext cx="5334268" cy="6062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 descr=" 16">
            <a:extLst>
              <a:ext uri="{FF2B5EF4-FFF2-40B4-BE49-F238E27FC236}">
                <a16:creationId xmlns:a16="http://schemas.microsoft.com/office/drawing/2014/main" id="{D541FC1B-6816-4915-851B-DD48F3FDF518}"/>
              </a:ext>
            </a:extLst>
          </p:cNvPr>
          <p:cNvCxnSpPr>
            <a:cxnSpLocks/>
          </p:cNvCxnSpPr>
          <p:nvPr/>
        </p:nvCxnSpPr>
        <p:spPr>
          <a:xfrm>
            <a:off x="5390432" y="158044"/>
            <a:ext cx="1714400" cy="46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 descr=" 17">
            <a:extLst>
              <a:ext uri="{FF2B5EF4-FFF2-40B4-BE49-F238E27FC236}">
                <a16:creationId xmlns:a16="http://schemas.microsoft.com/office/drawing/2014/main" id="{FADE59D6-3774-46AD-9843-BF0BBB5D0029}"/>
              </a:ext>
            </a:extLst>
          </p:cNvPr>
          <p:cNvCxnSpPr>
            <a:cxnSpLocks/>
          </p:cNvCxnSpPr>
          <p:nvPr/>
        </p:nvCxnSpPr>
        <p:spPr>
          <a:xfrm flipV="1">
            <a:off x="5390432" y="1783645"/>
            <a:ext cx="1714400" cy="4436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9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6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 descr=" 6">
            <a:extLst>
              <a:ext uri="{FF2B5EF4-FFF2-40B4-BE49-F238E27FC236}">
                <a16:creationId xmlns:a16="http://schemas.microsoft.com/office/drawing/2014/main" id="{3B2249D2-24D4-4CA3-B61D-A7ADA0C34BD2}"/>
              </a:ext>
            </a:extLst>
          </p:cNvPr>
          <p:cNvSpPr/>
          <p:nvPr/>
        </p:nvSpPr>
        <p:spPr>
          <a:xfrm>
            <a:off x="2153653" y="3621505"/>
            <a:ext cx="2418347" cy="1058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63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 descr=" 10">
            <a:extLst>
              <a:ext uri="{FF2B5EF4-FFF2-40B4-BE49-F238E27FC236}">
                <a16:creationId xmlns:a16="http://schemas.microsoft.com/office/drawing/2014/main" id="{AE894D19-C2E7-4E0E-8114-D9A8A5369388}"/>
              </a:ext>
            </a:extLst>
          </p:cNvPr>
          <p:cNvSpPr/>
          <p:nvPr/>
        </p:nvSpPr>
        <p:spPr>
          <a:xfrm>
            <a:off x="2068986" y="5382125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6368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 descr=" 11">
            <a:extLst>
              <a:ext uri="{FF2B5EF4-FFF2-40B4-BE49-F238E27FC236}">
                <a16:creationId xmlns:a16="http://schemas.microsoft.com/office/drawing/2014/main" id="{86F16A8C-AF28-45BB-A835-78BD01F4A6F7}"/>
              </a:ext>
            </a:extLst>
          </p:cNvPr>
          <p:cNvSpPr/>
          <p:nvPr/>
        </p:nvSpPr>
        <p:spPr>
          <a:xfrm>
            <a:off x="86226" y="2076874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6648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7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7575A6C6-388F-4A5A-B1B5-2288B19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0789"/>
            <a:ext cx="10266285" cy="562947"/>
          </a:xfrm>
        </p:spPr>
        <p:txBody>
          <a:bodyPr>
            <a:normAutofit fontScale="90000"/>
          </a:bodyPr>
          <a:lstStyle/>
          <a:p>
            <a:r>
              <a:rPr lang="en-US" dirty="0"/>
              <a:t>Mi is a </a:t>
            </a:r>
            <a:r>
              <a:rPr lang="en-US" sz="3600" dirty="0"/>
              <a:t>DevOps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5" name="Tartalom helye 4" descr=" 5">
            <a:extLst>
              <a:ext uri="{FF2B5EF4-FFF2-40B4-BE49-F238E27FC236}">
                <a16:creationId xmlns:a16="http://schemas.microsoft.com/office/drawing/2014/main" id="{D1110D07-379C-4663-9278-E078E519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388" y="1981200"/>
            <a:ext cx="8657224" cy="3810000"/>
          </a:xfrm>
        </p:spPr>
      </p:pic>
      <p:pic>
        <p:nvPicPr>
          <p:cNvPr id="7" name="Kép 6" descr=" 7">
            <a:extLst>
              <a:ext uri="{FF2B5EF4-FFF2-40B4-BE49-F238E27FC236}">
                <a16:creationId xmlns:a16="http://schemas.microsoft.com/office/drawing/2014/main" id="{D0D89858-A98C-4186-B5DC-9251B9A8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82" y="1418251"/>
            <a:ext cx="1348378" cy="562948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877C958E-D56A-4A21-B2DE-5002BB94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427" y="1802379"/>
            <a:ext cx="2469238" cy="1388947"/>
          </a:xfrm>
          <a:prstGeom prst="rect">
            <a:avLst/>
          </a:prstGeom>
        </p:spPr>
      </p:pic>
      <p:pic>
        <p:nvPicPr>
          <p:cNvPr id="16" name="Kép 15" descr=" 16">
            <a:extLst>
              <a:ext uri="{FF2B5EF4-FFF2-40B4-BE49-F238E27FC236}">
                <a16:creationId xmlns:a16="http://schemas.microsoft.com/office/drawing/2014/main" id="{587E0DA8-16EC-4360-9261-52C808132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54" y="4139969"/>
            <a:ext cx="1615448" cy="408613"/>
          </a:xfrm>
          <a:prstGeom prst="rect">
            <a:avLst/>
          </a:prstGeom>
        </p:spPr>
      </p:pic>
      <p:pic>
        <p:nvPicPr>
          <p:cNvPr id="18" name="Kép 17" descr=" 18">
            <a:extLst>
              <a:ext uri="{FF2B5EF4-FFF2-40B4-BE49-F238E27FC236}">
                <a16:creationId xmlns:a16="http://schemas.microsoft.com/office/drawing/2014/main" id="{9023AF91-CD25-452D-8735-5278D1AE9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15" y="4834145"/>
            <a:ext cx="2291098" cy="924847"/>
          </a:xfrm>
          <a:prstGeom prst="rect">
            <a:avLst/>
          </a:prstGeom>
        </p:spPr>
      </p:pic>
      <p:pic>
        <p:nvPicPr>
          <p:cNvPr id="20" name="Kép 19" descr=" 20">
            <a:extLst>
              <a:ext uri="{FF2B5EF4-FFF2-40B4-BE49-F238E27FC236}">
                <a16:creationId xmlns:a16="http://schemas.microsoft.com/office/drawing/2014/main" id="{E814A8A7-E4AC-4B75-A9E8-33A406ED2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22" y="5969596"/>
            <a:ext cx="1927333" cy="588798"/>
          </a:xfrm>
          <a:prstGeom prst="rect">
            <a:avLst/>
          </a:prstGeom>
        </p:spPr>
      </p:pic>
      <p:pic>
        <p:nvPicPr>
          <p:cNvPr id="22" name="Kép 21" descr=" 22">
            <a:extLst>
              <a:ext uri="{FF2B5EF4-FFF2-40B4-BE49-F238E27FC236}">
                <a16:creationId xmlns:a16="http://schemas.microsoft.com/office/drawing/2014/main" id="{82FF4CF1-8A8D-4766-A4AF-253C8FE5EA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257" y="5461539"/>
            <a:ext cx="1404298" cy="802456"/>
          </a:xfrm>
          <a:prstGeom prst="rect">
            <a:avLst/>
          </a:prstGeom>
        </p:spPr>
      </p:pic>
      <p:pic>
        <p:nvPicPr>
          <p:cNvPr id="24" name="Kép 23" descr=" 24">
            <a:extLst>
              <a:ext uri="{FF2B5EF4-FFF2-40B4-BE49-F238E27FC236}">
                <a16:creationId xmlns:a16="http://schemas.microsoft.com/office/drawing/2014/main" id="{BA134CBD-39F3-43EF-98E7-ED7CE8C31A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663" y="1978929"/>
            <a:ext cx="1750415" cy="562948"/>
          </a:xfrm>
          <a:prstGeom prst="rect">
            <a:avLst/>
          </a:prstGeom>
        </p:spPr>
      </p:pic>
      <p:pic>
        <p:nvPicPr>
          <p:cNvPr id="26" name="Kép 25" descr=" 26">
            <a:extLst>
              <a:ext uri="{FF2B5EF4-FFF2-40B4-BE49-F238E27FC236}">
                <a16:creationId xmlns:a16="http://schemas.microsoft.com/office/drawing/2014/main" id="{FFBD95A6-775F-49E1-B3CF-D8AC3740D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9261" y="1326531"/>
            <a:ext cx="1746589" cy="546829"/>
          </a:xfrm>
          <a:prstGeom prst="rect">
            <a:avLst/>
          </a:prstGeom>
        </p:spPr>
      </p:pic>
      <p:pic>
        <p:nvPicPr>
          <p:cNvPr id="28" name="Kép 27" descr=" 28">
            <a:extLst>
              <a:ext uri="{FF2B5EF4-FFF2-40B4-BE49-F238E27FC236}">
                <a16:creationId xmlns:a16="http://schemas.microsoft.com/office/drawing/2014/main" id="{44C00864-F5C8-4941-8687-D1607BC0D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385" y="1018789"/>
            <a:ext cx="1445668" cy="1234841"/>
          </a:xfrm>
          <a:prstGeom prst="rect">
            <a:avLst/>
          </a:prstGeom>
        </p:spPr>
      </p:pic>
      <p:pic>
        <p:nvPicPr>
          <p:cNvPr id="32" name="Kép 31" descr=" 32">
            <a:extLst>
              <a:ext uri="{FF2B5EF4-FFF2-40B4-BE49-F238E27FC236}">
                <a16:creationId xmlns:a16="http://schemas.microsoft.com/office/drawing/2014/main" id="{595B8962-1879-43D0-B621-EA21A3ADE3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7336" y="770461"/>
            <a:ext cx="1658967" cy="1658967"/>
          </a:xfrm>
          <a:prstGeom prst="rect">
            <a:avLst/>
          </a:prstGeom>
        </p:spPr>
      </p:pic>
      <p:pic>
        <p:nvPicPr>
          <p:cNvPr id="34" name="Kép 33" descr=" 34">
            <a:extLst>
              <a:ext uri="{FF2B5EF4-FFF2-40B4-BE49-F238E27FC236}">
                <a16:creationId xmlns:a16="http://schemas.microsoft.com/office/drawing/2014/main" id="{532174B9-6DA1-4ECA-8560-713261B374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6457" y="3773860"/>
            <a:ext cx="1463430" cy="1221763"/>
          </a:xfrm>
          <a:prstGeom prst="rect">
            <a:avLst/>
          </a:prstGeom>
        </p:spPr>
      </p:pic>
      <p:pic>
        <p:nvPicPr>
          <p:cNvPr id="36" name="Kép 35" descr=" 36">
            <a:extLst>
              <a:ext uri="{FF2B5EF4-FFF2-40B4-BE49-F238E27FC236}">
                <a16:creationId xmlns:a16="http://schemas.microsoft.com/office/drawing/2014/main" id="{01366940-9252-43D2-A66A-99F932186C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81469" y="2146253"/>
            <a:ext cx="2053406" cy="1183088"/>
          </a:xfrm>
          <a:prstGeom prst="rect">
            <a:avLst/>
          </a:prstGeom>
        </p:spPr>
      </p:pic>
      <p:sp>
        <p:nvSpPr>
          <p:cNvPr id="41" name="Szövegdoboz 40" descr=" 41">
            <a:extLst>
              <a:ext uri="{FF2B5EF4-FFF2-40B4-BE49-F238E27FC236}">
                <a16:creationId xmlns:a16="http://schemas.microsoft.com/office/drawing/2014/main" id="{BEE5388F-9089-4988-82A1-E86279433413}"/>
              </a:ext>
            </a:extLst>
          </p:cNvPr>
          <p:cNvSpPr txBox="1"/>
          <p:nvPr/>
        </p:nvSpPr>
        <p:spPr>
          <a:xfrm>
            <a:off x="4017068" y="361293"/>
            <a:ext cx="564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Dev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elopment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Op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erations</a:t>
            </a:r>
            <a:endParaRPr lang="hu-H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 descr=" 5">
            <a:extLst>
              <a:ext uri="{FF2B5EF4-FFF2-40B4-BE49-F238E27FC236}">
                <a16:creationId xmlns:a16="http://schemas.microsoft.com/office/drawing/2014/main" id="{16D6710E-6CE6-4D6C-A873-F095F0D5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K8s Service</a:t>
            </a:r>
            <a:endParaRPr lang="hu-HU" dirty="0"/>
          </a:p>
        </p:txBody>
      </p:sp>
      <p:sp>
        <p:nvSpPr>
          <p:cNvPr id="6" name="Tartalom helye 5" descr=" 6">
            <a:extLst>
              <a:ext uri="{FF2B5EF4-FFF2-40B4-BE49-F238E27FC236}">
                <a16:creationId xmlns:a16="http://schemas.microsoft.com/office/drawing/2014/main" id="{CA8BCC8E-ECE0-4A8B-BE90-4B0615A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0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Pod-ok </a:t>
            </a:r>
            <a:r>
              <a:rPr lang="en-US" sz="2400" dirty="0" err="1"/>
              <a:t>életciklusa</a:t>
            </a:r>
            <a:r>
              <a:rPr lang="en-US" sz="2400" dirty="0"/>
              <a:t> </a:t>
            </a:r>
            <a:r>
              <a:rPr lang="en-US" sz="2400" dirty="0" err="1"/>
              <a:t>dinamikus</a:t>
            </a:r>
            <a:r>
              <a:rPr lang="en-US" sz="2400" dirty="0"/>
              <a:t> (</a:t>
            </a:r>
            <a:r>
              <a:rPr lang="en-US" sz="2400" dirty="0" err="1"/>
              <a:t>skálázódás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IP </a:t>
            </a:r>
            <a:r>
              <a:rPr lang="en-US" sz="2400" dirty="0" err="1"/>
              <a:t>címük</a:t>
            </a:r>
            <a:endParaRPr lang="en-US" sz="2400" dirty="0"/>
          </a:p>
          <a:p>
            <a:r>
              <a:rPr lang="en-US" sz="2400" dirty="0"/>
              <a:t>Frontend – Backend Pod-ok</a:t>
            </a:r>
          </a:p>
          <a:p>
            <a:pPr lvl="1"/>
            <a:r>
              <a:rPr lang="en-US" sz="2400" dirty="0" err="1"/>
              <a:t>hogyan</a:t>
            </a:r>
            <a:r>
              <a:rPr lang="en-US" sz="2400" dirty="0"/>
              <a:t> </a:t>
            </a:r>
            <a:r>
              <a:rPr lang="en-US" sz="2400" dirty="0" err="1"/>
              <a:t>tudják</a:t>
            </a:r>
            <a:r>
              <a:rPr lang="en-US" sz="2400" dirty="0"/>
              <a:t> </a:t>
            </a:r>
            <a:r>
              <a:rPr lang="en-US" sz="2400" dirty="0" err="1"/>
              <a:t>követni</a:t>
            </a:r>
            <a:r>
              <a:rPr lang="en-US" sz="2400" dirty="0"/>
              <a:t>, </a:t>
            </a:r>
            <a:r>
              <a:rPr lang="en-US" sz="2400" dirty="0" err="1"/>
              <a:t>melyik</a:t>
            </a:r>
            <a:r>
              <a:rPr lang="en-US" sz="2400" dirty="0"/>
              <a:t> Pod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tartozik</a:t>
            </a:r>
            <a:r>
              <a:rPr lang="en-US" sz="2400" dirty="0"/>
              <a:t>?</a:t>
            </a:r>
          </a:p>
          <a:p>
            <a:pPr>
              <a:buChar char=" "/>
            </a:pPr>
            <a:r>
              <a:rPr lang="en-US" sz="2400" b="1"/>
              <a:t>       </a:t>
            </a:r>
            <a:r>
              <a:rPr lang="en-US" sz="2400"/>
              <a:t>                                           </a:t>
            </a:r>
            <a:endParaRPr lang="en-US" sz="2400" dirty="0"/>
          </a:p>
          <a:p>
            <a:pPr lvl="1">
              <a:buChar char=" "/>
            </a:pPr>
            <a:r>
              <a:rPr lang="en-US" sz="2400"/>
              <a:t>                                       </a:t>
            </a:r>
            <a:endParaRPr lang="en-US" sz="2400" dirty="0"/>
          </a:p>
          <a:p>
            <a:pPr lvl="1">
              <a:buChar char=" "/>
            </a:pPr>
            <a:r>
              <a:rPr lang="en-US" sz="2400"/>
              <a:t>                 </a:t>
            </a:r>
            <a:endParaRPr lang="en-US" sz="2400" dirty="0"/>
          </a:p>
          <a:p>
            <a:pPr lvl="1">
              <a:buChar char=" "/>
            </a:pPr>
            <a:r>
              <a:rPr lang="en-US" sz="2400"/>
              <a:t>                                                             </a:t>
            </a:r>
            <a:br>
              <a:rPr lang="en-US" sz="2400"/>
            </a:br>
            <a:r>
              <a:rPr lang="en-US" sz="2400"/>
              <a:t>             </a:t>
            </a:r>
            <a:endParaRPr lang="en-US" sz="2600" dirty="0"/>
          </a:p>
          <a:p>
            <a:pPr>
              <a:buChar char=" "/>
            </a:pPr>
            <a:r>
              <a:rPr lang="en-US" sz="2600"/>
              <a:t>         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875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 descr=" 5">
            <a:extLst>
              <a:ext uri="{FF2B5EF4-FFF2-40B4-BE49-F238E27FC236}">
                <a16:creationId xmlns:a16="http://schemas.microsoft.com/office/drawing/2014/main" id="{16D6710E-6CE6-4D6C-A873-F095F0D5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K8s Service</a:t>
            </a:r>
            <a:endParaRPr lang="hu-HU" dirty="0"/>
          </a:p>
        </p:txBody>
      </p:sp>
      <p:sp>
        <p:nvSpPr>
          <p:cNvPr id="6" name="Tartalom helye 5" descr=" 6">
            <a:extLst>
              <a:ext uri="{FF2B5EF4-FFF2-40B4-BE49-F238E27FC236}">
                <a16:creationId xmlns:a16="http://schemas.microsoft.com/office/drawing/2014/main" id="{CA8BCC8E-ECE0-4A8B-BE90-4B0615A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0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Pod-ok </a:t>
            </a:r>
            <a:r>
              <a:rPr lang="en-US" sz="2400" dirty="0" err="1"/>
              <a:t>életciklusa</a:t>
            </a:r>
            <a:r>
              <a:rPr lang="en-US" sz="2400" dirty="0"/>
              <a:t> </a:t>
            </a:r>
            <a:r>
              <a:rPr lang="en-US" sz="2400" dirty="0" err="1"/>
              <a:t>dinamikus</a:t>
            </a:r>
            <a:r>
              <a:rPr lang="en-US" sz="2400" dirty="0"/>
              <a:t> (</a:t>
            </a:r>
            <a:r>
              <a:rPr lang="en-US" sz="2400" dirty="0" err="1"/>
              <a:t>skálázódás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IP </a:t>
            </a:r>
            <a:r>
              <a:rPr lang="en-US" sz="2400" dirty="0" err="1"/>
              <a:t>címük</a:t>
            </a:r>
            <a:endParaRPr lang="en-US" sz="2400" dirty="0"/>
          </a:p>
          <a:p>
            <a:r>
              <a:rPr lang="en-US" sz="2400" dirty="0"/>
              <a:t>Frontend – Backend Pod-ok</a:t>
            </a:r>
          </a:p>
          <a:p>
            <a:pPr lvl="1"/>
            <a:r>
              <a:rPr lang="en-US" sz="2400" dirty="0" err="1"/>
              <a:t>hogyan</a:t>
            </a:r>
            <a:r>
              <a:rPr lang="en-US" sz="2400" dirty="0"/>
              <a:t> </a:t>
            </a:r>
            <a:r>
              <a:rPr lang="en-US" sz="2400" dirty="0" err="1"/>
              <a:t>tudják</a:t>
            </a:r>
            <a:r>
              <a:rPr lang="en-US" sz="2400" dirty="0"/>
              <a:t> </a:t>
            </a:r>
            <a:r>
              <a:rPr lang="en-US" sz="2400" dirty="0" err="1"/>
              <a:t>követni</a:t>
            </a:r>
            <a:r>
              <a:rPr lang="en-US" sz="2400" dirty="0"/>
              <a:t>, </a:t>
            </a:r>
            <a:r>
              <a:rPr lang="en-US" sz="2400" dirty="0" err="1"/>
              <a:t>melyik</a:t>
            </a:r>
            <a:r>
              <a:rPr lang="en-US" sz="2400" dirty="0"/>
              <a:t> Pod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tartozik</a:t>
            </a:r>
            <a:r>
              <a:rPr lang="en-US" sz="2400" dirty="0"/>
              <a:t>?</a:t>
            </a:r>
          </a:p>
          <a:p>
            <a:pPr>
              <a:buClr>
                <a:srgbClr val="D15A3E">
                  <a:lumMod val="75000"/>
                </a:srgbClr>
              </a:buClr>
            </a:pPr>
            <a:r>
              <a:rPr lang="en-US" sz="2400" b="1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Service</a:t>
            </a: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 – logikai absztrakció Pod-ok egy halmazára</a:t>
            </a:r>
          </a:p>
          <a:p>
            <a:pPr lvl="1">
              <a:buClr>
                <a:srgbClr val="D15A3E">
                  <a:lumMod val="75000"/>
                </a:srgbClr>
              </a:buClr>
            </a:pP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stabil IP (cluster-en belül vagy kívül)</a:t>
            </a:r>
          </a:p>
          <a:p>
            <a:pPr lvl="1">
              <a:buClr>
                <a:srgbClr val="D15A3E">
                  <a:lumMod val="75000"/>
                </a:srgbClr>
              </a:buClr>
            </a:pP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terhelés elosztás</a:t>
            </a:r>
          </a:p>
          <a:p>
            <a:pPr lvl="1">
              <a:buClr>
                <a:srgbClr val="D15A3E">
                  <a:lumMod val="75000"/>
                </a:srgbClr>
              </a:buClr>
            </a:pP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szolgáltatás felderítés a Pod-ok számára (általában Label-ek segítségével)</a:t>
            </a:r>
            <a:endParaRPr lang="en-US" sz="260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  <a:p>
            <a:pPr>
              <a:buClr>
                <a:srgbClr val="D15A3E">
                  <a:lumMod val="75000"/>
                </a:srgbClr>
              </a:buClr>
            </a:pPr>
            <a:r>
              <a:rPr lang="en-US" sz="26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microservices</a:t>
            </a:r>
            <a:endParaRPr lang="en-US" sz="2600" dirty="0"/>
          </a:p>
        </p:txBody>
      </p:sp>
      <p:pic>
        <p:nvPicPr>
          <p:cNvPr id="4" name="Kép 3" descr=" 2">
            <a:extLst>
              <a:ext uri="{FF2B5EF4-FFF2-40B4-BE49-F238E27FC236}">
                <a16:creationId xmlns:a16="http://schemas.microsoft.com/office/drawing/2014/main" id="{5BC5D2EB-6B1B-4B48-8F56-42DD4DCC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182" y="503853"/>
            <a:ext cx="2505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F476400-F9D9-484C-9344-D332F9C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7809"/>
            <a:ext cx="9601200" cy="1142385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4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7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A1E51ED8-3354-479D-BD13-486AEBDECBDA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</p:spTree>
    <p:extLst>
      <p:ext uri="{BB962C8B-B14F-4D97-AF65-F5344CB8AC3E}">
        <p14:creationId xmlns:p14="http://schemas.microsoft.com/office/powerpoint/2010/main" val="209769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A1E51ED8-3354-479D-BD13-486AEBDECBDA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5" name="Szövegdoboz 4" descr=" 6">
            <a:extLst>
              <a:ext uri="{FF2B5EF4-FFF2-40B4-BE49-F238E27FC236}">
                <a16:creationId xmlns:a16="http://schemas.microsoft.com/office/drawing/2014/main" id="{EBA454A5-657C-4A28-8151-7DBF34FF0FAA}"/>
              </a:ext>
            </a:extLst>
          </p:cNvPr>
          <p:cNvSpPr txBox="1"/>
          <p:nvPr/>
        </p:nvSpPr>
        <p:spPr>
          <a:xfrm>
            <a:off x="775335" y="3513593"/>
            <a:ext cx="10803467" cy="22467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1         1         1            1           17m</a:t>
            </a:r>
          </a:p>
          <a:p>
            <a:endParaRPr 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</a:t>
            </a:r>
          </a:p>
        </p:txBody>
      </p:sp>
    </p:spTree>
    <p:extLst>
      <p:ext uri="{BB962C8B-B14F-4D97-AF65-F5344CB8AC3E}">
        <p14:creationId xmlns:p14="http://schemas.microsoft.com/office/powerpoint/2010/main" val="155385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A1E51ED8-3354-479D-BD13-486AEBDECBDA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F4739584-914E-4C42-96BB-0D27007527A3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</p:spTree>
    <p:extLst>
      <p:ext uri="{BB962C8B-B14F-4D97-AF65-F5344CB8AC3E}">
        <p14:creationId xmlns:p14="http://schemas.microsoft.com/office/powerpoint/2010/main" val="410389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A1E51ED8-3354-479D-BD13-486AEBDECBDA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F4739584-914E-4C42-96BB-0D27007527A3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7" name="Szövegdoboz 6" descr=" 10">
            <a:extLst>
              <a:ext uri="{FF2B5EF4-FFF2-40B4-BE49-F238E27FC236}">
                <a16:creationId xmlns:a16="http://schemas.microsoft.com/office/drawing/2014/main" id="{64266A49-0919-4ED2-B079-7D31F88885EC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</p:spTree>
    <p:extLst>
      <p:ext uri="{BB962C8B-B14F-4D97-AF65-F5344CB8AC3E}">
        <p14:creationId xmlns:p14="http://schemas.microsoft.com/office/powerpoint/2010/main" val="369675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A1E51ED8-3354-479D-BD13-486AEBDECBDA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F4739584-914E-4C42-96BB-0D27007527A3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7" name="Szövegdoboz 6" descr=" 10">
            <a:extLst>
              <a:ext uri="{FF2B5EF4-FFF2-40B4-BE49-F238E27FC236}">
                <a16:creationId xmlns:a16="http://schemas.microsoft.com/office/drawing/2014/main" id="{64266A49-0919-4ED2-B079-7D31F88885EC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  <p:sp>
        <p:nvSpPr>
          <p:cNvPr id="8" name="Szövegdoboz 7" descr=" 11">
            <a:extLst>
              <a:ext uri="{FF2B5EF4-FFF2-40B4-BE49-F238E27FC236}">
                <a16:creationId xmlns:a16="http://schemas.microsoft.com/office/drawing/2014/main" id="{6C4F7951-EE63-409C-91BA-A9E66ECC0F5D}"/>
              </a:ext>
            </a:extLst>
          </p:cNvPr>
          <p:cNvSpPr txBox="1"/>
          <p:nvPr/>
        </p:nvSpPr>
        <p:spPr>
          <a:xfrm>
            <a:off x="79022" y="3513593"/>
            <a:ext cx="12033956" cy="28623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4         4         4            3           2h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   IP           NODE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rest-hello-5c5cc4469-mtfcr   1/1     Running   0          44s   172.17.0.8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    172.17.0.5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rest-hello-5c5cc4469-w45nk   1/1     Running   0          44s   172.17.0.6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rest-hello-5c5cc4469-zl9q9   1/1     Running   0          44s   172.17.0.7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4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A1E51ED8-3354-479D-BD13-486AEBDECBDA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F4739584-914E-4C42-96BB-0D27007527A3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7" name="Szövegdoboz 6" descr=" 10">
            <a:extLst>
              <a:ext uri="{FF2B5EF4-FFF2-40B4-BE49-F238E27FC236}">
                <a16:creationId xmlns:a16="http://schemas.microsoft.com/office/drawing/2014/main" id="{64266A49-0919-4ED2-B079-7D31F88885EC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  <p:sp>
        <p:nvSpPr>
          <p:cNvPr id="9" name="Szövegdoboz 8" descr=" 12">
            <a:extLst>
              <a:ext uri="{FF2B5EF4-FFF2-40B4-BE49-F238E27FC236}">
                <a16:creationId xmlns:a16="http://schemas.microsoft.com/office/drawing/2014/main" id="{A11C69A6-A2AD-4BA8-BB06-354393C7CDD7}"/>
              </a:ext>
            </a:extLst>
          </p:cNvPr>
          <p:cNvSpPr txBox="1"/>
          <p:nvPr/>
        </p:nvSpPr>
        <p:spPr>
          <a:xfrm>
            <a:off x="775335" y="3384309"/>
            <a:ext cx="10803467" cy="31700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{"id":2,"content":"Hello,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{"id":3,"content":"Hello,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</p:txBody>
      </p:sp>
    </p:spTree>
    <p:extLst>
      <p:ext uri="{BB962C8B-B14F-4D97-AF65-F5344CB8AC3E}">
        <p14:creationId xmlns:p14="http://schemas.microsoft.com/office/powerpoint/2010/main" val="245882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7575A6C6-388F-4A5A-B1B5-2288B19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0789"/>
            <a:ext cx="10266285" cy="562947"/>
          </a:xfrm>
        </p:spPr>
        <p:txBody>
          <a:bodyPr>
            <a:normAutofit fontScale="90000"/>
          </a:bodyPr>
          <a:lstStyle/>
          <a:p>
            <a:r>
              <a:rPr lang="en-US" dirty="0"/>
              <a:t>Mi is a </a:t>
            </a:r>
            <a:r>
              <a:rPr lang="en-US" sz="3600" dirty="0"/>
              <a:t>DevOps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5" name="Tartalom helye 4" descr=" 5">
            <a:extLst>
              <a:ext uri="{FF2B5EF4-FFF2-40B4-BE49-F238E27FC236}">
                <a16:creationId xmlns:a16="http://schemas.microsoft.com/office/drawing/2014/main" id="{D1110D07-379C-4663-9278-E078E519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388" y="1981200"/>
            <a:ext cx="8657224" cy="3810000"/>
          </a:xfrm>
        </p:spPr>
      </p:pic>
      <p:pic>
        <p:nvPicPr>
          <p:cNvPr id="7" name="Kép 6" descr=" 7">
            <a:extLst>
              <a:ext uri="{FF2B5EF4-FFF2-40B4-BE49-F238E27FC236}">
                <a16:creationId xmlns:a16="http://schemas.microsoft.com/office/drawing/2014/main" id="{D0D89858-A98C-4186-B5DC-9251B9A8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82" y="1418251"/>
            <a:ext cx="1348378" cy="562948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877C958E-D56A-4A21-B2DE-5002BB94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427" y="1802379"/>
            <a:ext cx="2469238" cy="1388947"/>
          </a:xfrm>
          <a:prstGeom prst="rect">
            <a:avLst/>
          </a:prstGeom>
        </p:spPr>
      </p:pic>
      <p:pic>
        <p:nvPicPr>
          <p:cNvPr id="16" name="Kép 15" descr=" 16">
            <a:extLst>
              <a:ext uri="{FF2B5EF4-FFF2-40B4-BE49-F238E27FC236}">
                <a16:creationId xmlns:a16="http://schemas.microsoft.com/office/drawing/2014/main" id="{587E0DA8-16EC-4360-9261-52C80813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4" y="4139969"/>
            <a:ext cx="1615448" cy="408613"/>
          </a:xfrm>
          <a:prstGeom prst="rect">
            <a:avLst/>
          </a:prstGeom>
        </p:spPr>
      </p:pic>
      <p:pic>
        <p:nvPicPr>
          <p:cNvPr id="18" name="Kép 17" descr=" 18">
            <a:extLst>
              <a:ext uri="{FF2B5EF4-FFF2-40B4-BE49-F238E27FC236}">
                <a16:creationId xmlns:a16="http://schemas.microsoft.com/office/drawing/2014/main" id="{9023AF91-CD25-452D-8735-5278D1AE9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15" y="4834145"/>
            <a:ext cx="2291098" cy="924847"/>
          </a:xfrm>
          <a:prstGeom prst="rect">
            <a:avLst/>
          </a:prstGeom>
        </p:spPr>
      </p:pic>
      <p:pic>
        <p:nvPicPr>
          <p:cNvPr id="20" name="Kép 19" descr=" 20">
            <a:extLst>
              <a:ext uri="{FF2B5EF4-FFF2-40B4-BE49-F238E27FC236}">
                <a16:creationId xmlns:a16="http://schemas.microsoft.com/office/drawing/2014/main" id="{E814A8A7-E4AC-4B75-A9E8-33A406ED2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22" y="5969596"/>
            <a:ext cx="1927333" cy="588798"/>
          </a:xfrm>
          <a:prstGeom prst="rect">
            <a:avLst/>
          </a:prstGeom>
        </p:spPr>
      </p:pic>
      <p:pic>
        <p:nvPicPr>
          <p:cNvPr id="22" name="Kép 21" descr=" 22">
            <a:extLst>
              <a:ext uri="{FF2B5EF4-FFF2-40B4-BE49-F238E27FC236}">
                <a16:creationId xmlns:a16="http://schemas.microsoft.com/office/drawing/2014/main" id="{82FF4CF1-8A8D-4766-A4AF-253C8FE5E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257" y="5461539"/>
            <a:ext cx="1404298" cy="802456"/>
          </a:xfrm>
          <a:prstGeom prst="rect">
            <a:avLst/>
          </a:prstGeom>
        </p:spPr>
      </p:pic>
      <p:pic>
        <p:nvPicPr>
          <p:cNvPr id="24" name="Kép 23" descr=" 24">
            <a:extLst>
              <a:ext uri="{FF2B5EF4-FFF2-40B4-BE49-F238E27FC236}">
                <a16:creationId xmlns:a16="http://schemas.microsoft.com/office/drawing/2014/main" id="{BA134CBD-39F3-43EF-98E7-ED7CE8C31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663" y="1978929"/>
            <a:ext cx="1750415" cy="562948"/>
          </a:xfrm>
          <a:prstGeom prst="rect">
            <a:avLst/>
          </a:prstGeom>
        </p:spPr>
      </p:pic>
      <p:pic>
        <p:nvPicPr>
          <p:cNvPr id="26" name="Kép 25" descr=" 26">
            <a:extLst>
              <a:ext uri="{FF2B5EF4-FFF2-40B4-BE49-F238E27FC236}">
                <a16:creationId xmlns:a16="http://schemas.microsoft.com/office/drawing/2014/main" id="{FFBD95A6-775F-49E1-B3CF-D8AC3740D2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9261" y="1326531"/>
            <a:ext cx="1746589" cy="546829"/>
          </a:xfrm>
          <a:prstGeom prst="rect">
            <a:avLst/>
          </a:prstGeom>
        </p:spPr>
      </p:pic>
      <p:pic>
        <p:nvPicPr>
          <p:cNvPr id="28" name="Kép 27" descr=" 28">
            <a:extLst>
              <a:ext uri="{FF2B5EF4-FFF2-40B4-BE49-F238E27FC236}">
                <a16:creationId xmlns:a16="http://schemas.microsoft.com/office/drawing/2014/main" id="{44C00864-F5C8-4941-8687-D1607BC0D3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8385" y="1018789"/>
            <a:ext cx="1445668" cy="1234841"/>
          </a:xfrm>
          <a:prstGeom prst="rect">
            <a:avLst/>
          </a:prstGeom>
        </p:spPr>
      </p:pic>
      <p:pic>
        <p:nvPicPr>
          <p:cNvPr id="32" name="Kép 31" descr=" 32">
            <a:extLst>
              <a:ext uri="{FF2B5EF4-FFF2-40B4-BE49-F238E27FC236}">
                <a16:creationId xmlns:a16="http://schemas.microsoft.com/office/drawing/2014/main" id="{595B8962-1879-43D0-B621-EA21A3ADE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7336" y="770461"/>
            <a:ext cx="1658967" cy="1658967"/>
          </a:xfrm>
          <a:prstGeom prst="rect">
            <a:avLst/>
          </a:prstGeom>
        </p:spPr>
      </p:pic>
      <p:pic>
        <p:nvPicPr>
          <p:cNvPr id="34" name="Kép 33" descr=" 34">
            <a:extLst>
              <a:ext uri="{FF2B5EF4-FFF2-40B4-BE49-F238E27FC236}">
                <a16:creationId xmlns:a16="http://schemas.microsoft.com/office/drawing/2014/main" id="{532174B9-6DA1-4ECA-8560-713261B37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6457" y="3773860"/>
            <a:ext cx="1463430" cy="1221763"/>
          </a:xfrm>
          <a:prstGeom prst="rect">
            <a:avLst/>
          </a:prstGeom>
        </p:spPr>
      </p:pic>
      <p:pic>
        <p:nvPicPr>
          <p:cNvPr id="36" name="Kép 35" descr=" 36">
            <a:extLst>
              <a:ext uri="{FF2B5EF4-FFF2-40B4-BE49-F238E27FC236}">
                <a16:creationId xmlns:a16="http://schemas.microsoft.com/office/drawing/2014/main" id="{01366940-9252-43D2-A66A-99F932186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1469" y="2146253"/>
            <a:ext cx="2053406" cy="1183088"/>
          </a:xfrm>
          <a:prstGeom prst="rect">
            <a:avLst/>
          </a:prstGeom>
        </p:spPr>
      </p:pic>
      <p:sp>
        <p:nvSpPr>
          <p:cNvPr id="17" name="Téglalap: lekerekített 16" descr=" 38">
            <a:extLst>
              <a:ext uri="{FF2B5EF4-FFF2-40B4-BE49-F238E27FC236}">
                <a16:creationId xmlns:a16="http://schemas.microsoft.com/office/drawing/2014/main" id="{BC3348BD-E522-4707-8F7E-B7E36AF6F948}"/>
              </a:ext>
            </a:extLst>
          </p:cNvPr>
          <p:cNvSpPr/>
          <p:nvPr/>
        </p:nvSpPr>
        <p:spPr>
          <a:xfrm>
            <a:off x="9146279" y="678921"/>
            <a:ext cx="2982982" cy="46831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 descr=" 41">
            <a:extLst>
              <a:ext uri="{FF2B5EF4-FFF2-40B4-BE49-F238E27FC236}">
                <a16:creationId xmlns:a16="http://schemas.microsoft.com/office/drawing/2014/main" id="{BEE5388F-9089-4988-82A1-E86279433413}"/>
              </a:ext>
            </a:extLst>
          </p:cNvPr>
          <p:cNvSpPr txBox="1"/>
          <p:nvPr/>
        </p:nvSpPr>
        <p:spPr>
          <a:xfrm>
            <a:off x="4017068" y="361293"/>
            <a:ext cx="564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Dev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elopment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Op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erations</a:t>
            </a:r>
            <a:endParaRPr lang="hu-H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024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447" y="311544"/>
            <a:ext cx="10258153" cy="579438"/>
          </a:xfrm>
        </p:spPr>
        <p:txBody>
          <a:bodyPr rtlCol="0">
            <a:normAutofit/>
          </a:bodyPr>
          <a:lstStyle/>
          <a:p>
            <a:r>
              <a:rPr lang="en-US" dirty="0"/>
              <a:t>Docker -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virtualizáció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7351" y="1478872"/>
            <a:ext cx="4768626" cy="3900256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2800" b="1" dirty="0"/>
              <a:t>Docker </a:t>
            </a:r>
            <a:r>
              <a:rPr lang="en-US" sz="2800" b="1" dirty="0" err="1"/>
              <a:t>konténer</a:t>
            </a:r>
            <a:endParaRPr lang="en-US" sz="2800" b="1" dirty="0"/>
          </a:p>
          <a:p>
            <a:pPr rtl="0"/>
            <a:r>
              <a:rPr lang="en-US" sz="2800" dirty="0" err="1"/>
              <a:t>Alkalmazás</a:t>
            </a:r>
            <a:r>
              <a:rPr lang="en-US" sz="2800" dirty="0"/>
              <a:t> + </a:t>
            </a:r>
            <a:r>
              <a:rPr lang="en-US" sz="2800" dirty="0" err="1"/>
              <a:t>függőségek</a:t>
            </a:r>
            <a:endParaRPr lang="hu-HU" sz="2800" dirty="0"/>
          </a:p>
          <a:p>
            <a:pPr rtl="0"/>
            <a:r>
              <a:rPr lang="en-US" sz="2800" dirty="0" err="1"/>
              <a:t>Bárhol</a:t>
            </a:r>
            <a:r>
              <a:rPr lang="en-US" sz="2800" dirty="0"/>
              <a:t> </a:t>
            </a:r>
            <a:r>
              <a:rPr lang="en-US" sz="2800" dirty="0" err="1"/>
              <a:t>fut</a:t>
            </a:r>
            <a:r>
              <a:rPr lang="en-US" sz="2800" dirty="0"/>
              <a:t>, ha van Docker Engine</a:t>
            </a:r>
          </a:p>
          <a:p>
            <a:pPr rtl="0"/>
            <a:r>
              <a:rPr lang="en-US" sz="2800" dirty="0" err="1"/>
              <a:t>Egymástól</a:t>
            </a:r>
            <a:r>
              <a:rPr lang="en-US" sz="2800" dirty="0"/>
              <a:t> </a:t>
            </a:r>
            <a:r>
              <a:rPr lang="en-US" sz="2800" dirty="0" err="1"/>
              <a:t>elszigeteltek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88CD403-2446-4186-8BA1-4940C5CD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137" y="255825"/>
            <a:ext cx="808831" cy="69087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3D6AB2-0631-4B33-8151-EFE10953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77" y="1378206"/>
            <a:ext cx="6974599" cy="330596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ADE8F4EF-1EA9-474C-AC0F-AC3624DF000E}"/>
              </a:ext>
            </a:extLst>
          </p:cNvPr>
          <p:cNvSpPr txBox="1"/>
          <p:nvPr/>
        </p:nvSpPr>
        <p:spPr>
          <a:xfrm>
            <a:off x="4989251" y="935547"/>
            <a:ext cx="20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Dockerfile</a:t>
            </a:r>
            <a:endParaRPr lang="hu-HU" sz="24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66D8A-E6DE-4FBC-91FC-13200815D73F}"/>
              </a:ext>
            </a:extLst>
          </p:cNvPr>
          <p:cNvSpPr txBox="1"/>
          <p:nvPr/>
        </p:nvSpPr>
        <p:spPr>
          <a:xfrm>
            <a:off x="896645" y="5156628"/>
            <a:ext cx="10252492" cy="707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–t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.</a:t>
            </a:r>
          </a:p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–d –p 8080:8080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endParaRPr lang="hu-HU" sz="2000" dirty="0">
              <a:solidFill>
                <a:schemeClr val="tx1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BF4AB71-459E-41F4-BCD0-DDF442B27ED0}"/>
              </a:ext>
            </a:extLst>
          </p:cNvPr>
          <p:cNvSpPr txBox="1"/>
          <p:nvPr/>
        </p:nvSpPr>
        <p:spPr>
          <a:xfrm>
            <a:off x="896645" y="4684166"/>
            <a:ext cx="220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Indítás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 descr=" 12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 descr=" 17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 descr=" 18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4419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 descr=" 12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 descr=" 17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 descr=" 18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  <p:sp>
        <p:nvSpPr>
          <p:cNvPr id="7" name="Beszédbuborék: lekerekített sarkú téglalap 6" descr=" 21">
            <a:extLst>
              <a:ext uri="{FF2B5EF4-FFF2-40B4-BE49-F238E27FC236}">
                <a16:creationId xmlns:a16="http://schemas.microsoft.com/office/drawing/2014/main" id="{EF07FF38-97E9-41CD-BE22-CE45330E2263}"/>
              </a:ext>
            </a:extLst>
          </p:cNvPr>
          <p:cNvSpPr/>
          <p:nvPr/>
        </p:nvSpPr>
        <p:spPr>
          <a:xfrm flipH="1">
            <a:off x="109676" y="1960491"/>
            <a:ext cx="1705252" cy="705769"/>
          </a:xfrm>
          <a:prstGeom prst="wedgeRoundRectCallout">
            <a:avLst/>
          </a:prstGeom>
          <a:solidFill>
            <a:srgbClr val="33CC33">
              <a:alpha val="54118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Kis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 descr=" 12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 descr=" 17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 descr=" 18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  <p:sp>
        <p:nvSpPr>
          <p:cNvPr id="8" name="Beszédbuborék: lekerekített sarkú téglalap 7" descr=" 19">
            <a:extLst>
              <a:ext uri="{FF2B5EF4-FFF2-40B4-BE49-F238E27FC236}">
                <a16:creationId xmlns:a16="http://schemas.microsoft.com/office/drawing/2014/main" id="{EEB4EF46-531D-469A-AB72-63397C83A9BC}"/>
              </a:ext>
            </a:extLst>
          </p:cNvPr>
          <p:cNvSpPr/>
          <p:nvPr/>
        </p:nvSpPr>
        <p:spPr>
          <a:xfrm>
            <a:off x="4524107" y="1735581"/>
            <a:ext cx="1932741" cy="1004663"/>
          </a:xfrm>
          <a:prstGeom prst="wedgeRoundRectCallout">
            <a:avLst/>
          </a:prstGeom>
          <a:solidFill>
            <a:srgbClr val="33CC33">
              <a:alpha val="54902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Könnyen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hordozható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Beszédbuborék: lekerekített sarkú téglalap 6" descr=" 21">
            <a:extLst>
              <a:ext uri="{FF2B5EF4-FFF2-40B4-BE49-F238E27FC236}">
                <a16:creationId xmlns:a16="http://schemas.microsoft.com/office/drawing/2014/main" id="{EF07FF38-97E9-41CD-BE22-CE45330E2263}"/>
              </a:ext>
            </a:extLst>
          </p:cNvPr>
          <p:cNvSpPr/>
          <p:nvPr/>
        </p:nvSpPr>
        <p:spPr>
          <a:xfrm flipH="1">
            <a:off x="109676" y="1960491"/>
            <a:ext cx="1705252" cy="705769"/>
          </a:xfrm>
          <a:prstGeom prst="wedgeRoundRectCallout">
            <a:avLst/>
          </a:prstGeom>
          <a:solidFill>
            <a:srgbClr val="33CC33">
              <a:alpha val="54118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Kis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1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 descr=" 12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 descr=" 17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 descr=" 18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  <p:sp>
        <p:nvSpPr>
          <p:cNvPr id="8" name="Beszédbuborék: lekerekített sarkú téglalap 7" descr=" 19">
            <a:extLst>
              <a:ext uri="{FF2B5EF4-FFF2-40B4-BE49-F238E27FC236}">
                <a16:creationId xmlns:a16="http://schemas.microsoft.com/office/drawing/2014/main" id="{EEB4EF46-531D-469A-AB72-63397C83A9BC}"/>
              </a:ext>
            </a:extLst>
          </p:cNvPr>
          <p:cNvSpPr/>
          <p:nvPr/>
        </p:nvSpPr>
        <p:spPr>
          <a:xfrm>
            <a:off x="4524107" y="1735581"/>
            <a:ext cx="1932741" cy="1004663"/>
          </a:xfrm>
          <a:prstGeom prst="wedgeRoundRectCallout">
            <a:avLst/>
          </a:prstGeom>
          <a:solidFill>
            <a:srgbClr val="33CC33">
              <a:alpha val="54902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Könnyen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hordozható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Beszédbuborék: lekerekített sarkú téglalap 8" descr=" 20">
            <a:extLst>
              <a:ext uri="{FF2B5EF4-FFF2-40B4-BE49-F238E27FC236}">
                <a16:creationId xmlns:a16="http://schemas.microsoft.com/office/drawing/2014/main" id="{56FCE4E5-A16C-4F11-83B8-64C711BC9EAB}"/>
              </a:ext>
            </a:extLst>
          </p:cNvPr>
          <p:cNvSpPr/>
          <p:nvPr/>
        </p:nvSpPr>
        <p:spPr>
          <a:xfrm flipH="1">
            <a:off x="6714321" y="1366749"/>
            <a:ext cx="1864128" cy="604103"/>
          </a:xfrm>
          <a:prstGeom prst="wedgeRoundRectCallout">
            <a:avLst/>
          </a:prstGeom>
          <a:solidFill>
            <a:srgbClr val="FF0000">
              <a:alpha val="52157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Nagy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Beszédbuborék: lekerekített sarkú téglalap 6" descr=" 21">
            <a:extLst>
              <a:ext uri="{FF2B5EF4-FFF2-40B4-BE49-F238E27FC236}">
                <a16:creationId xmlns:a16="http://schemas.microsoft.com/office/drawing/2014/main" id="{EF07FF38-97E9-41CD-BE22-CE45330E2263}"/>
              </a:ext>
            </a:extLst>
          </p:cNvPr>
          <p:cNvSpPr/>
          <p:nvPr/>
        </p:nvSpPr>
        <p:spPr>
          <a:xfrm flipH="1">
            <a:off x="109676" y="1960491"/>
            <a:ext cx="1705252" cy="705769"/>
          </a:xfrm>
          <a:prstGeom prst="wedgeRoundRectCallout">
            <a:avLst/>
          </a:prstGeom>
          <a:solidFill>
            <a:srgbClr val="33CC33">
              <a:alpha val="54118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Kis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4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3B3005D8-6EDD-48EF-ADF4-8DDE4F5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3"/>
            <a:ext cx="9601200" cy="712388"/>
          </a:xfrm>
        </p:spPr>
        <p:txBody>
          <a:bodyPr/>
          <a:lstStyle/>
          <a:p>
            <a:r>
              <a:rPr lang="en-US" dirty="0"/>
              <a:t>Docker Compose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1956D481-FC14-4AFC-9201-D5C46CC4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1305017"/>
            <a:ext cx="7714695" cy="4486184"/>
          </a:xfrm>
        </p:spPr>
        <p:txBody>
          <a:bodyPr>
            <a:normAutofit/>
          </a:bodyPr>
          <a:lstStyle/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konténeres</a:t>
            </a:r>
            <a:r>
              <a:rPr lang="en-US" sz="2800" dirty="0"/>
              <a:t> Docker </a:t>
            </a:r>
            <a:r>
              <a:rPr lang="en-US" sz="2800" dirty="0" err="1"/>
              <a:t>alkalmazás</a:t>
            </a:r>
            <a:r>
              <a:rPr lang="en-US" sz="2800" dirty="0"/>
              <a:t> </a:t>
            </a:r>
            <a:r>
              <a:rPr lang="en-US" sz="2800" dirty="0" err="1"/>
              <a:t>futtatása</a:t>
            </a:r>
            <a:endParaRPr lang="en-US" sz="2800" dirty="0"/>
          </a:p>
          <a:p>
            <a:r>
              <a:rPr lang="en-US" sz="2800" dirty="0" err="1"/>
              <a:t>Alapvetően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host-on</a:t>
            </a:r>
          </a:p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</a:t>
            </a:r>
            <a:r>
              <a:rPr lang="en-US" sz="2800" dirty="0"/>
              <a:t> </a:t>
            </a:r>
            <a:r>
              <a:rPr lang="en-US" sz="2800" dirty="0" err="1"/>
              <a:t>indítása</a:t>
            </a:r>
            <a:r>
              <a:rPr lang="en-US" sz="2800" dirty="0"/>
              <a:t> </a:t>
            </a:r>
            <a:r>
              <a:rPr lang="en-US" sz="2800" dirty="0" err="1"/>
              <a:t>egyszerre</a:t>
            </a:r>
            <a:endParaRPr lang="en-US" sz="2800" dirty="0"/>
          </a:p>
          <a:p>
            <a:pPr lvl="1"/>
            <a:r>
              <a:rPr lang="en-US" sz="2600" dirty="0"/>
              <a:t>docker-</a:t>
            </a:r>
            <a:r>
              <a:rPr lang="en-US" sz="2600" dirty="0" err="1"/>
              <a:t>compose.yml</a:t>
            </a:r>
            <a:endParaRPr lang="en-US" sz="2600" dirty="0"/>
          </a:p>
          <a:p>
            <a:r>
              <a:rPr lang="en-US" sz="2800" dirty="0"/>
              <a:t>Networking</a:t>
            </a:r>
          </a:p>
          <a:p>
            <a:pPr lvl="1"/>
            <a:r>
              <a:rPr lang="en-US" sz="2600" dirty="0" err="1"/>
              <a:t>konténer</a:t>
            </a:r>
            <a:r>
              <a:rPr lang="en-US" sz="2600" dirty="0"/>
              <a:t> </a:t>
            </a:r>
            <a:r>
              <a:rPr lang="en-US" sz="2600" dirty="0" err="1"/>
              <a:t>név</a:t>
            </a:r>
            <a:r>
              <a:rPr lang="en-US" sz="2600" dirty="0"/>
              <a:t> </a:t>
            </a:r>
            <a:r>
              <a:rPr lang="en-US" sz="2600" dirty="0" err="1"/>
              <a:t>alapján</a:t>
            </a:r>
            <a:r>
              <a:rPr lang="en-US" sz="2600" dirty="0"/>
              <a:t> </a:t>
            </a:r>
            <a:r>
              <a:rPr lang="en-US" sz="2600" dirty="0" err="1"/>
              <a:t>láthatóak</a:t>
            </a:r>
            <a:r>
              <a:rPr lang="en-US" sz="2600" dirty="0"/>
              <a:t> </a:t>
            </a:r>
            <a:r>
              <a:rPr lang="en-US" sz="2600" dirty="0" err="1"/>
              <a:t>és</a:t>
            </a:r>
            <a:r>
              <a:rPr lang="en-US" sz="2600" dirty="0"/>
              <a:t> </a:t>
            </a:r>
            <a:r>
              <a:rPr lang="en-US" sz="2600" dirty="0" err="1"/>
              <a:t>elérhetőek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egyes</a:t>
            </a:r>
            <a:r>
              <a:rPr lang="en-US" sz="2600" dirty="0"/>
              <a:t> service-</a:t>
            </a:r>
            <a:r>
              <a:rPr lang="en-US" sz="2600" dirty="0" err="1"/>
              <a:t>ek</a:t>
            </a:r>
            <a:endParaRPr lang="en-US" sz="2600" dirty="0"/>
          </a:p>
          <a:p>
            <a:r>
              <a:rPr lang="en-US" sz="2800" dirty="0" err="1"/>
              <a:t>Skálázás</a:t>
            </a:r>
            <a:r>
              <a:rPr lang="en-US" sz="2800" dirty="0"/>
              <a:t> service-</a:t>
            </a:r>
            <a:r>
              <a:rPr lang="en-US" sz="2800" dirty="0" err="1"/>
              <a:t>enként</a:t>
            </a:r>
            <a:endParaRPr lang="hu-HU" sz="2800" dirty="0"/>
          </a:p>
        </p:txBody>
      </p:sp>
      <p:pic>
        <p:nvPicPr>
          <p:cNvPr id="5" name="Kép 4" descr=" 5">
            <a:extLst>
              <a:ext uri="{FF2B5EF4-FFF2-40B4-BE49-F238E27FC236}">
                <a16:creationId xmlns:a16="http://schemas.microsoft.com/office/drawing/2014/main" id="{6D3FDDB6-898B-4199-BCA3-44CA0DEE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353" y="98958"/>
            <a:ext cx="3489156" cy="6660083"/>
          </a:xfrm>
          <a:prstGeom prst="rect">
            <a:avLst/>
          </a:prstGeom>
        </p:spPr>
      </p:pic>
      <p:pic>
        <p:nvPicPr>
          <p:cNvPr id="8" name="Kép 7" descr=" 8">
            <a:extLst>
              <a:ext uri="{FF2B5EF4-FFF2-40B4-BE49-F238E27FC236}">
                <a16:creationId xmlns:a16="http://schemas.microsoft.com/office/drawing/2014/main" id="{A80F854D-8528-4110-8BE4-255083FD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91" y="98958"/>
            <a:ext cx="2053406" cy="1183088"/>
          </a:xfrm>
          <a:prstGeom prst="rect">
            <a:avLst/>
          </a:prstGeom>
        </p:spPr>
      </p:pic>
      <p:sp>
        <p:nvSpPr>
          <p:cNvPr id="14" name="Szövegdoboz 13" descr=" 14">
            <a:extLst>
              <a:ext uri="{FF2B5EF4-FFF2-40B4-BE49-F238E27FC236}">
                <a16:creationId xmlns:a16="http://schemas.microsoft.com/office/drawing/2014/main" id="{34D824B7-5ACF-4CB2-8B7C-AF85A8B8AF1D}"/>
              </a:ext>
            </a:extLst>
          </p:cNvPr>
          <p:cNvSpPr txBox="1"/>
          <p:nvPr/>
        </p:nvSpPr>
        <p:spPr>
          <a:xfrm>
            <a:off x="266330" y="5847808"/>
            <a:ext cx="8185212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2715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theme/theme1.xml><?xml version="1.0" encoding="utf-8"?>
<a:theme xmlns:a="http://schemas.openxmlformats.org/drawingml/2006/main" name="Háromszögháló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1_TF03031015.potx" id="{D38EBFF4-DB7B-4CFB-8B1A-5DBFAAC01796}" vid="{DAC1230E-41AE-4CBF-8AE0-3ECBC42829B4}"/>
    </a:ext>
  </a:extLst>
</a:theme>
</file>

<file path=ppt/theme/theme2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Háromszöghálós üzleti bemutató (szélesvásznú)</Template>
  <TotalTime>1076</TotalTime>
  <Words>939</Words>
  <Application>Microsoft Office PowerPoint</Application>
  <PresentationFormat>Szélesvásznú</PresentationFormat>
  <Paragraphs>192</Paragraphs>
  <Slides>29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2" baseType="lpstr">
      <vt:lpstr>Arial</vt:lpstr>
      <vt:lpstr>Courier New</vt:lpstr>
      <vt:lpstr>Háromszögháló 16x9</vt:lpstr>
      <vt:lpstr>DevOps témalabor beszámoló</vt:lpstr>
      <vt:lpstr>Mi is a DevOps?</vt:lpstr>
      <vt:lpstr>Mi is a DevOps?</vt:lpstr>
      <vt:lpstr>Docker - Konténer alapú virtualizáció</vt:lpstr>
      <vt:lpstr>Docker vs virtuális gép</vt:lpstr>
      <vt:lpstr>Docker vs virtuális gép</vt:lpstr>
      <vt:lpstr>Docker vs virtuális gép</vt:lpstr>
      <vt:lpstr>Docker vs virtuális gép</vt:lpstr>
      <vt:lpstr>Docker Compose</vt:lpstr>
      <vt:lpstr>Kubernetes (K8s)</vt:lpstr>
      <vt:lpstr>PowerPoint-bemutató</vt:lpstr>
      <vt:lpstr>PowerPoint-bemutató</vt:lpstr>
      <vt:lpstr>PowerPoint-bemutató</vt:lpstr>
      <vt:lpstr>PowerPoint-bemutató</vt:lpstr>
      <vt:lpstr>Kubernetes architektúra</vt:lpstr>
      <vt:lpstr>Kubernetes architektúra</vt:lpstr>
      <vt:lpstr>Kubernetes architektúra</vt:lpstr>
      <vt:lpstr>Kubernetes architektúra</vt:lpstr>
      <vt:lpstr>Kubernetes architektúra</vt:lpstr>
      <vt:lpstr>K8s Service</vt:lpstr>
      <vt:lpstr>K8s Service</vt:lpstr>
      <vt:lpstr>Köszönöm a figyelmet!</vt:lpstr>
      <vt:lpstr>Gyakorlat: Kubernetes via Minikube</vt:lpstr>
      <vt:lpstr>Gyakorlat: Kubernetes via Minikube</vt:lpstr>
      <vt:lpstr>Gyakorlat: Kubernetes via Minikube</vt:lpstr>
      <vt:lpstr>Gyakorlat: Kubernetes via Minikube</vt:lpstr>
      <vt:lpstr>Gyakorlat: Kubernetes via Minikube</vt:lpstr>
      <vt:lpstr>Gyakorlat: Kubernetes via Minikube</vt:lpstr>
      <vt:lpstr>Gyakorlat: Kubernetes via Minikube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témalabor beszámoló</dc:title>
  <dc:creator>Root</dc:creator>
  <cp:lastModifiedBy>Root</cp:lastModifiedBy>
  <cp:revision>72</cp:revision>
  <dcterms:created xsi:type="dcterms:W3CDTF">2018-11-30T09:53:35Z</dcterms:created>
  <dcterms:modified xsi:type="dcterms:W3CDTF">2018-12-01T21:13:20Z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