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374" autoAdjust="0"/>
  </p:normalViewPr>
  <p:slideViewPr>
    <p:cSldViewPr snapToGrid="0">
      <p:cViewPr varScale="1">
        <p:scale>
          <a:sx n="100" d="100"/>
          <a:sy n="100" d="100"/>
        </p:scale>
        <p:origin x="116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129F0-E673-42F7-BB8A-869B941021FC}" type="datetimeFigureOut">
              <a:rPr lang="hu-HU" smtClean="0"/>
              <a:t>2019. 03. 16.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err="1"/>
              <a:t>Kovolúció</a:t>
            </a:r>
            <a:endParaRPr lang="hu-HU" dirty="0"/>
          </a:p>
          <a:p>
            <a:pPr lvl="1"/>
            <a:r>
              <a:rPr lang="hu-HU" dirty="0"/>
              <a:t>Eljárás</a:t>
            </a:r>
          </a:p>
          <a:p>
            <a:pPr lvl="1"/>
            <a:r>
              <a:rPr lang="hu-HU" dirty="0"/>
              <a:t>Példa</a:t>
            </a:r>
          </a:p>
          <a:p>
            <a:pPr lvl="1"/>
            <a:endParaRPr lang="hu-HU" dirty="0"/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F77E-48B0-456D-80A8-F6BD10B88D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6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82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8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9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8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613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6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95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23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3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2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2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4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7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9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60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D2F71-BFA8-4B53-B285-9BEB95987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Konvolúciós</a:t>
            </a:r>
            <a:r>
              <a:rPr lang="hu-HU" dirty="0"/>
              <a:t> neuronhálók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9FF02A-6D21-4DA6-A21E-6F8AE79C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95811"/>
            <a:ext cx="9448800" cy="104689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dirty="0"/>
              <a:t>Marton Tamás és </a:t>
            </a:r>
            <a:r>
              <a:rPr lang="hu-HU" dirty="0" err="1"/>
              <a:t>Könczey</a:t>
            </a:r>
            <a:r>
              <a:rPr lang="hu-HU" dirty="0"/>
              <a:t> Hunor</a:t>
            </a:r>
          </a:p>
          <a:p>
            <a:pPr algn="ctr"/>
            <a:r>
              <a:rPr lang="hu-HU" dirty="0" err="1"/>
              <a:t>Sapientai</a:t>
            </a:r>
            <a:r>
              <a:rPr lang="hu-HU" dirty="0"/>
              <a:t> EMTE Marosvásárhely</a:t>
            </a:r>
          </a:p>
          <a:p>
            <a:pPr algn="ctr"/>
            <a:r>
              <a:rPr lang="hu-HU" dirty="0"/>
              <a:t>2019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1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F8381D0-FCAD-4C42-B81C-067561EE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812"/>
          </a:xfrm>
        </p:spPr>
        <p:txBody>
          <a:bodyPr/>
          <a:lstStyle/>
          <a:p>
            <a:r>
              <a:rPr lang="ro-RO" dirty="0"/>
              <a:t>Egy általános neurális háló</a:t>
            </a:r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337DADC-B017-4E71-9C00-02F13F73BA24}"/>
              </a:ext>
            </a:extLst>
          </p:cNvPr>
          <p:cNvSpPr txBox="1">
            <a:spLocks/>
          </p:cNvSpPr>
          <p:nvPr/>
        </p:nvSpPr>
        <p:spPr>
          <a:xfrm>
            <a:off x="0" y="-79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dirty="0"/>
              <a:t>Emlékeztet</a:t>
            </a:r>
            <a:r>
              <a:rPr lang="hu-HU" dirty="0"/>
              <a:t>ő</a:t>
            </a:r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1F82133-4639-4252-B822-82F04397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3925"/>
            <a:ext cx="5668505" cy="4024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>
                <a:latin typeface="+mj-lt"/>
              </a:rPr>
              <a:t>Bementi réteg</a:t>
            </a:r>
            <a:r>
              <a:rPr lang="hu-HU" dirty="0">
                <a:latin typeface="+mj-lt"/>
              </a:rPr>
              <a:t>: módosítatlanul továbbítja a bemenetként átadott adatot a hálózat többi részének.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Rejtett rétegek</a:t>
            </a:r>
            <a:r>
              <a:rPr lang="hu-HU" dirty="0">
                <a:latin typeface="+mj-lt"/>
              </a:rPr>
              <a:t>: a bemenet és a kimenet között helyezkednek el, feladatuk az információ transzformációja, kódolása, illetve absztrakciók, köztes reprezentációk létrehozása.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Kimeneti réteg</a:t>
            </a:r>
            <a:r>
              <a:rPr lang="hu-HU" dirty="0">
                <a:latin typeface="+mj-lt"/>
              </a:rPr>
              <a:t>: A kimeneti függvényt és a kimeneti neuronok számát az adott probléma jellege határozza meg.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FDDF496D-34CB-4E90-B127-4707B23074D1}"/>
              </a:ext>
            </a:extLst>
          </p:cNvPr>
          <p:cNvGrpSpPr/>
          <p:nvPr/>
        </p:nvGrpSpPr>
        <p:grpSpPr>
          <a:xfrm>
            <a:off x="7280694" y="1813302"/>
            <a:ext cx="4658264" cy="4846289"/>
            <a:chOff x="7056408" y="1173192"/>
            <a:chExt cx="4658264" cy="5262113"/>
          </a:xfrm>
          <a:solidFill>
            <a:schemeClr val="tx1"/>
          </a:solidFill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A98417B-857B-4441-A460-9460DC25FA7F}"/>
                </a:ext>
              </a:extLst>
            </p:cNvPr>
            <p:cNvSpPr/>
            <p:nvPr/>
          </p:nvSpPr>
          <p:spPr>
            <a:xfrm>
              <a:off x="7056408" y="1173192"/>
              <a:ext cx="4658264" cy="526211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9" name="Picture 2" descr="https://upload.wikimedia.org/wikipedia/commons/b/b9/Szines_neuralis_halo.png">
              <a:extLst>
                <a:ext uri="{FF2B5EF4-FFF2-40B4-BE49-F238E27FC236}">
                  <a16:creationId xmlns:a16="http://schemas.microsoft.com/office/drawing/2014/main" id="{8472C259-F6E6-4EF9-A195-EA4D09372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51" y="1320533"/>
              <a:ext cx="4111265" cy="494745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317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906D088-24EC-4FDF-8CCA-A16110D0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812"/>
          </a:xfrm>
        </p:spPr>
        <p:txBody>
          <a:bodyPr/>
          <a:lstStyle/>
          <a:p>
            <a:pPr algn="ctr"/>
            <a:r>
              <a:rPr lang="ro-RO" dirty="0"/>
              <a:t>Neurális hálózat típusok</a:t>
            </a:r>
            <a:endParaRPr lang="hu-HU" dirty="0"/>
          </a:p>
        </p:txBody>
      </p:sp>
      <p:pic>
        <p:nvPicPr>
          <p:cNvPr id="5" name="Picture 2" descr="https://s3-ap-south-1.amazonaws.com/av-blog-media/wp-content/uploads/2018/10/Screenshot-from-2018-10-12-14-10-51.png">
            <a:extLst>
              <a:ext uri="{FF2B5EF4-FFF2-40B4-BE49-F238E27FC236}">
                <a16:creationId xmlns:a16="http://schemas.microsoft.com/office/drawing/2014/main" id="{C62CC931-41DD-4A06-96B3-75B920558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202873"/>
            <a:ext cx="8982075" cy="339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F165B-386F-4099-B28E-24874916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Konvolúciós</a:t>
            </a:r>
            <a:r>
              <a:rPr lang="hu-HU" dirty="0"/>
              <a:t> neurális hálózatok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DE8B83-9D39-4003-BF1E-1D667D58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13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363D5-D8AB-43FA-903C-938AFB90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Mi is az a </a:t>
                </a:r>
                <a:r>
                  <a:rPr lang="hu-HU" dirty="0" err="1"/>
                  <a:t>konvolúció</a:t>
                </a:r>
                <a:r>
                  <a:rPr lang="hu-HU" dirty="0"/>
                  <a:t>?</a:t>
                </a:r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</a:t>
                </a:r>
                <a:r>
                  <a:rPr lang="hu-HU" dirty="0"/>
                  <a:t> matematikai eljárás, mely legáltalánosabb formájában két valós </a:t>
                </a:r>
                <a:r>
                  <a:rPr lang="hu-HU" dirty="0" err="1"/>
                  <a:t>paraméterezésű</a:t>
                </a:r>
                <a:r>
                  <a:rPr lang="hu-HU" dirty="0"/>
                  <a:t> függvény közötti eljárás:</a:t>
                </a:r>
              </a:p>
              <a:p>
                <a:pPr marL="457200" lvl="1" indent="0">
                  <a:buNone/>
                </a:pPr>
                <a:endParaRPr lang="hu-HU" dirty="0"/>
              </a:p>
              <a:p>
                <a:pPr lvl="1"/>
                <a:r>
                  <a:rPr lang="hu-HU" dirty="0"/>
                  <a:t>[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hu-HU" dirty="0"/>
                  <a:t> vagyis [s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hu-HU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b="0" dirty="0"/>
              </a:p>
              <a:p>
                <a:pPr lvl="1"/>
                <a:r>
                  <a:rPr lang="hu-HU" dirty="0"/>
                  <a:t>Ebből adódóan egy dimenzióra a konvolúció képlete: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u-HU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i="1" dirty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konvolúciós</a:t>
                </a:r>
                <a:r>
                  <a:rPr lang="hu-HU" dirty="0"/>
                  <a:t> eljárást azonban érdemesebb két dimenziós objektumokra például képekre alkalmazni. Ennek képlete: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hu-HU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i="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hu-HU" dirty="0"/>
                  <a:t> ahol I az image és K a kernel.</a:t>
                </a:r>
              </a:p>
              <a:p>
                <a:pPr lvl="1"/>
                <a:r>
                  <a:rPr lang="hu-HU" dirty="0"/>
                  <a:t>Erre a függvényre érvényesül az asszociativitás [A * (B * C) = (A * B) * C]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5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EACE-2362-4145-A082-B83A6527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a </a:t>
            </a:r>
            <a:r>
              <a:rPr lang="hu-HU" dirty="0" err="1"/>
              <a:t>konvolúcióra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922B5B-D7B6-4ED6-BB4D-9323B29B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7127643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1167</TotalTime>
  <Words>182</Words>
  <Application>Microsoft Office PowerPoint</Application>
  <PresentationFormat>Szélesvásznú</PresentationFormat>
  <Paragraphs>22</Paragraphs>
  <Slides>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Century Gothic</vt:lpstr>
      <vt:lpstr>Kondenzcsík</vt:lpstr>
      <vt:lpstr>Konvolúciós neuronhálók</vt:lpstr>
      <vt:lpstr>Egy általános neurális háló</vt:lpstr>
      <vt:lpstr>Neurális hálózat típusok</vt:lpstr>
      <vt:lpstr>Konvolúciós neurális hálózatok</vt:lpstr>
      <vt:lpstr>A Konvolúciós eljárás</vt:lpstr>
      <vt:lpstr>Példa a konvolúcióra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Konvolúciós neuronhálók</dc:title>
  <dc:creator>Tamás Marton</dc:creator>
  <cp:lastModifiedBy>Tamás Marton</cp:lastModifiedBy>
  <cp:revision>7</cp:revision>
  <dcterms:created xsi:type="dcterms:W3CDTF">2019-03-12T14:45:44Z</dcterms:created>
  <dcterms:modified xsi:type="dcterms:W3CDTF">2019-03-16T12:18:06Z</dcterms:modified>
</cp:coreProperties>
</file>