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34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8" r:id="rId27"/>
    <p:sldId id="282" r:id="rId28"/>
    <p:sldId id="283" r:id="rId29"/>
    <p:sldId id="286" r:id="rId30"/>
    <p:sldId id="284" r:id="rId31"/>
    <p:sldId id="287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374" autoAdjust="0"/>
  </p:normalViewPr>
  <p:slideViewPr>
    <p:cSldViewPr snapToGrid="0">
      <p:cViewPr varScale="1">
        <p:scale>
          <a:sx n="100" d="100"/>
          <a:sy n="100" d="100"/>
        </p:scale>
        <p:origin x="18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129F0-E673-42F7-BB8A-869B941021FC}" type="datetimeFigureOut">
              <a:rPr lang="hu-HU" smtClean="0"/>
              <a:t>2019. 03. 16.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 err="1"/>
              <a:t>Kovolúció</a:t>
            </a:r>
            <a:endParaRPr lang="hu-HU" dirty="0"/>
          </a:p>
          <a:p>
            <a:pPr lvl="1"/>
            <a:r>
              <a:rPr lang="hu-HU" dirty="0"/>
              <a:t>Eljárás</a:t>
            </a:r>
          </a:p>
          <a:p>
            <a:pPr lvl="1"/>
            <a:r>
              <a:rPr lang="hu-HU" dirty="0"/>
              <a:t>Példa</a:t>
            </a:r>
          </a:p>
          <a:p>
            <a:pPr lvl="1"/>
            <a:endParaRPr lang="hu-HU" dirty="0"/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F77E-48B0-456D-80A8-F6BD10B88D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69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8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 főleg a képfeldolgozásban elért eredményeket és módszereket fogjuk bemutatni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97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Ahol:</a:t>
            </a:r>
          </a:p>
          <a:p>
            <a:r>
              <a:rPr lang="hu-HU" dirty="0"/>
              <a:t>N = Az eredeti mátrix mérete</a:t>
            </a:r>
          </a:p>
          <a:p>
            <a:r>
              <a:rPr lang="hu-HU" dirty="0"/>
              <a:t>F = a szűrő mátrix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254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Értelemszerűen az </a:t>
            </a:r>
            <a:r>
              <a:rPr lang="en-US" dirty="0"/>
              <a:t>s a </a:t>
            </a:r>
            <a:r>
              <a:rPr lang="en-US" dirty="0" err="1"/>
              <a:t>strid</a:t>
            </a:r>
            <a:r>
              <a:rPr lang="hu-HU" dirty="0"/>
              <a:t>e rövidítése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58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9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2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1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3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2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7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7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1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8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6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0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41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4D2F71-BFA8-4B53-B285-9BEB95987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Konvolúciós</a:t>
            </a:r>
            <a:r>
              <a:rPr lang="hu-HU" dirty="0"/>
              <a:t> neuronhálók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9FF02A-6D21-4DA6-A21E-6F8AE79C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95811"/>
            <a:ext cx="9448800" cy="104689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u-HU" dirty="0"/>
              <a:t>Marton Tamás és </a:t>
            </a:r>
            <a:r>
              <a:rPr lang="hu-HU" dirty="0" err="1"/>
              <a:t>Könczey</a:t>
            </a:r>
            <a:r>
              <a:rPr lang="hu-HU" dirty="0"/>
              <a:t> Hunor</a:t>
            </a:r>
          </a:p>
          <a:p>
            <a:pPr algn="ctr"/>
            <a:r>
              <a:rPr lang="hu-HU" dirty="0"/>
              <a:t>Sapientia EMTE Marosvásárhely</a:t>
            </a:r>
          </a:p>
          <a:p>
            <a:pPr algn="ctr"/>
            <a:r>
              <a:rPr lang="hu-HU" dirty="0"/>
              <a:t>2019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1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B3EB29-DB40-4DB5-AD8D-8CF413BE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Szűrőket használhatunk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E26D40-9174-4079-B6CD-C0594E2C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057401"/>
            <a:ext cx="10820400" cy="40241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hu-HU" dirty="0"/>
              <a:t>Igazából </a:t>
            </a:r>
            <a:r>
              <a:rPr lang="hu-HU" dirty="0" err="1"/>
              <a:t>akármilyet</a:t>
            </a:r>
            <a:r>
              <a:rPr lang="hu-HU" dirty="0"/>
              <a:t>, de a szűrő változtatása nem vonzza magával a helyes eredményt, viszont ezekre odafigyelve, meghatározható egy szűrő mátrix: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A szűrő mátrix legyen szimmetrikus (n x n)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Az n-</a:t>
            </a:r>
            <a:r>
              <a:rPr lang="hu-HU" dirty="0" err="1"/>
              <a:t>nek</a:t>
            </a:r>
            <a:r>
              <a:rPr lang="hu-HU" dirty="0"/>
              <a:t> válasszunk páratlan számot.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Érdemes előre definiált és kipróbált szűrőt alkalmazni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143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1BCF5-110D-4223-8C9D-B2CB059E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Alkalmazható szűrők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20B0C696-581B-4054-AC41-90E19FFB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95359"/>
              </p:ext>
            </p:extLst>
          </p:nvPr>
        </p:nvGraphicFramePr>
        <p:xfrm>
          <a:off x="1200150" y="285448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A1EC1DC8-50C7-4B01-81F1-AEC3F51A3FEB}"/>
              </a:ext>
            </a:extLst>
          </p:cNvPr>
          <p:cNvSpPr txBox="1"/>
          <p:nvPr/>
        </p:nvSpPr>
        <p:spPr>
          <a:xfrm>
            <a:off x="1200150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D8C95CC7-6EF4-4C2E-A938-D1F250CDF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72205"/>
              </p:ext>
            </p:extLst>
          </p:nvPr>
        </p:nvGraphicFramePr>
        <p:xfrm>
          <a:off x="2799873" y="2854485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897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8A6AE8F4-D4B6-44F2-9EBA-F5BCF6CEAB3F}"/>
              </a:ext>
            </a:extLst>
          </p:cNvPr>
          <p:cNvSpPr txBox="1"/>
          <p:nvPr/>
        </p:nvSpPr>
        <p:spPr>
          <a:xfrm>
            <a:off x="2799873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8C17AE4-A01F-486B-878E-BEE54CA82EF7}"/>
              </a:ext>
            </a:extLst>
          </p:cNvPr>
          <p:cNvSpPr txBox="1"/>
          <p:nvPr/>
        </p:nvSpPr>
        <p:spPr>
          <a:xfrm>
            <a:off x="1114425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Robinson féle szűrök:</a:t>
            </a:r>
          </a:p>
        </p:txBody>
      </p:sp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13511492-573B-4B59-8823-811A13D5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58131"/>
              </p:ext>
            </p:extLst>
          </p:nvPr>
        </p:nvGraphicFramePr>
        <p:xfrm>
          <a:off x="1200150" y="4445596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35B25C68-903D-4712-8A57-591437EE93B2}"/>
              </a:ext>
            </a:extLst>
          </p:cNvPr>
          <p:cNvSpPr txBox="1"/>
          <p:nvPr/>
        </p:nvSpPr>
        <p:spPr>
          <a:xfrm>
            <a:off x="1200150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15" name="Táblázat 14">
            <a:extLst>
              <a:ext uri="{FF2B5EF4-FFF2-40B4-BE49-F238E27FC236}">
                <a16:creationId xmlns:a16="http://schemas.microsoft.com/office/drawing/2014/main" id="{49F0EFBC-9CF2-44A1-8389-6FA751212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43849"/>
              </p:ext>
            </p:extLst>
          </p:nvPr>
        </p:nvGraphicFramePr>
        <p:xfrm>
          <a:off x="2799873" y="4445596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6" name="Szövegdoboz 15">
            <a:extLst>
              <a:ext uri="{FF2B5EF4-FFF2-40B4-BE49-F238E27FC236}">
                <a16:creationId xmlns:a16="http://schemas.microsoft.com/office/drawing/2014/main" id="{80AD49A2-3C9D-4A38-BB44-5E37A3820C21}"/>
              </a:ext>
            </a:extLst>
          </p:cNvPr>
          <p:cNvSpPr txBox="1"/>
          <p:nvPr/>
        </p:nvSpPr>
        <p:spPr>
          <a:xfrm>
            <a:off x="2799873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  <p:graphicFrame>
        <p:nvGraphicFramePr>
          <p:cNvPr id="17" name="Táblázat 16">
            <a:extLst>
              <a:ext uri="{FF2B5EF4-FFF2-40B4-BE49-F238E27FC236}">
                <a16:creationId xmlns:a16="http://schemas.microsoft.com/office/drawing/2014/main" id="{29FC1F40-64F4-4123-A2A6-BFC3B9971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08064"/>
              </p:ext>
            </p:extLst>
          </p:nvPr>
        </p:nvGraphicFramePr>
        <p:xfrm>
          <a:off x="4733925" y="285448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8" name="Szövegdoboz 17">
            <a:extLst>
              <a:ext uri="{FF2B5EF4-FFF2-40B4-BE49-F238E27FC236}">
                <a16:creationId xmlns:a16="http://schemas.microsoft.com/office/drawing/2014/main" id="{9ABF9BF3-2D42-4A95-8F46-6B957F124975}"/>
              </a:ext>
            </a:extLst>
          </p:cNvPr>
          <p:cNvSpPr txBox="1"/>
          <p:nvPr/>
        </p:nvSpPr>
        <p:spPr>
          <a:xfrm>
            <a:off x="4733925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19" name="Táblázat 18">
            <a:extLst>
              <a:ext uri="{FF2B5EF4-FFF2-40B4-BE49-F238E27FC236}">
                <a16:creationId xmlns:a16="http://schemas.microsoft.com/office/drawing/2014/main" id="{E52471B4-1C9D-4FC2-8454-505AB44F1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77483"/>
              </p:ext>
            </p:extLst>
          </p:nvPr>
        </p:nvGraphicFramePr>
        <p:xfrm>
          <a:off x="6333648" y="2854485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897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0" name="Szövegdoboz 19">
            <a:extLst>
              <a:ext uri="{FF2B5EF4-FFF2-40B4-BE49-F238E27FC236}">
                <a16:creationId xmlns:a16="http://schemas.microsoft.com/office/drawing/2014/main" id="{BC094066-8E18-4AF0-93AB-9DACC0F42EB8}"/>
              </a:ext>
            </a:extLst>
          </p:cNvPr>
          <p:cNvSpPr txBox="1"/>
          <p:nvPr/>
        </p:nvSpPr>
        <p:spPr>
          <a:xfrm>
            <a:off x="6333648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3CAA389A-B0E4-43D5-AA3E-ABE96FC9EC14}"/>
              </a:ext>
            </a:extLst>
          </p:cNvPr>
          <p:cNvSpPr txBox="1"/>
          <p:nvPr/>
        </p:nvSpPr>
        <p:spPr>
          <a:xfrm>
            <a:off x="4648200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Sobel</a:t>
            </a:r>
            <a:r>
              <a:rPr lang="hu-HU" dirty="0"/>
              <a:t> féle szűrök:</a:t>
            </a:r>
          </a:p>
        </p:txBody>
      </p:sp>
      <p:graphicFrame>
        <p:nvGraphicFramePr>
          <p:cNvPr id="22" name="Táblázat 21">
            <a:extLst>
              <a:ext uri="{FF2B5EF4-FFF2-40B4-BE49-F238E27FC236}">
                <a16:creationId xmlns:a16="http://schemas.microsoft.com/office/drawing/2014/main" id="{8FF0F892-50A0-49F7-9A9C-7B28AAA8B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807"/>
              </p:ext>
            </p:extLst>
          </p:nvPr>
        </p:nvGraphicFramePr>
        <p:xfrm>
          <a:off x="4733925" y="4445596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3" name="Szövegdoboz 22">
            <a:extLst>
              <a:ext uri="{FF2B5EF4-FFF2-40B4-BE49-F238E27FC236}">
                <a16:creationId xmlns:a16="http://schemas.microsoft.com/office/drawing/2014/main" id="{1C9D2333-3186-466C-97F4-6CF8562EB22D}"/>
              </a:ext>
            </a:extLst>
          </p:cNvPr>
          <p:cNvSpPr txBox="1"/>
          <p:nvPr/>
        </p:nvSpPr>
        <p:spPr>
          <a:xfrm>
            <a:off x="4733925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24" name="Táblázat 23">
            <a:extLst>
              <a:ext uri="{FF2B5EF4-FFF2-40B4-BE49-F238E27FC236}">
                <a16:creationId xmlns:a16="http://schemas.microsoft.com/office/drawing/2014/main" id="{2EB9E52A-A7F6-4898-9073-F94F37E44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04526"/>
              </p:ext>
            </p:extLst>
          </p:nvPr>
        </p:nvGraphicFramePr>
        <p:xfrm>
          <a:off x="6333648" y="4445596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5" name="Szövegdoboz 24">
            <a:extLst>
              <a:ext uri="{FF2B5EF4-FFF2-40B4-BE49-F238E27FC236}">
                <a16:creationId xmlns:a16="http://schemas.microsoft.com/office/drawing/2014/main" id="{2287A416-2FCB-4C2C-8190-976B5DCBA0EB}"/>
              </a:ext>
            </a:extLst>
          </p:cNvPr>
          <p:cNvSpPr txBox="1"/>
          <p:nvPr/>
        </p:nvSpPr>
        <p:spPr>
          <a:xfrm>
            <a:off x="6333648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  <p:graphicFrame>
        <p:nvGraphicFramePr>
          <p:cNvPr id="26" name="Táblázat 25">
            <a:extLst>
              <a:ext uri="{FF2B5EF4-FFF2-40B4-BE49-F238E27FC236}">
                <a16:creationId xmlns:a16="http://schemas.microsoft.com/office/drawing/2014/main" id="{DB42CFFD-A3F5-4D18-A4DA-A179D8C24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41183"/>
              </p:ext>
            </p:extLst>
          </p:nvPr>
        </p:nvGraphicFramePr>
        <p:xfrm>
          <a:off x="8257700" y="2854485"/>
          <a:ext cx="1496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7" name="Szövegdoboz 26">
            <a:extLst>
              <a:ext uri="{FF2B5EF4-FFF2-40B4-BE49-F238E27FC236}">
                <a16:creationId xmlns:a16="http://schemas.microsoft.com/office/drawing/2014/main" id="{90C5FD39-5AA9-46C3-BD85-38678ADEA4FD}"/>
              </a:ext>
            </a:extLst>
          </p:cNvPr>
          <p:cNvSpPr txBox="1"/>
          <p:nvPr/>
        </p:nvSpPr>
        <p:spPr>
          <a:xfrm>
            <a:off x="8257700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28" name="Táblázat 27">
            <a:extLst>
              <a:ext uri="{FF2B5EF4-FFF2-40B4-BE49-F238E27FC236}">
                <a16:creationId xmlns:a16="http://schemas.microsoft.com/office/drawing/2014/main" id="{4B5976D1-0A90-4E4E-A2E2-C499C6B6E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8136"/>
              </p:ext>
            </p:extLst>
          </p:nvPr>
        </p:nvGraphicFramePr>
        <p:xfrm>
          <a:off x="9857423" y="2854485"/>
          <a:ext cx="1474857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9" name="Szövegdoboz 28">
            <a:extLst>
              <a:ext uri="{FF2B5EF4-FFF2-40B4-BE49-F238E27FC236}">
                <a16:creationId xmlns:a16="http://schemas.microsoft.com/office/drawing/2014/main" id="{0685C7DC-525A-4A5A-8DD6-53F961D83045}"/>
              </a:ext>
            </a:extLst>
          </p:cNvPr>
          <p:cNvSpPr txBox="1"/>
          <p:nvPr/>
        </p:nvSpPr>
        <p:spPr>
          <a:xfrm>
            <a:off x="9857423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55910A0C-6AE8-4350-86D2-D5892AA28DFF}"/>
              </a:ext>
            </a:extLst>
          </p:cNvPr>
          <p:cNvSpPr txBox="1"/>
          <p:nvPr/>
        </p:nvSpPr>
        <p:spPr>
          <a:xfrm>
            <a:off x="8171975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Scharr</a:t>
            </a:r>
            <a:r>
              <a:rPr lang="hu-HU" dirty="0"/>
              <a:t> féle szűrök:</a:t>
            </a:r>
          </a:p>
        </p:txBody>
      </p:sp>
      <p:graphicFrame>
        <p:nvGraphicFramePr>
          <p:cNvPr id="31" name="Táblázat 30">
            <a:extLst>
              <a:ext uri="{FF2B5EF4-FFF2-40B4-BE49-F238E27FC236}">
                <a16:creationId xmlns:a16="http://schemas.microsoft.com/office/drawing/2014/main" id="{F9BFC95B-660D-468F-A598-8EEFBC8A0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4658"/>
              </p:ext>
            </p:extLst>
          </p:nvPr>
        </p:nvGraphicFramePr>
        <p:xfrm>
          <a:off x="8257700" y="4445596"/>
          <a:ext cx="147574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32" name="Szövegdoboz 31">
            <a:extLst>
              <a:ext uri="{FF2B5EF4-FFF2-40B4-BE49-F238E27FC236}">
                <a16:creationId xmlns:a16="http://schemas.microsoft.com/office/drawing/2014/main" id="{886A954B-A885-42D1-B87E-60C69B68E4BF}"/>
              </a:ext>
            </a:extLst>
          </p:cNvPr>
          <p:cNvSpPr txBox="1"/>
          <p:nvPr/>
        </p:nvSpPr>
        <p:spPr>
          <a:xfrm>
            <a:off x="8257700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33" name="Táblázat 32">
            <a:extLst>
              <a:ext uri="{FF2B5EF4-FFF2-40B4-BE49-F238E27FC236}">
                <a16:creationId xmlns:a16="http://schemas.microsoft.com/office/drawing/2014/main" id="{4C266FEE-4299-4007-A02F-16697A4C1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9184"/>
              </p:ext>
            </p:extLst>
          </p:nvPr>
        </p:nvGraphicFramePr>
        <p:xfrm>
          <a:off x="9857423" y="4445596"/>
          <a:ext cx="152654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34" name="Szövegdoboz 33">
            <a:extLst>
              <a:ext uri="{FF2B5EF4-FFF2-40B4-BE49-F238E27FC236}">
                <a16:creationId xmlns:a16="http://schemas.microsoft.com/office/drawing/2014/main" id="{9DE9C793-9A56-4474-AD51-16CCF804D209}"/>
              </a:ext>
            </a:extLst>
          </p:cNvPr>
          <p:cNvSpPr txBox="1"/>
          <p:nvPr/>
        </p:nvSpPr>
        <p:spPr>
          <a:xfrm>
            <a:off x="9857423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</p:spTree>
    <p:extLst>
      <p:ext uri="{BB962C8B-B14F-4D97-AF65-F5344CB8AC3E}">
        <p14:creationId xmlns:p14="http://schemas.microsoft.com/office/powerpoint/2010/main" val="364477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FF462E-15CD-4387-92F8-877DA41C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veszünk észre?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96A0BB-3649-40D9-9EE6-F7A3C41B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 felbontás veszteséggel jár, melynek mértéke: (n – f + 1). Tehát az eredmény </a:t>
            </a:r>
            <a:r>
              <a:rPr lang="hu-HU"/>
              <a:t>mátrix (n – f + 1) x (n – f + 1)-es. </a:t>
            </a:r>
            <a:endParaRPr lang="hu-HU" dirty="0"/>
          </a:p>
          <a:p>
            <a:r>
              <a:rPr lang="hu-HU" dirty="0"/>
              <a:t>Az előző példáinkban egy 6x6-os mátrixból az eljárás után 4x4-es mátrixot kaptunk. A felbontás veszteség nagyban függ a filter méretétől.</a:t>
            </a:r>
          </a:p>
          <a:p>
            <a:r>
              <a:rPr lang="hu-HU" dirty="0"/>
              <a:t>Ez a neurális hálózatok esetén nem probléma, de képfeldolgozásnál már lehet, hogy gondot okoz. </a:t>
            </a:r>
          </a:p>
          <a:p>
            <a:r>
              <a:rPr lang="hu-HU" dirty="0"/>
              <a:t>Ebből adódóan viszont felmerül az a probléma, hogy a </a:t>
            </a:r>
            <a:r>
              <a:rPr lang="hu-HU" dirty="0" err="1"/>
              <a:t>konvolúciós</a:t>
            </a:r>
            <a:r>
              <a:rPr lang="hu-HU" dirty="0"/>
              <a:t> eljárás során a mátrix sarkaiban lévő értékek csak egyszer értékelődnek ki, míg a közepén lévő értékek többször. </a:t>
            </a:r>
          </a:p>
        </p:txBody>
      </p:sp>
    </p:spTree>
    <p:extLst>
      <p:ext uri="{BB962C8B-B14F-4D97-AF65-F5344CB8AC3E}">
        <p14:creationId xmlns:p14="http://schemas.microsoft.com/office/powerpoint/2010/main" val="2193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804146-A763-4691-8170-8D092052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megoldás: </a:t>
            </a:r>
            <a:r>
              <a:rPr lang="hu-HU" dirty="0" err="1"/>
              <a:t>Padding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6178DD-B1F2-4552-A961-20F1FD86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padding</a:t>
            </a:r>
            <a:r>
              <a:rPr lang="hu-HU" dirty="0"/>
              <a:t> módszer alkalmazásával, a </a:t>
            </a:r>
            <a:r>
              <a:rPr lang="hu-HU" dirty="0" err="1"/>
              <a:t>konvolúciós</a:t>
            </a:r>
            <a:r>
              <a:rPr lang="hu-HU" dirty="0"/>
              <a:t> eljárás után az eredmény mátrix mérete azonos lesz az eredeti mátrix méretével.</a:t>
            </a:r>
          </a:p>
          <a:p>
            <a:r>
              <a:rPr lang="hu-HU" dirty="0"/>
              <a:t>Az előző képlet úgy módosul, hogy n+2p-f+1. </a:t>
            </a:r>
          </a:p>
        </p:txBody>
      </p:sp>
    </p:spTree>
    <p:extLst>
      <p:ext uri="{BB962C8B-B14F-4D97-AF65-F5344CB8AC3E}">
        <p14:creationId xmlns:p14="http://schemas.microsoft.com/office/powerpoint/2010/main" val="141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EFC6A2-5D70-4FE7-8275-64EEF88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padding</a:t>
            </a:r>
            <a:endParaRPr lang="hu-HU" dirty="0"/>
          </a:p>
        </p:txBody>
      </p:sp>
      <p:graphicFrame>
        <p:nvGraphicFramePr>
          <p:cNvPr id="3" name="Tartalom helye 3">
            <a:extLst>
              <a:ext uri="{FF2B5EF4-FFF2-40B4-BE49-F238E27FC236}">
                <a16:creationId xmlns:a16="http://schemas.microsoft.com/office/drawing/2014/main" id="{2C7686AD-C105-4081-895C-EFE5F1441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406672"/>
              </p:ext>
            </p:extLst>
          </p:nvPr>
        </p:nvGraphicFramePr>
        <p:xfrm>
          <a:off x="1061540" y="2575560"/>
          <a:ext cx="3011805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4" name="Szövegdoboz 3">
            <a:extLst>
              <a:ext uri="{FF2B5EF4-FFF2-40B4-BE49-F238E27FC236}">
                <a16:creationId xmlns:a16="http://schemas.microsoft.com/office/drawing/2014/main" id="{63511A86-A70F-470C-B47D-41474866FCA0}"/>
              </a:ext>
            </a:extLst>
          </p:cNvPr>
          <p:cNvSpPr txBox="1"/>
          <p:nvPr/>
        </p:nvSpPr>
        <p:spPr>
          <a:xfrm>
            <a:off x="4938430" y="3250592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9817D394-DF57-4D7A-B9B8-D522898EE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79406"/>
              </p:ext>
            </p:extLst>
          </p:nvPr>
        </p:nvGraphicFramePr>
        <p:xfrm>
          <a:off x="5628345" y="2951507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9538B71F-5B3E-4DDE-B154-B766F84A735F}"/>
              </a:ext>
            </a:extLst>
          </p:cNvPr>
          <p:cNvSpPr/>
          <p:nvPr/>
        </p:nvSpPr>
        <p:spPr>
          <a:xfrm>
            <a:off x="7147208" y="3270330"/>
            <a:ext cx="828561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068FEC88-1270-4ACE-9837-48C6093A7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61488"/>
              </p:ext>
            </p:extLst>
          </p:nvPr>
        </p:nvGraphicFramePr>
        <p:xfrm>
          <a:off x="8565220" y="2761324"/>
          <a:ext cx="21539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graphicFrame>
        <p:nvGraphicFramePr>
          <p:cNvPr id="12" name="Tartalom helye 3">
            <a:extLst>
              <a:ext uri="{FF2B5EF4-FFF2-40B4-BE49-F238E27FC236}">
                <a16:creationId xmlns:a16="http://schemas.microsoft.com/office/drawing/2014/main" id="{B2C42076-0688-4BAD-BC8A-3AF3C0DE5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870825"/>
              </p:ext>
            </p:extLst>
          </p:nvPr>
        </p:nvGraphicFramePr>
        <p:xfrm>
          <a:off x="565922" y="2204720"/>
          <a:ext cx="400304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50901372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314899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084F40B1-948E-4F0F-9331-1890E44D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75768"/>
              </p:ext>
            </p:extLst>
          </p:nvPr>
        </p:nvGraphicFramePr>
        <p:xfrm>
          <a:off x="8057106" y="2390484"/>
          <a:ext cx="323088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4134620907"/>
                    </a:ext>
                  </a:extLst>
                </a:gridCol>
                <a:gridCol w="515005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85755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62576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4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5313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02C842B3-4C32-41D8-A05E-118A1ABAE500}"/>
              </a:ext>
            </a:extLst>
          </p:cNvPr>
          <p:cNvSpPr txBox="1"/>
          <p:nvPr/>
        </p:nvSpPr>
        <p:spPr>
          <a:xfrm>
            <a:off x="1276865" y="551935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8x8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8EB7553-7E59-4991-843C-57F98746C5F4}"/>
              </a:ext>
            </a:extLst>
          </p:cNvPr>
          <p:cNvSpPr txBox="1"/>
          <p:nvPr/>
        </p:nvSpPr>
        <p:spPr>
          <a:xfrm>
            <a:off x="7786026" y="4946986"/>
            <a:ext cx="377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(n + 2p - f + 1) x (n + 2p - f + 1)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20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0DE73879-8B76-4129-9514-18065C4C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KONVOLÚCIÓK TÍPUSAI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D45C3EC-68B5-42A7-A36F-475BDE341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Valódi(</a:t>
            </a:r>
            <a:r>
              <a:rPr lang="hu-HU" dirty="0" err="1"/>
              <a:t>valid</a:t>
            </a:r>
            <a:r>
              <a:rPr lang="hu-HU" dirty="0"/>
              <a:t>): </a:t>
            </a:r>
          </a:p>
          <a:p>
            <a:pPr lvl="1"/>
            <a:r>
              <a:rPr lang="hu-HU" dirty="0"/>
              <a:t>Valódi </a:t>
            </a:r>
            <a:r>
              <a:rPr lang="hu-HU" dirty="0" err="1"/>
              <a:t>konvolúció</a:t>
            </a:r>
            <a:r>
              <a:rPr lang="hu-HU" dirty="0"/>
              <a:t> esetén a veszteségünk 2 pixel lesz, például egy 10x10-es mátrixból </a:t>
            </a:r>
            <a:r>
              <a:rPr lang="hu-HU" dirty="0" err="1"/>
              <a:t>konvolúció</a:t>
            </a:r>
            <a:r>
              <a:rPr lang="hu-HU" dirty="0"/>
              <a:t> után egy 8x8-as mátrixot kapunk  3x3-as szűrűvel</a:t>
            </a:r>
          </a:p>
          <a:p>
            <a:pPr lvl="1"/>
            <a:r>
              <a:rPr lang="en-GB" dirty="0"/>
              <a:t>(n </a:t>
            </a:r>
            <a:r>
              <a:rPr lang="hu-HU" dirty="0"/>
              <a:t>x</a:t>
            </a:r>
            <a:r>
              <a:rPr lang="en-GB" dirty="0"/>
              <a:t> </a:t>
            </a:r>
            <a:r>
              <a:rPr lang="hu-HU" dirty="0"/>
              <a:t>n</a:t>
            </a:r>
            <a:r>
              <a:rPr lang="en-GB" dirty="0"/>
              <a:t>)</a:t>
            </a:r>
            <a:r>
              <a:rPr lang="hu-HU" dirty="0"/>
              <a:t> </a:t>
            </a:r>
            <a:r>
              <a:rPr lang="en-GB" dirty="0"/>
              <a:t>* (f x f) </a:t>
            </a:r>
            <a:r>
              <a:rPr lang="en-GB" dirty="0">
                <a:sym typeface="Wingdings" panose="05000000000000000000" pitchFamily="2" charset="2"/>
              </a:rPr>
              <a:t> (n – f +1) x (n – f +1)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endParaRPr lang="hu-HU" dirty="0"/>
          </a:p>
          <a:p>
            <a:r>
              <a:rPr lang="hu-HU" dirty="0"/>
              <a:t>Azonos(</a:t>
            </a:r>
            <a:r>
              <a:rPr lang="hu-HU" dirty="0" err="1"/>
              <a:t>same</a:t>
            </a:r>
            <a:r>
              <a:rPr lang="hu-HU" dirty="0"/>
              <a:t>):</a:t>
            </a:r>
          </a:p>
          <a:p>
            <a:pPr lvl="1"/>
            <a:r>
              <a:rPr lang="hu-HU" dirty="0"/>
              <a:t>Azonos esetén pedig a bemeneti mátrix mérete azonos lesz a kimeneti mátrix</a:t>
            </a:r>
            <a:r>
              <a:rPr lang="en-GB" dirty="0"/>
              <a:t> </a:t>
            </a:r>
            <a:r>
              <a:rPr lang="hu-HU" dirty="0"/>
              <a:t>méretével</a:t>
            </a:r>
            <a:endParaRPr lang="en-GB" dirty="0"/>
          </a:p>
          <a:p>
            <a:pPr lvl="1"/>
            <a:r>
              <a:rPr lang="hu-HU" dirty="0"/>
              <a:t>(</a:t>
            </a:r>
            <a:r>
              <a:rPr lang="en-GB" dirty="0"/>
              <a:t>n </a:t>
            </a:r>
            <a:r>
              <a:rPr lang="hu-HU" dirty="0"/>
              <a:t>x</a:t>
            </a:r>
            <a:r>
              <a:rPr lang="en-GB" dirty="0"/>
              <a:t> </a:t>
            </a:r>
            <a:r>
              <a:rPr lang="hu-HU" dirty="0"/>
              <a:t>n</a:t>
            </a:r>
            <a:r>
              <a:rPr lang="en-GB" dirty="0"/>
              <a:t>)</a:t>
            </a:r>
            <a:r>
              <a:rPr lang="hu-HU" dirty="0"/>
              <a:t> </a:t>
            </a:r>
            <a:r>
              <a:rPr lang="en-GB" dirty="0"/>
              <a:t>* (f x f) </a:t>
            </a:r>
            <a:r>
              <a:rPr lang="en-GB" dirty="0">
                <a:sym typeface="Wingdings" panose="05000000000000000000" pitchFamily="2" charset="2"/>
              </a:rPr>
              <a:t> (n </a:t>
            </a:r>
            <a:r>
              <a:rPr lang="hu-HU" dirty="0">
                <a:sym typeface="Wingdings" panose="05000000000000000000" pitchFamily="2" charset="2"/>
              </a:rPr>
              <a:t>+ 2p </a:t>
            </a:r>
            <a:r>
              <a:rPr lang="en-GB" dirty="0">
                <a:sym typeface="Wingdings" panose="05000000000000000000" pitchFamily="2" charset="2"/>
              </a:rPr>
              <a:t>– f +1) x (n</a:t>
            </a:r>
            <a:r>
              <a:rPr lang="hu-HU" dirty="0">
                <a:sym typeface="Wingdings" panose="05000000000000000000" pitchFamily="2" charset="2"/>
              </a:rPr>
              <a:t> + 2p</a:t>
            </a:r>
            <a:r>
              <a:rPr lang="en-GB" dirty="0">
                <a:sym typeface="Wingdings" panose="05000000000000000000" pitchFamily="2" charset="2"/>
              </a:rPr>
              <a:t> – f +1)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646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193FAF-2C7F-4116-904F-5D571EDC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LÉPTETETT KONVOLÚCIÓ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A38B5D1-9276-40C0-9FEA-7898D0F33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A léptett vagyis </a:t>
                </a:r>
                <a:r>
                  <a:rPr lang="hu-HU" dirty="0" err="1"/>
                  <a:t>strided</a:t>
                </a:r>
                <a:r>
                  <a:rPr lang="hu-HU" dirty="0"/>
                  <a:t> </a:t>
                </a:r>
                <a:r>
                  <a:rPr lang="hu-HU" dirty="0" err="1"/>
                  <a:t>konvolúció</a:t>
                </a:r>
                <a:r>
                  <a:rPr lang="hu-HU" dirty="0"/>
                  <a:t> lényege, hogy amilyen értéket adunk meg a </a:t>
                </a:r>
                <a:r>
                  <a:rPr lang="hu-HU" dirty="0" err="1"/>
                  <a:t>stride-nak</a:t>
                </a:r>
                <a:r>
                  <a:rPr lang="hu-HU" dirty="0"/>
                  <a:t> annyival fogja a filtert tovább tolni, mind vízszintes és függőleges irányban is</a:t>
                </a:r>
              </a:p>
              <a:p>
                <a:r>
                  <a:rPr lang="hu-HU" dirty="0"/>
                  <a:t>Az előbb említett képletünk is megfog változni ez által: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u-HU" dirty="0"/>
                          <m:t>(</m:t>
                        </m:r>
                        <m:r>
                          <m:rPr>
                            <m:nor/>
                          </m:rPr>
                          <a:rPr lang="hu-HU" dirty="0"/>
                          <m:t>n</m:t>
                        </m:r>
                        <m:r>
                          <m:rPr>
                            <m:nor/>
                          </m:rPr>
                          <a:rPr lang="hu-HU" dirty="0"/>
                          <m:t> + 2</m:t>
                        </m:r>
                        <m:r>
                          <m:rPr>
                            <m:nor/>
                          </m:rPr>
                          <a:rPr lang="hu-HU" dirty="0"/>
                          <m:t>p</m:t>
                        </m:r>
                        <m:r>
                          <m:rPr>
                            <m:nor/>
                          </m:rPr>
                          <a:rPr lang="hu-HU" dirty="0"/>
                          <m:t> – </m:t>
                        </m:r>
                        <m:r>
                          <m:rPr>
                            <m:nor/>
                          </m:rPr>
                          <a:rPr lang="hu-HU" dirty="0"/>
                          <m:t>f</m:t>
                        </m:r>
                        <m:r>
                          <m:rPr>
                            <m:nor/>
                          </m:rPr>
                          <a:rPr lang="hu-HU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hu-HU" dirty="0"/>
                          <m:t>s</m:t>
                        </m:r>
                      </m:den>
                    </m:f>
                  </m:oMath>
                </a14:m>
                <a:r>
                  <a:rPr lang="en-US" dirty="0"/>
                  <a:t> + 1 </a:t>
                </a:r>
                <a:endParaRPr lang="hu-HU" dirty="0"/>
              </a:p>
              <a:p>
                <a:r>
                  <a:rPr lang="hu-HU" dirty="0"/>
                  <a:t>Lényegében meggyorsítja a </a:t>
                </a:r>
                <a:r>
                  <a:rPr lang="hu-HU" dirty="0" err="1"/>
                  <a:t>konvolúció</a:t>
                </a:r>
                <a:r>
                  <a:rPr lang="hu-HU" dirty="0"/>
                  <a:t> folyamatát, viszont csökkenti a kép felbontását.</a:t>
                </a:r>
              </a:p>
              <a:p>
                <a:r>
                  <a:rPr lang="hu-HU" dirty="0"/>
                  <a:t>Megjegyzés: Valódi </a:t>
                </a:r>
                <a:r>
                  <a:rPr lang="hu-HU" dirty="0" err="1"/>
                  <a:t>konvolúciónál</a:t>
                </a:r>
                <a:r>
                  <a:rPr lang="hu-HU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u-HU" dirty="0"/>
                          <m:t>(</m:t>
                        </m:r>
                        <m:r>
                          <m:rPr>
                            <m:nor/>
                          </m:rPr>
                          <a:rPr lang="hu-HU" dirty="0"/>
                          <m:t>n</m:t>
                        </m:r>
                        <m:r>
                          <m:rPr>
                            <m:nor/>
                          </m:rPr>
                          <a:rPr lang="hu-HU" dirty="0"/>
                          <m:t> + 2</m:t>
                        </m:r>
                        <m:r>
                          <m:rPr>
                            <m:nor/>
                          </m:rPr>
                          <a:rPr lang="hu-HU" dirty="0"/>
                          <m:t>p</m:t>
                        </m:r>
                        <m:r>
                          <m:rPr>
                            <m:nor/>
                          </m:rPr>
                          <a:rPr lang="hu-HU" dirty="0"/>
                          <m:t> – </m:t>
                        </m:r>
                        <m:r>
                          <m:rPr>
                            <m:nor/>
                          </m:rPr>
                          <a:rPr lang="hu-HU" dirty="0"/>
                          <m:t>f</m:t>
                        </m:r>
                        <m:r>
                          <m:rPr>
                            <m:nor/>
                          </m:rPr>
                          <a:rPr lang="hu-HU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hu-HU" dirty="0"/>
                          <m:t>s</m:t>
                        </m:r>
                      </m:den>
                    </m:f>
                  </m:oMath>
                </a14:m>
                <a:r>
                  <a:rPr lang="en-US" dirty="0"/>
                  <a:t> + 1</a:t>
                </a:r>
                <a:r>
                  <a:rPr lang="hu-HU" dirty="0"/>
                  <a:t>; s=1, p=0.</a:t>
                </a: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A38B5D1-9276-40C0-9FEA-7898D0F33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584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F15105-600F-40F2-B901-EAA59578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eljárás alkalmazása színes képekre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D09D0A-570E-40A6-BF08-63AA88789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Eddig monokróm képekkel úgymond kétdimenziós képekkel foglalkoztunk.</a:t>
            </a:r>
          </a:p>
          <a:p>
            <a:r>
              <a:rPr lang="hu-HU" dirty="0"/>
              <a:t>Nézzük meg, hogy hogyan változik meg a folyamat akkor, ha színes képekkel dolgozunk</a:t>
            </a:r>
          </a:p>
          <a:p>
            <a:r>
              <a:rPr lang="hu-HU" dirty="0"/>
              <a:t>Az eddig 6x6 mátrix helyett, most 6x6x3-as </a:t>
            </a:r>
            <a:r>
              <a:rPr lang="hu-HU" dirty="0" err="1"/>
              <a:t>mátrixxal</a:t>
            </a:r>
            <a:r>
              <a:rPr lang="hu-HU" dirty="0"/>
              <a:t> fogunk dolgozni, ahol az első 6-os a magasság (</a:t>
            </a:r>
            <a:r>
              <a:rPr lang="hu-HU" dirty="0" err="1"/>
              <a:t>n</a:t>
            </a:r>
            <a:r>
              <a:rPr lang="hu-HU" baseline="-25000" dirty="0" err="1"/>
              <a:t>H</a:t>
            </a:r>
            <a:r>
              <a:rPr lang="hu-HU" dirty="0"/>
              <a:t>), a második a szélesség (</a:t>
            </a:r>
            <a:r>
              <a:rPr lang="hu-HU" dirty="0" err="1"/>
              <a:t>n</a:t>
            </a:r>
            <a:r>
              <a:rPr lang="hu-HU" baseline="-25000" dirty="0" err="1"/>
              <a:t>W</a:t>
            </a:r>
            <a:r>
              <a:rPr lang="hu-HU" dirty="0"/>
              <a:t>), a harmadik pedig a csatornák száma (</a:t>
            </a:r>
            <a:r>
              <a:rPr lang="hu-HU" dirty="0" err="1"/>
              <a:t>n</a:t>
            </a:r>
            <a:r>
              <a:rPr lang="hu-HU" baseline="-25000" dirty="0" err="1"/>
              <a:t>C</a:t>
            </a:r>
            <a:r>
              <a:rPr lang="hu-HU" dirty="0"/>
              <a:t>).</a:t>
            </a:r>
          </a:p>
          <a:p>
            <a:r>
              <a:rPr lang="hu-HU" dirty="0"/>
              <a:t>Ebből következően a szűrő is meg fog változni, 3x3x3-asra. </a:t>
            </a:r>
          </a:p>
        </p:txBody>
      </p:sp>
    </p:spTree>
    <p:extLst>
      <p:ext uri="{BB962C8B-B14F-4D97-AF65-F5344CB8AC3E}">
        <p14:creationId xmlns:p14="http://schemas.microsoft.com/office/powerpoint/2010/main" val="12809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2246810-24BD-437F-A887-045C7F05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362076"/>
            <a:ext cx="9324975" cy="4600576"/>
          </a:xfrm>
          <a:prstGeom prst="rect">
            <a:avLst/>
          </a:prstGeom>
          <a:gradFill>
            <a:gsLst>
              <a:gs pos="83000">
                <a:schemeClr val="tx2">
                  <a:alpha val="28000"/>
                  <a:lumMod val="85000"/>
                  <a:lumOff val="1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70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540071-052C-443F-B32C-BD8D1B73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Pooling</a:t>
            </a:r>
            <a:r>
              <a:rPr lang="hu-HU" dirty="0"/>
              <a:t> metódus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5E6E5A-ED8C-4486-B754-38347280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899067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 után a neuronhálók alkalmaznak egy további eljárást, a </a:t>
            </a:r>
            <a:r>
              <a:rPr lang="hu-HU" dirty="0" err="1"/>
              <a:t>pooling</a:t>
            </a:r>
            <a:r>
              <a:rPr lang="hu-HU" dirty="0"/>
              <a:t>-ot, melynek lényege hogy a kimeneti mátrixot lekicsinyítse, a csatorna szám megtartásával.</a:t>
            </a:r>
          </a:p>
          <a:p>
            <a:r>
              <a:rPr lang="hu-HU" dirty="0"/>
              <a:t>Tehát a filter mátrix paraméterei: s=2, p=2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1F7E254-2862-4C24-9ED8-A4375578F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3657599"/>
            <a:ext cx="66579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F8381D0-FCAD-4C42-B81C-067561EE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5" y="655188"/>
            <a:ext cx="8610600" cy="1293812"/>
          </a:xfrm>
        </p:spPr>
        <p:txBody>
          <a:bodyPr/>
          <a:lstStyle/>
          <a:p>
            <a:r>
              <a:rPr lang="ro-RO" dirty="0"/>
              <a:t>Egy általános neurális háló</a:t>
            </a:r>
            <a:endParaRPr lang="hu-HU" dirty="0"/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1F82133-4639-4252-B822-82F04397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3925"/>
            <a:ext cx="5668505" cy="4024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>
                <a:latin typeface="+mj-lt"/>
              </a:rPr>
              <a:t>Bementi réteg</a:t>
            </a:r>
            <a:r>
              <a:rPr lang="hu-HU" dirty="0">
                <a:latin typeface="+mj-lt"/>
              </a:rPr>
              <a:t>: módosítatlanul továbbítja a bemenetként átadott adatot a hálózat többi részének.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Rejtett rétegek</a:t>
            </a:r>
            <a:r>
              <a:rPr lang="hu-HU" dirty="0">
                <a:latin typeface="+mj-lt"/>
              </a:rPr>
              <a:t>: a bemenet és a kimenet között helyezkednek el, feladatuk az információ transzformációja, kódolása, illetve absztrakciók, köztes reprezentációk létrehozása.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Kimeneti réteg</a:t>
            </a:r>
            <a:r>
              <a:rPr lang="hu-HU" dirty="0">
                <a:latin typeface="+mj-lt"/>
              </a:rPr>
              <a:t>: A kimeneti függvényt és a kimeneti neuronok számát az adott probléma jellege határozza meg.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A337DADC-B017-4E71-9C00-02F13F73BA24}"/>
              </a:ext>
            </a:extLst>
          </p:cNvPr>
          <p:cNvSpPr txBox="1">
            <a:spLocks/>
          </p:cNvSpPr>
          <p:nvPr/>
        </p:nvSpPr>
        <p:spPr>
          <a:xfrm>
            <a:off x="0" y="-79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Emlékeztet</a:t>
            </a:r>
            <a:r>
              <a:rPr lang="hu-HU" dirty="0"/>
              <a:t>ő: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FDDF496D-34CB-4E90-B127-4707B23074D1}"/>
              </a:ext>
            </a:extLst>
          </p:cNvPr>
          <p:cNvGrpSpPr/>
          <p:nvPr/>
        </p:nvGrpSpPr>
        <p:grpSpPr>
          <a:xfrm>
            <a:off x="7280694" y="1813302"/>
            <a:ext cx="4658264" cy="4846289"/>
            <a:chOff x="7056408" y="1173192"/>
            <a:chExt cx="4658264" cy="5262113"/>
          </a:xfrm>
          <a:solidFill>
            <a:schemeClr val="tx1"/>
          </a:solidFill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CA98417B-857B-4441-A460-9460DC25FA7F}"/>
                </a:ext>
              </a:extLst>
            </p:cNvPr>
            <p:cNvSpPr/>
            <p:nvPr/>
          </p:nvSpPr>
          <p:spPr>
            <a:xfrm>
              <a:off x="7056408" y="1173192"/>
              <a:ext cx="4658264" cy="526211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9" name="Picture 2" descr="https://upload.wikimedia.org/wikipedia/commons/b/b9/Szines_neuralis_halo.png">
              <a:extLst>
                <a:ext uri="{FF2B5EF4-FFF2-40B4-BE49-F238E27FC236}">
                  <a16:creationId xmlns:a16="http://schemas.microsoft.com/office/drawing/2014/main" id="{8472C259-F6E6-4EF9-A195-EA4D09372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51" y="1320533"/>
              <a:ext cx="4111265" cy="494745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325317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68BAEC-0DA9-4168-AA33-D8923378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hu-HU" dirty="0" err="1"/>
              <a:t>Pooling</a:t>
            </a:r>
            <a:r>
              <a:rPr lang="hu-HU" dirty="0"/>
              <a:t> fajtái: Max-</a:t>
            </a:r>
            <a:r>
              <a:rPr lang="hu-HU" dirty="0" err="1"/>
              <a:t>Pooling</a:t>
            </a:r>
            <a:endParaRPr lang="hu-HU" dirty="0"/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043A9818-AA3C-459D-95B5-C058387D0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5472"/>
              </p:ext>
            </p:extLst>
          </p:nvPr>
        </p:nvGraphicFramePr>
        <p:xfrm>
          <a:off x="1955800" y="2692610"/>
          <a:ext cx="4140200" cy="23746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1846084328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99006011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67024673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004185690"/>
                    </a:ext>
                  </a:extLst>
                </a:gridCol>
              </a:tblGrid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75617"/>
                  </a:ext>
                </a:extLst>
              </a:tr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98012"/>
                  </a:ext>
                </a:extLst>
              </a:tr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7803"/>
                  </a:ext>
                </a:extLst>
              </a:tr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20176"/>
                  </a:ext>
                </a:extLst>
              </a:tr>
            </a:tbl>
          </a:graphicData>
        </a:graphic>
      </p:graphicFrame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F22E3F03-E741-45F1-B0D4-B6991B0F090D}"/>
              </a:ext>
            </a:extLst>
          </p:cNvPr>
          <p:cNvSpPr/>
          <p:nvPr/>
        </p:nvSpPr>
        <p:spPr>
          <a:xfrm>
            <a:off x="6781806" y="3724379"/>
            <a:ext cx="838200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6172CE0C-2EEE-42F3-9A7C-F5EBBDBDB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4264"/>
              </p:ext>
            </p:extLst>
          </p:nvPr>
        </p:nvGraphicFramePr>
        <p:xfrm>
          <a:off x="8260082" y="3056359"/>
          <a:ext cx="2245995" cy="16471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7444">
                  <a:extLst>
                    <a:ext uri="{9D8B030D-6E8A-4147-A177-3AD203B41FA5}">
                      <a16:colId xmlns:a16="http://schemas.microsoft.com/office/drawing/2014/main" val="990060110"/>
                    </a:ext>
                  </a:extLst>
                </a:gridCol>
                <a:gridCol w="1118551">
                  <a:extLst>
                    <a:ext uri="{9D8B030D-6E8A-4147-A177-3AD203B41FA5}">
                      <a16:colId xmlns:a16="http://schemas.microsoft.com/office/drawing/2014/main" val="670246736"/>
                    </a:ext>
                  </a:extLst>
                </a:gridCol>
              </a:tblGrid>
              <a:tr h="823595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98012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7803"/>
                  </a:ext>
                </a:extLst>
              </a:tr>
            </a:tbl>
          </a:graphicData>
        </a:graphic>
      </p:graphicFrame>
      <p:sp>
        <p:nvSpPr>
          <p:cNvPr id="8" name="Szövegdoboz 7">
            <a:extLst>
              <a:ext uri="{FF2B5EF4-FFF2-40B4-BE49-F238E27FC236}">
                <a16:creationId xmlns:a16="http://schemas.microsoft.com/office/drawing/2014/main" id="{50AE1EC0-9B01-429F-A9AD-0A190491119B}"/>
              </a:ext>
            </a:extLst>
          </p:cNvPr>
          <p:cNvSpPr txBox="1"/>
          <p:nvPr/>
        </p:nvSpPr>
        <p:spPr>
          <a:xfrm>
            <a:off x="6781800" y="4143968"/>
            <a:ext cx="83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 = 2</a:t>
            </a:r>
          </a:p>
          <a:p>
            <a:r>
              <a:rPr lang="hu-HU" dirty="0"/>
              <a:t>s = 2 p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églalap 14">
                <a:extLst>
                  <a:ext uri="{FF2B5EF4-FFF2-40B4-BE49-F238E27FC236}">
                    <a16:creationId xmlns:a16="http://schemas.microsoft.com/office/drawing/2014/main" id="{2EAD5515-4B3C-4EB1-BAD5-F88BC4FCDBEB}"/>
                  </a:ext>
                </a:extLst>
              </p:cNvPr>
              <p:cNvSpPr/>
              <p:nvPr/>
            </p:nvSpPr>
            <p:spPr>
              <a:xfrm>
                <a:off x="7620006" y="4970681"/>
                <a:ext cx="3895618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u-HU" dirty="0"/>
                          <m:t>(</m:t>
                        </m:r>
                        <m:r>
                          <m:rPr>
                            <m:nor/>
                          </m:rPr>
                          <a:rPr lang="hu-HU" dirty="0"/>
                          <m:t>n</m:t>
                        </m:r>
                        <m:r>
                          <m:rPr>
                            <m:nor/>
                          </m:rPr>
                          <a:rPr lang="hu-HU" dirty="0"/>
                          <m:t> + 2</m:t>
                        </m:r>
                        <m:r>
                          <m:rPr>
                            <m:nor/>
                          </m:rPr>
                          <a:rPr lang="hu-HU" dirty="0"/>
                          <m:t>p</m:t>
                        </m:r>
                        <m:r>
                          <m:rPr>
                            <m:nor/>
                          </m:rPr>
                          <a:rPr lang="hu-HU" dirty="0"/>
                          <m:t> – </m:t>
                        </m:r>
                        <m:r>
                          <m:rPr>
                            <m:nor/>
                          </m:rPr>
                          <a:rPr lang="hu-HU" dirty="0"/>
                          <m:t>f</m:t>
                        </m:r>
                        <m:r>
                          <m:rPr>
                            <m:nor/>
                          </m:rPr>
                          <a:rPr lang="hu-HU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hu-HU" dirty="0"/>
                          <m:t>s</m:t>
                        </m:r>
                      </m:den>
                    </m:f>
                  </m:oMath>
                </a14:m>
                <a:r>
                  <a:rPr lang="hu-HU" dirty="0"/>
                  <a:t> + 1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u-HU" dirty="0"/>
                          <m:t>(</m:t>
                        </m:r>
                        <m:r>
                          <m:rPr>
                            <m:nor/>
                          </m:rPr>
                          <a:rPr lang="hu-HU" dirty="0"/>
                          <m:t>n</m:t>
                        </m:r>
                        <m:r>
                          <m:rPr>
                            <m:nor/>
                          </m:rPr>
                          <a:rPr lang="hu-HU" dirty="0"/>
                          <m:t> + 2</m:t>
                        </m:r>
                        <m:r>
                          <m:rPr>
                            <m:nor/>
                          </m:rPr>
                          <a:rPr lang="hu-HU" dirty="0"/>
                          <m:t>p</m:t>
                        </m:r>
                        <m:r>
                          <m:rPr>
                            <m:nor/>
                          </m:rPr>
                          <a:rPr lang="hu-HU" dirty="0"/>
                          <m:t> – </m:t>
                        </m:r>
                        <m:r>
                          <m:rPr>
                            <m:nor/>
                          </m:rPr>
                          <a:rPr lang="hu-HU" dirty="0"/>
                          <m:t>f</m:t>
                        </m:r>
                        <m:r>
                          <m:rPr>
                            <m:nor/>
                          </m:rPr>
                          <a:rPr lang="hu-HU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hu-HU" dirty="0"/>
                          <m:t>s</m:t>
                        </m:r>
                      </m:den>
                    </m:f>
                  </m:oMath>
                </a14:m>
                <a:r>
                  <a:rPr lang="hu-HU" dirty="0"/>
                  <a:t> + 1</a:t>
                </a:r>
                <a:r>
                  <a:rPr lang="en-US" dirty="0"/>
                  <a:t> </a:t>
                </a:r>
                <a:endParaRPr lang="hu-HU" dirty="0"/>
              </a:p>
            </p:txBody>
          </p:sp>
        </mc:Choice>
        <mc:Fallback>
          <p:sp>
            <p:nvSpPr>
              <p:cNvPr id="15" name="Téglalap 14">
                <a:extLst>
                  <a:ext uri="{FF2B5EF4-FFF2-40B4-BE49-F238E27FC236}">
                    <a16:creationId xmlns:a16="http://schemas.microsoft.com/office/drawing/2014/main" id="{2EAD5515-4B3C-4EB1-BAD5-F88BC4FCD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6" y="4970681"/>
                <a:ext cx="3895618" cy="554960"/>
              </a:xfrm>
              <a:prstGeom prst="rect">
                <a:avLst/>
              </a:prstGeom>
              <a:blipFill>
                <a:blip r:embed="rId2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69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E821F458-C3E2-4B37-A7FF-C78F64BB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/>
          <a:lstStyle/>
          <a:p>
            <a:r>
              <a:rPr lang="hu-HU" dirty="0" err="1"/>
              <a:t>Pooling</a:t>
            </a:r>
            <a:r>
              <a:rPr lang="hu-HU" dirty="0"/>
              <a:t> fajtái: </a:t>
            </a:r>
            <a:r>
              <a:rPr lang="hu-HU" dirty="0" err="1"/>
              <a:t>avg-Pooling</a:t>
            </a:r>
            <a:endParaRPr lang="hu-HU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4B8CCDE3-1A27-45A4-B710-3026F91E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94521"/>
              </p:ext>
            </p:extLst>
          </p:nvPr>
        </p:nvGraphicFramePr>
        <p:xfrm>
          <a:off x="1955800" y="2692610"/>
          <a:ext cx="4140200" cy="23746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1846084328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99006011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67024673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004185690"/>
                    </a:ext>
                  </a:extLst>
                </a:gridCol>
              </a:tblGrid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75617"/>
                  </a:ext>
                </a:extLst>
              </a:tr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98012"/>
                  </a:ext>
                </a:extLst>
              </a:tr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7803"/>
                  </a:ext>
                </a:extLst>
              </a:tr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20176"/>
                  </a:ext>
                </a:extLst>
              </a:tr>
            </a:tbl>
          </a:graphicData>
        </a:graphic>
      </p:graphicFrame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8EF4595C-DCF7-45FA-9198-75112D11F4CB}"/>
              </a:ext>
            </a:extLst>
          </p:cNvPr>
          <p:cNvSpPr/>
          <p:nvPr/>
        </p:nvSpPr>
        <p:spPr>
          <a:xfrm>
            <a:off x="6781806" y="3724379"/>
            <a:ext cx="838200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1596AB98-9DDF-47FC-91F3-7A8688D14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00081"/>
              </p:ext>
            </p:extLst>
          </p:nvPr>
        </p:nvGraphicFramePr>
        <p:xfrm>
          <a:off x="8260082" y="3056359"/>
          <a:ext cx="2245995" cy="16471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7444">
                  <a:extLst>
                    <a:ext uri="{9D8B030D-6E8A-4147-A177-3AD203B41FA5}">
                      <a16:colId xmlns:a16="http://schemas.microsoft.com/office/drawing/2014/main" val="990060110"/>
                    </a:ext>
                  </a:extLst>
                </a:gridCol>
                <a:gridCol w="1118551">
                  <a:extLst>
                    <a:ext uri="{9D8B030D-6E8A-4147-A177-3AD203B41FA5}">
                      <a16:colId xmlns:a16="http://schemas.microsoft.com/office/drawing/2014/main" val="670246736"/>
                    </a:ext>
                  </a:extLst>
                </a:gridCol>
              </a:tblGrid>
              <a:tr h="823595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3.75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1.25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98012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7803"/>
                  </a:ext>
                </a:extLst>
              </a:tr>
            </a:tbl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0781F558-3A84-4147-B475-F80C24B59283}"/>
              </a:ext>
            </a:extLst>
          </p:cNvPr>
          <p:cNvSpPr txBox="1"/>
          <p:nvPr/>
        </p:nvSpPr>
        <p:spPr>
          <a:xfrm>
            <a:off x="6781800" y="4143968"/>
            <a:ext cx="83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 = 2</a:t>
            </a:r>
          </a:p>
          <a:p>
            <a:r>
              <a:rPr lang="hu-HU" dirty="0"/>
              <a:t>s = 2 p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1DECDD8F-C290-4F7C-885F-052024C583DF}"/>
                  </a:ext>
                </a:extLst>
              </p:cNvPr>
              <p:cNvSpPr/>
              <p:nvPr/>
            </p:nvSpPr>
            <p:spPr>
              <a:xfrm>
                <a:off x="7620006" y="4970681"/>
                <a:ext cx="3895618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u-HU" dirty="0"/>
                          <m:t>(</m:t>
                        </m:r>
                        <m:r>
                          <m:rPr>
                            <m:nor/>
                          </m:rPr>
                          <a:rPr lang="hu-HU" dirty="0"/>
                          <m:t>n</m:t>
                        </m:r>
                        <m:r>
                          <m:rPr>
                            <m:nor/>
                          </m:rPr>
                          <a:rPr lang="hu-HU" dirty="0"/>
                          <m:t> + 2</m:t>
                        </m:r>
                        <m:r>
                          <m:rPr>
                            <m:nor/>
                          </m:rPr>
                          <a:rPr lang="hu-HU" dirty="0"/>
                          <m:t>p</m:t>
                        </m:r>
                        <m:r>
                          <m:rPr>
                            <m:nor/>
                          </m:rPr>
                          <a:rPr lang="hu-HU" dirty="0"/>
                          <m:t> – </m:t>
                        </m:r>
                        <m:r>
                          <m:rPr>
                            <m:nor/>
                          </m:rPr>
                          <a:rPr lang="hu-HU" dirty="0"/>
                          <m:t>f</m:t>
                        </m:r>
                        <m:r>
                          <m:rPr>
                            <m:nor/>
                          </m:rPr>
                          <a:rPr lang="hu-HU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hu-HU" dirty="0"/>
                          <m:t>s</m:t>
                        </m:r>
                      </m:den>
                    </m:f>
                  </m:oMath>
                </a14:m>
                <a:r>
                  <a:rPr lang="hu-HU" dirty="0"/>
                  <a:t> + 1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u-HU" dirty="0"/>
                          <m:t>(</m:t>
                        </m:r>
                        <m:r>
                          <m:rPr>
                            <m:nor/>
                          </m:rPr>
                          <a:rPr lang="hu-HU" dirty="0"/>
                          <m:t>n</m:t>
                        </m:r>
                        <m:r>
                          <m:rPr>
                            <m:nor/>
                          </m:rPr>
                          <a:rPr lang="hu-HU" dirty="0"/>
                          <m:t> + 2</m:t>
                        </m:r>
                        <m:r>
                          <m:rPr>
                            <m:nor/>
                          </m:rPr>
                          <a:rPr lang="hu-HU" dirty="0"/>
                          <m:t>p</m:t>
                        </m:r>
                        <m:r>
                          <m:rPr>
                            <m:nor/>
                          </m:rPr>
                          <a:rPr lang="hu-HU" dirty="0"/>
                          <m:t> – </m:t>
                        </m:r>
                        <m:r>
                          <m:rPr>
                            <m:nor/>
                          </m:rPr>
                          <a:rPr lang="hu-HU" dirty="0"/>
                          <m:t>f</m:t>
                        </m:r>
                        <m:r>
                          <m:rPr>
                            <m:nor/>
                          </m:rPr>
                          <a:rPr lang="hu-HU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hu-HU" dirty="0"/>
                          <m:t>s</m:t>
                        </m:r>
                      </m:den>
                    </m:f>
                  </m:oMath>
                </a14:m>
                <a:r>
                  <a:rPr lang="hu-HU" dirty="0"/>
                  <a:t> + 1</a:t>
                </a:r>
                <a:r>
                  <a:rPr lang="en-US" dirty="0"/>
                  <a:t> </a:t>
                </a:r>
                <a:endParaRPr lang="hu-HU" dirty="0"/>
              </a:p>
            </p:txBody>
          </p:sp>
        </mc:Choice>
        <mc:Fallback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1DECDD8F-C290-4F7C-885F-052024C58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6" y="4970681"/>
                <a:ext cx="3895618" cy="554960"/>
              </a:xfrm>
              <a:prstGeom prst="rect">
                <a:avLst/>
              </a:prstGeom>
              <a:blipFill>
                <a:blip r:embed="rId2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456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EB979-F1FF-43FD-8E50-C81FAABE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réteg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9829B0-6A24-4C88-B8D9-0AC644DF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Mostmár</a:t>
            </a:r>
            <a:r>
              <a:rPr lang="hu-HU" dirty="0"/>
              <a:t> minden építőkocka adott, hogy felépítsük egy </a:t>
            </a:r>
            <a:r>
              <a:rPr lang="hu-HU" dirty="0" err="1"/>
              <a:t>konvolúciós</a:t>
            </a:r>
            <a:r>
              <a:rPr lang="hu-HU" dirty="0"/>
              <a:t> réteget.</a:t>
            </a:r>
          </a:p>
          <a:p>
            <a:r>
              <a:rPr lang="hu-HU" dirty="0"/>
              <a:t>Ez a réteg, állhat csak </a:t>
            </a:r>
            <a:r>
              <a:rPr lang="hu-HU" dirty="0" err="1"/>
              <a:t>konvolúciós</a:t>
            </a:r>
            <a:r>
              <a:rPr lang="hu-HU" dirty="0"/>
              <a:t> rétegből, de általában két részből áll, egy </a:t>
            </a:r>
            <a:r>
              <a:rPr lang="hu-HU" dirty="0" err="1"/>
              <a:t>konvolúciós</a:t>
            </a:r>
            <a:r>
              <a:rPr lang="hu-HU" dirty="0"/>
              <a:t> és egy </a:t>
            </a:r>
            <a:r>
              <a:rPr lang="hu-HU" dirty="0" err="1"/>
              <a:t>pooling</a:t>
            </a:r>
            <a:r>
              <a:rPr lang="hu-HU" dirty="0"/>
              <a:t> rétegből, melyeket egy rétegként szokás feltüntetni.</a:t>
            </a:r>
          </a:p>
          <a:p>
            <a:r>
              <a:rPr lang="hu-HU" dirty="0"/>
              <a:t>Ezeket a rétegeket többször ismételve, érhetjük el, hogy a mátrixunk megfelelő méretűre csökkenjen és könnyen fel lehessen dolgozni, át lehessen adni.</a:t>
            </a:r>
          </a:p>
        </p:txBody>
      </p:sp>
    </p:spTree>
    <p:extLst>
      <p:ext uri="{BB962C8B-B14F-4D97-AF65-F5344CB8AC3E}">
        <p14:creationId xmlns:p14="http://schemas.microsoft.com/office/powerpoint/2010/main" val="414861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443483-9094-479E-A20A-31C8FAC0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réteg</a:t>
            </a:r>
          </a:p>
        </p:txBody>
      </p:sp>
      <p:pic>
        <p:nvPicPr>
          <p:cNvPr id="1026" name="Picture 2" descr="Imagini pentru lenet 5">
            <a:extLst>
              <a:ext uri="{FF2B5EF4-FFF2-40B4-BE49-F238E27FC236}">
                <a16:creationId xmlns:a16="http://schemas.microsoft.com/office/drawing/2014/main" id="{B524BF7E-6E65-4BA7-85F7-0795BE12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057401"/>
            <a:ext cx="8353425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B163C19-42C8-48BF-B100-219A7B079AF2}"/>
              </a:ext>
            </a:extLst>
          </p:cNvPr>
          <p:cNvSpPr txBox="1"/>
          <p:nvPr/>
        </p:nvSpPr>
        <p:spPr>
          <a:xfrm>
            <a:off x="4076700" y="59055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 jön ezután???</a:t>
            </a:r>
          </a:p>
        </p:txBody>
      </p:sp>
    </p:spTree>
    <p:extLst>
      <p:ext uri="{BB962C8B-B14F-4D97-AF65-F5344CB8AC3E}">
        <p14:creationId xmlns:p14="http://schemas.microsoft.com/office/powerpoint/2010/main" val="28392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78F94E-C583-43BF-AF0E-E358EC09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Fully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LAyer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75547E-AD52-4C3B-9D32-D80B6CF3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teljesen csatlakoztatott réteg (továbbiakban: </a:t>
            </a:r>
            <a:r>
              <a:rPr lang="hu-HU" dirty="0" err="1"/>
              <a:t>fully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, FCL) lényege, hogy a </a:t>
            </a:r>
            <a:r>
              <a:rPr lang="hu-HU" dirty="0" err="1"/>
              <a:t>konvolúciós</a:t>
            </a:r>
            <a:r>
              <a:rPr lang="hu-HU" dirty="0"/>
              <a:t> rétegekből érkező több dimenziós eredmény mátrixokat, egy vektorrá alakítsa. Ez az eljárás a lapítás (</a:t>
            </a:r>
            <a:r>
              <a:rPr lang="hu-HU" dirty="0" err="1"/>
              <a:t>flatten</a:t>
            </a:r>
            <a:r>
              <a:rPr lang="hu-HU" dirty="0"/>
              <a:t>). Például egy 5*5*16-os  eredmény mátrixból egy 400-as vektort készít, majd ezt köti a következő FCL-</a:t>
            </a:r>
            <a:r>
              <a:rPr lang="hu-HU" dirty="0" err="1"/>
              <a:t>hez</a:t>
            </a:r>
            <a:r>
              <a:rPr lang="hu-HU" dirty="0"/>
              <a:t>, melynek mérete 120. Az első </a:t>
            </a:r>
            <a:r>
              <a:rPr lang="hu-HU" dirty="0" err="1"/>
              <a:t>flatten</a:t>
            </a:r>
            <a:r>
              <a:rPr lang="hu-HU" dirty="0"/>
              <a:t> még nem önálló réteg, hanem a </a:t>
            </a:r>
            <a:r>
              <a:rPr lang="hu-HU" dirty="0" err="1"/>
              <a:t>konvolúciós</a:t>
            </a:r>
            <a:r>
              <a:rPr lang="hu-HU" dirty="0"/>
              <a:t> réteg kimenete. </a:t>
            </a:r>
          </a:p>
        </p:txBody>
      </p:sp>
    </p:spTree>
    <p:extLst>
      <p:ext uri="{BB962C8B-B14F-4D97-AF65-F5344CB8AC3E}">
        <p14:creationId xmlns:p14="http://schemas.microsoft.com/office/powerpoint/2010/main" val="3153914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AAE1AEAF-7E67-4144-96D1-A879CB9CE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624" y="2193925"/>
            <a:ext cx="8610600" cy="4024313"/>
          </a:xfrm>
          <a:prstGeom prst="rect">
            <a:avLst/>
          </a:prstGeom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5AF1ABCC-2386-4AD1-A331-5D69E706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/>
          <a:lstStyle/>
          <a:p>
            <a:r>
              <a:rPr lang="hu-HU" dirty="0" err="1"/>
              <a:t>Fully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LAyer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776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E56E2E-6A7E-43D3-BA5A-7864A988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Softmax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AF26CB-BEA4-47E4-AB35-042EFB777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4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2E856D-6F09-42FE-BBB2-AA63EE8D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Gyakorlati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A5C7BE-FECD-42AB-8E86-8690BDEB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eddigiekben a </a:t>
            </a:r>
            <a:r>
              <a:rPr lang="hu-HU" dirty="0" err="1"/>
              <a:t>konvolúciós</a:t>
            </a:r>
            <a:r>
              <a:rPr lang="hu-HU" dirty="0"/>
              <a:t> neuronhálók alapköveit ismertettük, viszont a gépi látás tanulmánya nem csak erről szól, hanem arról is, hogy hogyan alkalmazzuk ezeket, milyen rétegeket hozunk létre a kép felismerésre.</a:t>
            </a:r>
          </a:p>
          <a:p>
            <a:r>
              <a:rPr lang="hu-HU" dirty="0"/>
              <a:t>A továbbiakban az előző módszerek 3 gyakorlati megvalósítását, nézzük meg, ezzel szemléltetve, hogy milyen változatos módokon lehet felépíteni egy </a:t>
            </a:r>
            <a:r>
              <a:rPr lang="hu-HU" dirty="0" err="1"/>
              <a:t>konvolúciós</a:t>
            </a:r>
            <a:r>
              <a:rPr lang="hu-HU" dirty="0"/>
              <a:t> neuronhálót.</a:t>
            </a:r>
          </a:p>
          <a:p>
            <a:r>
              <a:rPr lang="hu-HU" dirty="0"/>
              <a:t>Ezen módszerek tételesen:</a:t>
            </a:r>
          </a:p>
          <a:p>
            <a:pPr lvl="1"/>
            <a:r>
              <a:rPr lang="hu-HU" dirty="0" err="1"/>
              <a:t>LeNet</a:t>
            </a:r>
            <a:r>
              <a:rPr lang="hu-HU" dirty="0"/>
              <a:t> 5</a:t>
            </a:r>
          </a:p>
          <a:p>
            <a:pPr lvl="1"/>
            <a:r>
              <a:rPr lang="hu-HU" dirty="0" err="1"/>
              <a:t>AlexNet</a:t>
            </a:r>
            <a:endParaRPr lang="hu-HU" dirty="0"/>
          </a:p>
          <a:p>
            <a:pPr lvl="1"/>
            <a:r>
              <a:rPr lang="hu-HU" dirty="0"/>
              <a:t>VGG 16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5675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1E4167-FAD9-4732-830B-99A43D15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Lenet</a:t>
            </a:r>
            <a:r>
              <a:rPr lang="hu-HU" dirty="0"/>
              <a:t> 5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071282-4A7A-46D7-B9F5-F0394A65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Yann </a:t>
            </a:r>
            <a:r>
              <a:rPr lang="en-US" dirty="0" err="1"/>
              <a:t>LeCun</a:t>
            </a:r>
            <a:r>
              <a:rPr lang="en-US" dirty="0"/>
              <a:t>, Leon </a:t>
            </a:r>
            <a:r>
              <a:rPr lang="en-US" dirty="0" err="1"/>
              <a:t>Bottou</a:t>
            </a:r>
            <a:r>
              <a:rPr lang="en-US" dirty="0"/>
              <a:t>, </a:t>
            </a:r>
            <a:r>
              <a:rPr lang="en-US" dirty="0" err="1"/>
              <a:t>Yosuha</a:t>
            </a:r>
            <a:r>
              <a:rPr lang="en-US" dirty="0"/>
              <a:t> </a:t>
            </a:r>
            <a:r>
              <a:rPr lang="en-US" dirty="0" err="1"/>
              <a:t>Bengio</a:t>
            </a:r>
            <a:r>
              <a:rPr lang="en-US" dirty="0"/>
              <a:t> and Patrick Haffner proposed a neural network architecture for handwritten and machine-printed character recognition in 1990’s which they called LeNet-5. The architecture is straightforward and simple to understand that’s why it is mostly used as a first step for teaching Convolutional Neural Network.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7427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5E3A80-830A-4A8D-B3F5-D5B3E591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Lenet</a:t>
            </a:r>
            <a:r>
              <a:rPr lang="hu-HU" dirty="0"/>
              <a:t> 5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B638C55-F412-46C3-A14D-BC572EA9D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2057401"/>
            <a:ext cx="9715500" cy="42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2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906D088-24EC-4FDF-8CCA-A16110D0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293812"/>
          </a:xfrm>
        </p:spPr>
        <p:txBody>
          <a:bodyPr/>
          <a:lstStyle/>
          <a:p>
            <a:r>
              <a:rPr lang="ro-RO" dirty="0"/>
              <a:t>Neurális hálózat típusok</a:t>
            </a:r>
            <a:endParaRPr lang="hu-HU" dirty="0"/>
          </a:p>
        </p:txBody>
      </p:sp>
      <p:pic>
        <p:nvPicPr>
          <p:cNvPr id="5" name="Picture 2" descr="https://s3-ap-south-1.amazonaws.com/av-blog-media/wp-content/uploads/2018/10/Screenshot-from-2018-10-12-14-10-51.png">
            <a:extLst>
              <a:ext uri="{FF2B5EF4-FFF2-40B4-BE49-F238E27FC236}">
                <a16:creationId xmlns:a16="http://schemas.microsoft.com/office/drawing/2014/main" id="{C62CC931-41DD-4A06-96B3-75B9205588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202873"/>
            <a:ext cx="8982075" cy="339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37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3AD342-535B-4807-8011-7D485471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AlexNEt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327644-39E8-4BE9-9C2A-51A01AD61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famously won the 2012 ImageNet LSVRC-2012 competition by a large margin (15.3% VS 26.2% (second place) error rates). Here we have a look at the details of the neuron architecture from the related paper ImageNet Classification with Deep Convolutional Neural Networks.</a:t>
            </a:r>
          </a:p>
          <a:p>
            <a:r>
              <a:rPr lang="en-US" b="1" dirty="0"/>
              <a:t>The highlights of the paper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instead of Tanh to add non-linearity. It accelerates the speed by 6 times at the same accuracy.</a:t>
            </a:r>
          </a:p>
          <a:p>
            <a:r>
              <a:rPr lang="en-US" dirty="0"/>
              <a:t>Use dropout instead of </a:t>
            </a:r>
            <a:r>
              <a:rPr lang="en-US" dirty="0" err="1"/>
              <a:t>regularisation</a:t>
            </a:r>
            <a:r>
              <a:rPr lang="en-US" dirty="0"/>
              <a:t> to deal with overfitting. However the training time is doubled with the dropout rate of 0.5.</a:t>
            </a:r>
          </a:p>
          <a:p>
            <a:r>
              <a:rPr lang="en-US" dirty="0"/>
              <a:t>Overlap pooling to reduce the size of network. It reduces the top-1 and top-5 error rates by 0.4% and 0.3%, </a:t>
            </a:r>
            <a:r>
              <a:rPr lang="en-US" dirty="0" err="1"/>
              <a:t>repectively</a:t>
            </a:r>
            <a:r>
              <a:rPr lang="en-US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0638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B6DE9E-68AE-4742-B63D-4A0A4600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Alexnet</a:t>
            </a:r>
          </a:p>
        </p:txBody>
      </p:sp>
      <p:pic>
        <p:nvPicPr>
          <p:cNvPr id="2050" name="Picture 2" descr="https://www.learnopencv.com/wp-content/uploads/2018/05/AlexNet-1.png">
            <a:extLst>
              <a:ext uri="{FF2B5EF4-FFF2-40B4-BE49-F238E27FC236}">
                <a16:creationId xmlns:a16="http://schemas.microsoft.com/office/drawing/2014/main" id="{2012FB0C-3E00-48FD-AA8C-FA3D0F66E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1"/>
            <a:ext cx="8302621" cy="449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21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7F89F7-F1D9-4607-B19E-947BEA49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VGG 16</a:t>
            </a:r>
          </a:p>
        </p:txBody>
      </p:sp>
      <p:pic>
        <p:nvPicPr>
          <p:cNvPr id="3074" name="Picture 2" descr="Imagini pentru vgg 16">
            <a:extLst>
              <a:ext uri="{FF2B5EF4-FFF2-40B4-BE49-F238E27FC236}">
                <a16:creationId xmlns:a16="http://schemas.microsoft.com/office/drawing/2014/main" id="{5DD30B0D-CAC9-4F0A-BAF4-66453F98B5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2193925"/>
            <a:ext cx="7419975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21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F165B-386F-4099-B28E-24874916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Történeti áttekintés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DE8B83-9D39-4003-BF1E-1D667D58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neurális </a:t>
            </a:r>
            <a:r>
              <a:rPr lang="hu-HU" dirty="0" err="1"/>
              <a:t>hálózatokat</a:t>
            </a:r>
            <a:r>
              <a:rPr lang="hu-HU" dirty="0"/>
              <a:t> a biológiai értelemben vett vizuális kéreg ihlette</a:t>
            </a:r>
          </a:p>
          <a:p>
            <a:r>
              <a:rPr lang="hu-HU" dirty="0"/>
              <a:t>A kéregnek kis méretű sejtjei vannak, amelyek érzékenyek a vizuális mező specifikus területeire </a:t>
            </a:r>
          </a:p>
          <a:p>
            <a:r>
              <a:rPr lang="hu-HU" dirty="0"/>
              <a:t>Ezt az elképzelést </a:t>
            </a:r>
            <a:r>
              <a:rPr lang="hu-HU" dirty="0" err="1"/>
              <a:t>Hubel</a:t>
            </a:r>
            <a:r>
              <a:rPr lang="hu-HU" dirty="0"/>
              <a:t> és Wiesel 1962-ben elvégzett kísérlete bővítette</a:t>
            </a:r>
          </a:p>
          <a:p>
            <a:r>
              <a:rPr lang="hu-HU" dirty="0"/>
              <a:t>A kísérlet eredményeképpen rájöttek, hogy  az egyes neuronok az agyunkban  csak bizonyos élek jelenlétében aktiválódnak. Például, függőleges és vízszintes élek esetén. </a:t>
            </a:r>
          </a:p>
          <a:p>
            <a:r>
              <a:rPr lang="hu-HU" dirty="0"/>
              <a:t>A két tudós, úgy találta, hogy ezek a neuronok oszlopos módon rendeződnek és együtt állítják elő a vizuális észlelést </a:t>
            </a:r>
          </a:p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hálózatok egyszerű neurális hálózatok, amelyek </a:t>
            </a:r>
            <a:r>
              <a:rPr lang="hu-HU" dirty="0" err="1"/>
              <a:t>konvolúciót</a:t>
            </a:r>
            <a:r>
              <a:rPr lang="hu-HU" dirty="0"/>
              <a:t> használnak az egyszerű mátrix szorzás helyett, legalább egy rétegükben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13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EACE-2362-4145-A082-B83A6527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</a:t>
            </a:r>
            <a:r>
              <a:rPr lang="hu-HU" dirty="0" err="1"/>
              <a:t>konvolúciós</a:t>
            </a:r>
            <a:r>
              <a:rPr lang="hu-HU" dirty="0"/>
              <a:t> neuronhálózatokra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922B5B-D7B6-4ED6-BB4D-9323B29B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neurális hálózatok egy nagy előrelépést jelentettek a gépi látás terén</a:t>
            </a:r>
          </a:p>
          <a:p>
            <a:r>
              <a:rPr lang="hu-HU" dirty="0"/>
              <a:t>Sokkal jobban teljesítettek, mint a hagyományos gépi látás, és a legkorszerűbb eredményeket hozták</a:t>
            </a:r>
          </a:p>
          <a:p>
            <a:r>
              <a:rPr lang="hu-HU" dirty="0"/>
              <a:t>Ezek a neurális hálózatók sikeresnek bizonyultak  több különböző valós alkalmazásban is: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	képosztályozás, objektum felismerés, szegmentálás és arcfelismerés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	önvezető autók, amelyek sikeresen kihasználják CNN alapú látásrendszert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	kristály szerkezet osztályozása </a:t>
            </a:r>
          </a:p>
        </p:txBody>
      </p:sp>
    </p:spTree>
    <p:extLst>
      <p:ext uri="{BB962C8B-B14F-4D97-AF65-F5344CB8AC3E}">
        <p14:creationId xmlns:p14="http://schemas.microsoft.com/office/powerpoint/2010/main" val="314712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nvolutional neural networks python">
            <a:extLst>
              <a:ext uri="{FF2B5EF4-FFF2-40B4-BE49-F238E27FC236}">
                <a16:creationId xmlns:a16="http://schemas.microsoft.com/office/drawing/2014/main" id="{46121E96-0927-4527-8363-ABA7BDC67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" name="AutoShape 4" descr="convolutional neural networks python">
            <a:extLst>
              <a:ext uri="{FF2B5EF4-FFF2-40B4-BE49-F238E27FC236}">
                <a16:creationId xmlns:a16="http://schemas.microsoft.com/office/drawing/2014/main" id="{DC0F57D3-DA07-41E5-936C-DA45FFE43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9F2A066-97EA-4101-8A3B-E2249B08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653540"/>
            <a:ext cx="11540490" cy="35509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5D369AC-7016-4CAC-BFB7-722EB1BDA1F9}"/>
              </a:ext>
            </a:extLst>
          </p:cNvPr>
          <p:cNvSpPr txBox="1"/>
          <p:nvPr/>
        </p:nvSpPr>
        <p:spPr>
          <a:xfrm>
            <a:off x="4191000" y="5650230"/>
            <a:ext cx="5547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Ábra </a:t>
            </a:r>
            <a:r>
              <a:rPr lang="hu-HU" dirty="0" err="1"/>
              <a:t>Konvlúciós</a:t>
            </a:r>
            <a:r>
              <a:rPr lang="hu-HU" dirty="0"/>
              <a:t> neurális hálózat</a:t>
            </a:r>
          </a:p>
        </p:txBody>
      </p:sp>
    </p:spTree>
    <p:extLst>
      <p:ext uri="{BB962C8B-B14F-4D97-AF65-F5344CB8AC3E}">
        <p14:creationId xmlns:p14="http://schemas.microsoft.com/office/powerpoint/2010/main" val="87100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F363D5-D8AB-43FA-903C-938AFB90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Mi is az a </a:t>
                </a:r>
                <a:r>
                  <a:rPr lang="hu-HU" dirty="0" err="1"/>
                  <a:t>konvolúció</a:t>
                </a:r>
                <a:r>
                  <a:rPr lang="hu-HU" dirty="0"/>
                  <a:t>?</a:t>
                </a:r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</a:t>
                </a:r>
                <a:r>
                  <a:rPr lang="hu-HU" dirty="0"/>
                  <a:t> matematikai eljárás, mely legáltalánosabb formájában két valós </a:t>
                </a:r>
                <a:r>
                  <a:rPr lang="hu-HU" dirty="0" err="1"/>
                  <a:t>paraméterezésű</a:t>
                </a:r>
                <a:r>
                  <a:rPr lang="hu-HU" dirty="0"/>
                  <a:t> függvény közötti eljárás:</a:t>
                </a:r>
              </a:p>
              <a:p>
                <a:pPr marL="457200" lvl="1" indent="0">
                  <a:buNone/>
                </a:pPr>
                <a:endParaRPr lang="hu-HU" dirty="0"/>
              </a:p>
              <a:p>
                <a:pPr lvl="1"/>
                <a:r>
                  <a:rPr lang="hu-HU" dirty="0"/>
                  <a:t>[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hu-HU" dirty="0"/>
                  <a:t> vagyis [s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hu-HU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b="0" dirty="0"/>
              </a:p>
              <a:p>
                <a:pPr lvl="1"/>
                <a:r>
                  <a:rPr lang="hu-HU" dirty="0"/>
                  <a:t>Ebből adódóan egy dimenzióra a konvolúció képlete: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i="1" dirty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hu-HU" dirty="0"/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konvolúciós</a:t>
                </a:r>
                <a:r>
                  <a:rPr lang="hu-HU" dirty="0"/>
                  <a:t> eljárást azonban érdemesebb két dimenziós objektumokra például képekre alkalmazni. Ennek képlete: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hu-HU" i="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hu-HU" dirty="0"/>
                  <a:t> ahol I az image és K a kernel.</a:t>
                </a:r>
              </a:p>
              <a:p>
                <a:pPr lvl="1"/>
                <a:r>
                  <a:rPr lang="hu-HU" dirty="0"/>
                  <a:t>Erre a függvényre érvényesül az asszociativitás [A * (B * C) = (A * B) * C]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5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C9055-02FC-4286-91C0-E87EAA93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a </a:t>
            </a:r>
            <a:r>
              <a:rPr lang="hu-HU" dirty="0" err="1"/>
              <a:t>konvolúcióra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Függőleges éldetektálás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0371682F-E12F-4F75-B3B3-EB3D2D874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595439"/>
              </p:ext>
            </p:extLst>
          </p:nvPr>
        </p:nvGraphicFramePr>
        <p:xfrm>
          <a:off x="2141217" y="2775585"/>
          <a:ext cx="2249808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B0B4F63A-2873-4A7F-ACD0-971D215A3265}"/>
              </a:ext>
            </a:extLst>
          </p:cNvPr>
          <p:cNvSpPr txBox="1"/>
          <p:nvPr/>
        </p:nvSpPr>
        <p:spPr>
          <a:xfrm>
            <a:off x="4619625" y="3371850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7BB24C9-45C7-4FB2-A298-22696103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70874"/>
              </p:ext>
            </p:extLst>
          </p:nvPr>
        </p:nvGraphicFramePr>
        <p:xfrm>
          <a:off x="5143500" y="3072765"/>
          <a:ext cx="122015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2EF4C0C0-E0BA-4AA4-8E88-4B4BFE4C6D95}"/>
              </a:ext>
            </a:extLst>
          </p:cNvPr>
          <p:cNvSpPr/>
          <p:nvPr/>
        </p:nvSpPr>
        <p:spPr>
          <a:xfrm>
            <a:off x="6743700" y="3371850"/>
            <a:ext cx="110490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54981BF2-3B0C-425F-968B-FB856A966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78219"/>
              </p:ext>
            </p:extLst>
          </p:nvPr>
        </p:nvGraphicFramePr>
        <p:xfrm>
          <a:off x="8080375" y="2882582"/>
          <a:ext cx="2072957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70217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B6482967-0584-4779-BD5F-AAFBB6D40B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51389" y="2595562"/>
            <a:ext cx="663576" cy="654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3782E5D-1779-4FAE-82CB-9DA6D437218B}"/>
              </a:ext>
            </a:extLst>
          </p:cNvPr>
          <p:cNvSpPr txBox="1"/>
          <p:nvPr/>
        </p:nvSpPr>
        <p:spPr>
          <a:xfrm>
            <a:off x="4914900" y="2247900"/>
            <a:ext cx="207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/>
              <a:t>Konvolúciós</a:t>
            </a:r>
            <a:r>
              <a:rPr lang="hu-HU" sz="1200" dirty="0"/>
              <a:t> eljárás jele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F6FADB9-3C1C-4C24-A17A-A4AA8400ABA6}"/>
              </a:ext>
            </a:extLst>
          </p:cNvPr>
          <p:cNvSpPr txBox="1"/>
          <p:nvPr/>
        </p:nvSpPr>
        <p:spPr>
          <a:xfrm>
            <a:off x="2270758" y="5067300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Eredeti mátrix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732914F-2C7F-4E67-86BA-C63E04ABE0B1}"/>
              </a:ext>
            </a:extLst>
          </p:cNvPr>
          <p:cNvSpPr txBox="1"/>
          <p:nvPr/>
        </p:nvSpPr>
        <p:spPr>
          <a:xfrm>
            <a:off x="5143500" y="4365942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Szűrő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9616571B-1902-4AFF-B5CB-50E38C064875}"/>
              </a:ext>
            </a:extLst>
          </p:cNvPr>
          <p:cNvSpPr txBox="1"/>
          <p:nvPr/>
        </p:nvSpPr>
        <p:spPr>
          <a:xfrm>
            <a:off x="7588090" y="4415849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/>
              <a:t>Konvolúció</a:t>
            </a:r>
            <a:r>
              <a:rPr lang="hu-HU" sz="1400" dirty="0"/>
              <a:t> eredménye</a:t>
            </a:r>
          </a:p>
        </p:txBody>
      </p:sp>
    </p:spTree>
    <p:extLst>
      <p:ext uri="{BB962C8B-B14F-4D97-AF65-F5344CB8AC3E}">
        <p14:creationId xmlns:p14="http://schemas.microsoft.com/office/powerpoint/2010/main" val="34423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C69BC1-AF15-4F06-A72A-75C65734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Valós felhasználás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DC5F54-D10A-406C-ABDE-9110BBAF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művelet elvégzésével, az eredeti mátrixban meghatározhatjuk egy alakzat éleit.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7A35BD41-A5F8-4F90-AA82-6E75B89AD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84504"/>
              </p:ext>
            </p:extLst>
          </p:nvPr>
        </p:nvGraphicFramePr>
        <p:xfrm>
          <a:off x="1127443" y="3497747"/>
          <a:ext cx="3011805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2194F450-2ED0-445D-ABBD-5D54BFC2721C}"/>
              </a:ext>
            </a:extLst>
          </p:cNvPr>
          <p:cNvSpPr txBox="1"/>
          <p:nvPr/>
        </p:nvSpPr>
        <p:spPr>
          <a:xfrm>
            <a:off x="4429125" y="4090400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8ADB53AF-A01F-4918-AD8D-525E88D9F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78761"/>
              </p:ext>
            </p:extLst>
          </p:nvPr>
        </p:nvGraphicFramePr>
        <p:xfrm>
          <a:off x="4953000" y="379131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B5FE7797-761F-4BB4-A9B3-2C39639B553C}"/>
              </a:ext>
            </a:extLst>
          </p:cNvPr>
          <p:cNvSpPr/>
          <p:nvPr/>
        </p:nvSpPr>
        <p:spPr>
          <a:xfrm>
            <a:off x="6553200" y="4090400"/>
            <a:ext cx="110490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4994A712-51FF-4B3F-A60A-655FA9942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33259"/>
              </p:ext>
            </p:extLst>
          </p:nvPr>
        </p:nvGraphicFramePr>
        <p:xfrm>
          <a:off x="7889875" y="3601132"/>
          <a:ext cx="2199957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70217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2C6A9570-C0AF-4DA1-B357-52E3DE1D5A76}"/>
              </a:ext>
            </a:extLst>
          </p:cNvPr>
          <p:cNvSpPr txBox="1"/>
          <p:nvPr/>
        </p:nvSpPr>
        <p:spPr>
          <a:xfrm>
            <a:off x="1637982" y="5816847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Eredeti mátrix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232260B-92BE-42C4-9588-0CAA1AD96841}"/>
              </a:ext>
            </a:extLst>
          </p:cNvPr>
          <p:cNvSpPr txBox="1"/>
          <p:nvPr/>
        </p:nvSpPr>
        <p:spPr>
          <a:xfrm>
            <a:off x="4953000" y="5084492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Szűrő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9DC3F89-A00A-4AC0-9DA8-04DA7108CB52}"/>
              </a:ext>
            </a:extLst>
          </p:cNvPr>
          <p:cNvSpPr txBox="1"/>
          <p:nvPr/>
        </p:nvSpPr>
        <p:spPr>
          <a:xfrm>
            <a:off x="7397590" y="5134399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 él</a:t>
            </a:r>
          </a:p>
        </p:txBody>
      </p:sp>
    </p:spTree>
    <p:extLst>
      <p:ext uri="{BB962C8B-B14F-4D97-AF65-F5344CB8AC3E}">
        <p14:creationId xmlns:p14="http://schemas.microsoft.com/office/powerpoint/2010/main" val="16531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2505</TotalTime>
  <Words>1763</Words>
  <Application>Microsoft Office PowerPoint</Application>
  <PresentationFormat>Szélesvásznú</PresentationFormat>
  <Paragraphs>578</Paragraphs>
  <Slides>32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Wingdings</vt:lpstr>
      <vt:lpstr>Kondenzcsík</vt:lpstr>
      <vt:lpstr>Konvolúciós neuronhálók</vt:lpstr>
      <vt:lpstr>Egy általános neurális háló</vt:lpstr>
      <vt:lpstr>Neurális hálózat típusok</vt:lpstr>
      <vt:lpstr>Történeti áttekintés</vt:lpstr>
      <vt:lpstr>Példa konvolúciós neuronhálózatokra</vt:lpstr>
      <vt:lpstr>PowerPoint-bemutató</vt:lpstr>
      <vt:lpstr>A Konvolúciós eljárás</vt:lpstr>
      <vt:lpstr>Példa a konvolúcióra: Függőleges éldetektálás</vt:lpstr>
      <vt:lpstr>Valós felhasználás</vt:lpstr>
      <vt:lpstr>Milyen Szűrőket használhatunk</vt:lpstr>
      <vt:lpstr>Alkalmazható szűrők</vt:lpstr>
      <vt:lpstr>Mit veszünk észre? </vt:lpstr>
      <vt:lpstr>Egy megoldás: Padding</vt:lpstr>
      <vt:lpstr>padding</vt:lpstr>
      <vt:lpstr>KONVOLÚCIÓK TÍPUSAI</vt:lpstr>
      <vt:lpstr>LÉPTETETT KONVOLÚCIÓ</vt:lpstr>
      <vt:lpstr>Konvolúciós eljárás alkalmazása színes képekre</vt:lpstr>
      <vt:lpstr>PowerPoint-bemutató</vt:lpstr>
      <vt:lpstr>Pooling metódus</vt:lpstr>
      <vt:lpstr>Pooling fajtái: Max-Pooling</vt:lpstr>
      <vt:lpstr>Pooling fajtái: avg-Pooling</vt:lpstr>
      <vt:lpstr>Konvolúciós réteg</vt:lpstr>
      <vt:lpstr>Konvolúciós réteg</vt:lpstr>
      <vt:lpstr>Fully Connected LAyer</vt:lpstr>
      <vt:lpstr>Fully Connected LAyer</vt:lpstr>
      <vt:lpstr>Softmax</vt:lpstr>
      <vt:lpstr>Gyakorlati alkalmazás</vt:lpstr>
      <vt:lpstr>Lenet 5</vt:lpstr>
      <vt:lpstr>Lenet 5</vt:lpstr>
      <vt:lpstr>AlexNEt</vt:lpstr>
      <vt:lpstr>Alexnet</vt:lpstr>
      <vt:lpstr>VGG 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Konvolúciós neuronhálók</dc:title>
  <dc:creator>Tamás Marton</dc:creator>
  <cp:lastModifiedBy>Tamás Marton</cp:lastModifiedBy>
  <cp:revision>47</cp:revision>
  <dcterms:created xsi:type="dcterms:W3CDTF">2019-03-12T14:45:44Z</dcterms:created>
  <dcterms:modified xsi:type="dcterms:W3CDTF">2019-03-17T12:28:29Z</dcterms:modified>
</cp:coreProperties>
</file>