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86374" autoAdjust="0"/>
  </p:normalViewPr>
  <p:slideViewPr>
    <p:cSldViewPr snapToGrid="0">
      <p:cViewPr varScale="1">
        <p:scale>
          <a:sx n="116" d="100"/>
          <a:sy n="116" d="100"/>
        </p:scale>
        <p:origin x="146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Ahol:</a:t>
            </a:r>
          </a:p>
          <a:p>
            <a:r>
              <a:rPr lang="hu-HU" dirty="0"/>
              <a:t>N = Az eredeti mátrix mérete</a:t>
            </a:r>
          </a:p>
          <a:p>
            <a:r>
              <a:rPr lang="hu-HU" dirty="0"/>
              <a:t>F = a szűrő mátrix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5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3EB29-DB40-4DB5-AD8D-8CF413B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Szűrőket használhatunk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6D40-9174-4079-B6CD-C0594E2C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1"/>
            <a:ext cx="10820400" cy="40241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/>
              <a:t>Igazából </a:t>
            </a:r>
            <a:r>
              <a:rPr lang="hu-HU" dirty="0" err="1"/>
              <a:t>akármilyet</a:t>
            </a:r>
            <a:r>
              <a:rPr lang="hu-HU" dirty="0"/>
              <a:t>, de a szűrő változtatása nem vonzza magával a helyes eredményt, viszont ezekre odafigyelve, meghatározható egy szűrő mátrix: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szűrő mátrix legyen szimmetrikus (n x n)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Az n-</a:t>
            </a:r>
            <a:r>
              <a:rPr lang="hu-HU" dirty="0" err="1"/>
              <a:t>nek</a:t>
            </a:r>
            <a:r>
              <a:rPr lang="hu-HU" dirty="0"/>
              <a:t> válasszunk páratlan számot.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Érdemes előre definiált és kipróbált szűrőt alkalmazni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4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1BCF5-110D-4223-8C9D-B2CB059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Alkalmazható szűrők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20B0C696-581B-4054-AC41-90E19FFB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5359"/>
              </p:ext>
            </p:extLst>
          </p:nvPr>
        </p:nvGraphicFramePr>
        <p:xfrm>
          <a:off x="1200150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A1EC1DC8-50C7-4B01-81F1-AEC3F51A3FEB}"/>
              </a:ext>
            </a:extLst>
          </p:cNvPr>
          <p:cNvSpPr txBox="1"/>
          <p:nvPr/>
        </p:nvSpPr>
        <p:spPr>
          <a:xfrm>
            <a:off x="120015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D8C95CC7-6EF4-4C2E-A938-D1F250CD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2205"/>
              </p:ext>
            </p:extLst>
          </p:nvPr>
        </p:nvGraphicFramePr>
        <p:xfrm>
          <a:off x="2799873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A6AE8F4-D4B6-44F2-9EBA-F5BCF6CEAB3F}"/>
              </a:ext>
            </a:extLst>
          </p:cNvPr>
          <p:cNvSpPr txBox="1"/>
          <p:nvPr/>
        </p:nvSpPr>
        <p:spPr>
          <a:xfrm>
            <a:off x="279987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C17AE4-A01F-486B-878E-BEE54CA82EF7}"/>
              </a:ext>
            </a:extLst>
          </p:cNvPr>
          <p:cNvSpPr txBox="1"/>
          <p:nvPr/>
        </p:nvSpPr>
        <p:spPr>
          <a:xfrm>
            <a:off x="111442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Robinson féle szűrök: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3511492-573B-4B59-8823-811A13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8131"/>
              </p:ext>
            </p:extLst>
          </p:nvPr>
        </p:nvGraphicFramePr>
        <p:xfrm>
          <a:off x="1200150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B25C68-903D-4712-8A57-591437EE93B2}"/>
              </a:ext>
            </a:extLst>
          </p:cNvPr>
          <p:cNvSpPr txBox="1"/>
          <p:nvPr/>
        </p:nvSpPr>
        <p:spPr>
          <a:xfrm>
            <a:off x="120015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49F0EFBC-9CF2-44A1-8389-6FA75121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849"/>
              </p:ext>
            </p:extLst>
          </p:nvPr>
        </p:nvGraphicFramePr>
        <p:xfrm>
          <a:off x="2799873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80AD49A2-3C9D-4A38-BB44-5E37A3820C21}"/>
              </a:ext>
            </a:extLst>
          </p:cNvPr>
          <p:cNvSpPr txBox="1"/>
          <p:nvPr/>
        </p:nvSpPr>
        <p:spPr>
          <a:xfrm>
            <a:off x="279987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29FC1F40-64F4-4123-A2A6-BFC3B997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064"/>
              </p:ext>
            </p:extLst>
          </p:nvPr>
        </p:nvGraphicFramePr>
        <p:xfrm>
          <a:off x="4733925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BF9BF3-2D42-4A95-8F46-6B957F124975}"/>
              </a:ext>
            </a:extLst>
          </p:cNvPr>
          <p:cNvSpPr txBox="1"/>
          <p:nvPr/>
        </p:nvSpPr>
        <p:spPr>
          <a:xfrm>
            <a:off x="4733925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52471B4-1C9D-4FC2-8454-505AB44F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77483"/>
              </p:ext>
            </p:extLst>
          </p:nvPr>
        </p:nvGraphicFramePr>
        <p:xfrm>
          <a:off x="6333648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094066-8E18-4AF0-93AB-9DACC0F42EB8}"/>
              </a:ext>
            </a:extLst>
          </p:cNvPr>
          <p:cNvSpPr txBox="1"/>
          <p:nvPr/>
        </p:nvSpPr>
        <p:spPr>
          <a:xfrm>
            <a:off x="6333648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CAA389A-B0E4-43D5-AA3E-ABE96FC9EC14}"/>
              </a:ext>
            </a:extLst>
          </p:cNvPr>
          <p:cNvSpPr txBox="1"/>
          <p:nvPr/>
        </p:nvSpPr>
        <p:spPr>
          <a:xfrm>
            <a:off x="4648200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Sobel</a:t>
            </a:r>
            <a:r>
              <a:rPr lang="hu-HU" dirty="0"/>
              <a:t> féle szűrök: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8FF0F892-50A0-49F7-9A9C-7B28AAA8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7"/>
              </p:ext>
            </p:extLst>
          </p:nvPr>
        </p:nvGraphicFramePr>
        <p:xfrm>
          <a:off x="4733925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3" name="Szövegdoboz 22">
            <a:extLst>
              <a:ext uri="{FF2B5EF4-FFF2-40B4-BE49-F238E27FC236}">
                <a16:creationId xmlns:a16="http://schemas.microsoft.com/office/drawing/2014/main" id="{1C9D2333-3186-466C-97F4-6CF8562EB22D}"/>
              </a:ext>
            </a:extLst>
          </p:cNvPr>
          <p:cNvSpPr txBox="1"/>
          <p:nvPr/>
        </p:nvSpPr>
        <p:spPr>
          <a:xfrm>
            <a:off x="4733925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2EB9E52A-A7F6-4898-9073-F94F37E4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526"/>
              </p:ext>
            </p:extLst>
          </p:nvPr>
        </p:nvGraphicFramePr>
        <p:xfrm>
          <a:off x="6333648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2287A416-2FCB-4C2C-8190-976B5DCBA0EB}"/>
              </a:ext>
            </a:extLst>
          </p:cNvPr>
          <p:cNvSpPr txBox="1"/>
          <p:nvPr/>
        </p:nvSpPr>
        <p:spPr>
          <a:xfrm>
            <a:off x="6333648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26" name="Táblázat 25">
            <a:extLst>
              <a:ext uri="{FF2B5EF4-FFF2-40B4-BE49-F238E27FC236}">
                <a16:creationId xmlns:a16="http://schemas.microsoft.com/office/drawing/2014/main" id="{DB42CFFD-A3F5-4D18-A4DA-A179D8C2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1183"/>
              </p:ext>
            </p:extLst>
          </p:nvPr>
        </p:nvGraphicFramePr>
        <p:xfrm>
          <a:off x="8257700" y="2854485"/>
          <a:ext cx="1496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7" name="Szövegdoboz 26">
            <a:extLst>
              <a:ext uri="{FF2B5EF4-FFF2-40B4-BE49-F238E27FC236}">
                <a16:creationId xmlns:a16="http://schemas.microsoft.com/office/drawing/2014/main" id="{90C5FD39-5AA9-46C3-BD85-38678ADEA4FD}"/>
              </a:ext>
            </a:extLst>
          </p:cNvPr>
          <p:cNvSpPr txBox="1"/>
          <p:nvPr/>
        </p:nvSpPr>
        <p:spPr>
          <a:xfrm>
            <a:off x="825770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4B5976D1-0A90-4E4E-A2E2-C499C6B6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136"/>
              </p:ext>
            </p:extLst>
          </p:nvPr>
        </p:nvGraphicFramePr>
        <p:xfrm>
          <a:off x="9857423" y="2854485"/>
          <a:ext cx="147485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9" name="Szövegdoboz 28">
            <a:extLst>
              <a:ext uri="{FF2B5EF4-FFF2-40B4-BE49-F238E27FC236}">
                <a16:creationId xmlns:a16="http://schemas.microsoft.com/office/drawing/2014/main" id="{0685C7DC-525A-4A5A-8DD6-53F961D83045}"/>
              </a:ext>
            </a:extLst>
          </p:cNvPr>
          <p:cNvSpPr txBox="1"/>
          <p:nvPr/>
        </p:nvSpPr>
        <p:spPr>
          <a:xfrm>
            <a:off x="985742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910A0C-6AE8-4350-86D2-D5892AA28DFF}"/>
              </a:ext>
            </a:extLst>
          </p:cNvPr>
          <p:cNvSpPr txBox="1"/>
          <p:nvPr/>
        </p:nvSpPr>
        <p:spPr>
          <a:xfrm>
            <a:off x="817197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Scharr</a:t>
            </a:r>
            <a:r>
              <a:rPr lang="hu-HU" dirty="0"/>
              <a:t> féle szűrök:</a:t>
            </a:r>
          </a:p>
        </p:txBody>
      </p:sp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F9BFC95B-660D-468F-A598-8EEFBC8A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658"/>
              </p:ext>
            </p:extLst>
          </p:nvPr>
        </p:nvGraphicFramePr>
        <p:xfrm>
          <a:off x="8257700" y="4445596"/>
          <a:ext cx="14757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886A954B-A885-42D1-B87E-60C69B68E4BF}"/>
              </a:ext>
            </a:extLst>
          </p:cNvPr>
          <p:cNvSpPr txBox="1"/>
          <p:nvPr/>
        </p:nvSpPr>
        <p:spPr>
          <a:xfrm>
            <a:off x="825770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4C266FEE-4299-4007-A02F-16697A4C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184"/>
              </p:ext>
            </p:extLst>
          </p:nvPr>
        </p:nvGraphicFramePr>
        <p:xfrm>
          <a:off x="9857423" y="4445596"/>
          <a:ext cx="15265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E9C793-9A56-4474-AD51-16CCF804D209}"/>
              </a:ext>
            </a:extLst>
          </p:cNvPr>
          <p:cNvSpPr txBox="1"/>
          <p:nvPr/>
        </p:nvSpPr>
        <p:spPr>
          <a:xfrm>
            <a:off x="985742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</p:spTree>
    <p:extLst>
      <p:ext uri="{BB962C8B-B14F-4D97-AF65-F5344CB8AC3E}">
        <p14:creationId xmlns:p14="http://schemas.microsoft.com/office/powerpoint/2010/main" val="36447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F462E-15CD-4387-92F8-877DA41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veszünk észre?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96A0BB-3649-40D9-9EE6-F7A3C4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felbontás veszteséggel jár, melynek mértéke: (n – f + 1). Tehát az eredmény </a:t>
            </a:r>
            <a:r>
              <a:rPr lang="hu-HU"/>
              <a:t>mátrix (n – f + 1) x (n – f + 1)-es. </a:t>
            </a:r>
            <a:endParaRPr lang="hu-HU" dirty="0"/>
          </a:p>
          <a:p>
            <a:r>
              <a:rPr lang="hu-HU" dirty="0"/>
              <a:t>Az előző példáinkban egy 6x6-os mátrixból az eljárás után 4x4-es mátrixot kaptunk. A felbontás veszteség nagyban függ a filter méretétől.</a:t>
            </a:r>
          </a:p>
          <a:p>
            <a:r>
              <a:rPr lang="hu-HU" dirty="0"/>
              <a:t>Ez a neurális hálózatok esetén nem probléma, de képfeldolgozásnál már lehet, hogy gondot okoz. </a:t>
            </a:r>
          </a:p>
          <a:p>
            <a:r>
              <a:rPr lang="hu-HU" dirty="0"/>
              <a:t>Ebből adódóan viszont felmerül az a probléma, hogy a </a:t>
            </a:r>
            <a:r>
              <a:rPr lang="hu-HU" dirty="0" err="1"/>
              <a:t>konvolúciós</a:t>
            </a:r>
            <a:r>
              <a:rPr lang="hu-HU" dirty="0"/>
              <a:t> eljárás során a mátrix sarkaiban lévő értékek csak egyszer értékelődnek ki, míg a közepén lévő értékek többször. </a:t>
            </a:r>
          </a:p>
        </p:txBody>
      </p:sp>
    </p:spTree>
    <p:extLst>
      <p:ext uri="{BB962C8B-B14F-4D97-AF65-F5344CB8AC3E}">
        <p14:creationId xmlns:p14="http://schemas.microsoft.com/office/powerpoint/2010/main" val="2193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04146-A763-4691-8170-8D09205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megoldás: </a:t>
            </a:r>
            <a:r>
              <a:rPr lang="hu-HU" dirty="0" err="1"/>
              <a:t>Padding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178DD-B1F2-4552-A961-20F1FD86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padding</a:t>
            </a:r>
            <a:r>
              <a:rPr lang="hu-HU" dirty="0"/>
              <a:t> módszer alkalmazásával, a </a:t>
            </a:r>
            <a:r>
              <a:rPr lang="hu-HU" dirty="0" err="1"/>
              <a:t>konvolúciós</a:t>
            </a:r>
            <a:r>
              <a:rPr lang="hu-HU" dirty="0"/>
              <a:t> eljárás után az eredmény mátrix mérete azonos lesz az eredeti mátrix méretével.</a:t>
            </a:r>
          </a:p>
          <a:p>
            <a:r>
              <a:rPr lang="hu-HU" dirty="0"/>
              <a:t>Az előző képlet úgy módosul, hogy n+2p-f+1. </a:t>
            </a:r>
          </a:p>
        </p:txBody>
      </p:sp>
    </p:spTree>
    <p:extLst>
      <p:ext uri="{BB962C8B-B14F-4D97-AF65-F5344CB8AC3E}">
        <p14:creationId xmlns:p14="http://schemas.microsoft.com/office/powerpoint/2010/main" val="1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FC6A2-5D70-4FE7-8275-64EEF88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padding</a:t>
            </a:r>
            <a:endParaRPr lang="hu-HU" dirty="0"/>
          </a:p>
        </p:txBody>
      </p:sp>
      <p:graphicFrame>
        <p:nvGraphicFramePr>
          <p:cNvPr id="3" name="Tartalom helye 3">
            <a:extLst>
              <a:ext uri="{FF2B5EF4-FFF2-40B4-BE49-F238E27FC236}">
                <a16:creationId xmlns:a16="http://schemas.microsoft.com/office/drawing/2014/main" id="{2C7686AD-C105-4081-895C-EFE5F1441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06672"/>
              </p:ext>
            </p:extLst>
          </p:nvPr>
        </p:nvGraphicFramePr>
        <p:xfrm>
          <a:off x="1061540" y="2575560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63511A86-A70F-470C-B47D-41474866FCA0}"/>
              </a:ext>
            </a:extLst>
          </p:cNvPr>
          <p:cNvSpPr txBox="1"/>
          <p:nvPr/>
        </p:nvSpPr>
        <p:spPr>
          <a:xfrm>
            <a:off x="4938430" y="3250592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817D394-DF57-4D7A-B9B8-D522898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9406"/>
              </p:ext>
            </p:extLst>
          </p:nvPr>
        </p:nvGraphicFramePr>
        <p:xfrm>
          <a:off x="5628345" y="2951507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538B71F-5B3E-4DDE-B154-B766F84A735F}"/>
              </a:ext>
            </a:extLst>
          </p:cNvPr>
          <p:cNvSpPr/>
          <p:nvPr/>
        </p:nvSpPr>
        <p:spPr>
          <a:xfrm>
            <a:off x="7147208" y="3270330"/>
            <a:ext cx="82856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68FEC88-1270-4ACE-9837-48C6093A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61488"/>
              </p:ext>
            </p:extLst>
          </p:nvPr>
        </p:nvGraphicFramePr>
        <p:xfrm>
          <a:off x="8565220" y="2761324"/>
          <a:ext cx="21539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graphicFrame>
        <p:nvGraphicFramePr>
          <p:cNvPr id="12" name="Tartalom helye 3">
            <a:extLst>
              <a:ext uri="{FF2B5EF4-FFF2-40B4-BE49-F238E27FC236}">
                <a16:creationId xmlns:a16="http://schemas.microsoft.com/office/drawing/2014/main" id="{B2C42076-0688-4BAD-BC8A-3AF3C0DE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70825"/>
              </p:ext>
            </p:extLst>
          </p:nvPr>
        </p:nvGraphicFramePr>
        <p:xfrm>
          <a:off x="565922" y="2204720"/>
          <a:ext cx="400304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50901372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1489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084F40B1-948E-4F0F-9331-1890E44D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5768"/>
              </p:ext>
            </p:extLst>
          </p:nvPr>
        </p:nvGraphicFramePr>
        <p:xfrm>
          <a:off x="8057106" y="2390484"/>
          <a:ext cx="323088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620907"/>
                    </a:ext>
                  </a:extLst>
                </a:gridCol>
                <a:gridCol w="515005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85755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6257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5313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02C842B3-4C32-41D8-A05E-118A1ABAE500}"/>
              </a:ext>
            </a:extLst>
          </p:cNvPr>
          <p:cNvSpPr txBox="1"/>
          <p:nvPr/>
        </p:nvSpPr>
        <p:spPr>
          <a:xfrm>
            <a:off x="1276865" y="551935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8x8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EB7553-7E59-4991-843C-57F98746C5F4}"/>
              </a:ext>
            </a:extLst>
          </p:cNvPr>
          <p:cNvSpPr txBox="1"/>
          <p:nvPr/>
        </p:nvSpPr>
        <p:spPr>
          <a:xfrm>
            <a:off x="7786026" y="4946986"/>
            <a:ext cx="37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(n + 2p - f + 1) x (n + 2p - f + 1)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655188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Emlékeztet</a:t>
            </a:r>
            <a:r>
              <a:rPr lang="hu-HU" dirty="0"/>
              <a:t>ő: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a biológiai értelemben vett vizuális kéreg ihlette</a:t>
            </a:r>
          </a:p>
          <a:p>
            <a:r>
              <a:rPr lang="hu-HU" dirty="0"/>
              <a:t>A kéregnek kis méretű sejtjei vannak,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 az egyes neuronok az agyunkban  csak bizonyos élek jelenlétében aktiválódnak.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állítják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hálózatok egyszerű neurális hálózatok,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helyett, legalább egy rétegükben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konvolúciós</a:t>
            </a:r>
            <a:r>
              <a:rPr lang="hu-HU" dirty="0"/>
              <a:t> neuronhálózatokra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előrelépést jelentettek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hálózatók sikeresnek bizonyultak  több különböző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C9055-02FC-4286-91C0-E87EAA9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Függőleges éldetektálás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371682F-E12F-4F75-B3B3-EB3D2D87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95439"/>
              </p:ext>
            </p:extLst>
          </p:nvPr>
        </p:nvGraphicFramePr>
        <p:xfrm>
          <a:off x="2141217" y="2775585"/>
          <a:ext cx="224980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B4F63A-2873-4A7F-ACD0-971D215A3265}"/>
              </a:ext>
            </a:extLst>
          </p:cNvPr>
          <p:cNvSpPr txBox="1"/>
          <p:nvPr/>
        </p:nvSpPr>
        <p:spPr>
          <a:xfrm>
            <a:off x="4619625" y="337185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7BB24C9-45C7-4FB2-A298-22696103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70874"/>
              </p:ext>
            </p:extLst>
          </p:nvPr>
        </p:nvGraphicFramePr>
        <p:xfrm>
          <a:off x="5143500" y="3072765"/>
          <a:ext cx="122015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2EF4C0C0-E0BA-4AA4-8E88-4B4BFE4C6D95}"/>
              </a:ext>
            </a:extLst>
          </p:cNvPr>
          <p:cNvSpPr/>
          <p:nvPr/>
        </p:nvSpPr>
        <p:spPr>
          <a:xfrm>
            <a:off x="6743700" y="337185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981BF2-3B0C-425F-968B-FB856A9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8219"/>
              </p:ext>
            </p:extLst>
          </p:nvPr>
        </p:nvGraphicFramePr>
        <p:xfrm>
          <a:off x="8080375" y="2882582"/>
          <a:ext cx="2072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B6482967-0584-4779-BD5F-AAFBB6D40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1389" y="2595562"/>
            <a:ext cx="663576" cy="654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3782E5D-1779-4FAE-82CB-9DA6D437218B}"/>
              </a:ext>
            </a:extLst>
          </p:cNvPr>
          <p:cNvSpPr txBox="1"/>
          <p:nvPr/>
        </p:nvSpPr>
        <p:spPr>
          <a:xfrm>
            <a:off x="4914900" y="2247900"/>
            <a:ext cx="20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Konvolúciós</a:t>
            </a:r>
            <a:r>
              <a:rPr lang="hu-HU" sz="1200" dirty="0"/>
              <a:t> eljárás jele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6FADB9-3C1C-4C24-A17A-A4AA8400ABA6}"/>
              </a:ext>
            </a:extLst>
          </p:cNvPr>
          <p:cNvSpPr txBox="1"/>
          <p:nvPr/>
        </p:nvSpPr>
        <p:spPr>
          <a:xfrm>
            <a:off x="2270758" y="5067300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32914F-2C7F-4E67-86BA-C63E04ABE0B1}"/>
              </a:ext>
            </a:extLst>
          </p:cNvPr>
          <p:cNvSpPr txBox="1"/>
          <p:nvPr/>
        </p:nvSpPr>
        <p:spPr>
          <a:xfrm>
            <a:off x="5143500" y="436594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16571B-1902-4AFF-B5CB-50E38C064875}"/>
              </a:ext>
            </a:extLst>
          </p:cNvPr>
          <p:cNvSpPr txBox="1"/>
          <p:nvPr/>
        </p:nvSpPr>
        <p:spPr>
          <a:xfrm>
            <a:off x="7588090" y="441584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Konvolúció</a:t>
            </a:r>
            <a:r>
              <a:rPr lang="hu-HU" sz="1400" dirty="0"/>
              <a:t> eredménye</a:t>
            </a:r>
          </a:p>
        </p:txBody>
      </p:sp>
    </p:spTree>
    <p:extLst>
      <p:ext uri="{BB962C8B-B14F-4D97-AF65-F5344CB8AC3E}">
        <p14:creationId xmlns:p14="http://schemas.microsoft.com/office/powerpoint/2010/main" val="3442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69BC1-AF15-4F06-A72A-75C6573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felhasználás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C5F54-D10A-406C-ABDE-9110BBAF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művelet elvégzésével, az eredeti mátrixban meghatározhatjuk egy alakzat éleit.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A35BD41-A5F8-4F90-AA82-6E75B89AD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4504"/>
              </p:ext>
            </p:extLst>
          </p:nvPr>
        </p:nvGraphicFramePr>
        <p:xfrm>
          <a:off x="1127443" y="3497747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2194F450-2ED0-445D-ABBD-5D54BFC2721C}"/>
              </a:ext>
            </a:extLst>
          </p:cNvPr>
          <p:cNvSpPr txBox="1"/>
          <p:nvPr/>
        </p:nvSpPr>
        <p:spPr>
          <a:xfrm>
            <a:off x="4429125" y="409040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ADB53AF-A01F-4918-AD8D-525E88D9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8761"/>
              </p:ext>
            </p:extLst>
          </p:nvPr>
        </p:nvGraphicFramePr>
        <p:xfrm>
          <a:off x="4953000" y="379131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5FE7797-761F-4BB4-A9B3-2C39639B553C}"/>
              </a:ext>
            </a:extLst>
          </p:cNvPr>
          <p:cNvSpPr/>
          <p:nvPr/>
        </p:nvSpPr>
        <p:spPr>
          <a:xfrm>
            <a:off x="6553200" y="409040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4994A712-51FF-4B3F-A60A-655FA994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259"/>
              </p:ext>
            </p:extLst>
          </p:nvPr>
        </p:nvGraphicFramePr>
        <p:xfrm>
          <a:off x="7889875" y="3601132"/>
          <a:ext cx="2199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6A9570-C0AF-4DA1-B357-52E3DE1D5A76}"/>
              </a:ext>
            </a:extLst>
          </p:cNvPr>
          <p:cNvSpPr txBox="1"/>
          <p:nvPr/>
        </p:nvSpPr>
        <p:spPr>
          <a:xfrm>
            <a:off x="1637982" y="581684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232260B-92BE-42C4-9588-0CAA1AD96841}"/>
              </a:ext>
            </a:extLst>
          </p:cNvPr>
          <p:cNvSpPr txBox="1"/>
          <p:nvPr/>
        </p:nvSpPr>
        <p:spPr>
          <a:xfrm>
            <a:off x="4953000" y="508449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C3F89-A00A-4AC0-9DA8-04DA7108CB52}"/>
              </a:ext>
            </a:extLst>
          </p:cNvPr>
          <p:cNvSpPr txBox="1"/>
          <p:nvPr/>
        </p:nvSpPr>
        <p:spPr>
          <a:xfrm>
            <a:off x="7397590" y="513439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 él</a:t>
            </a:r>
          </a:p>
        </p:txBody>
      </p:sp>
    </p:spTree>
    <p:extLst>
      <p:ext uri="{BB962C8B-B14F-4D97-AF65-F5344CB8AC3E}">
        <p14:creationId xmlns:p14="http://schemas.microsoft.com/office/powerpoint/2010/main" val="16531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1358</TotalTime>
  <Words>1106</Words>
  <Application>Microsoft Office PowerPoint</Application>
  <PresentationFormat>Szélesvásznú</PresentationFormat>
  <Paragraphs>477</Paragraphs>
  <Slides>14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Kondenzcsík</vt:lpstr>
      <vt:lpstr>Konvolúciós neuronhálók</vt:lpstr>
      <vt:lpstr>Egy általános neurális háló</vt:lpstr>
      <vt:lpstr>Neurális hálózat típusok</vt:lpstr>
      <vt:lpstr>Konvolúciós neurális hálózatok</vt:lpstr>
      <vt:lpstr>Példa konvolúciós neuronhálózatokra</vt:lpstr>
      <vt:lpstr>PowerPoint-bemutató</vt:lpstr>
      <vt:lpstr>A Konvolúciós eljárás</vt:lpstr>
      <vt:lpstr>Példa a konvolúcióra: Függőleges éldetektálás</vt:lpstr>
      <vt:lpstr>Valós felhasználás</vt:lpstr>
      <vt:lpstr>Milyen Szűrőket használhatunk</vt:lpstr>
      <vt:lpstr>Alkalmazható szűrők</vt:lpstr>
      <vt:lpstr>Mit veszünk észre? </vt:lpstr>
      <vt:lpstr>Egy megoldás: Padding</vt:lpstr>
      <vt:lpstr>padding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28</cp:revision>
  <dcterms:created xsi:type="dcterms:W3CDTF">2019-03-12T14:45:44Z</dcterms:created>
  <dcterms:modified xsi:type="dcterms:W3CDTF">2019-03-16T17:11:10Z</dcterms:modified>
</cp:coreProperties>
</file>