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7" r:id="rId32"/>
    <p:sldId id="286" r:id="rId33"/>
    <p:sldId id="288" r:id="rId34"/>
    <p:sldId id="289" r:id="rId35"/>
    <p:sldId id="290" r:id="rId36"/>
    <p:sldId id="291" r:id="rId37"/>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incs stílus, csak rács">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307" autoAdjust="0"/>
  </p:normalViewPr>
  <p:slideViewPr>
    <p:cSldViewPr snapToGrid="0">
      <p:cViewPr varScale="1">
        <p:scale>
          <a:sx n="56" d="100"/>
          <a:sy n="56" d="100"/>
        </p:scale>
        <p:origin x="119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E0912D-7D5E-4245-A1A3-FAFDFBAF8EB2}" type="datetimeFigureOut">
              <a:rPr lang="hu-HU" smtClean="0"/>
              <a:t>2019. 03. 12.</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80A790-195F-48C7-B785-C386EE958697}" type="slidenum">
              <a:rPr lang="hu-HU" smtClean="0"/>
              <a:t>‹#›</a:t>
            </a:fld>
            <a:endParaRPr lang="hu-HU"/>
          </a:p>
        </p:txBody>
      </p:sp>
    </p:spTree>
    <p:extLst>
      <p:ext uri="{BB962C8B-B14F-4D97-AF65-F5344CB8AC3E}">
        <p14:creationId xmlns:p14="http://schemas.microsoft.com/office/powerpoint/2010/main" val="1037534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171450" indent="-171450">
              <a:buFont typeface="Arial" panose="020B0604020202020204" pitchFamily="34" charset="0"/>
              <a:buChar char="•"/>
            </a:pPr>
            <a:r>
              <a:rPr lang="ro-RO" dirty="0" smtClean="0"/>
              <a:t>1894 - 1900 közötti időszakban;</a:t>
            </a:r>
          </a:p>
          <a:p>
            <a:pPr marL="171450" indent="-171450">
              <a:buFont typeface="Arial" panose="020B0604020202020204" pitchFamily="34" charset="0"/>
              <a:buChar char="•"/>
            </a:pPr>
            <a:r>
              <a:rPr lang="ro-RO" dirty="0" smtClean="0"/>
              <a:t>idegrendszer vizsgálata;</a:t>
            </a:r>
          </a:p>
          <a:p>
            <a:pPr marL="171450" indent="-171450">
              <a:buFont typeface="Arial" panose="020B0604020202020204" pitchFamily="34" charset="0"/>
              <a:buChar char="•"/>
            </a:pPr>
            <a:r>
              <a:rPr lang="ro-RO" dirty="0" smtClean="0"/>
              <a:t>építőegység azonosítása: neuron;</a:t>
            </a:r>
          </a:p>
          <a:p>
            <a:pPr marL="171450" indent="-171450">
              <a:buFont typeface="Arial" panose="020B0604020202020204" pitchFamily="34" charset="0"/>
              <a:buChar char="•"/>
            </a:pPr>
            <a:r>
              <a:rPr lang="ro-RO" dirty="0" smtClean="0"/>
              <a:t>idegsejt – mint az idegrendszer építőeleme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hu-HU" sz="1200" b="0" i="0" u="none" strike="noStrike" kern="1200" baseline="0" dirty="0" smtClean="0">
                <a:solidFill>
                  <a:schemeClr val="tx1"/>
                </a:solidFill>
                <a:latin typeface="+mn-lt"/>
                <a:ea typeface="+mn-ea"/>
                <a:cs typeface="+mn-cs"/>
              </a:rPr>
              <a:t>Nobel díj 1906</a:t>
            </a:r>
            <a:endParaRPr lang="ro-RO" dirty="0" smtClean="0"/>
          </a:p>
          <a:p>
            <a:pPr marL="171450" indent="-171450">
              <a:buFont typeface="Arial" panose="020B0604020202020204" pitchFamily="34" charset="0"/>
              <a:buChar char="•"/>
            </a:pPr>
            <a:endParaRPr lang="ro-RO" dirty="0" smtClean="0"/>
          </a:p>
        </p:txBody>
      </p:sp>
      <p:sp>
        <p:nvSpPr>
          <p:cNvPr id="4" name="Dia számának helye 3"/>
          <p:cNvSpPr>
            <a:spLocks noGrp="1"/>
          </p:cNvSpPr>
          <p:nvPr>
            <p:ph type="sldNum" sz="quarter" idx="10"/>
          </p:nvPr>
        </p:nvSpPr>
        <p:spPr/>
        <p:txBody>
          <a:bodyPr/>
          <a:lstStyle/>
          <a:p>
            <a:fld id="{2380A790-195F-48C7-B785-C386EE958697}" type="slidenum">
              <a:rPr lang="hu-HU" smtClean="0"/>
              <a:t>3</a:t>
            </a:fld>
            <a:endParaRPr lang="hu-HU"/>
          </a:p>
        </p:txBody>
      </p:sp>
    </p:spTree>
    <p:extLst>
      <p:ext uri="{BB962C8B-B14F-4D97-AF65-F5344CB8AC3E}">
        <p14:creationId xmlns:p14="http://schemas.microsoft.com/office/powerpoint/2010/main" val="27184459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indent="0">
              <a:buNone/>
            </a:pPr>
            <a:r>
              <a:rPr lang="ro-RO" dirty="0" smtClean="0"/>
              <a:t>Növekvő adatmannyiség egyszerű ML-nél </a:t>
            </a:r>
            <a:r>
              <a:rPr lang="ro-RO" dirty="0" smtClean="0">
                <a:sym typeface="Wingdings" panose="05000000000000000000" pitchFamily="2" charset="2"/>
              </a:rPr>
              <a:t> hagyományos tanulási algoritmusok (SVM, logisztikai regresszió) teljesítménye nem javul.</a:t>
            </a:r>
          </a:p>
          <a:p>
            <a:pPr marL="0" indent="0">
              <a:buNone/>
            </a:pPr>
            <a:r>
              <a:rPr lang="ro-RO" dirty="0" smtClean="0">
                <a:sym typeface="Wingdings" panose="05000000000000000000" pitchFamily="2" charset="2"/>
              </a:rPr>
              <a:t>Növekvő adatmennyiség DL-nél a modell teljesítménye növekszik</a:t>
            </a:r>
          </a:p>
          <a:p>
            <a:pPr marL="0" indent="0">
              <a:buNone/>
            </a:pPr>
            <a:endParaRPr lang="ro-RO" dirty="0" smtClean="0">
              <a:sym typeface="Wingdings" panose="05000000000000000000" pitchFamily="2" charset="2"/>
            </a:endParaRPr>
          </a:p>
          <a:p>
            <a:pPr marL="0" indent="0">
              <a:buNone/>
            </a:pPr>
            <a:r>
              <a:rPr lang="hu-HU" sz="1200" b="0" i="0" kern="1200" dirty="0" smtClean="0">
                <a:solidFill>
                  <a:schemeClr val="tx1"/>
                </a:solidFill>
                <a:effectLst/>
                <a:latin typeface="+mn-lt"/>
                <a:ea typeface="+mn-ea"/>
                <a:cs typeface="+mn-cs"/>
              </a:rPr>
              <a:t>A modell számítási idejének javítása érdekében az aktiválási funkció fontos szerepet játszik.</a:t>
            </a:r>
            <a:endParaRPr lang="hu-HU" dirty="0"/>
          </a:p>
        </p:txBody>
      </p:sp>
      <p:sp>
        <p:nvSpPr>
          <p:cNvPr id="4" name="Dia számának helye 3"/>
          <p:cNvSpPr>
            <a:spLocks noGrp="1"/>
          </p:cNvSpPr>
          <p:nvPr>
            <p:ph type="sldNum" sz="quarter" idx="10"/>
          </p:nvPr>
        </p:nvSpPr>
        <p:spPr/>
        <p:txBody>
          <a:bodyPr/>
          <a:lstStyle/>
          <a:p>
            <a:fld id="{2380A790-195F-48C7-B785-C386EE958697}" type="slidenum">
              <a:rPr lang="hu-HU" smtClean="0"/>
              <a:t>17</a:t>
            </a:fld>
            <a:endParaRPr lang="hu-HU"/>
          </a:p>
        </p:txBody>
      </p:sp>
    </p:spTree>
    <p:extLst>
      <p:ext uri="{BB962C8B-B14F-4D97-AF65-F5344CB8AC3E}">
        <p14:creationId xmlns:p14="http://schemas.microsoft.com/office/powerpoint/2010/main" val="2439038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u-HU" dirty="0" smtClean="0"/>
              <a:t>Ez a modellek gyorsabb kiszámításának elsődleges oka!</a:t>
            </a:r>
          </a:p>
          <a:p>
            <a:endParaRPr lang="hu-HU" dirty="0"/>
          </a:p>
        </p:txBody>
      </p:sp>
      <p:sp>
        <p:nvSpPr>
          <p:cNvPr id="4" name="Dia számának helye 3"/>
          <p:cNvSpPr>
            <a:spLocks noGrp="1"/>
          </p:cNvSpPr>
          <p:nvPr>
            <p:ph type="sldNum" sz="quarter" idx="10"/>
          </p:nvPr>
        </p:nvSpPr>
        <p:spPr/>
        <p:txBody>
          <a:bodyPr/>
          <a:lstStyle/>
          <a:p>
            <a:fld id="{2380A790-195F-48C7-B785-C386EE958697}" type="slidenum">
              <a:rPr lang="hu-HU" smtClean="0"/>
              <a:t>18</a:t>
            </a:fld>
            <a:endParaRPr lang="hu-HU"/>
          </a:p>
        </p:txBody>
      </p:sp>
    </p:spTree>
    <p:extLst>
      <p:ext uri="{BB962C8B-B14F-4D97-AF65-F5344CB8AC3E}">
        <p14:creationId xmlns:p14="http://schemas.microsoft.com/office/powerpoint/2010/main" val="4147626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ro-RO" dirty="0" smtClean="0"/>
              <a:t>Példa: Képen macsaka</a:t>
            </a:r>
            <a:r>
              <a:rPr lang="ro-RO" baseline="0" dirty="0" smtClean="0"/>
              <a:t> van-e vagy sem</a:t>
            </a:r>
            <a:endParaRPr lang="hu-HU" dirty="0"/>
          </a:p>
        </p:txBody>
      </p:sp>
      <p:sp>
        <p:nvSpPr>
          <p:cNvPr id="4" name="Dia számának helye 3"/>
          <p:cNvSpPr>
            <a:spLocks noGrp="1"/>
          </p:cNvSpPr>
          <p:nvPr>
            <p:ph type="sldNum" sz="quarter" idx="10"/>
          </p:nvPr>
        </p:nvSpPr>
        <p:spPr/>
        <p:txBody>
          <a:bodyPr/>
          <a:lstStyle/>
          <a:p>
            <a:fld id="{2380A790-195F-48C7-B785-C386EE958697}" type="slidenum">
              <a:rPr lang="hu-HU" smtClean="0"/>
              <a:t>19</a:t>
            </a:fld>
            <a:endParaRPr lang="hu-HU"/>
          </a:p>
        </p:txBody>
      </p:sp>
    </p:spTree>
    <p:extLst>
      <p:ext uri="{BB962C8B-B14F-4D97-AF65-F5344CB8AC3E}">
        <p14:creationId xmlns:p14="http://schemas.microsoft.com/office/powerpoint/2010/main" val="477232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ro-RO" dirty="0" smtClean="0"/>
              <a:t>Nem jó,</a:t>
            </a:r>
            <a:r>
              <a:rPr lang="ro-RO" baseline="0" dirty="0" smtClean="0"/>
              <a:t> mert az optimalizált megoldás nem konvex -&gt; több lokális optimum van</a:t>
            </a:r>
            <a:endParaRPr lang="hu-HU" dirty="0"/>
          </a:p>
        </p:txBody>
      </p:sp>
      <p:sp>
        <p:nvSpPr>
          <p:cNvPr id="4" name="Dia számának helye 3"/>
          <p:cNvSpPr>
            <a:spLocks noGrp="1"/>
          </p:cNvSpPr>
          <p:nvPr>
            <p:ph type="sldNum" sz="quarter" idx="10"/>
          </p:nvPr>
        </p:nvSpPr>
        <p:spPr/>
        <p:txBody>
          <a:bodyPr/>
          <a:lstStyle/>
          <a:p>
            <a:fld id="{2380A790-195F-48C7-B785-C386EE958697}" type="slidenum">
              <a:rPr lang="hu-HU" smtClean="0"/>
              <a:t>20</a:t>
            </a:fld>
            <a:endParaRPr lang="hu-HU"/>
          </a:p>
        </p:txBody>
      </p:sp>
    </p:spTree>
    <p:extLst>
      <p:ext uri="{BB962C8B-B14F-4D97-AF65-F5344CB8AC3E}">
        <p14:creationId xmlns:p14="http://schemas.microsoft.com/office/powerpoint/2010/main" val="2097214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b="0" i="0" kern="1200" dirty="0" smtClean="0">
                <a:solidFill>
                  <a:schemeClr val="tx1"/>
                </a:solidFill>
                <a:effectLst/>
                <a:latin typeface="+mn-lt"/>
                <a:ea typeface="+mn-ea"/>
                <a:cs typeface="+mn-cs"/>
              </a:rPr>
              <a:t>A logisztikus regresszió költségfüggvénye konvex jellegű (azaz csak egy globális minimum), és ez az oka annak, hogy ezt a funkciót a négyzetes hiba helyett választjuk (több helyi minimum is lehet).</a:t>
            </a:r>
            <a:endParaRPr lang="hu-HU" dirty="0"/>
          </a:p>
        </p:txBody>
      </p:sp>
      <p:sp>
        <p:nvSpPr>
          <p:cNvPr id="4" name="Dia számának helye 3"/>
          <p:cNvSpPr>
            <a:spLocks noGrp="1"/>
          </p:cNvSpPr>
          <p:nvPr>
            <p:ph type="sldNum" sz="quarter" idx="10"/>
          </p:nvPr>
        </p:nvSpPr>
        <p:spPr/>
        <p:txBody>
          <a:bodyPr/>
          <a:lstStyle/>
          <a:p>
            <a:fld id="{2380A790-195F-48C7-B785-C386EE958697}" type="slidenum">
              <a:rPr lang="hu-HU" smtClean="0"/>
              <a:t>22</a:t>
            </a:fld>
            <a:endParaRPr lang="hu-HU"/>
          </a:p>
        </p:txBody>
      </p:sp>
    </p:spTree>
    <p:extLst>
      <p:ext uri="{BB962C8B-B14F-4D97-AF65-F5344CB8AC3E}">
        <p14:creationId xmlns:p14="http://schemas.microsoft.com/office/powerpoint/2010/main" val="40582253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b="0" i="0" kern="1200" dirty="0" smtClean="0">
                <a:solidFill>
                  <a:schemeClr val="tx1"/>
                </a:solidFill>
                <a:effectLst/>
                <a:latin typeface="+mn-lt"/>
                <a:ea typeface="+mn-ea"/>
                <a:cs typeface="+mn-cs"/>
              </a:rPr>
              <a:t>Itt a ⍺ az a tanulási sebesség, amely azt szabályozza, hogy milyen nagy lépést kell tennünk minden egyes iteráció után.</a:t>
            </a:r>
          </a:p>
          <a:p>
            <a:r>
              <a:rPr lang="hu-HU" sz="1200" b="0" i="0" kern="1200" dirty="0" smtClean="0">
                <a:solidFill>
                  <a:schemeClr val="tx1"/>
                </a:solidFill>
                <a:effectLst/>
                <a:latin typeface="+mn-lt"/>
                <a:ea typeface="+mn-ea"/>
                <a:cs typeface="+mn-cs"/>
              </a:rPr>
              <a:t>Ha a fenti grafikon jobb oldalán vagyunk, a lejtő pozitív lesz. A frissített egyenlet használatával balra (azaz lefelé) mozogunk, amíg a globális minimumok el nem érnek. Míg ha a bal oldalon vagyunk, akkor a lejtő negatív lesz, és így egy jobb irányba lépünk (lefelé), amíg el nem érjük a globális minimumokat.</a:t>
            </a:r>
          </a:p>
          <a:p>
            <a:endParaRPr lang="hu-HU" dirty="0"/>
          </a:p>
        </p:txBody>
      </p:sp>
      <p:sp>
        <p:nvSpPr>
          <p:cNvPr id="4" name="Dia számának helye 3"/>
          <p:cNvSpPr>
            <a:spLocks noGrp="1"/>
          </p:cNvSpPr>
          <p:nvPr>
            <p:ph type="sldNum" sz="quarter" idx="10"/>
          </p:nvPr>
        </p:nvSpPr>
        <p:spPr/>
        <p:txBody>
          <a:bodyPr/>
          <a:lstStyle/>
          <a:p>
            <a:fld id="{2380A790-195F-48C7-B785-C386EE958697}" type="slidenum">
              <a:rPr lang="hu-HU" smtClean="0"/>
              <a:t>23</a:t>
            </a:fld>
            <a:endParaRPr lang="hu-HU"/>
          </a:p>
        </p:txBody>
      </p:sp>
    </p:spTree>
    <p:extLst>
      <p:ext uri="{BB962C8B-B14F-4D97-AF65-F5344CB8AC3E}">
        <p14:creationId xmlns:p14="http://schemas.microsoft.com/office/powerpoint/2010/main" val="2287043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b="0" i="0" kern="1200" dirty="0" smtClean="0">
                <a:solidFill>
                  <a:schemeClr val="tx1"/>
                </a:solidFill>
                <a:effectLst/>
                <a:latin typeface="+mn-lt"/>
                <a:ea typeface="+mn-ea"/>
                <a:cs typeface="+mn-cs"/>
              </a:rPr>
              <a:t>Ezeknek a </a:t>
            </a:r>
            <a:r>
              <a:rPr lang="hu-HU" sz="1200" b="0" i="0" kern="1200" dirty="0" err="1" smtClean="0">
                <a:solidFill>
                  <a:schemeClr val="tx1"/>
                </a:solidFill>
                <a:effectLst/>
                <a:latin typeface="+mn-lt"/>
                <a:ea typeface="+mn-ea"/>
                <a:cs typeface="+mn-cs"/>
              </a:rPr>
              <a:t>hiperparamétereknek</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a</a:t>
            </a:r>
            <a:r>
              <a:rPr lang="hu-HU" sz="1200" b="0" i="0" kern="1200" dirty="0" smtClean="0">
                <a:solidFill>
                  <a:schemeClr val="tx1"/>
                </a:solidFill>
                <a:effectLst/>
                <a:latin typeface="+mn-lt"/>
                <a:ea typeface="+mn-ea"/>
                <a:cs typeface="+mn-cs"/>
              </a:rPr>
              <a:t> kiválasztására nincs meghatározott vagy előre meghatározott mód. Az alábbiakban az, amit általában követünk:</a:t>
            </a:r>
            <a:endParaRPr lang="hu-HU" dirty="0"/>
          </a:p>
        </p:txBody>
      </p:sp>
      <p:sp>
        <p:nvSpPr>
          <p:cNvPr id="4" name="Dia számának helye 3"/>
          <p:cNvSpPr>
            <a:spLocks noGrp="1"/>
          </p:cNvSpPr>
          <p:nvPr>
            <p:ph type="sldNum" sz="quarter" idx="10"/>
          </p:nvPr>
        </p:nvSpPr>
        <p:spPr/>
        <p:txBody>
          <a:bodyPr/>
          <a:lstStyle/>
          <a:p>
            <a:fld id="{2380A790-195F-48C7-B785-C386EE958697}" type="slidenum">
              <a:rPr lang="hu-HU" smtClean="0"/>
              <a:t>25</a:t>
            </a:fld>
            <a:endParaRPr lang="hu-HU"/>
          </a:p>
        </p:txBody>
      </p:sp>
    </p:spTree>
    <p:extLst>
      <p:ext uri="{BB962C8B-B14F-4D97-AF65-F5344CB8AC3E}">
        <p14:creationId xmlns:p14="http://schemas.microsoft.com/office/powerpoint/2010/main" val="2229628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b="0" i="0" kern="1200" dirty="0" smtClean="0">
                <a:solidFill>
                  <a:schemeClr val="tx1"/>
                </a:solidFill>
                <a:effectLst/>
                <a:latin typeface="+mn-lt"/>
                <a:ea typeface="+mn-ea"/>
                <a:cs typeface="+mn-cs"/>
              </a:rPr>
              <a:t>Mi történik, ha egyenes vonalat illesztünk a pontok osztályba sorolásához? A modell elmarad és magas</a:t>
            </a:r>
            <a:r>
              <a:rPr lang="hu-HU" sz="1200" b="0" i="0" kern="1200" baseline="0" dirty="0" smtClean="0">
                <a:solidFill>
                  <a:schemeClr val="tx1"/>
                </a:solidFill>
                <a:effectLst/>
                <a:latin typeface="+mn-lt"/>
                <a:ea typeface="+mn-ea"/>
                <a:cs typeface="+mn-cs"/>
              </a:rPr>
              <a:t> </a:t>
            </a:r>
            <a:r>
              <a:rPr lang="hu-HU" sz="1200" b="0" i="0" kern="1200" baseline="0" dirty="0" err="1" smtClean="0">
                <a:solidFill>
                  <a:schemeClr val="tx1"/>
                </a:solidFill>
                <a:effectLst/>
                <a:latin typeface="+mn-lt"/>
                <a:ea typeface="+mn-ea"/>
                <a:cs typeface="+mn-cs"/>
              </a:rPr>
              <a:t>torzt</a:t>
            </a:r>
            <a:r>
              <a:rPr lang="ro-RO" sz="1200" b="0" i="0" kern="1200" baseline="0" dirty="0" smtClean="0">
                <a:solidFill>
                  <a:schemeClr val="tx1"/>
                </a:solidFill>
                <a:effectLst/>
                <a:latin typeface="+mn-lt"/>
                <a:ea typeface="+mn-ea"/>
                <a:cs typeface="+mn-cs"/>
              </a:rPr>
              <a:t>ást</a:t>
            </a:r>
            <a:r>
              <a:rPr lang="hu-HU" sz="1200" b="0" i="0" kern="1200" dirty="0" smtClean="0">
                <a:solidFill>
                  <a:schemeClr val="tx1"/>
                </a:solidFill>
                <a:effectLst/>
                <a:latin typeface="+mn-lt"/>
                <a:ea typeface="+mn-ea"/>
                <a:cs typeface="+mn-cs"/>
              </a:rPr>
              <a:t> mutat. Másrészről, ha tökéletesen illeszkedünk az adatokhoz, azaz az összes pontot osztályba sorolják, nagy szórás lesz (és túlteljesítés). A megfelelő modell illeszkedés általában a két szélsőség között található:</a:t>
            </a:r>
            <a:endParaRPr lang="hu-HU" dirty="0"/>
          </a:p>
        </p:txBody>
      </p:sp>
      <p:sp>
        <p:nvSpPr>
          <p:cNvPr id="4" name="Dia számának helye 3"/>
          <p:cNvSpPr>
            <a:spLocks noGrp="1"/>
          </p:cNvSpPr>
          <p:nvPr>
            <p:ph type="sldNum" sz="quarter" idx="10"/>
          </p:nvPr>
        </p:nvSpPr>
        <p:spPr/>
        <p:txBody>
          <a:bodyPr/>
          <a:lstStyle/>
          <a:p>
            <a:fld id="{2380A790-195F-48C7-B785-C386EE958697}" type="slidenum">
              <a:rPr lang="hu-HU" smtClean="0"/>
              <a:t>29</a:t>
            </a:fld>
            <a:endParaRPr lang="hu-HU"/>
          </a:p>
        </p:txBody>
      </p:sp>
    </p:spTree>
    <p:extLst>
      <p:ext uri="{BB962C8B-B14F-4D97-AF65-F5344CB8AC3E}">
        <p14:creationId xmlns:p14="http://schemas.microsoft.com/office/powerpoint/2010/main" val="28487986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smtClean="0"/>
              <a:t>Ez a </a:t>
            </a:r>
            <a:r>
              <a:rPr lang="hu-HU" dirty="0" err="1" smtClean="0"/>
              <a:t>regularizáció</a:t>
            </a:r>
            <a:r>
              <a:rPr lang="hu-HU" dirty="0" smtClean="0"/>
              <a:t> arra készteti a hálózatot, hogy kis súlyokat tanuljon meg vagy ritkítsa a súlymátrixot (növelje a nulla súlyok számát). Ezeket a </a:t>
            </a:r>
            <a:r>
              <a:rPr lang="hu-HU" dirty="0" err="1" smtClean="0"/>
              <a:t>regularizációs</a:t>
            </a:r>
            <a:r>
              <a:rPr lang="hu-HU" dirty="0" smtClean="0"/>
              <a:t> tagokat egyszerűen hozzáadjuk a veszteségfüggvényhez és ellátjuk egy együtthatóval, amely az osztályozási pontosságból és a </a:t>
            </a:r>
            <a:r>
              <a:rPr lang="hu-HU" dirty="0" err="1" smtClean="0"/>
              <a:t>regularizációs</a:t>
            </a:r>
            <a:r>
              <a:rPr lang="hu-HU" dirty="0" smtClean="0"/>
              <a:t> tagból származó hibaérték egymáshoz képesti súlyozását képviseli (Lagrange-szorzó).</a:t>
            </a:r>
            <a:endParaRPr lang="hu-HU" dirty="0"/>
          </a:p>
        </p:txBody>
      </p:sp>
      <p:sp>
        <p:nvSpPr>
          <p:cNvPr id="4" name="Dia számának helye 3"/>
          <p:cNvSpPr>
            <a:spLocks noGrp="1"/>
          </p:cNvSpPr>
          <p:nvPr>
            <p:ph type="sldNum" sz="quarter" idx="10"/>
          </p:nvPr>
        </p:nvSpPr>
        <p:spPr/>
        <p:txBody>
          <a:bodyPr/>
          <a:lstStyle/>
          <a:p>
            <a:fld id="{2380A790-195F-48C7-B785-C386EE958697}" type="slidenum">
              <a:rPr lang="hu-HU" smtClean="0"/>
              <a:t>33</a:t>
            </a:fld>
            <a:endParaRPr lang="hu-HU"/>
          </a:p>
        </p:txBody>
      </p:sp>
    </p:spTree>
    <p:extLst>
      <p:ext uri="{BB962C8B-B14F-4D97-AF65-F5344CB8AC3E}">
        <p14:creationId xmlns:p14="http://schemas.microsoft.com/office/powerpoint/2010/main" val="15599476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b="0" i="0" kern="1200" dirty="0" smtClean="0">
                <a:solidFill>
                  <a:schemeClr val="tx1"/>
                </a:solidFill>
                <a:effectLst/>
                <a:latin typeface="+mn-lt"/>
                <a:ea typeface="+mn-ea"/>
                <a:cs typeface="+mn-cs"/>
              </a:rPr>
              <a:t>Amint azt a fenti egyenletekből is feltételezhetjük, a súlyok csökkenése nagyobb lesz a legalizálás esetén (mivel nagyobb mennyiséget adunk a súlyokból). Ez az oka annak, hogy az L2 szabályozást súlycsökkenésnek is nevezik.</a:t>
            </a:r>
            <a:endParaRPr lang="hu-HU" dirty="0"/>
          </a:p>
        </p:txBody>
      </p:sp>
      <p:sp>
        <p:nvSpPr>
          <p:cNvPr id="4" name="Dia számának helye 3"/>
          <p:cNvSpPr>
            <a:spLocks noGrp="1"/>
          </p:cNvSpPr>
          <p:nvPr>
            <p:ph type="sldNum" sz="quarter" idx="10"/>
          </p:nvPr>
        </p:nvSpPr>
        <p:spPr/>
        <p:txBody>
          <a:bodyPr/>
          <a:lstStyle/>
          <a:p>
            <a:fld id="{2380A790-195F-48C7-B785-C386EE958697}" type="slidenum">
              <a:rPr lang="hu-HU" smtClean="0"/>
              <a:t>35</a:t>
            </a:fld>
            <a:endParaRPr lang="hu-HU"/>
          </a:p>
        </p:txBody>
      </p:sp>
    </p:spTree>
    <p:extLst>
      <p:ext uri="{BB962C8B-B14F-4D97-AF65-F5344CB8AC3E}">
        <p14:creationId xmlns:p14="http://schemas.microsoft.com/office/powerpoint/2010/main" val="2193452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b="1" i="0" u="none" strike="noStrike" kern="1200" baseline="0" dirty="0" smtClean="0">
                <a:solidFill>
                  <a:schemeClr val="tx1"/>
                </a:solidFill>
                <a:latin typeface="+mn-lt"/>
                <a:ea typeface="+mn-ea"/>
                <a:cs typeface="+mn-cs"/>
              </a:rPr>
              <a:t>Neuron alkotóelemei</a:t>
            </a:r>
          </a:p>
          <a:p>
            <a:pPr marL="171450" indent="-171450">
              <a:buFont typeface="Arial" panose="020B0604020202020204" pitchFamily="34" charset="0"/>
              <a:buChar char="•"/>
            </a:pPr>
            <a:r>
              <a:rPr lang="hu-HU" sz="1200" b="0" i="0" u="none" strike="noStrike" kern="1200" baseline="0" dirty="0" err="1" smtClean="0">
                <a:solidFill>
                  <a:schemeClr val="tx1"/>
                </a:solidFill>
                <a:latin typeface="+mn-lt"/>
                <a:ea typeface="+mn-ea"/>
                <a:cs typeface="+mn-cs"/>
              </a:rPr>
              <a:t>Szóma</a:t>
            </a:r>
            <a:r>
              <a:rPr lang="hu-HU" sz="1200" b="0" i="0" u="none" strike="noStrike" kern="1200" baseline="0" dirty="0" smtClean="0">
                <a:solidFill>
                  <a:schemeClr val="tx1"/>
                </a:solidFill>
                <a:latin typeface="+mn-lt"/>
                <a:ea typeface="+mn-ea"/>
                <a:cs typeface="+mn-cs"/>
              </a:rPr>
              <a:t> (sejtmag) – az információ feldolgozása;</a:t>
            </a:r>
          </a:p>
          <a:p>
            <a:pPr marL="171450" indent="-171450">
              <a:buFont typeface="Arial" panose="020B0604020202020204" pitchFamily="34" charset="0"/>
              <a:buChar char="•"/>
            </a:pPr>
            <a:r>
              <a:rPr lang="hu-HU" sz="1200" b="0" i="0" u="none" strike="noStrike" kern="1200" baseline="0" dirty="0" smtClean="0">
                <a:solidFill>
                  <a:schemeClr val="tx1"/>
                </a:solidFill>
                <a:latin typeface="+mn-lt"/>
                <a:ea typeface="+mn-ea"/>
                <a:cs typeface="+mn-cs"/>
              </a:rPr>
              <a:t>Dendrit – az információ összegyűjtése;</a:t>
            </a:r>
          </a:p>
          <a:p>
            <a:pPr marL="171450" indent="-171450">
              <a:buFont typeface="Arial" panose="020B0604020202020204" pitchFamily="34" charset="0"/>
              <a:buChar char="•"/>
            </a:pPr>
            <a:r>
              <a:rPr lang="hu-HU" sz="1200" b="0" i="0" u="none" strike="noStrike" kern="1200" baseline="0" dirty="0" err="1" smtClean="0">
                <a:solidFill>
                  <a:schemeClr val="tx1"/>
                </a:solidFill>
                <a:latin typeface="+mn-lt"/>
                <a:ea typeface="+mn-ea"/>
                <a:cs typeface="+mn-cs"/>
              </a:rPr>
              <a:t>Axon</a:t>
            </a:r>
            <a:r>
              <a:rPr lang="hu-HU" sz="1200" b="0" i="0" u="none" strike="noStrike" kern="1200" baseline="0" dirty="0" smtClean="0">
                <a:solidFill>
                  <a:schemeClr val="tx1"/>
                </a:solidFill>
                <a:latin typeface="+mn-lt"/>
                <a:ea typeface="+mn-ea"/>
                <a:cs typeface="+mn-cs"/>
              </a:rPr>
              <a:t> – az információ terjesztése;</a:t>
            </a:r>
            <a:endParaRPr lang="hu-HU" dirty="0"/>
          </a:p>
        </p:txBody>
      </p:sp>
      <p:sp>
        <p:nvSpPr>
          <p:cNvPr id="4" name="Dia számának helye 3"/>
          <p:cNvSpPr>
            <a:spLocks noGrp="1"/>
          </p:cNvSpPr>
          <p:nvPr>
            <p:ph type="sldNum" sz="quarter" idx="10"/>
          </p:nvPr>
        </p:nvSpPr>
        <p:spPr/>
        <p:txBody>
          <a:bodyPr/>
          <a:lstStyle/>
          <a:p>
            <a:fld id="{2380A790-195F-48C7-B785-C386EE958697}" type="slidenum">
              <a:rPr lang="hu-HU" smtClean="0"/>
              <a:t>4</a:t>
            </a:fld>
            <a:endParaRPr lang="hu-HU"/>
          </a:p>
        </p:txBody>
      </p:sp>
    </p:spTree>
    <p:extLst>
      <p:ext uri="{BB962C8B-B14F-4D97-AF65-F5344CB8AC3E}">
        <p14:creationId xmlns:p14="http://schemas.microsoft.com/office/powerpoint/2010/main" val="2697762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b="0" i="0" u="none" strike="noStrike" kern="1200" baseline="0" dirty="0" err="1" smtClean="0">
                <a:solidFill>
                  <a:schemeClr val="tx1"/>
                </a:solidFill>
                <a:latin typeface="+mn-lt"/>
                <a:ea typeface="+mn-ea"/>
                <a:cs typeface="+mn-cs"/>
              </a:rPr>
              <a:t>xi</a:t>
            </a:r>
            <a:r>
              <a:rPr lang="hu-HU" sz="1200" b="0" i="0" u="none" strike="noStrike" kern="1200" baseline="0" dirty="0" smtClean="0">
                <a:solidFill>
                  <a:schemeClr val="tx1"/>
                </a:solidFill>
                <a:latin typeface="+mn-lt"/>
                <a:ea typeface="+mn-ea"/>
                <a:cs typeface="+mn-cs"/>
              </a:rPr>
              <a:t> – bemeneti értékek;</a:t>
            </a:r>
          </a:p>
          <a:p>
            <a:r>
              <a:rPr lang="hu-HU" sz="1200" b="0" i="0" u="none" strike="noStrike" kern="1200" baseline="0" dirty="0" err="1" smtClean="0">
                <a:solidFill>
                  <a:schemeClr val="tx1"/>
                </a:solidFill>
                <a:latin typeface="+mn-lt"/>
                <a:ea typeface="+mn-ea"/>
                <a:cs typeface="+mn-cs"/>
              </a:rPr>
              <a:t>wi</a:t>
            </a:r>
            <a:r>
              <a:rPr lang="hu-HU" sz="1200" b="0" i="0" u="none" strike="noStrike" kern="1200" baseline="0" dirty="0" smtClean="0">
                <a:solidFill>
                  <a:schemeClr val="tx1"/>
                </a:solidFill>
                <a:latin typeface="+mn-lt"/>
                <a:ea typeface="+mn-ea"/>
                <a:cs typeface="+mn-cs"/>
              </a:rPr>
              <a:t> – súlyok (dendritek);</a:t>
            </a:r>
          </a:p>
          <a:p>
            <a:r>
              <a:rPr lang="hu-HU" sz="1200" b="0" i="0" u="none" strike="noStrike" kern="1200" baseline="0" dirty="0" smtClean="0">
                <a:solidFill>
                  <a:schemeClr val="tx1"/>
                </a:solidFill>
                <a:latin typeface="+mn-lt"/>
                <a:ea typeface="+mn-ea"/>
                <a:cs typeface="+mn-cs"/>
                <a:sym typeface="Symbol" panose="05050102010706020507" pitchFamily="18" charset="2"/>
              </a:rPr>
              <a:t></a:t>
            </a:r>
            <a:r>
              <a:rPr lang="hu-HU" sz="1200" b="0" i="0" u="none" strike="noStrike" kern="1200" baseline="0" dirty="0" smtClean="0">
                <a:solidFill>
                  <a:schemeClr val="tx1"/>
                </a:solidFill>
                <a:latin typeface="+mn-lt"/>
                <a:ea typeface="+mn-ea"/>
                <a:cs typeface="+mn-cs"/>
              </a:rPr>
              <a:t>  – összegző (</a:t>
            </a:r>
            <a:r>
              <a:rPr lang="hu-HU" sz="1200" b="0" i="0" u="none" strike="noStrike" kern="1200" baseline="0" dirty="0" err="1" smtClean="0">
                <a:solidFill>
                  <a:schemeClr val="tx1"/>
                </a:solidFill>
                <a:latin typeface="+mn-lt"/>
                <a:ea typeface="+mn-ea"/>
                <a:cs typeface="+mn-cs"/>
              </a:rPr>
              <a:t>szóma</a:t>
            </a:r>
            <a:r>
              <a:rPr lang="hu-HU" sz="1200" b="0" i="0" u="none" strike="noStrike" kern="1200" baseline="0" dirty="0" smtClean="0">
                <a:solidFill>
                  <a:schemeClr val="tx1"/>
                </a:solidFill>
                <a:latin typeface="+mn-lt"/>
                <a:ea typeface="+mn-ea"/>
                <a:cs typeface="+mn-cs"/>
              </a:rPr>
              <a:t>);</a:t>
            </a:r>
          </a:p>
          <a:p>
            <a:r>
              <a:rPr lang="hu-HU" sz="1200" b="0" i="0" u="none" strike="noStrike" kern="1200" baseline="0" dirty="0" smtClean="0">
                <a:solidFill>
                  <a:schemeClr val="tx1"/>
                </a:solidFill>
                <a:latin typeface="+mn-lt"/>
                <a:ea typeface="+mn-ea"/>
                <a:cs typeface="+mn-cs"/>
              </a:rPr>
              <a:t>f(z) – átalakító;</a:t>
            </a:r>
          </a:p>
          <a:p>
            <a:r>
              <a:rPr lang="hu-HU" sz="1200" b="0" i="0" u="none" strike="noStrike" kern="1200" baseline="0" dirty="0" smtClean="0">
                <a:solidFill>
                  <a:schemeClr val="tx1"/>
                </a:solidFill>
                <a:latin typeface="+mn-lt"/>
                <a:ea typeface="+mn-ea"/>
                <a:cs typeface="+mn-cs"/>
              </a:rPr>
              <a:t>–&gt;  kapcsolatok (</a:t>
            </a:r>
            <a:r>
              <a:rPr lang="hu-HU" sz="1200" b="0" i="0" u="none" strike="noStrike" kern="1200" baseline="0" dirty="0" err="1" smtClean="0">
                <a:solidFill>
                  <a:schemeClr val="tx1"/>
                </a:solidFill>
                <a:latin typeface="+mn-lt"/>
                <a:ea typeface="+mn-ea"/>
                <a:cs typeface="+mn-cs"/>
              </a:rPr>
              <a:t>axonok</a:t>
            </a:r>
            <a:r>
              <a:rPr lang="hu-HU" sz="1200" b="0" i="0" u="none" strike="noStrike" kern="1200" baseline="0" dirty="0" smtClean="0">
                <a:solidFill>
                  <a:schemeClr val="tx1"/>
                </a:solidFill>
                <a:latin typeface="+mn-lt"/>
                <a:ea typeface="+mn-ea"/>
                <a:cs typeface="+mn-cs"/>
              </a:rPr>
              <a:t>);</a:t>
            </a:r>
          </a:p>
        </p:txBody>
      </p:sp>
      <p:sp>
        <p:nvSpPr>
          <p:cNvPr id="4" name="Dia számának helye 3"/>
          <p:cNvSpPr>
            <a:spLocks noGrp="1"/>
          </p:cNvSpPr>
          <p:nvPr>
            <p:ph type="sldNum" sz="quarter" idx="10"/>
          </p:nvPr>
        </p:nvSpPr>
        <p:spPr/>
        <p:txBody>
          <a:bodyPr/>
          <a:lstStyle/>
          <a:p>
            <a:fld id="{2380A790-195F-48C7-B785-C386EE958697}" type="slidenum">
              <a:rPr lang="hu-HU" smtClean="0"/>
              <a:t>5</a:t>
            </a:fld>
            <a:endParaRPr lang="hu-HU"/>
          </a:p>
        </p:txBody>
      </p:sp>
    </p:spTree>
    <p:extLst>
      <p:ext uri="{BB962C8B-B14F-4D97-AF65-F5344CB8AC3E}">
        <p14:creationId xmlns:p14="http://schemas.microsoft.com/office/powerpoint/2010/main" val="2028237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ro-RO" dirty="0" smtClean="0"/>
              <a:t>Képek: </a:t>
            </a:r>
          </a:p>
          <a:p>
            <a:endParaRPr lang="ro-RO" dirty="0" smtClean="0"/>
          </a:p>
          <a:p>
            <a:r>
              <a:rPr lang="ro-RO" dirty="0" smtClean="0"/>
              <a:t>1: biológiai neuronok: </a:t>
            </a:r>
            <a:r>
              <a:rPr lang="hu-HU" sz="1200" b="0" i="0" u="none" strike="noStrike" kern="1200" baseline="0" dirty="0" smtClean="0">
                <a:solidFill>
                  <a:schemeClr val="tx1"/>
                </a:solidFill>
                <a:latin typeface="+mn-lt"/>
                <a:ea typeface="+mn-ea"/>
                <a:cs typeface="+mn-cs"/>
              </a:rPr>
              <a:t>aszinkron működés; nagyon sok kapcsolat;</a:t>
            </a:r>
          </a:p>
          <a:p>
            <a:r>
              <a:rPr lang="ro-RO" sz="1200" b="0" i="0" u="none" strike="noStrike" kern="1200" baseline="0" dirty="0" smtClean="0">
                <a:solidFill>
                  <a:schemeClr val="tx1"/>
                </a:solidFill>
                <a:latin typeface="+mn-lt"/>
                <a:ea typeface="+mn-ea"/>
                <a:cs typeface="+mn-cs"/>
              </a:rPr>
              <a:t>2: mesterséges neuronok: </a:t>
            </a:r>
            <a:r>
              <a:rPr lang="hu-HU" sz="1200" b="0" i="0" u="none" strike="noStrike" kern="1200" baseline="0" dirty="0" smtClean="0">
                <a:solidFill>
                  <a:schemeClr val="tx1"/>
                </a:solidFill>
                <a:latin typeface="+mn-lt"/>
                <a:ea typeface="+mn-ea"/>
                <a:cs typeface="+mn-cs"/>
              </a:rPr>
              <a:t>szinkron – ciklusos – működés; rétegek =&gt; korlátolt számú kapcsolat;</a:t>
            </a:r>
            <a:endParaRPr lang="hu-HU" dirty="0"/>
          </a:p>
        </p:txBody>
      </p:sp>
      <p:sp>
        <p:nvSpPr>
          <p:cNvPr id="4" name="Dia számának helye 3"/>
          <p:cNvSpPr>
            <a:spLocks noGrp="1"/>
          </p:cNvSpPr>
          <p:nvPr>
            <p:ph type="sldNum" sz="quarter" idx="10"/>
          </p:nvPr>
        </p:nvSpPr>
        <p:spPr/>
        <p:txBody>
          <a:bodyPr/>
          <a:lstStyle/>
          <a:p>
            <a:fld id="{2380A790-195F-48C7-B785-C386EE958697}" type="slidenum">
              <a:rPr lang="hu-HU" smtClean="0"/>
              <a:t>6</a:t>
            </a:fld>
            <a:endParaRPr lang="hu-HU"/>
          </a:p>
        </p:txBody>
      </p:sp>
    </p:spTree>
    <p:extLst>
      <p:ext uri="{BB962C8B-B14F-4D97-AF65-F5344CB8AC3E}">
        <p14:creationId xmlns:p14="http://schemas.microsoft.com/office/powerpoint/2010/main" val="889885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171450" indent="-171450">
              <a:buFont typeface="Arial" panose="020B0604020202020204" pitchFamily="34" charset="0"/>
              <a:buChar char="•"/>
            </a:pPr>
            <a:r>
              <a:rPr lang="hu-HU" sz="1200" b="0" i="0" kern="1200" dirty="0" smtClean="0">
                <a:solidFill>
                  <a:schemeClr val="tx1"/>
                </a:solidFill>
                <a:effectLst/>
                <a:latin typeface="+mn-lt"/>
                <a:ea typeface="+mn-ea"/>
                <a:cs typeface="+mn-cs"/>
              </a:rPr>
              <a:t>egy neuron bemenetet vesz fel</a:t>
            </a:r>
          </a:p>
          <a:p>
            <a:pPr marL="171450" indent="-171450">
              <a:buFont typeface="Arial" panose="020B0604020202020204" pitchFamily="34" charset="0"/>
              <a:buChar char="•"/>
            </a:pPr>
            <a:r>
              <a:rPr lang="hu-HU" sz="1200" b="0" i="0" kern="1200" dirty="0" smtClean="0">
                <a:solidFill>
                  <a:schemeClr val="tx1"/>
                </a:solidFill>
                <a:effectLst/>
                <a:latin typeface="+mn-lt"/>
                <a:ea typeface="+mn-ea"/>
                <a:cs typeface="+mn-cs"/>
              </a:rPr>
              <a:t>néhány aktiválási funkciót alkalmaz</a:t>
            </a:r>
          </a:p>
          <a:p>
            <a:pPr marL="171450" indent="-171450">
              <a:buFont typeface="Arial" panose="020B0604020202020204" pitchFamily="34" charset="0"/>
              <a:buChar char="•"/>
            </a:pPr>
            <a:r>
              <a:rPr lang="hu-HU" sz="1200" b="0" i="0" kern="1200" dirty="0" smtClean="0">
                <a:solidFill>
                  <a:schemeClr val="tx1"/>
                </a:solidFill>
                <a:effectLst/>
                <a:latin typeface="+mn-lt"/>
                <a:ea typeface="+mn-ea"/>
                <a:cs typeface="+mn-cs"/>
              </a:rPr>
              <a:t>egy kimenetet generál.</a:t>
            </a:r>
          </a:p>
          <a:p>
            <a:pPr marL="171450" indent="-171450">
              <a:buFont typeface="Arial" panose="020B0604020202020204" pitchFamily="34" charset="0"/>
              <a:buChar char="•"/>
            </a:pPr>
            <a:r>
              <a:rPr lang="hu-HU" sz="1200" b="0" i="0" kern="1200" dirty="0" smtClean="0">
                <a:solidFill>
                  <a:schemeClr val="tx1"/>
                </a:solidFill>
                <a:effectLst/>
                <a:latin typeface="+mn-lt"/>
                <a:ea typeface="+mn-ea"/>
                <a:cs typeface="+mn-cs"/>
              </a:rPr>
              <a:t>az egyik leggyakrabban használt aktiválási funkció a </a:t>
            </a:r>
            <a:r>
              <a:rPr lang="hu-HU" sz="1200" b="0" i="0" kern="1200" dirty="0" err="1" smtClean="0">
                <a:solidFill>
                  <a:schemeClr val="tx1"/>
                </a:solidFill>
                <a:effectLst/>
                <a:latin typeface="+mn-lt"/>
                <a:ea typeface="+mn-ea"/>
                <a:cs typeface="+mn-cs"/>
              </a:rPr>
              <a:t>ReLU</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Rectified</a:t>
            </a:r>
            <a:r>
              <a:rPr lang="hu-HU" sz="1200" b="0" i="0" kern="1200" dirty="0" smtClean="0">
                <a:solidFill>
                  <a:schemeClr val="tx1"/>
                </a:solidFill>
                <a:effectLst/>
                <a:latin typeface="+mn-lt"/>
                <a:ea typeface="+mn-ea"/>
                <a:cs typeface="+mn-cs"/>
              </a:rPr>
              <a:t> </a:t>
            </a:r>
            <a:r>
              <a:rPr lang="hu-HU" sz="1200" b="0" i="0" kern="1200" dirty="0" err="1" smtClean="0">
                <a:solidFill>
                  <a:schemeClr val="tx1"/>
                </a:solidFill>
                <a:effectLst/>
                <a:latin typeface="+mn-lt"/>
                <a:ea typeface="+mn-ea"/>
                <a:cs typeface="+mn-cs"/>
              </a:rPr>
              <a:t>Linear</a:t>
            </a:r>
            <a:r>
              <a:rPr lang="hu-HU" sz="1200" b="0" i="0" kern="1200" dirty="0" smtClean="0">
                <a:solidFill>
                  <a:schemeClr val="tx1"/>
                </a:solidFill>
                <a:effectLst/>
                <a:latin typeface="+mn-lt"/>
                <a:ea typeface="+mn-ea"/>
                <a:cs typeface="+mn-cs"/>
              </a:rPr>
              <a:t> Unit)</a:t>
            </a:r>
            <a:endParaRPr lang="hu-HU" dirty="0"/>
          </a:p>
        </p:txBody>
      </p:sp>
      <p:sp>
        <p:nvSpPr>
          <p:cNvPr id="4" name="Dia számának helye 3"/>
          <p:cNvSpPr>
            <a:spLocks noGrp="1"/>
          </p:cNvSpPr>
          <p:nvPr>
            <p:ph type="sldNum" sz="quarter" idx="10"/>
          </p:nvPr>
        </p:nvSpPr>
        <p:spPr/>
        <p:txBody>
          <a:bodyPr/>
          <a:lstStyle/>
          <a:p>
            <a:fld id="{2380A790-195F-48C7-B785-C386EE958697}" type="slidenum">
              <a:rPr lang="hu-HU" smtClean="0"/>
              <a:t>9</a:t>
            </a:fld>
            <a:endParaRPr lang="hu-HU"/>
          </a:p>
        </p:txBody>
      </p:sp>
    </p:spTree>
    <p:extLst>
      <p:ext uri="{BB962C8B-B14F-4D97-AF65-F5344CB8AC3E}">
        <p14:creationId xmlns:p14="http://schemas.microsoft.com/office/powerpoint/2010/main" val="3613969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b="0" i="0" kern="1200" dirty="0" smtClean="0">
                <a:solidFill>
                  <a:schemeClr val="tx1"/>
                </a:solidFill>
                <a:effectLst/>
                <a:latin typeface="+mn-lt"/>
                <a:ea typeface="+mn-ea"/>
                <a:cs typeface="+mn-cs"/>
              </a:rPr>
              <a:t>A </a:t>
            </a:r>
            <a:r>
              <a:rPr lang="hu-HU" sz="1200" b="0" i="0" kern="1200" dirty="0" err="1" smtClean="0">
                <a:solidFill>
                  <a:schemeClr val="tx1"/>
                </a:solidFill>
                <a:effectLst/>
                <a:latin typeface="+mn-lt"/>
                <a:ea typeface="+mn-ea"/>
                <a:cs typeface="+mn-cs"/>
              </a:rPr>
              <a:t>ReLU</a:t>
            </a:r>
            <a:r>
              <a:rPr lang="hu-HU" sz="1200" b="0" i="0" kern="1200" dirty="0" smtClean="0">
                <a:solidFill>
                  <a:schemeClr val="tx1"/>
                </a:solidFill>
                <a:effectLst/>
                <a:latin typeface="+mn-lt"/>
                <a:ea typeface="+mn-ea"/>
                <a:cs typeface="+mn-cs"/>
              </a:rPr>
              <a:t> egy valós számot vesz be bemenetként, és a legfeljebb 0 vagy a számot adja vissza. </a:t>
            </a:r>
          </a:p>
          <a:p>
            <a:r>
              <a:rPr lang="hu-HU" sz="1200" b="0" i="0" kern="1200" dirty="0" smtClean="0">
                <a:solidFill>
                  <a:schemeClr val="tx1"/>
                </a:solidFill>
                <a:effectLst/>
                <a:latin typeface="+mn-lt"/>
                <a:ea typeface="+mn-ea"/>
                <a:cs typeface="+mn-cs"/>
              </a:rPr>
              <a:t>Tehát, ha áthaladunk a 10-nél, a kimenet 10 lesz, és ha a bemenet -10, a kimenet 0 lesz.</a:t>
            </a:r>
          </a:p>
          <a:p>
            <a:endParaRPr lang="hu-HU" sz="1200" b="0" i="0" kern="1200" dirty="0" smtClean="0">
              <a:solidFill>
                <a:schemeClr val="tx1"/>
              </a:solidFill>
              <a:effectLst/>
              <a:latin typeface="+mn-lt"/>
              <a:ea typeface="+mn-ea"/>
              <a:cs typeface="+mn-cs"/>
            </a:endParaRPr>
          </a:p>
          <a:p>
            <a:r>
              <a:rPr lang="hu-HU" sz="1200" b="0" i="0" kern="1200" dirty="0" smtClean="0">
                <a:solidFill>
                  <a:schemeClr val="tx1"/>
                </a:solidFill>
                <a:effectLst/>
                <a:latin typeface="+mn-lt"/>
                <a:ea typeface="+mn-ea"/>
                <a:cs typeface="+mn-cs"/>
              </a:rPr>
              <a:t>A rejtett rétegek között talán leggyakrabban használt aktivációs függvény. A negatív bemeneteket nullára állítja, a </a:t>
            </a:r>
            <a:r>
              <a:rPr lang="hu-HU" sz="1200" b="0" i="0" kern="1200" dirty="0" err="1" smtClean="0">
                <a:solidFill>
                  <a:schemeClr val="tx1"/>
                </a:solidFill>
                <a:effectLst/>
                <a:latin typeface="+mn-lt"/>
                <a:ea typeface="+mn-ea"/>
                <a:cs typeface="+mn-cs"/>
              </a:rPr>
              <a:t>pozitívakat</a:t>
            </a:r>
            <a:r>
              <a:rPr lang="hu-HU" sz="1200" b="0" i="0" kern="1200" dirty="0" smtClean="0">
                <a:solidFill>
                  <a:schemeClr val="tx1"/>
                </a:solidFill>
                <a:effectLst/>
                <a:latin typeface="+mn-lt"/>
                <a:ea typeface="+mn-ea"/>
                <a:cs typeface="+mn-cs"/>
              </a:rPr>
              <a:t> változatlanul hagyja. Bár 0-nál nincs deriváltja, de lebegőpontos számítás esetén rejtett rétegek között 0 bemeneti érték nagyon valószínűtlen és a gyakorlatban nem okoz problémát. Nem számításigényes és nem okoz gradiens-elhalást.</a:t>
            </a:r>
            <a:endParaRPr lang="hu-HU" dirty="0"/>
          </a:p>
        </p:txBody>
      </p:sp>
      <p:sp>
        <p:nvSpPr>
          <p:cNvPr id="4" name="Dia számának helye 3"/>
          <p:cNvSpPr>
            <a:spLocks noGrp="1"/>
          </p:cNvSpPr>
          <p:nvPr>
            <p:ph type="sldNum" sz="quarter" idx="10"/>
          </p:nvPr>
        </p:nvSpPr>
        <p:spPr/>
        <p:txBody>
          <a:bodyPr/>
          <a:lstStyle/>
          <a:p>
            <a:fld id="{2380A790-195F-48C7-B785-C386EE958697}" type="slidenum">
              <a:rPr lang="hu-HU" smtClean="0"/>
              <a:t>10</a:t>
            </a:fld>
            <a:endParaRPr lang="hu-HU"/>
          </a:p>
        </p:txBody>
      </p:sp>
    </p:spTree>
    <p:extLst>
      <p:ext uri="{BB962C8B-B14F-4D97-AF65-F5344CB8AC3E}">
        <p14:creationId xmlns:p14="http://schemas.microsoft.com/office/powerpoint/2010/main" val="3131946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2380A790-195F-48C7-B785-C386EE958697}" type="slidenum">
              <a:rPr lang="hu-HU" smtClean="0"/>
              <a:t>11</a:t>
            </a:fld>
            <a:endParaRPr lang="hu-HU"/>
          </a:p>
        </p:txBody>
      </p:sp>
    </p:spTree>
    <p:extLst>
      <p:ext uri="{BB962C8B-B14F-4D97-AF65-F5344CB8AC3E}">
        <p14:creationId xmlns:p14="http://schemas.microsoft.com/office/powerpoint/2010/main" val="2929701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b="0" i="0" kern="1200" dirty="0" smtClean="0">
                <a:solidFill>
                  <a:schemeClr val="tx1"/>
                </a:solidFill>
                <a:effectLst/>
                <a:latin typeface="+mn-lt"/>
                <a:ea typeface="+mn-ea"/>
                <a:cs typeface="+mn-cs"/>
              </a:rPr>
              <a:t>3-4-2 </a:t>
            </a:r>
            <a:r>
              <a:rPr lang="hu-HU" sz="1200" b="0" i="0" kern="1200" dirty="0" err="1" smtClean="0">
                <a:solidFill>
                  <a:schemeClr val="tx1"/>
                </a:solidFill>
                <a:effectLst/>
                <a:latin typeface="+mn-lt"/>
                <a:ea typeface="+mn-ea"/>
                <a:cs typeface="+mn-cs"/>
              </a:rPr>
              <a:t>neuronszámú</a:t>
            </a:r>
            <a:r>
              <a:rPr lang="hu-HU" sz="1200" b="0" i="0" kern="1200" dirty="0" smtClean="0">
                <a:solidFill>
                  <a:schemeClr val="tx1"/>
                </a:solidFill>
                <a:effectLst/>
                <a:latin typeface="+mn-lt"/>
                <a:ea typeface="+mn-ea"/>
                <a:cs typeface="+mn-cs"/>
              </a:rPr>
              <a:t>, három rétegű, teljesen kapcsolt mesterséges neurális hálózat. Különböző színekkel a hálózat fő részei kerültek megjelölésre.</a:t>
            </a:r>
          </a:p>
          <a:p>
            <a:r>
              <a:rPr lang="hu-HU" sz="1200" b="1" i="0" kern="1200" dirty="0" smtClean="0">
                <a:solidFill>
                  <a:schemeClr val="tx1"/>
                </a:solidFill>
                <a:effectLst/>
                <a:latin typeface="+mn-lt"/>
                <a:ea typeface="+mn-ea"/>
                <a:cs typeface="+mn-cs"/>
              </a:rPr>
              <a:t>Bementi réteg</a:t>
            </a:r>
            <a:r>
              <a:rPr lang="hu-HU" sz="1200" b="0" i="0" kern="1200" dirty="0" smtClean="0">
                <a:solidFill>
                  <a:schemeClr val="tx1"/>
                </a:solidFill>
                <a:effectLst/>
                <a:latin typeface="+mn-lt"/>
                <a:ea typeface="+mn-ea"/>
                <a:cs typeface="+mn-cs"/>
              </a:rPr>
              <a:t>: Egy neurális hálózatnak több bemeneti rétege is lehet, ha elágazásokat is tartalmaz. A neuronok számát a bemeneti adat </a:t>
            </a:r>
            <a:r>
              <a:rPr lang="hu-HU" sz="1200" b="0" i="0" kern="1200" dirty="0" err="1" smtClean="0">
                <a:solidFill>
                  <a:schemeClr val="tx1"/>
                </a:solidFill>
                <a:effectLst/>
                <a:latin typeface="+mn-lt"/>
                <a:ea typeface="+mn-ea"/>
                <a:cs typeface="+mn-cs"/>
              </a:rPr>
              <a:t>dimenzionalitása</a:t>
            </a:r>
            <a:r>
              <a:rPr lang="hu-HU" sz="1200" b="0" i="0" kern="1200" dirty="0" smtClean="0">
                <a:solidFill>
                  <a:schemeClr val="tx1"/>
                </a:solidFill>
                <a:effectLst/>
                <a:latin typeface="+mn-lt"/>
                <a:ea typeface="+mn-ea"/>
                <a:cs typeface="+mn-cs"/>
              </a:rPr>
              <a:t>, alakja határozza meg.</a:t>
            </a:r>
          </a:p>
          <a:p>
            <a:r>
              <a:rPr lang="hu-HU" sz="1200" b="1" i="0" kern="1200" dirty="0" smtClean="0">
                <a:solidFill>
                  <a:schemeClr val="tx1"/>
                </a:solidFill>
                <a:effectLst/>
                <a:latin typeface="+mn-lt"/>
                <a:ea typeface="+mn-ea"/>
                <a:cs typeface="+mn-cs"/>
              </a:rPr>
              <a:t>Rejtett rétegek</a:t>
            </a:r>
            <a:r>
              <a:rPr lang="hu-HU" sz="1200" b="0" i="0" kern="1200" dirty="0" smtClean="0">
                <a:solidFill>
                  <a:schemeClr val="tx1"/>
                </a:solidFill>
                <a:effectLst/>
                <a:latin typeface="+mn-lt"/>
                <a:ea typeface="+mn-ea"/>
                <a:cs typeface="+mn-cs"/>
              </a:rPr>
              <a:t>: Számuk, típusuk, egymáshoz való kapcsolódásuk sorrendje és a bennük lévő neuronok száma változtatható paraméterei a hálózatnak.</a:t>
            </a:r>
          </a:p>
          <a:p>
            <a:r>
              <a:rPr lang="hu-HU" sz="1200" b="1" i="0" kern="1200" dirty="0" smtClean="0">
                <a:solidFill>
                  <a:schemeClr val="tx1"/>
                </a:solidFill>
                <a:effectLst/>
                <a:latin typeface="+mn-lt"/>
                <a:ea typeface="+mn-ea"/>
                <a:cs typeface="+mn-cs"/>
              </a:rPr>
              <a:t>Kimeneti réteg</a:t>
            </a:r>
            <a:r>
              <a:rPr lang="hu-HU" sz="1200" b="0" i="0" kern="1200" dirty="0" smtClean="0">
                <a:solidFill>
                  <a:schemeClr val="tx1"/>
                </a:solidFill>
                <a:effectLst/>
                <a:latin typeface="+mn-lt"/>
                <a:ea typeface="+mn-ea"/>
                <a:cs typeface="+mn-cs"/>
              </a:rPr>
              <a:t>:  </a:t>
            </a:r>
            <a:r>
              <a:rPr lang="hu-HU" sz="1200" b="0" i="1" kern="1200" dirty="0" smtClean="0">
                <a:solidFill>
                  <a:schemeClr val="tx1"/>
                </a:solidFill>
                <a:effectLst/>
                <a:latin typeface="+mn-lt"/>
                <a:ea typeface="+mn-ea"/>
                <a:cs typeface="+mn-cs"/>
              </a:rPr>
              <a:t>Osztályozás</a:t>
            </a:r>
            <a:r>
              <a:rPr lang="hu-HU" sz="1200" b="0" i="0" kern="1200" dirty="0" smtClean="0">
                <a:solidFill>
                  <a:schemeClr val="tx1"/>
                </a:solidFill>
                <a:effectLst/>
                <a:latin typeface="+mn-lt"/>
                <a:ea typeface="+mn-ea"/>
                <a:cs typeface="+mn-cs"/>
              </a:rPr>
              <a:t> esetében jellemzően annyi kimeneti neuron van, ahány kategória áll a rendelkezésre, a kimeneti függvény pedig az adott osztályba tartozás valószínűségét hivatott reprezentálni a kategóriák között. Ilyen jellegű kimenet képzésére alkalmas a </a:t>
            </a:r>
            <a:r>
              <a:rPr lang="hu-HU" sz="1200" b="0" i="1" kern="1200" dirty="0" err="1" smtClean="0">
                <a:solidFill>
                  <a:schemeClr val="tx1"/>
                </a:solidFill>
                <a:effectLst/>
                <a:latin typeface="+mn-lt"/>
                <a:ea typeface="+mn-ea"/>
                <a:cs typeface="+mn-cs"/>
              </a:rPr>
              <a:t>szigmoid</a:t>
            </a:r>
            <a:r>
              <a:rPr lang="hu-HU" sz="1200" b="0" i="0" kern="1200" dirty="0" smtClean="0">
                <a:solidFill>
                  <a:schemeClr val="tx1"/>
                </a:solidFill>
                <a:effectLst/>
                <a:latin typeface="+mn-lt"/>
                <a:ea typeface="+mn-ea"/>
                <a:cs typeface="+mn-cs"/>
              </a:rPr>
              <a:t> és a </a:t>
            </a:r>
            <a:r>
              <a:rPr lang="hu-HU" sz="1200" b="0" i="1" kern="1200" dirty="0" err="1" smtClean="0">
                <a:solidFill>
                  <a:schemeClr val="tx1"/>
                </a:solidFill>
                <a:effectLst/>
                <a:latin typeface="+mn-lt"/>
                <a:ea typeface="+mn-ea"/>
                <a:cs typeface="+mn-cs"/>
              </a:rPr>
              <a:t>SoftMax</a:t>
            </a:r>
            <a:r>
              <a:rPr lang="hu-HU" sz="1200" b="0" i="0" kern="1200" dirty="0" smtClean="0">
                <a:solidFill>
                  <a:schemeClr val="tx1"/>
                </a:solidFill>
                <a:effectLst/>
                <a:latin typeface="+mn-lt"/>
                <a:ea typeface="+mn-ea"/>
                <a:cs typeface="+mn-cs"/>
              </a:rPr>
              <a:t> függvény. </a:t>
            </a:r>
            <a:r>
              <a:rPr lang="hu-HU" sz="1200" b="0" i="1" kern="1200" dirty="0" smtClean="0">
                <a:solidFill>
                  <a:schemeClr val="tx1"/>
                </a:solidFill>
                <a:effectLst/>
                <a:latin typeface="+mn-lt"/>
                <a:ea typeface="+mn-ea"/>
                <a:cs typeface="+mn-cs"/>
              </a:rPr>
              <a:t>Regressziós probléma</a:t>
            </a:r>
            <a:r>
              <a:rPr lang="hu-HU" sz="1200" b="0" i="0" kern="1200" dirty="0" smtClean="0">
                <a:solidFill>
                  <a:schemeClr val="tx1"/>
                </a:solidFill>
                <a:effectLst/>
                <a:latin typeface="+mn-lt"/>
                <a:ea typeface="+mn-ea"/>
                <a:cs typeface="+mn-cs"/>
              </a:rPr>
              <a:t> esetén kimeneti függvényt nem alkalmazunk, az utolsó rejtett réteg kimenetének lineáris kombinációját számítjuk ki. Egy neurális hálózatnak elméletileg több kimenete is lehet, ebben az esetben minden kimenethez társítani kell egy veszteségfüggvényt.</a:t>
            </a:r>
          </a:p>
          <a:p>
            <a:endParaRPr lang="hu-HU" sz="1200" b="0" i="0" kern="1200" dirty="0" smtClean="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2380A790-195F-48C7-B785-C386EE958697}" type="slidenum">
              <a:rPr lang="hu-HU" smtClean="0"/>
              <a:t>14</a:t>
            </a:fld>
            <a:endParaRPr lang="hu-HU"/>
          </a:p>
        </p:txBody>
      </p:sp>
    </p:spTree>
    <p:extLst>
      <p:ext uri="{BB962C8B-B14F-4D97-AF65-F5344CB8AC3E}">
        <p14:creationId xmlns:p14="http://schemas.microsoft.com/office/powerpoint/2010/main" val="1222294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b="0" i="0" kern="1200" dirty="0" smtClean="0">
                <a:solidFill>
                  <a:schemeClr val="tx1"/>
                </a:solidFill>
                <a:effectLst/>
                <a:latin typeface="+mn-lt"/>
                <a:ea typeface="+mn-ea"/>
                <a:cs typeface="+mn-cs"/>
              </a:rPr>
              <a:t>Nem igazán világos, hogy az egyes képpontok milyen képeket képviselnek.</a:t>
            </a:r>
            <a:endParaRPr lang="hu-HU" dirty="0"/>
          </a:p>
        </p:txBody>
      </p:sp>
      <p:sp>
        <p:nvSpPr>
          <p:cNvPr id="4" name="Dia számának helye 3"/>
          <p:cNvSpPr>
            <a:spLocks noGrp="1"/>
          </p:cNvSpPr>
          <p:nvPr>
            <p:ph type="sldNum" sz="quarter" idx="10"/>
          </p:nvPr>
        </p:nvSpPr>
        <p:spPr/>
        <p:txBody>
          <a:bodyPr/>
          <a:lstStyle/>
          <a:p>
            <a:fld id="{2380A790-195F-48C7-B785-C386EE958697}" type="slidenum">
              <a:rPr lang="hu-HU" smtClean="0"/>
              <a:t>16</a:t>
            </a:fld>
            <a:endParaRPr lang="hu-HU"/>
          </a:p>
        </p:txBody>
      </p:sp>
    </p:spTree>
    <p:extLst>
      <p:ext uri="{BB962C8B-B14F-4D97-AF65-F5344CB8AC3E}">
        <p14:creationId xmlns:p14="http://schemas.microsoft.com/office/powerpoint/2010/main" val="917873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bg>
      <p:bgPr>
        <a:gradFill flip="none" rotWithShape="1">
          <a:gsLst>
            <a:gs pos="100000">
              <a:schemeClr val="accent1">
                <a:lumMod val="5000"/>
                <a:lumOff val="95000"/>
              </a:schemeClr>
            </a:gs>
            <a:gs pos="53000">
              <a:srgbClr val="0070C0"/>
            </a:gs>
            <a:gs pos="0">
              <a:srgbClr val="002060"/>
            </a:gs>
          </a:gsLst>
          <a:lin ang="0" scaled="1"/>
          <a:tileRect/>
        </a:gradFill>
        <a:effectLst/>
      </p:bgPr>
    </p:bg>
    <p:spTree>
      <p:nvGrpSpPr>
        <p:cNvPr id="1" name=""/>
        <p:cNvGrpSpPr/>
        <p:nvPr/>
      </p:nvGrpSpPr>
      <p:grpSpPr>
        <a:xfrm>
          <a:off x="0" y="0"/>
          <a:ext cx="0" cy="0"/>
          <a:chOff x="0" y="0"/>
          <a:chExt cx="0" cy="0"/>
        </a:xfrm>
      </p:grpSpPr>
      <p:sp>
        <p:nvSpPr>
          <p:cNvPr id="2" name="Cím 1"/>
          <p:cNvSpPr>
            <a:spLocks noGrp="1"/>
          </p:cNvSpPr>
          <p:nvPr>
            <p:ph type="ctrTitle"/>
          </p:nvPr>
        </p:nvSpPr>
        <p:spPr>
          <a:xfrm>
            <a:off x="0" y="1000443"/>
            <a:ext cx="9144000" cy="2387600"/>
          </a:xfrm>
        </p:spPr>
        <p:txBody>
          <a:bodyPr anchor="b"/>
          <a:lstStyle>
            <a:lvl1pPr algn="ctr">
              <a:defRPr sz="6000"/>
            </a:lvl1pPr>
          </a:lstStyle>
          <a:p>
            <a:r>
              <a:rPr lang="hu-HU" smtClean="0"/>
              <a:t>Mintacím szerkesztése</a:t>
            </a:r>
            <a:endParaRPr lang="hu-HU"/>
          </a:p>
        </p:txBody>
      </p:sp>
      <p:sp>
        <p:nvSpPr>
          <p:cNvPr id="3" name="Alcím 2"/>
          <p:cNvSpPr>
            <a:spLocks noGrp="1"/>
          </p:cNvSpPr>
          <p:nvPr>
            <p:ph type="subTitle" idx="1"/>
          </p:nvPr>
        </p:nvSpPr>
        <p:spPr>
          <a:xfrm>
            <a:off x="0" y="358679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smtClean="0"/>
              <a:t>Alcím mintájának szerkesztése</a:t>
            </a:r>
            <a:endParaRPr lang="hu-HU"/>
          </a:p>
        </p:txBody>
      </p:sp>
      <p:sp>
        <p:nvSpPr>
          <p:cNvPr id="4" name="Dátum helye 3"/>
          <p:cNvSpPr>
            <a:spLocks noGrp="1"/>
          </p:cNvSpPr>
          <p:nvPr>
            <p:ph type="dt" sz="half" idx="10"/>
          </p:nvPr>
        </p:nvSpPr>
        <p:spPr/>
        <p:txBody>
          <a:bodyPr/>
          <a:lstStyle/>
          <a:p>
            <a:fld id="{C1799C19-8DBD-49D3-944A-F25EE4F7CE03}" type="datetimeFigureOut">
              <a:rPr lang="hu-HU" smtClean="0"/>
              <a:t>2019. 03. 12.</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E0461A10-9B35-47C1-AE73-12E55A624C9C}" type="slidenum">
              <a:rPr lang="hu-HU" smtClean="0"/>
              <a:t>‹#›</a:t>
            </a:fld>
            <a:endParaRPr lang="hu-HU"/>
          </a:p>
        </p:txBody>
      </p:sp>
    </p:spTree>
    <p:extLst>
      <p:ext uri="{BB962C8B-B14F-4D97-AF65-F5344CB8AC3E}">
        <p14:creationId xmlns:p14="http://schemas.microsoft.com/office/powerpoint/2010/main" val="688243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C1799C19-8DBD-49D3-944A-F25EE4F7CE03}" type="datetimeFigureOut">
              <a:rPr lang="hu-HU" smtClean="0"/>
              <a:t>2019. 03. 12.</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E0461A10-9B35-47C1-AE73-12E55A624C9C}" type="slidenum">
              <a:rPr lang="hu-HU" smtClean="0"/>
              <a:t>‹#›</a:t>
            </a:fld>
            <a:endParaRPr lang="hu-HU"/>
          </a:p>
        </p:txBody>
      </p:sp>
    </p:spTree>
    <p:extLst>
      <p:ext uri="{BB962C8B-B14F-4D97-AF65-F5344CB8AC3E}">
        <p14:creationId xmlns:p14="http://schemas.microsoft.com/office/powerpoint/2010/main" val="1813136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8724900" y="365125"/>
            <a:ext cx="2628900" cy="5811838"/>
          </a:xfrm>
        </p:spPr>
        <p:txBody>
          <a:bodyPr vert="eaVert"/>
          <a:lstStyle/>
          <a:p>
            <a:r>
              <a:rPr lang="hu-HU" smtClean="0"/>
              <a:t>Mintacím szerkesztése</a:t>
            </a:r>
            <a:endParaRPr lang="hu-HU"/>
          </a:p>
        </p:txBody>
      </p:sp>
      <p:sp>
        <p:nvSpPr>
          <p:cNvPr id="3" name="Függőleges szöveg helye 2"/>
          <p:cNvSpPr>
            <a:spLocks noGrp="1"/>
          </p:cNvSpPr>
          <p:nvPr>
            <p:ph type="body" orient="vert" idx="1"/>
          </p:nvPr>
        </p:nvSpPr>
        <p:spPr>
          <a:xfrm>
            <a:off x="838200" y="365125"/>
            <a:ext cx="7734300" cy="5811838"/>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C1799C19-8DBD-49D3-944A-F25EE4F7CE03}" type="datetimeFigureOut">
              <a:rPr lang="hu-HU" smtClean="0"/>
              <a:t>2019. 03. 12.</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E0461A10-9B35-47C1-AE73-12E55A624C9C}" type="slidenum">
              <a:rPr lang="hu-HU" smtClean="0"/>
              <a:t>‹#›</a:t>
            </a:fld>
            <a:endParaRPr lang="hu-HU"/>
          </a:p>
        </p:txBody>
      </p:sp>
    </p:spTree>
    <p:extLst>
      <p:ext uri="{BB962C8B-B14F-4D97-AF65-F5344CB8AC3E}">
        <p14:creationId xmlns:p14="http://schemas.microsoft.com/office/powerpoint/2010/main" val="861265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7" name="Téglalap 6"/>
          <p:cNvSpPr/>
          <p:nvPr userDrawn="1"/>
        </p:nvSpPr>
        <p:spPr>
          <a:xfrm>
            <a:off x="-137160" y="365760"/>
            <a:ext cx="12115800" cy="1324928"/>
          </a:xfrm>
          <a:prstGeom prst="rect">
            <a:avLst/>
          </a:prstGeom>
          <a:gradFill>
            <a:gsLst>
              <a:gs pos="0">
                <a:srgbClr val="002060"/>
              </a:gs>
              <a:gs pos="50000">
                <a:srgbClr val="002060">
                  <a:alpha val="22000"/>
                </a:srgbClr>
              </a:gs>
              <a:gs pos="100000">
                <a:schemeClr val="bg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 name="Cím 1"/>
          <p:cNvSpPr>
            <a:spLocks noGrp="1"/>
          </p:cNvSpPr>
          <p:nvPr>
            <p:ph type="title"/>
          </p:nvPr>
        </p:nvSpPr>
        <p:spPr>
          <a:xfrm>
            <a:off x="335280" y="365125"/>
            <a:ext cx="10515600" cy="1325563"/>
          </a:xfrm>
        </p:spPr>
        <p:txBody>
          <a:bodyPr/>
          <a:lstStyle/>
          <a:p>
            <a:r>
              <a:rPr lang="hu-HU" noProof="0" dirty="0" smtClean="0"/>
              <a:t>Mintacím szerkesztése</a:t>
            </a:r>
            <a:endParaRPr lang="hu-HU" noProof="0" dirty="0"/>
          </a:p>
        </p:txBody>
      </p:sp>
      <p:sp>
        <p:nvSpPr>
          <p:cNvPr id="3" name="Tartalom helye 2"/>
          <p:cNvSpPr>
            <a:spLocks noGrp="1"/>
          </p:cNvSpPr>
          <p:nvPr>
            <p:ph idx="1"/>
          </p:nvPr>
        </p:nvSpPr>
        <p:spPr>
          <a:xfrm>
            <a:off x="441960" y="1825625"/>
            <a:ext cx="8016240" cy="4351338"/>
          </a:xfrm>
        </p:spPr>
        <p:txBody>
          <a:bodyPr/>
          <a:lstStyle/>
          <a:p>
            <a:pPr lvl="0"/>
            <a:r>
              <a:rPr lang="hu-HU" noProof="0" dirty="0" smtClean="0"/>
              <a:t>Mintaszöveg szerkesztése</a:t>
            </a:r>
          </a:p>
          <a:p>
            <a:pPr lvl="1"/>
            <a:r>
              <a:rPr lang="hu-HU" noProof="0" dirty="0" smtClean="0"/>
              <a:t>Második szint</a:t>
            </a:r>
          </a:p>
          <a:p>
            <a:pPr lvl="2"/>
            <a:r>
              <a:rPr lang="hu-HU" noProof="0" dirty="0" smtClean="0"/>
              <a:t>Harmadik szint</a:t>
            </a:r>
          </a:p>
          <a:p>
            <a:pPr lvl="3"/>
            <a:r>
              <a:rPr lang="hu-HU" noProof="0" dirty="0" smtClean="0"/>
              <a:t>Negyedik szint</a:t>
            </a:r>
          </a:p>
          <a:p>
            <a:pPr lvl="4"/>
            <a:r>
              <a:rPr lang="hu-HU" noProof="0" dirty="0" smtClean="0"/>
              <a:t>Ötödik szint</a:t>
            </a:r>
            <a:endParaRPr lang="hu-HU" noProof="0" dirty="0"/>
          </a:p>
        </p:txBody>
      </p:sp>
      <p:sp>
        <p:nvSpPr>
          <p:cNvPr id="4" name="Dátum helye 3"/>
          <p:cNvSpPr>
            <a:spLocks noGrp="1"/>
          </p:cNvSpPr>
          <p:nvPr>
            <p:ph type="dt" sz="half" idx="10"/>
          </p:nvPr>
        </p:nvSpPr>
        <p:spPr/>
        <p:txBody>
          <a:bodyPr/>
          <a:lstStyle/>
          <a:p>
            <a:fld id="{C1799C19-8DBD-49D3-944A-F25EE4F7CE03}" type="datetimeFigureOut">
              <a:rPr lang="hu-HU" smtClean="0"/>
              <a:t>2019. 03. 12.</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E0461A10-9B35-47C1-AE73-12E55A624C9C}" type="slidenum">
              <a:rPr lang="hu-HU" smtClean="0"/>
              <a:t>‹#›</a:t>
            </a:fld>
            <a:endParaRPr lang="hu-HU"/>
          </a:p>
        </p:txBody>
      </p:sp>
    </p:spTree>
    <p:extLst>
      <p:ext uri="{BB962C8B-B14F-4D97-AF65-F5344CB8AC3E}">
        <p14:creationId xmlns:p14="http://schemas.microsoft.com/office/powerpoint/2010/main" val="2646882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831850" y="1709738"/>
            <a:ext cx="10515600" cy="2852737"/>
          </a:xfrm>
        </p:spPr>
        <p:txBody>
          <a:bodyPr anchor="b"/>
          <a:lstStyle>
            <a:lvl1pPr>
              <a:defRPr sz="6000"/>
            </a:lvl1pPr>
          </a:lstStyle>
          <a:p>
            <a:r>
              <a:rPr lang="hu-HU" smtClean="0"/>
              <a:t>Mintacím szerkesztése</a:t>
            </a:r>
            <a:endParaRPr lang="hu-HU"/>
          </a:p>
        </p:txBody>
      </p:sp>
      <p:sp>
        <p:nvSpPr>
          <p:cNvPr id="3" name="Szöveg hely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smtClean="0"/>
              <a:t>Mintaszöveg szerkesztése</a:t>
            </a:r>
          </a:p>
        </p:txBody>
      </p:sp>
      <p:sp>
        <p:nvSpPr>
          <p:cNvPr id="4" name="Dátum helye 3"/>
          <p:cNvSpPr>
            <a:spLocks noGrp="1"/>
          </p:cNvSpPr>
          <p:nvPr>
            <p:ph type="dt" sz="half" idx="10"/>
          </p:nvPr>
        </p:nvSpPr>
        <p:spPr/>
        <p:txBody>
          <a:bodyPr/>
          <a:lstStyle/>
          <a:p>
            <a:fld id="{C1799C19-8DBD-49D3-944A-F25EE4F7CE03}" type="datetimeFigureOut">
              <a:rPr lang="hu-HU" smtClean="0"/>
              <a:t>2019. 03. 12.</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E0461A10-9B35-47C1-AE73-12E55A624C9C}" type="slidenum">
              <a:rPr lang="hu-HU" smtClean="0"/>
              <a:t>‹#›</a:t>
            </a:fld>
            <a:endParaRPr lang="hu-HU"/>
          </a:p>
        </p:txBody>
      </p:sp>
    </p:spTree>
    <p:extLst>
      <p:ext uri="{BB962C8B-B14F-4D97-AF65-F5344CB8AC3E}">
        <p14:creationId xmlns:p14="http://schemas.microsoft.com/office/powerpoint/2010/main" val="1992744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sz="half" idx="1"/>
          </p:nvPr>
        </p:nvSpPr>
        <p:spPr>
          <a:xfrm>
            <a:off x="838200" y="1825625"/>
            <a:ext cx="5181600" cy="435133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Tartalom helye 3"/>
          <p:cNvSpPr>
            <a:spLocks noGrp="1"/>
          </p:cNvSpPr>
          <p:nvPr>
            <p:ph sz="half" idx="2"/>
          </p:nvPr>
        </p:nvSpPr>
        <p:spPr>
          <a:xfrm>
            <a:off x="6172200" y="1825625"/>
            <a:ext cx="5181600" cy="435133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Dátum helye 4"/>
          <p:cNvSpPr>
            <a:spLocks noGrp="1"/>
          </p:cNvSpPr>
          <p:nvPr>
            <p:ph type="dt" sz="half" idx="10"/>
          </p:nvPr>
        </p:nvSpPr>
        <p:spPr/>
        <p:txBody>
          <a:bodyPr/>
          <a:lstStyle/>
          <a:p>
            <a:fld id="{C1799C19-8DBD-49D3-944A-F25EE4F7CE03}" type="datetimeFigureOut">
              <a:rPr lang="hu-HU" smtClean="0"/>
              <a:t>2019. 03. 12.</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E0461A10-9B35-47C1-AE73-12E55A624C9C}" type="slidenum">
              <a:rPr lang="hu-HU" smtClean="0"/>
              <a:t>‹#›</a:t>
            </a:fld>
            <a:endParaRPr lang="hu-HU"/>
          </a:p>
        </p:txBody>
      </p:sp>
    </p:spTree>
    <p:extLst>
      <p:ext uri="{BB962C8B-B14F-4D97-AF65-F5344CB8AC3E}">
        <p14:creationId xmlns:p14="http://schemas.microsoft.com/office/powerpoint/2010/main" val="3222901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a:xfrm>
            <a:off x="839788" y="365125"/>
            <a:ext cx="10515600" cy="1325563"/>
          </a:xfrm>
        </p:spPr>
        <p:txBody>
          <a:bodyPr/>
          <a:lstStyle/>
          <a:p>
            <a:r>
              <a:rPr lang="hu-HU" smtClean="0"/>
              <a:t>Mintacím szerkesztése</a:t>
            </a:r>
            <a:endParaRPr lang="hu-HU"/>
          </a:p>
        </p:txBody>
      </p:sp>
      <p:sp>
        <p:nvSpPr>
          <p:cNvPr id="3" name="Szöveg hely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839788" y="2505075"/>
            <a:ext cx="5157787"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Szöveg hely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6172200" y="2505075"/>
            <a:ext cx="5183188"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7" name="Dátum helye 6"/>
          <p:cNvSpPr>
            <a:spLocks noGrp="1"/>
          </p:cNvSpPr>
          <p:nvPr>
            <p:ph type="dt" sz="half" idx="10"/>
          </p:nvPr>
        </p:nvSpPr>
        <p:spPr/>
        <p:txBody>
          <a:bodyPr/>
          <a:lstStyle/>
          <a:p>
            <a:fld id="{C1799C19-8DBD-49D3-944A-F25EE4F7CE03}" type="datetimeFigureOut">
              <a:rPr lang="hu-HU" smtClean="0"/>
              <a:t>2019. 03. 12.</a:t>
            </a:fld>
            <a:endParaRPr lang="hu-HU"/>
          </a:p>
        </p:txBody>
      </p:sp>
      <p:sp>
        <p:nvSpPr>
          <p:cNvPr id="8" name="Élőláb helye 7"/>
          <p:cNvSpPr>
            <a:spLocks noGrp="1"/>
          </p:cNvSpPr>
          <p:nvPr>
            <p:ph type="ftr" sz="quarter" idx="11"/>
          </p:nvPr>
        </p:nvSpPr>
        <p:spPr/>
        <p:txBody>
          <a:bodyPr/>
          <a:lstStyle/>
          <a:p>
            <a:endParaRPr lang="hu-HU"/>
          </a:p>
        </p:txBody>
      </p:sp>
      <p:sp>
        <p:nvSpPr>
          <p:cNvPr id="9" name="Dia számának helye 8"/>
          <p:cNvSpPr>
            <a:spLocks noGrp="1"/>
          </p:cNvSpPr>
          <p:nvPr>
            <p:ph type="sldNum" sz="quarter" idx="12"/>
          </p:nvPr>
        </p:nvSpPr>
        <p:spPr/>
        <p:txBody>
          <a:bodyPr/>
          <a:lstStyle/>
          <a:p>
            <a:fld id="{E0461A10-9B35-47C1-AE73-12E55A624C9C}" type="slidenum">
              <a:rPr lang="hu-HU" smtClean="0"/>
              <a:t>‹#›</a:t>
            </a:fld>
            <a:endParaRPr lang="hu-HU"/>
          </a:p>
        </p:txBody>
      </p:sp>
    </p:spTree>
    <p:extLst>
      <p:ext uri="{BB962C8B-B14F-4D97-AF65-F5344CB8AC3E}">
        <p14:creationId xmlns:p14="http://schemas.microsoft.com/office/powerpoint/2010/main" val="1583518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8" name="Téglalap 7"/>
          <p:cNvSpPr/>
          <p:nvPr userDrawn="1"/>
        </p:nvSpPr>
        <p:spPr>
          <a:xfrm>
            <a:off x="-137160" y="365760"/>
            <a:ext cx="12115800" cy="1324928"/>
          </a:xfrm>
          <a:prstGeom prst="rect">
            <a:avLst/>
          </a:prstGeom>
          <a:gradFill>
            <a:gsLst>
              <a:gs pos="0">
                <a:srgbClr val="002060"/>
              </a:gs>
              <a:gs pos="50000">
                <a:srgbClr val="002060">
                  <a:alpha val="22000"/>
                </a:srgbClr>
              </a:gs>
              <a:gs pos="100000">
                <a:schemeClr val="bg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 name="Cím 1"/>
          <p:cNvSpPr>
            <a:spLocks noGrp="1"/>
          </p:cNvSpPr>
          <p:nvPr>
            <p:ph type="title"/>
          </p:nvPr>
        </p:nvSpPr>
        <p:spPr/>
        <p:txBody>
          <a:bodyPr/>
          <a:lstStyle/>
          <a:p>
            <a:r>
              <a:rPr lang="hu-HU" smtClean="0"/>
              <a:t>Mintacím szerkesztése</a:t>
            </a:r>
            <a:endParaRPr lang="hu-HU"/>
          </a:p>
        </p:txBody>
      </p:sp>
      <p:sp>
        <p:nvSpPr>
          <p:cNvPr id="3" name="Dátum helye 2"/>
          <p:cNvSpPr>
            <a:spLocks noGrp="1"/>
          </p:cNvSpPr>
          <p:nvPr>
            <p:ph type="dt" sz="half" idx="10"/>
          </p:nvPr>
        </p:nvSpPr>
        <p:spPr/>
        <p:txBody>
          <a:bodyPr/>
          <a:lstStyle/>
          <a:p>
            <a:fld id="{C1799C19-8DBD-49D3-944A-F25EE4F7CE03}" type="datetimeFigureOut">
              <a:rPr lang="hu-HU" smtClean="0"/>
              <a:t>2019. 03. 12.</a:t>
            </a:fld>
            <a:endParaRPr lang="hu-HU"/>
          </a:p>
        </p:txBody>
      </p:sp>
      <p:sp>
        <p:nvSpPr>
          <p:cNvPr id="4" name="Élőláb helye 3"/>
          <p:cNvSpPr>
            <a:spLocks noGrp="1"/>
          </p:cNvSpPr>
          <p:nvPr>
            <p:ph type="ftr" sz="quarter" idx="11"/>
          </p:nvPr>
        </p:nvSpPr>
        <p:spPr/>
        <p:txBody>
          <a:bodyPr/>
          <a:lstStyle/>
          <a:p>
            <a:endParaRPr lang="hu-HU"/>
          </a:p>
        </p:txBody>
      </p:sp>
      <p:sp>
        <p:nvSpPr>
          <p:cNvPr id="5" name="Dia számának helye 4"/>
          <p:cNvSpPr>
            <a:spLocks noGrp="1"/>
          </p:cNvSpPr>
          <p:nvPr>
            <p:ph type="sldNum" sz="quarter" idx="12"/>
          </p:nvPr>
        </p:nvSpPr>
        <p:spPr/>
        <p:txBody>
          <a:bodyPr/>
          <a:lstStyle/>
          <a:p>
            <a:fld id="{E0461A10-9B35-47C1-AE73-12E55A624C9C}" type="slidenum">
              <a:rPr lang="hu-HU" smtClean="0"/>
              <a:t>‹#›</a:t>
            </a:fld>
            <a:endParaRPr lang="hu-HU"/>
          </a:p>
        </p:txBody>
      </p:sp>
    </p:spTree>
    <p:extLst>
      <p:ext uri="{BB962C8B-B14F-4D97-AF65-F5344CB8AC3E}">
        <p14:creationId xmlns:p14="http://schemas.microsoft.com/office/powerpoint/2010/main" val="2884060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C1799C19-8DBD-49D3-944A-F25EE4F7CE03}" type="datetimeFigureOut">
              <a:rPr lang="hu-HU" smtClean="0"/>
              <a:t>2019. 03. 12.</a:t>
            </a:fld>
            <a:endParaRPr lang="hu-HU"/>
          </a:p>
        </p:txBody>
      </p:sp>
      <p:sp>
        <p:nvSpPr>
          <p:cNvPr id="3" name="Élőláb helye 2"/>
          <p:cNvSpPr>
            <a:spLocks noGrp="1"/>
          </p:cNvSpPr>
          <p:nvPr>
            <p:ph type="ftr" sz="quarter" idx="11"/>
          </p:nvPr>
        </p:nvSpPr>
        <p:spPr/>
        <p:txBody>
          <a:bodyPr/>
          <a:lstStyle/>
          <a:p>
            <a:endParaRPr lang="hu-HU"/>
          </a:p>
        </p:txBody>
      </p:sp>
      <p:sp>
        <p:nvSpPr>
          <p:cNvPr id="4" name="Dia számának helye 3"/>
          <p:cNvSpPr>
            <a:spLocks noGrp="1"/>
          </p:cNvSpPr>
          <p:nvPr>
            <p:ph type="sldNum" sz="quarter" idx="12"/>
          </p:nvPr>
        </p:nvSpPr>
        <p:spPr/>
        <p:txBody>
          <a:bodyPr/>
          <a:lstStyle/>
          <a:p>
            <a:fld id="{E0461A10-9B35-47C1-AE73-12E55A624C9C}" type="slidenum">
              <a:rPr lang="hu-HU" smtClean="0"/>
              <a:t>‹#›</a:t>
            </a:fld>
            <a:endParaRPr lang="hu-HU"/>
          </a:p>
        </p:txBody>
      </p:sp>
    </p:spTree>
    <p:extLst>
      <p:ext uri="{BB962C8B-B14F-4D97-AF65-F5344CB8AC3E}">
        <p14:creationId xmlns:p14="http://schemas.microsoft.com/office/powerpoint/2010/main" val="3243090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smtClean="0"/>
              <a:t>Mintacím szerkesztése</a:t>
            </a:r>
            <a:endParaRPr lang="hu-HU"/>
          </a:p>
        </p:txBody>
      </p:sp>
      <p:sp>
        <p:nvSpPr>
          <p:cNvPr id="3" name="Tartalom helye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átum helye 4"/>
          <p:cNvSpPr>
            <a:spLocks noGrp="1"/>
          </p:cNvSpPr>
          <p:nvPr>
            <p:ph type="dt" sz="half" idx="10"/>
          </p:nvPr>
        </p:nvSpPr>
        <p:spPr/>
        <p:txBody>
          <a:bodyPr/>
          <a:lstStyle/>
          <a:p>
            <a:fld id="{C1799C19-8DBD-49D3-944A-F25EE4F7CE03}" type="datetimeFigureOut">
              <a:rPr lang="hu-HU" smtClean="0"/>
              <a:t>2019. 03. 12.</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E0461A10-9B35-47C1-AE73-12E55A624C9C}" type="slidenum">
              <a:rPr lang="hu-HU" smtClean="0"/>
              <a:t>‹#›</a:t>
            </a:fld>
            <a:endParaRPr lang="hu-HU"/>
          </a:p>
        </p:txBody>
      </p:sp>
    </p:spTree>
    <p:extLst>
      <p:ext uri="{BB962C8B-B14F-4D97-AF65-F5344CB8AC3E}">
        <p14:creationId xmlns:p14="http://schemas.microsoft.com/office/powerpoint/2010/main" val="378485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smtClean="0"/>
              <a:t>Mintacím szerkesztése</a:t>
            </a:r>
            <a:endParaRPr lang="hu-HU"/>
          </a:p>
        </p:txBody>
      </p:sp>
      <p:sp>
        <p:nvSpPr>
          <p:cNvPr id="3" name="Kép hely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átum helye 4"/>
          <p:cNvSpPr>
            <a:spLocks noGrp="1"/>
          </p:cNvSpPr>
          <p:nvPr>
            <p:ph type="dt" sz="half" idx="10"/>
          </p:nvPr>
        </p:nvSpPr>
        <p:spPr/>
        <p:txBody>
          <a:bodyPr/>
          <a:lstStyle/>
          <a:p>
            <a:fld id="{C1799C19-8DBD-49D3-944A-F25EE4F7CE03}" type="datetimeFigureOut">
              <a:rPr lang="hu-HU" smtClean="0"/>
              <a:t>2019. 03. 12.</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E0461A10-9B35-47C1-AE73-12E55A624C9C}" type="slidenum">
              <a:rPr lang="hu-HU" smtClean="0"/>
              <a:t>‹#›</a:t>
            </a:fld>
            <a:endParaRPr lang="hu-HU"/>
          </a:p>
        </p:txBody>
      </p:sp>
    </p:spTree>
    <p:extLst>
      <p:ext uri="{BB962C8B-B14F-4D97-AF65-F5344CB8AC3E}">
        <p14:creationId xmlns:p14="http://schemas.microsoft.com/office/powerpoint/2010/main" val="2105770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1">
                <a:lumMod val="5000"/>
                <a:lumOff val="95000"/>
              </a:schemeClr>
            </a:gs>
            <a:gs pos="62000">
              <a:srgbClr val="0070C0"/>
            </a:gs>
            <a:gs pos="0">
              <a:srgbClr val="002060"/>
            </a:gs>
          </a:gsLst>
          <a:lin ang="0" scaled="1"/>
          <a:tileRect/>
        </a:gradFill>
        <a:effectLst/>
      </p:bgPr>
    </p:bg>
    <p:spTree>
      <p:nvGrpSpPr>
        <p:cNvPr id="1" name=""/>
        <p:cNvGrpSpPr/>
        <p:nvPr/>
      </p:nvGrpSpPr>
      <p:grpSpPr>
        <a:xfrm>
          <a:off x="0" y="0"/>
          <a:ext cx="0" cy="0"/>
          <a:chOff x="0" y="0"/>
          <a:chExt cx="0" cy="0"/>
        </a:xfrm>
      </p:grpSpPr>
      <p:sp>
        <p:nvSpPr>
          <p:cNvPr id="2" name="Cím hely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noProof="0" dirty="0" smtClean="0"/>
              <a:t>Mintacím szerkesztése</a:t>
            </a:r>
            <a:endParaRPr lang="hu-HU" noProof="0" dirty="0"/>
          </a:p>
        </p:txBody>
      </p:sp>
      <p:sp>
        <p:nvSpPr>
          <p:cNvPr id="3" name="Szöveg hely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noProof="0" dirty="0" smtClean="0"/>
              <a:t>Mintaszöveg szerkesztése</a:t>
            </a:r>
          </a:p>
          <a:p>
            <a:pPr lvl="1"/>
            <a:r>
              <a:rPr lang="hu-HU" noProof="0" dirty="0" smtClean="0"/>
              <a:t>Második szint</a:t>
            </a:r>
          </a:p>
          <a:p>
            <a:pPr lvl="2"/>
            <a:r>
              <a:rPr lang="hu-HU" noProof="0" dirty="0" smtClean="0"/>
              <a:t>Harmadik szint</a:t>
            </a:r>
          </a:p>
          <a:p>
            <a:pPr lvl="3"/>
            <a:r>
              <a:rPr lang="hu-HU" noProof="0" dirty="0" smtClean="0"/>
              <a:t>Negyedik szint</a:t>
            </a:r>
          </a:p>
          <a:p>
            <a:pPr lvl="4"/>
            <a:r>
              <a:rPr lang="hu-HU" noProof="0" dirty="0" smtClean="0"/>
              <a:t>Ötödik szint</a:t>
            </a:r>
            <a:endParaRPr lang="hu-HU" noProof="0" dirty="0"/>
          </a:p>
        </p:txBody>
      </p:sp>
      <p:sp>
        <p:nvSpPr>
          <p:cNvPr id="4" name="Dátum hely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799C19-8DBD-49D3-944A-F25EE4F7CE03}" type="datetimeFigureOut">
              <a:rPr lang="hu-HU" smtClean="0"/>
              <a:t>2019. 03. 12.</a:t>
            </a:fld>
            <a:endParaRPr lang="hu-HU"/>
          </a:p>
        </p:txBody>
      </p:sp>
      <p:sp>
        <p:nvSpPr>
          <p:cNvPr id="5" name="Élőláb hely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461A10-9B35-47C1-AE73-12E55A624C9C}" type="slidenum">
              <a:rPr lang="hu-HU" smtClean="0"/>
              <a:t>‹#›</a:t>
            </a:fld>
            <a:endParaRPr lang="hu-HU"/>
          </a:p>
        </p:txBody>
      </p:sp>
      <p:grpSp>
        <p:nvGrpSpPr>
          <p:cNvPr id="11" name="Csoportba foglalás 10"/>
          <p:cNvGrpSpPr/>
          <p:nvPr userDrawn="1"/>
        </p:nvGrpSpPr>
        <p:grpSpPr>
          <a:xfrm>
            <a:off x="8760658" y="-211983"/>
            <a:ext cx="3431342" cy="7507560"/>
            <a:chOff x="8760658" y="-211983"/>
            <a:chExt cx="3431342" cy="7507560"/>
          </a:xfrm>
          <a:blipFill dpi="0" rotWithShape="1">
            <a:blip r:embed="rId13">
              <a:alphaModFix amt="58000"/>
            </a:blip>
            <a:srcRect/>
            <a:stretch>
              <a:fillRect/>
            </a:stretch>
          </a:blipFill>
        </p:grpSpPr>
        <p:sp>
          <p:nvSpPr>
            <p:cNvPr id="8" name="Folyamatábra: Kézi adatbevitel 7"/>
            <p:cNvSpPr/>
            <p:nvPr userDrawn="1"/>
          </p:nvSpPr>
          <p:spPr>
            <a:xfrm rot="5400000" flipH="1" flipV="1">
              <a:off x="7543800" y="2209800"/>
              <a:ext cx="6858000" cy="2438400"/>
            </a:xfrm>
            <a:prstGeom prst="flowChartManualInp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9" name="Derékszögű háromszög 8"/>
            <p:cNvSpPr/>
            <p:nvPr userDrawn="1"/>
          </p:nvSpPr>
          <p:spPr>
            <a:xfrm rot="205293">
              <a:off x="9349740" y="20348"/>
              <a:ext cx="899160" cy="7275229"/>
            </a:xfrm>
            <a:prstGeom prst="rtTriangl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0" name="Derékszögű háromszög 9"/>
            <p:cNvSpPr/>
            <p:nvPr userDrawn="1"/>
          </p:nvSpPr>
          <p:spPr>
            <a:xfrm rot="21396483" flipV="1">
              <a:off x="8760658" y="-211983"/>
              <a:ext cx="899160" cy="728196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grpSp>
    </p:spTree>
    <p:extLst>
      <p:ext uri="{BB962C8B-B14F-4D97-AF65-F5344CB8AC3E}">
        <p14:creationId xmlns:p14="http://schemas.microsoft.com/office/powerpoint/2010/main" val="1697156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Bahnschrift SemiBold" panose="020B0502040204020203" pitchFamily="34" charset="0"/>
          <a:ea typeface="Cambria Math" panose="02040503050406030204" pitchFamily="18"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ahnschrift SemiBold"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ahnschrift SemiBold"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ahnschrift SemiBold"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ahnschrift SemiBold"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ahnschrift SemiBold"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hyperlink" Target="https://www.analyticsvidhya.com/blog/2018/10/introduction-neural-networks-deep-learnin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hyperlink" Target="https://www.analyticsvidhya.com/blog/2018/10/introduction-neural-networks-deep-learn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hu.wikipedia.org/wiki/Mesters&#233;ges_neur&#225;lis_h&#225;l&#243;zat"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analyticsvidhya.com/blog/2018/10/introduction-neural-networks-deep-learning/" TargetMode="Externa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aiplaybook.a16z.com/docs/guides/dl"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www.analyticsvidhya.com/blog/2018/10/introduction-neural-networks-deep-learning/"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www.neural-networks.io/en/single-layer/gradient-descent.php"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hyperlink" Target="https://www.analyticsvidhya.com/blog/2018/10/introduction-neural-networks-deep-learnin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hdnh.es/santiago-ramon-y-cajal-una-mente-maravillosa/"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hyperlink" Target="https://www.analyticsvidhya.com/blog/2018/10/introduction-neural-networks-deep-learning/"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www.analyticsvidhya.com/blog/2018/11/neural-networks-hyperparameter-tuning-regularization-deeplearning/" TargetMode="External"/><Relationship Id="rId2" Type="http://schemas.openxmlformats.org/officeDocument/2006/relationships/hyperlink" Target="https://hu.wikipedia.org/wiki/Mesters&#233;ges_neur&#225;lis_h&#225;l&#243;zat" TargetMode="External"/><Relationship Id="rId1" Type="http://schemas.openxmlformats.org/officeDocument/2006/relationships/slideLayout" Target="../slideLayouts/slideLayout2.xml"/><Relationship Id="rId4" Type="http://schemas.openxmlformats.org/officeDocument/2006/relationships/hyperlink" Target="https://schonherzbazis.hu/hirek/reszletek/deep-learning-gyorstalpal-rdekldknek"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www.unicafe.hu/egeszseg/testunk/az-emberi-test-az-idegrendszer-1/"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www.analyticsvidhya.com/blog/2018/10/introduction-neural-networks-deep-learning/"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analyticsvidhya.com/blog/2018/10/introduction-neural-networks-deep-learning/"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noAutofit/>
          </a:bodyPr>
          <a:lstStyle/>
          <a:p>
            <a:r>
              <a:rPr lang="ro-RO" sz="8800" dirty="0" smtClean="0"/>
              <a:t>Deep Learning</a:t>
            </a:r>
            <a:br>
              <a:rPr lang="ro-RO" sz="8800" dirty="0" smtClean="0"/>
            </a:br>
            <a:r>
              <a:rPr lang="ro-RO" sz="8800" dirty="0" smtClean="0"/>
              <a:t> – Bevezető – </a:t>
            </a:r>
            <a:endParaRPr lang="hu-HU" sz="8800" dirty="0"/>
          </a:p>
        </p:txBody>
      </p:sp>
      <p:sp>
        <p:nvSpPr>
          <p:cNvPr id="3" name="Alcím 2"/>
          <p:cNvSpPr>
            <a:spLocks noGrp="1"/>
          </p:cNvSpPr>
          <p:nvPr>
            <p:ph type="subTitle" idx="1"/>
          </p:nvPr>
        </p:nvSpPr>
        <p:spPr>
          <a:xfrm>
            <a:off x="0" y="4035372"/>
            <a:ext cx="9144000" cy="1655762"/>
          </a:xfrm>
        </p:spPr>
        <p:txBody>
          <a:bodyPr/>
          <a:lstStyle/>
          <a:p>
            <a:r>
              <a:rPr lang="ro-RO" dirty="0" smtClean="0"/>
              <a:t>Kocsis Előd, Polgár István</a:t>
            </a:r>
          </a:p>
          <a:p>
            <a:r>
              <a:rPr lang="ro-RO" dirty="0" smtClean="0"/>
              <a:t>Sapientia EMTE, Marosvásárhely</a:t>
            </a:r>
            <a:endParaRPr lang="hu-HU" dirty="0"/>
          </a:p>
        </p:txBody>
      </p:sp>
    </p:spTree>
    <p:extLst>
      <p:ext uri="{BB962C8B-B14F-4D97-AF65-F5344CB8AC3E}">
        <p14:creationId xmlns:p14="http://schemas.microsoft.com/office/powerpoint/2010/main" val="35284124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ReLU</a:t>
            </a:r>
            <a:r>
              <a:rPr lang="hu-HU" dirty="0"/>
              <a:t> (</a:t>
            </a:r>
            <a:r>
              <a:rPr lang="hu-HU" dirty="0" err="1"/>
              <a:t>Rectified</a:t>
            </a:r>
            <a:r>
              <a:rPr lang="hu-HU" dirty="0"/>
              <a:t> </a:t>
            </a:r>
            <a:r>
              <a:rPr lang="hu-HU" dirty="0" err="1"/>
              <a:t>Linear</a:t>
            </a:r>
            <a:r>
              <a:rPr lang="hu-HU" dirty="0"/>
              <a:t> Unit)</a:t>
            </a:r>
          </a:p>
        </p:txBody>
      </p:sp>
      <p:pic>
        <p:nvPicPr>
          <p:cNvPr id="3074" name="Picture 2" descr="https://s3-ap-south-1.amazonaws.com/av-blog-media/wp-content/uploads/2018/10/1oePAhrm74RNnNEolprmTa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478" y="1932227"/>
            <a:ext cx="6659295" cy="4567661"/>
          </a:xfrm>
          <a:prstGeom prst="rect">
            <a:avLst/>
          </a:prstGeom>
          <a:noFill/>
          <a:extLst>
            <a:ext uri="{909E8E84-426E-40DD-AFC4-6F175D3DCCD1}">
              <a14:hiddenFill xmlns:a14="http://schemas.microsoft.com/office/drawing/2010/main">
                <a:solidFill>
                  <a:srgbClr val="FFFFFF"/>
                </a:solidFill>
              </a14:hiddenFill>
            </a:ext>
          </a:extLst>
        </p:spPr>
      </p:pic>
      <p:sp>
        <p:nvSpPr>
          <p:cNvPr id="4" name="Akciógomb: Információ 3">
            <a:hlinkClick r:id="rId4" highlightClick="1"/>
          </p:cNvPr>
          <p:cNvSpPr/>
          <p:nvPr/>
        </p:nvSpPr>
        <p:spPr>
          <a:xfrm>
            <a:off x="6865369" y="5638498"/>
            <a:ext cx="461861" cy="460315"/>
          </a:xfrm>
          <a:prstGeom prst="actionButtonInformati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35083672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p:cNvPicPr>
            <a:picLocks noChangeAspect="1"/>
          </p:cNvPicPr>
          <p:nvPr/>
        </p:nvPicPr>
        <p:blipFill rotWithShape="1">
          <a:blip r:embed="rId3"/>
          <a:srcRect l="22500" t="34206" r="49481" b="33577"/>
          <a:stretch/>
        </p:blipFill>
        <p:spPr>
          <a:xfrm>
            <a:off x="241540" y="534837"/>
            <a:ext cx="8107754" cy="5241378"/>
          </a:xfrm>
          <a:prstGeom prst="rect">
            <a:avLst/>
          </a:prstGeom>
        </p:spPr>
      </p:pic>
      <p:cxnSp>
        <p:nvCxnSpPr>
          <p:cNvPr id="3" name="Egyenes összekötő 2"/>
          <p:cNvCxnSpPr/>
          <p:nvPr/>
        </p:nvCxnSpPr>
        <p:spPr>
          <a:xfrm flipV="1">
            <a:off x="2639683" y="534838"/>
            <a:ext cx="5193102" cy="4968815"/>
          </a:xfrm>
          <a:prstGeom prst="line">
            <a:avLst/>
          </a:prstGeom>
          <a:ln>
            <a:solidFill>
              <a:srgbClr val="0070C0"/>
            </a:solidFill>
          </a:ln>
        </p:spPr>
        <p:style>
          <a:lnRef idx="3">
            <a:schemeClr val="accent3"/>
          </a:lnRef>
          <a:fillRef idx="0">
            <a:schemeClr val="accent3"/>
          </a:fillRef>
          <a:effectRef idx="2">
            <a:schemeClr val="accent3"/>
          </a:effectRef>
          <a:fontRef idx="minor">
            <a:schemeClr val="tx1"/>
          </a:fontRef>
        </p:style>
      </p:cxnSp>
      <p:cxnSp>
        <p:nvCxnSpPr>
          <p:cNvPr id="4" name="Egyenes összekötő 3"/>
          <p:cNvCxnSpPr/>
          <p:nvPr/>
        </p:nvCxnSpPr>
        <p:spPr>
          <a:xfrm flipV="1">
            <a:off x="483079" y="5503653"/>
            <a:ext cx="2156604" cy="1"/>
          </a:xfrm>
          <a:prstGeom prst="line">
            <a:avLst/>
          </a:prstGeom>
          <a:ln>
            <a:solidFill>
              <a:srgbClr val="0070C0"/>
            </a:solidFill>
          </a:ln>
        </p:spPr>
        <p:style>
          <a:lnRef idx="3">
            <a:schemeClr val="accent3"/>
          </a:lnRef>
          <a:fillRef idx="0">
            <a:schemeClr val="accent3"/>
          </a:fillRef>
          <a:effectRef idx="2">
            <a:schemeClr val="accent3"/>
          </a:effectRef>
          <a:fontRef idx="minor">
            <a:schemeClr val="tx1"/>
          </a:fontRef>
        </p:style>
      </p:cxnSp>
      <p:sp>
        <p:nvSpPr>
          <p:cNvPr id="5" name="Szövegdoboz 4"/>
          <p:cNvSpPr txBox="1"/>
          <p:nvPr/>
        </p:nvSpPr>
        <p:spPr>
          <a:xfrm>
            <a:off x="517583" y="1089275"/>
            <a:ext cx="553998" cy="1747210"/>
          </a:xfrm>
          <a:prstGeom prst="rect">
            <a:avLst/>
          </a:prstGeom>
          <a:noFill/>
        </p:spPr>
        <p:txBody>
          <a:bodyPr vert="vert270" wrap="none" rtlCol="0">
            <a:spAutoFit/>
          </a:bodyPr>
          <a:lstStyle/>
          <a:p>
            <a:r>
              <a:rPr lang="ro-RO" sz="2400" dirty="0" smtClean="0"/>
              <a:t>A ház mérete</a:t>
            </a:r>
            <a:endParaRPr lang="hu-HU" sz="2400" dirty="0"/>
          </a:p>
        </p:txBody>
      </p:sp>
      <p:sp>
        <p:nvSpPr>
          <p:cNvPr id="6" name="Szövegdoboz 5"/>
          <p:cNvSpPr txBox="1"/>
          <p:nvPr/>
        </p:nvSpPr>
        <p:spPr>
          <a:xfrm>
            <a:off x="6436038" y="5000937"/>
            <a:ext cx="1327736" cy="461665"/>
          </a:xfrm>
          <a:prstGeom prst="rect">
            <a:avLst/>
          </a:prstGeom>
          <a:noFill/>
        </p:spPr>
        <p:txBody>
          <a:bodyPr vert="horz" wrap="none" rtlCol="0">
            <a:spAutoFit/>
          </a:bodyPr>
          <a:lstStyle/>
          <a:p>
            <a:r>
              <a:rPr lang="ro-RO" sz="2400" dirty="0" smtClean="0"/>
              <a:t>A ház ára</a:t>
            </a:r>
            <a:endParaRPr lang="hu-HU" sz="2400" dirty="0"/>
          </a:p>
        </p:txBody>
      </p:sp>
      <p:sp>
        <p:nvSpPr>
          <p:cNvPr id="7" name="Akciógomb: Információ 6">
            <a:hlinkClick r:id="rId4" highlightClick="1"/>
          </p:cNvPr>
          <p:cNvSpPr/>
          <p:nvPr/>
        </p:nvSpPr>
        <p:spPr>
          <a:xfrm>
            <a:off x="7601854" y="4310464"/>
            <a:ext cx="461861" cy="460315"/>
          </a:xfrm>
          <a:prstGeom prst="actionButtonInformati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3678393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ro-RO" dirty="0" smtClean="0"/>
              <a:t>Ez ilyen egyszerű lenne?</a:t>
            </a:r>
            <a:endParaRPr lang="hu-HU" dirty="0"/>
          </a:p>
        </p:txBody>
      </p:sp>
      <p:sp>
        <p:nvSpPr>
          <p:cNvPr id="4" name="Tartalom helye 3"/>
          <p:cNvSpPr>
            <a:spLocks noGrp="1"/>
          </p:cNvSpPr>
          <p:nvPr>
            <p:ph idx="1"/>
          </p:nvPr>
        </p:nvSpPr>
        <p:spPr/>
        <p:txBody>
          <a:bodyPr>
            <a:normAutofit lnSpcReduction="10000"/>
          </a:bodyPr>
          <a:lstStyle/>
          <a:p>
            <a:pPr algn="just"/>
            <a:r>
              <a:rPr lang="hu-HU" dirty="0" smtClean="0"/>
              <a:t>Ez eddig egy neuronból állt</a:t>
            </a:r>
          </a:p>
          <a:p>
            <a:pPr algn="just"/>
            <a:r>
              <a:rPr lang="hu-HU" dirty="0" smtClean="0"/>
              <a:t>A való életben több dolgot is figyelembe kell vennünk, amikor egy ház árát meg akarjuk határozni. Pl. szobák száma, jóllét, posta kód, stb. </a:t>
            </a:r>
          </a:p>
          <a:p>
            <a:pPr algn="just"/>
            <a:r>
              <a:rPr lang="hu-HU" dirty="0" smtClean="0"/>
              <a:t>Ezeket csoportosíthatjuk valamilyen szinten: </a:t>
            </a:r>
          </a:p>
          <a:p>
            <a:pPr lvl="1" algn="just"/>
            <a:r>
              <a:rPr lang="hu-HU" dirty="0" smtClean="0"/>
              <a:t>A ház mérete és a szobák száma befolyásolja, hogy elfér-e a család a házban.</a:t>
            </a:r>
          </a:p>
          <a:p>
            <a:pPr lvl="1" algn="just"/>
            <a:r>
              <a:rPr lang="hu-HU" dirty="0" smtClean="0"/>
              <a:t>A posta kód  meghatározza a járhatóságot és mondjuk az iskola minőségét.</a:t>
            </a:r>
          </a:p>
          <a:p>
            <a:pPr lvl="1" algn="just"/>
            <a:r>
              <a:rPr lang="hu-HU" dirty="0" smtClean="0"/>
              <a:t>A jóllét meg teljes mértékben befolyásolja az iskolai minőséget</a:t>
            </a:r>
            <a:endParaRPr lang="hu-HU" dirty="0"/>
          </a:p>
        </p:txBody>
      </p:sp>
    </p:spTree>
    <p:extLst>
      <p:ext uri="{BB962C8B-B14F-4D97-AF65-F5344CB8AC3E}">
        <p14:creationId xmlns:p14="http://schemas.microsoft.com/office/powerpoint/2010/main" val="26704767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ro-RO" dirty="0" smtClean="0"/>
              <a:t>Az új neurális háló</a:t>
            </a:r>
            <a:endParaRPr lang="hu-HU" dirty="0"/>
          </a:p>
        </p:txBody>
      </p:sp>
      <p:sp>
        <p:nvSpPr>
          <p:cNvPr id="3" name="Ellipszis 2"/>
          <p:cNvSpPr/>
          <p:nvPr/>
        </p:nvSpPr>
        <p:spPr>
          <a:xfrm>
            <a:off x="3884780" y="2628150"/>
            <a:ext cx="807985" cy="7706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hu-HU" sz="2800" dirty="0"/>
          </a:p>
        </p:txBody>
      </p:sp>
      <p:sp>
        <p:nvSpPr>
          <p:cNvPr id="4" name="Téglalap 3"/>
          <p:cNvSpPr/>
          <p:nvPr/>
        </p:nvSpPr>
        <p:spPr>
          <a:xfrm>
            <a:off x="631162" y="2145753"/>
            <a:ext cx="2163792" cy="5348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o-RO" sz="2800" dirty="0" smtClean="0"/>
              <a:t>A ház mérete</a:t>
            </a:r>
          </a:p>
        </p:txBody>
      </p:sp>
      <p:sp>
        <p:nvSpPr>
          <p:cNvPr id="5" name="Téglalap 4"/>
          <p:cNvSpPr/>
          <p:nvPr/>
        </p:nvSpPr>
        <p:spPr>
          <a:xfrm>
            <a:off x="6288216" y="3523913"/>
            <a:ext cx="2163792" cy="10179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o-RO" sz="3600" dirty="0" smtClean="0"/>
              <a:t>A ház ára</a:t>
            </a:r>
          </a:p>
        </p:txBody>
      </p:sp>
      <p:cxnSp>
        <p:nvCxnSpPr>
          <p:cNvPr id="6" name="Egyenes összekötő nyíllal 5"/>
          <p:cNvCxnSpPr>
            <a:stCxn id="4" idx="3"/>
            <a:endCxn id="3" idx="2"/>
          </p:cNvCxnSpPr>
          <p:nvPr/>
        </p:nvCxnSpPr>
        <p:spPr>
          <a:xfrm>
            <a:off x="2794954" y="2413195"/>
            <a:ext cx="1089826" cy="6002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 name="Egyenes összekötő nyíllal 6"/>
          <p:cNvCxnSpPr>
            <a:stCxn id="3" idx="6"/>
            <a:endCxn id="5" idx="1"/>
          </p:cNvCxnSpPr>
          <p:nvPr/>
        </p:nvCxnSpPr>
        <p:spPr>
          <a:xfrm>
            <a:off x="4692765" y="3013452"/>
            <a:ext cx="1595451" cy="10194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églalap 7"/>
          <p:cNvSpPr/>
          <p:nvPr/>
        </p:nvSpPr>
        <p:spPr>
          <a:xfrm>
            <a:off x="631162" y="3256472"/>
            <a:ext cx="2163792" cy="5348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o-RO" sz="2800" dirty="0" smtClean="0"/>
              <a:t>Szobák száma</a:t>
            </a:r>
          </a:p>
        </p:txBody>
      </p:sp>
      <p:sp>
        <p:nvSpPr>
          <p:cNvPr id="9" name="Téglalap 8"/>
          <p:cNvSpPr/>
          <p:nvPr/>
        </p:nvSpPr>
        <p:spPr>
          <a:xfrm>
            <a:off x="646270" y="4380608"/>
            <a:ext cx="2163792" cy="5348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o-RO" sz="2800" dirty="0" smtClean="0"/>
              <a:t>Posta kód</a:t>
            </a:r>
          </a:p>
        </p:txBody>
      </p:sp>
      <p:sp>
        <p:nvSpPr>
          <p:cNvPr id="10" name="Téglalap 9"/>
          <p:cNvSpPr/>
          <p:nvPr/>
        </p:nvSpPr>
        <p:spPr>
          <a:xfrm>
            <a:off x="646270" y="5512202"/>
            <a:ext cx="2163792" cy="5348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o-RO" sz="2800" dirty="0" smtClean="0"/>
              <a:t>Jóllét</a:t>
            </a:r>
          </a:p>
        </p:txBody>
      </p:sp>
      <p:sp>
        <p:nvSpPr>
          <p:cNvPr id="12" name="Ellipszis 11"/>
          <p:cNvSpPr/>
          <p:nvPr/>
        </p:nvSpPr>
        <p:spPr>
          <a:xfrm>
            <a:off x="3907739" y="3671990"/>
            <a:ext cx="807985" cy="7706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hu-HU" sz="2800" dirty="0"/>
          </a:p>
        </p:txBody>
      </p:sp>
      <p:sp>
        <p:nvSpPr>
          <p:cNvPr id="13" name="Ellipszis 12"/>
          <p:cNvSpPr/>
          <p:nvPr/>
        </p:nvSpPr>
        <p:spPr>
          <a:xfrm>
            <a:off x="3907739" y="4715830"/>
            <a:ext cx="807985" cy="7706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hu-HU" sz="2800" dirty="0"/>
          </a:p>
        </p:txBody>
      </p:sp>
      <p:cxnSp>
        <p:nvCxnSpPr>
          <p:cNvPr id="15" name="Egyenes összekötő nyíllal 14"/>
          <p:cNvCxnSpPr>
            <a:stCxn id="12" idx="6"/>
            <a:endCxn id="5" idx="1"/>
          </p:cNvCxnSpPr>
          <p:nvPr/>
        </p:nvCxnSpPr>
        <p:spPr>
          <a:xfrm flipV="1">
            <a:off x="4715724" y="4032872"/>
            <a:ext cx="1572492" cy="244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Egyenes összekötő nyíllal 17"/>
          <p:cNvCxnSpPr>
            <a:stCxn id="13" idx="6"/>
            <a:endCxn id="5" idx="1"/>
          </p:cNvCxnSpPr>
          <p:nvPr/>
        </p:nvCxnSpPr>
        <p:spPr>
          <a:xfrm flipV="1">
            <a:off x="4715724" y="4032872"/>
            <a:ext cx="1572492" cy="10682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Egyenes összekötő nyíllal 23"/>
          <p:cNvCxnSpPr>
            <a:stCxn id="8" idx="3"/>
            <a:endCxn id="3" idx="2"/>
          </p:cNvCxnSpPr>
          <p:nvPr/>
        </p:nvCxnSpPr>
        <p:spPr>
          <a:xfrm flipV="1">
            <a:off x="2794954" y="3013452"/>
            <a:ext cx="1089826" cy="5104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Egyenes összekötő nyíllal 26"/>
          <p:cNvCxnSpPr>
            <a:stCxn id="9" idx="3"/>
            <a:endCxn id="12" idx="2"/>
          </p:cNvCxnSpPr>
          <p:nvPr/>
        </p:nvCxnSpPr>
        <p:spPr>
          <a:xfrm flipV="1">
            <a:off x="2810062" y="4057292"/>
            <a:ext cx="1097677" cy="5907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Egyenes összekötő nyíllal 28"/>
          <p:cNvCxnSpPr>
            <a:stCxn id="9" idx="3"/>
            <a:endCxn id="13" idx="2"/>
          </p:cNvCxnSpPr>
          <p:nvPr/>
        </p:nvCxnSpPr>
        <p:spPr>
          <a:xfrm>
            <a:off x="2810062" y="4648050"/>
            <a:ext cx="1097677" cy="4530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Egyenes összekötő nyíllal 30"/>
          <p:cNvCxnSpPr>
            <a:stCxn id="10" idx="3"/>
            <a:endCxn id="13" idx="2"/>
          </p:cNvCxnSpPr>
          <p:nvPr/>
        </p:nvCxnSpPr>
        <p:spPr>
          <a:xfrm flipV="1">
            <a:off x="2810062" y="5101132"/>
            <a:ext cx="1097677" cy="6785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Szövegdoboz 48"/>
          <p:cNvSpPr txBox="1"/>
          <p:nvPr/>
        </p:nvSpPr>
        <p:spPr>
          <a:xfrm rot="1905323">
            <a:off x="4466490" y="2748730"/>
            <a:ext cx="2040649" cy="461665"/>
          </a:xfrm>
          <a:prstGeom prst="rect">
            <a:avLst/>
          </a:prstGeom>
          <a:noFill/>
        </p:spPr>
        <p:txBody>
          <a:bodyPr wrap="square" rtlCol="0">
            <a:spAutoFit/>
          </a:bodyPr>
          <a:lstStyle/>
          <a:p>
            <a:r>
              <a:rPr lang="ro-RO" sz="2400" dirty="0" smtClean="0"/>
              <a:t>Család mérete</a:t>
            </a:r>
            <a:endParaRPr lang="hu-HU" sz="2400" dirty="0"/>
          </a:p>
        </p:txBody>
      </p:sp>
      <p:sp>
        <p:nvSpPr>
          <p:cNvPr id="51" name="Szövegdoboz 50"/>
          <p:cNvSpPr txBox="1"/>
          <p:nvPr/>
        </p:nvSpPr>
        <p:spPr>
          <a:xfrm rot="19471987">
            <a:off x="4351232" y="4885376"/>
            <a:ext cx="2208877" cy="461665"/>
          </a:xfrm>
          <a:prstGeom prst="rect">
            <a:avLst/>
          </a:prstGeom>
          <a:noFill/>
        </p:spPr>
        <p:txBody>
          <a:bodyPr wrap="square" rtlCol="0">
            <a:spAutoFit/>
          </a:bodyPr>
          <a:lstStyle/>
          <a:p>
            <a:r>
              <a:rPr lang="ro-RO" sz="2400" dirty="0" smtClean="0"/>
              <a:t>Iskola minősége</a:t>
            </a:r>
            <a:endParaRPr lang="hu-HU" sz="2400" dirty="0"/>
          </a:p>
        </p:txBody>
      </p:sp>
      <p:sp>
        <p:nvSpPr>
          <p:cNvPr id="53" name="Szövegdoboz 52"/>
          <p:cNvSpPr txBox="1"/>
          <p:nvPr/>
        </p:nvSpPr>
        <p:spPr>
          <a:xfrm rot="1102368">
            <a:off x="4365518" y="3507535"/>
            <a:ext cx="1701079" cy="461665"/>
          </a:xfrm>
          <a:prstGeom prst="rect">
            <a:avLst/>
          </a:prstGeom>
          <a:noFill/>
        </p:spPr>
        <p:txBody>
          <a:bodyPr wrap="square" rtlCol="0">
            <a:spAutoFit/>
          </a:bodyPr>
          <a:lstStyle/>
          <a:p>
            <a:r>
              <a:rPr lang="ro-RO" sz="2400" dirty="0" smtClean="0"/>
              <a:t>Járhatóság</a:t>
            </a:r>
            <a:endParaRPr lang="hu-HU" sz="2400" dirty="0"/>
          </a:p>
        </p:txBody>
      </p:sp>
    </p:spTree>
    <p:extLst>
      <p:ext uri="{BB962C8B-B14F-4D97-AF65-F5344CB8AC3E}">
        <p14:creationId xmlns:p14="http://schemas.microsoft.com/office/powerpoint/2010/main" val="17966856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ro-RO" dirty="0" smtClean="0"/>
              <a:t>Egy általános neurális háló</a:t>
            </a:r>
            <a:endParaRPr lang="hu-HU" dirty="0"/>
          </a:p>
        </p:txBody>
      </p:sp>
      <p:sp>
        <p:nvSpPr>
          <p:cNvPr id="4" name="Tartalom helye 3"/>
          <p:cNvSpPr>
            <a:spLocks noGrp="1"/>
          </p:cNvSpPr>
          <p:nvPr>
            <p:ph idx="1"/>
          </p:nvPr>
        </p:nvSpPr>
        <p:spPr>
          <a:xfrm>
            <a:off x="631166" y="1825624"/>
            <a:ext cx="6425242" cy="4833967"/>
          </a:xfrm>
        </p:spPr>
        <p:txBody>
          <a:bodyPr>
            <a:normAutofit/>
          </a:bodyPr>
          <a:lstStyle/>
          <a:p>
            <a:pPr marL="0" indent="0" algn="just">
              <a:buNone/>
            </a:pPr>
            <a:r>
              <a:rPr lang="hu-HU" b="1" dirty="0">
                <a:latin typeface="+mj-lt"/>
              </a:rPr>
              <a:t>Bementi réteg</a:t>
            </a:r>
            <a:r>
              <a:rPr lang="hu-HU" dirty="0">
                <a:latin typeface="+mj-lt"/>
              </a:rPr>
              <a:t>: módosítatlanul továbbítja a bemenetként átadott adatot a hálózat többi részének. </a:t>
            </a:r>
            <a:endParaRPr lang="hu-HU" dirty="0" smtClean="0">
              <a:latin typeface="+mj-lt"/>
            </a:endParaRPr>
          </a:p>
          <a:p>
            <a:pPr marL="0" indent="0" algn="just">
              <a:buNone/>
            </a:pPr>
            <a:r>
              <a:rPr lang="hu-HU" b="1" dirty="0" smtClean="0">
                <a:latin typeface="+mj-lt"/>
              </a:rPr>
              <a:t>Rejtett </a:t>
            </a:r>
            <a:r>
              <a:rPr lang="hu-HU" b="1" dirty="0">
                <a:latin typeface="+mj-lt"/>
              </a:rPr>
              <a:t>rétegek</a:t>
            </a:r>
            <a:r>
              <a:rPr lang="hu-HU" dirty="0">
                <a:latin typeface="+mj-lt"/>
              </a:rPr>
              <a:t>: a bemenet és a kimenet között helyezkednek el, feladatuk az információ transzformációja, kódolása, illetve absztrakciók, köztes reprezentációk létrehozása. </a:t>
            </a:r>
            <a:endParaRPr lang="hu-HU" dirty="0" smtClean="0">
              <a:latin typeface="+mj-lt"/>
            </a:endParaRPr>
          </a:p>
          <a:p>
            <a:pPr marL="0" indent="0" algn="just">
              <a:buNone/>
            </a:pPr>
            <a:r>
              <a:rPr lang="hu-HU" b="1" dirty="0" smtClean="0">
                <a:latin typeface="+mj-lt"/>
              </a:rPr>
              <a:t>Kimeneti </a:t>
            </a:r>
            <a:r>
              <a:rPr lang="hu-HU" b="1" dirty="0">
                <a:latin typeface="+mj-lt"/>
              </a:rPr>
              <a:t>réteg</a:t>
            </a:r>
            <a:r>
              <a:rPr lang="hu-HU" dirty="0">
                <a:latin typeface="+mj-lt"/>
              </a:rPr>
              <a:t>: A kimeneti függvényt és a kimeneti neuronok számát az adott probléma jellege határozza meg</a:t>
            </a:r>
            <a:r>
              <a:rPr lang="hu-HU" dirty="0" smtClean="0">
                <a:latin typeface="+mj-lt"/>
              </a:rPr>
              <a:t>.</a:t>
            </a:r>
            <a:endParaRPr lang="hu-HU" dirty="0">
              <a:latin typeface="+mj-lt"/>
            </a:endParaRPr>
          </a:p>
        </p:txBody>
      </p:sp>
      <p:grpSp>
        <p:nvGrpSpPr>
          <p:cNvPr id="5" name="Csoportba foglalás 4"/>
          <p:cNvGrpSpPr/>
          <p:nvPr/>
        </p:nvGrpSpPr>
        <p:grpSpPr>
          <a:xfrm>
            <a:off x="7280694" y="1397478"/>
            <a:ext cx="4658264" cy="5262113"/>
            <a:chOff x="7056408" y="1173192"/>
            <a:chExt cx="4658264" cy="5262113"/>
          </a:xfrm>
        </p:grpSpPr>
        <p:sp>
          <p:nvSpPr>
            <p:cNvPr id="3" name="Téglalap 2"/>
            <p:cNvSpPr/>
            <p:nvPr/>
          </p:nvSpPr>
          <p:spPr>
            <a:xfrm>
              <a:off x="7056408" y="1173192"/>
              <a:ext cx="4658264" cy="52621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4098" name="Picture 2" descr="https://upload.wikimedia.org/wikipedia/commons/b/b9/Szines_neuralis_hal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6051" y="1320533"/>
              <a:ext cx="4111265" cy="4947454"/>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Akciógomb: Információ 6">
            <a:hlinkClick r:id="rId4" highlightClick="1"/>
          </p:cNvPr>
          <p:cNvSpPr/>
          <p:nvPr/>
        </p:nvSpPr>
        <p:spPr>
          <a:xfrm>
            <a:off x="11219741" y="6031958"/>
            <a:ext cx="461861" cy="460315"/>
          </a:xfrm>
          <a:prstGeom prst="actionButtonInformati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27796018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p:cNvSpPr>
            <a:spLocks noGrp="1"/>
          </p:cNvSpPr>
          <p:nvPr>
            <p:ph type="title"/>
          </p:nvPr>
        </p:nvSpPr>
        <p:spPr/>
        <p:txBody>
          <a:bodyPr/>
          <a:lstStyle/>
          <a:p>
            <a:r>
              <a:rPr lang="ro-RO" dirty="0" smtClean="0"/>
              <a:t>Neurális hálózat típusok</a:t>
            </a:r>
            <a:endParaRPr lang="hu-HU" dirty="0"/>
          </a:p>
        </p:txBody>
      </p:sp>
      <p:pic>
        <p:nvPicPr>
          <p:cNvPr id="5122" name="Picture 2" descr="https://s3-ap-south-1.amazonaws.com/av-blog-media/wp-content/uploads/2018/10/Screenshot-from-2018-10-12-14-10-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868" y="2358605"/>
            <a:ext cx="10634932" cy="3293107"/>
          </a:xfrm>
          <a:prstGeom prst="rect">
            <a:avLst/>
          </a:prstGeom>
          <a:noFill/>
          <a:extLst>
            <a:ext uri="{909E8E84-426E-40DD-AFC4-6F175D3DCCD1}">
              <a14:hiddenFill xmlns:a14="http://schemas.microsoft.com/office/drawing/2010/main">
                <a:solidFill>
                  <a:srgbClr val="FFFFFF"/>
                </a:solidFill>
              </a14:hiddenFill>
            </a:ext>
          </a:extLst>
        </p:spPr>
      </p:pic>
      <p:sp>
        <p:nvSpPr>
          <p:cNvPr id="5" name="Akciógomb: Információ 4">
            <a:hlinkClick r:id="rId3" highlightClick="1"/>
          </p:cNvPr>
          <p:cNvSpPr/>
          <p:nvPr/>
        </p:nvSpPr>
        <p:spPr>
          <a:xfrm>
            <a:off x="10707363" y="4672773"/>
            <a:ext cx="461861" cy="460315"/>
          </a:xfrm>
          <a:prstGeom prst="actionButtonInformati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10051341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S</a:t>
            </a:r>
            <a:r>
              <a:rPr lang="hu-HU" dirty="0" smtClean="0"/>
              <a:t>trukturált és strukturálatlan adatok</a:t>
            </a:r>
            <a:endParaRPr lang="hu-HU" dirty="0"/>
          </a:p>
        </p:txBody>
      </p:sp>
      <p:sp>
        <p:nvSpPr>
          <p:cNvPr id="3" name="Tartalom helye 2"/>
          <p:cNvSpPr>
            <a:spLocks noGrp="1"/>
          </p:cNvSpPr>
          <p:nvPr>
            <p:ph idx="1"/>
          </p:nvPr>
        </p:nvSpPr>
        <p:spPr/>
        <p:txBody>
          <a:bodyPr/>
          <a:lstStyle/>
          <a:p>
            <a:pPr algn="just"/>
            <a:r>
              <a:rPr lang="hu-HU" dirty="0" smtClean="0"/>
              <a:t>Az előző példában az adatok nagyon jól definiáltak voltak. Ezek strukturált adatok.</a:t>
            </a:r>
          </a:p>
          <a:p>
            <a:pPr algn="just"/>
            <a:r>
              <a:rPr lang="hu-HU" dirty="0" smtClean="0"/>
              <a:t>Ezzel ellentétben az </a:t>
            </a:r>
            <a:r>
              <a:rPr lang="hu-HU" dirty="0" err="1" smtClean="0"/>
              <a:t>audió</a:t>
            </a:r>
            <a:r>
              <a:rPr lang="hu-HU" dirty="0" smtClean="0"/>
              <a:t>, nyers hang, azok képek, amelyekben fel lehet ismerni, hogy mi van rajtuk (lehet szöveg is), a strukturálatlan adaternyő alá tartoznak.</a:t>
            </a:r>
          </a:p>
          <a:p>
            <a:pPr marL="0" indent="0" algn="just">
              <a:buNone/>
            </a:pPr>
            <a:endParaRPr lang="ro-RO" dirty="0" smtClean="0"/>
          </a:p>
          <a:p>
            <a:pPr marL="0" indent="0" algn="just">
              <a:buNone/>
            </a:pPr>
            <a:r>
              <a:rPr lang="ro-RO" dirty="0" smtClean="0"/>
              <a:t>Strukturálta adatok &lt;=&gt; Egyszerű gépi tanulás</a:t>
            </a:r>
            <a:endParaRPr lang="hu-HU" dirty="0"/>
          </a:p>
          <a:p>
            <a:pPr marL="0" indent="0" algn="just">
              <a:buNone/>
            </a:pPr>
            <a:r>
              <a:rPr lang="ro-RO" dirty="0" smtClean="0"/>
              <a:t>Strukturálaltlan adatok &lt;=&gt; Neurális hálók</a:t>
            </a:r>
            <a:endParaRPr lang="hu-HU" dirty="0"/>
          </a:p>
        </p:txBody>
      </p:sp>
    </p:spTree>
    <p:extLst>
      <p:ext uri="{BB962C8B-B14F-4D97-AF65-F5344CB8AC3E}">
        <p14:creationId xmlns:p14="http://schemas.microsoft.com/office/powerpoint/2010/main" val="14287861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ro-RO" dirty="0" smtClean="0"/>
              <a:t>Egyszerű ML kontra DL</a:t>
            </a:r>
            <a:endParaRPr lang="hu-HU" dirty="0"/>
          </a:p>
        </p:txBody>
      </p:sp>
      <p:pic>
        <p:nvPicPr>
          <p:cNvPr id="6146" name="Picture 2" descr="KÃ©ptalÃ¡lat a kÃ¶vetkezÅre: âscaling drivers deep learningâ"/>
          <p:cNvPicPr>
            <a:picLocks noChangeAspect="1" noChangeArrowheads="1"/>
          </p:cNvPicPr>
          <p:nvPr/>
        </p:nvPicPr>
        <p:blipFill rotWithShape="1">
          <a:blip r:embed="rId3">
            <a:extLst>
              <a:ext uri="{28A0092B-C50C-407E-A947-70E740481C1C}">
                <a14:useLocalDpi xmlns:a14="http://schemas.microsoft.com/office/drawing/2010/main" val="0"/>
              </a:ext>
            </a:extLst>
          </a:blip>
          <a:srcRect l="4379" t="6446" r="17654" b="9276"/>
          <a:stretch/>
        </p:blipFill>
        <p:spPr bwMode="auto">
          <a:xfrm>
            <a:off x="4899804" y="2172134"/>
            <a:ext cx="6929886" cy="4349437"/>
          </a:xfrm>
          <a:prstGeom prst="rect">
            <a:avLst/>
          </a:prstGeom>
          <a:noFill/>
          <a:extLst>
            <a:ext uri="{909E8E84-426E-40DD-AFC4-6F175D3DCCD1}">
              <a14:hiddenFill xmlns:a14="http://schemas.microsoft.com/office/drawing/2010/main">
                <a:solidFill>
                  <a:srgbClr val="FFFFFF"/>
                </a:solidFill>
              </a14:hiddenFill>
            </a:ext>
          </a:extLst>
        </p:spPr>
      </p:pic>
      <p:sp>
        <p:nvSpPr>
          <p:cNvPr id="4" name="Tartalom helye 3"/>
          <p:cNvSpPr>
            <a:spLocks noGrp="1"/>
          </p:cNvSpPr>
          <p:nvPr>
            <p:ph idx="1"/>
          </p:nvPr>
        </p:nvSpPr>
        <p:spPr>
          <a:xfrm>
            <a:off x="511835" y="2172134"/>
            <a:ext cx="4658263" cy="2605357"/>
          </a:xfrm>
        </p:spPr>
        <p:txBody>
          <a:bodyPr/>
          <a:lstStyle/>
          <a:p>
            <a:pPr marL="0" indent="0">
              <a:buNone/>
            </a:pPr>
            <a:r>
              <a:rPr lang="ro-RO" b="1" dirty="0" smtClean="0"/>
              <a:t>A három fő irányító skála: </a:t>
            </a:r>
            <a:endParaRPr lang="hu-HU" b="1" dirty="0" smtClean="0"/>
          </a:p>
          <a:p>
            <a:r>
              <a:rPr lang="hu-HU" dirty="0" smtClean="0"/>
              <a:t>Adat</a:t>
            </a:r>
            <a:endParaRPr lang="hu-HU" dirty="0"/>
          </a:p>
          <a:p>
            <a:r>
              <a:rPr lang="hu-HU" dirty="0"/>
              <a:t>Számítási idő</a:t>
            </a:r>
          </a:p>
          <a:p>
            <a:r>
              <a:rPr lang="hu-HU" dirty="0" smtClean="0"/>
              <a:t>Algoritmusok</a:t>
            </a:r>
            <a:endParaRPr lang="hu-HU" dirty="0"/>
          </a:p>
        </p:txBody>
      </p:sp>
      <p:sp>
        <p:nvSpPr>
          <p:cNvPr id="5" name="Akciógomb: Információ 4">
            <a:hlinkClick r:id="rId4" highlightClick="1"/>
          </p:cNvPr>
          <p:cNvSpPr/>
          <p:nvPr/>
        </p:nvSpPr>
        <p:spPr>
          <a:xfrm>
            <a:off x="11138684" y="5845965"/>
            <a:ext cx="461861" cy="460315"/>
          </a:xfrm>
          <a:prstGeom prst="actionButtonInformati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35358720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ro-RO" dirty="0" smtClean="0"/>
              <a:t>Sigmoid </a:t>
            </a:r>
            <a:r>
              <a:rPr lang="ro-RO" dirty="0" smtClean="0">
                <a:sym typeface="Wingdings" panose="05000000000000000000" pitchFamily="2" charset="2"/>
              </a:rPr>
              <a:t> ReLU</a:t>
            </a:r>
            <a:endParaRPr lang="hu-HU" dirty="0"/>
          </a:p>
        </p:txBody>
      </p:sp>
      <p:sp>
        <p:nvSpPr>
          <p:cNvPr id="3" name="Tartalom helye 2"/>
          <p:cNvSpPr>
            <a:spLocks noGrp="1"/>
          </p:cNvSpPr>
          <p:nvPr>
            <p:ph idx="1"/>
          </p:nvPr>
        </p:nvSpPr>
        <p:spPr>
          <a:xfrm>
            <a:off x="335280" y="2006399"/>
            <a:ext cx="5431930" cy="3071093"/>
          </a:xfrm>
        </p:spPr>
        <p:txBody>
          <a:bodyPr>
            <a:normAutofit/>
          </a:bodyPr>
          <a:lstStyle/>
          <a:p>
            <a:pPr marL="0" indent="0">
              <a:buNone/>
            </a:pPr>
            <a:r>
              <a:rPr lang="ro-RO" dirty="0" smtClean="0"/>
              <a:t>Sigmoid: </a:t>
            </a:r>
            <a:r>
              <a:rPr lang="hu-HU" dirty="0"/>
              <a:t>a paramétereket nagyon lassan </a:t>
            </a:r>
            <a:r>
              <a:rPr lang="hu-HU" dirty="0" smtClean="0"/>
              <a:t>frissíti, </a:t>
            </a:r>
            <a:r>
              <a:rPr lang="hu-HU" dirty="0"/>
              <a:t>ami nagyon lassú tanulást eredményez</a:t>
            </a:r>
            <a:r>
              <a:rPr lang="hu-HU" dirty="0" smtClean="0"/>
              <a:t>.</a:t>
            </a:r>
          </a:p>
          <a:p>
            <a:pPr marL="0" indent="0">
              <a:buNone/>
            </a:pPr>
            <a:endParaRPr lang="hu-HU" dirty="0" smtClean="0"/>
          </a:p>
          <a:p>
            <a:pPr marL="0" indent="0">
              <a:buNone/>
            </a:pPr>
            <a:r>
              <a:rPr lang="ro-RO" dirty="0" smtClean="0"/>
              <a:t>ReLU: </a:t>
            </a:r>
            <a:r>
              <a:rPr lang="it-IT" dirty="0" smtClean="0"/>
              <a:t>sokkal </a:t>
            </a:r>
            <a:r>
              <a:rPr lang="it-IT" dirty="0"/>
              <a:t>gyorsabban frissíti a </a:t>
            </a:r>
            <a:r>
              <a:rPr lang="it-IT" dirty="0" smtClean="0"/>
              <a:t>paramétereket</a:t>
            </a:r>
            <a:r>
              <a:rPr lang="ro-RO" dirty="0" smtClean="0"/>
              <a:t>.</a:t>
            </a:r>
          </a:p>
        </p:txBody>
      </p:sp>
      <p:pic>
        <p:nvPicPr>
          <p:cNvPr id="7170" name="Picture 2" descr="KÃ©ptalÃ¡lat a kÃ¶vetkezÅre: âsigmoid vs reluâ"/>
          <p:cNvPicPr>
            <a:picLocks noChangeAspect="1" noChangeArrowheads="1"/>
          </p:cNvPicPr>
          <p:nvPr/>
        </p:nvPicPr>
        <p:blipFill rotWithShape="1">
          <a:blip r:embed="rId3">
            <a:extLst>
              <a:ext uri="{28A0092B-C50C-407E-A947-70E740481C1C}">
                <a14:useLocalDpi xmlns:a14="http://schemas.microsoft.com/office/drawing/2010/main" val="0"/>
              </a:ext>
            </a:extLst>
          </a:blip>
          <a:srcRect r="50247"/>
          <a:stretch/>
        </p:blipFill>
        <p:spPr bwMode="auto">
          <a:xfrm>
            <a:off x="6217956" y="76244"/>
            <a:ext cx="4080134" cy="329837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KÃ©ptalÃ¡lat a kÃ¶vetkezÅre: âsigmoid vs reluâ"/>
          <p:cNvPicPr>
            <a:picLocks noChangeAspect="1" noChangeArrowheads="1"/>
          </p:cNvPicPr>
          <p:nvPr/>
        </p:nvPicPr>
        <p:blipFill rotWithShape="1">
          <a:blip r:embed="rId3">
            <a:extLst>
              <a:ext uri="{28A0092B-C50C-407E-A947-70E740481C1C}">
                <a14:useLocalDpi xmlns:a14="http://schemas.microsoft.com/office/drawing/2010/main" val="0"/>
              </a:ext>
            </a:extLst>
          </a:blip>
          <a:srcRect l="51500"/>
          <a:stretch/>
        </p:blipFill>
        <p:spPr bwMode="auto">
          <a:xfrm>
            <a:off x="6217956" y="3374621"/>
            <a:ext cx="4080134" cy="3431620"/>
          </a:xfrm>
          <a:prstGeom prst="rect">
            <a:avLst/>
          </a:prstGeom>
          <a:noFill/>
          <a:extLst>
            <a:ext uri="{909E8E84-426E-40DD-AFC4-6F175D3DCCD1}">
              <a14:hiddenFill xmlns:a14="http://schemas.microsoft.com/office/drawing/2010/main">
                <a:solidFill>
                  <a:srgbClr val="FFFFFF"/>
                </a:solidFill>
              </a14:hiddenFill>
            </a:ext>
          </a:extLst>
        </p:spPr>
      </p:pic>
      <p:sp>
        <p:nvSpPr>
          <p:cNvPr id="6" name="Akciógomb: Információ 5">
            <a:hlinkClick r:id="rId4" highlightClick="1"/>
          </p:cNvPr>
          <p:cNvSpPr/>
          <p:nvPr/>
        </p:nvSpPr>
        <p:spPr>
          <a:xfrm>
            <a:off x="9447907" y="2481664"/>
            <a:ext cx="461861" cy="460315"/>
          </a:xfrm>
          <a:prstGeom prst="actionButtonInformati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hu-HU"/>
          </a:p>
        </p:txBody>
      </p:sp>
      <p:sp>
        <p:nvSpPr>
          <p:cNvPr id="7" name="Akciógomb: Információ 6">
            <a:hlinkClick r:id="rId4" highlightClick="1"/>
          </p:cNvPr>
          <p:cNvSpPr/>
          <p:nvPr/>
        </p:nvSpPr>
        <p:spPr>
          <a:xfrm>
            <a:off x="9447906" y="5863218"/>
            <a:ext cx="461861" cy="460315"/>
          </a:xfrm>
          <a:prstGeom prst="actionButtonInformati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40833894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335280" y="365125"/>
            <a:ext cx="11017082" cy="1325563"/>
          </a:xfrm>
        </p:spPr>
        <p:txBody>
          <a:bodyPr/>
          <a:lstStyle/>
          <a:p>
            <a:r>
              <a:rPr lang="hu-HU" b="1" dirty="0"/>
              <a:t>Logisztikai regresszió mint neurális </a:t>
            </a:r>
            <a:r>
              <a:rPr lang="hu-HU" b="1" dirty="0" smtClean="0"/>
              <a:t>hálózat</a:t>
            </a:r>
            <a:endParaRPr lang="hu-HU" dirty="0"/>
          </a:p>
        </p:txBody>
      </p:sp>
      <mc:AlternateContent xmlns:mc="http://schemas.openxmlformats.org/markup-compatibility/2006" xmlns:a14="http://schemas.microsoft.com/office/drawing/2010/main">
        <mc:Choice Requires="a14">
          <p:sp>
            <p:nvSpPr>
              <p:cNvPr id="5" name="Tartalom helye 4"/>
              <p:cNvSpPr>
                <a:spLocks noGrp="1"/>
              </p:cNvSpPr>
              <p:nvPr>
                <p:ph idx="1"/>
              </p:nvPr>
            </p:nvSpPr>
            <p:spPr>
              <a:xfrm>
                <a:off x="335279" y="1934997"/>
                <a:ext cx="8170365" cy="3407818"/>
              </a:xfrm>
            </p:spPr>
            <p:txBody>
              <a:bodyPr>
                <a:normAutofit fontScale="92500"/>
              </a:bodyPr>
              <a:lstStyle/>
              <a:p>
                <a:pPr marL="0" indent="0" algn="just">
                  <a:buNone/>
                </a:pPr>
                <a:r>
                  <a:rPr lang="hu-HU" b="1" dirty="0" smtClean="0"/>
                  <a:t>Bináris osztályozás (</a:t>
                </a:r>
                <a:r>
                  <a:rPr lang="hu-HU" b="1" dirty="0" err="1" smtClean="0"/>
                  <a:t>Binary</a:t>
                </a:r>
                <a:r>
                  <a:rPr lang="hu-HU" b="1" dirty="0" smtClean="0"/>
                  <a:t>/</a:t>
                </a:r>
                <a:r>
                  <a:rPr lang="hu-HU" b="1" dirty="0" err="1" smtClean="0"/>
                  <a:t>Multi-class</a:t>
                </a:r>
                <a:r>
                  <a:rPr lang="hu-HU" b="1" dirty="0" smtClean="0"/>
                  <a:t> </a:t>
                </a:r>
                <a:r>
                  <a:rPr lang="hu-HU" b="1" dirty="0" err="1" smtClean="0"/>
                  <a:t>classification</a:t>
                </a:r>
                <a:r>
                  <a:rPr lang="hu-HU" b="1" dirty="0" smtClean="0"/>
                  <a:t>): </a:t>
                </a:r>
              </a:p>
              <a:p>
                <a:pPr algn="just"/>
                <a:r>
                  <a:rPr lang="hu-HU" dirty="0" smtClean="0"/>
                  <a:t>Két </a:t>
                </a:r>
                <a:r>
                  <a:rPr lang="hu-HU" dirty="0"/>
                  <a:t>kimenet létezik csak (pl. 1-igaz, 0-hamis).</a:t>
                </a:r>
              </a:p>
              <a:p>
                <a:pPr algn="just"/>
                <a:r>
                  <a:rPr lang="hu-HU" dirty="0" smtClean="0"/>
                  <a:t>Lineáris regresszió osztályozási technikát használunk</a:t>
                </a:r>
              </a:p>
              <a:p>
                <a:pPr lvl="1" algn="just"/>
                <a:r>
                  <a:rPr lang="ro-RO" dirty="0" smtClean="0"/>
                  <a:t>Legyen </a:t>
                </a:r>
                <a14:m>
                  <m:oMath xmlns:m="http://schemas.openxmlformats.org/officeDocument/2006/math">
                    <m:r>
                      <a:rPr lang="ro-RO" b="0" i="1" smtClean="0">
                        <a:latin typeface="Cambria Math" panose="02040503050406030204" pitchFamily="18" charset="0"/>
                      </a:rPr>
                      <m:t>𝑥</m:t>
                    </m:r>
                  </m:oMath>
                </a14:m>
                <a:r>
                  <a:rPr lang="ro-RO" dirty="0" smtClean="0"/>
                  <a:t> </a:t>
                </a:r>
                <a:r>
                  <a:rPr lang="hu-HU" dirty="0" smtClean="0"/>
                  <a:t>egy bemenet (pl. egy kép)</a:t>
                </a:r>
              </a:p>
              <a:p>
                <a:pPr lvl="1" algn="just"/>
                <a:r>
                  <a:rPr lang="ro-RO" dirty="0" smtClean="0"/>
                  <a:t>A kimente így </a:t>
                </a:r>
                <a14:m>
                  <m:oMath xmlns:m="http://schemas.openxmlformats.org/officeDocument/2006/math">
                    <m:r>
                      <a:rPr lang="ro-RO" b="0" i="1" smtClean="0">
                        <a:latin typeface="Cambria Math" panose="02040503050406030204" pitchFamily="18" charset="0"/>
                      </a:rPr>
                      <m:t>𝑦</m:t>
                    </m:r>
                    <m:r>
                      <a:rPr lang="ro-RO" b="0" i="1" smtClean="0">
                        <a:latin typeface="Cambria Math" panose="02040503050406030204" pitchFamily="18" charset="0"/>
                      </a:rPr>
                      <m:t>=</m:t>
                    </m:r>
                    <m:r>
                      <a:rPr lang="ro-RO" b="0" i="1" smtClean="0">
                        <a:latin typeface="Cambria Math" panose="02040503050406030204" pitchFamily="18" charset="0"/>
                      </a:rPr>
                      <m:t>𝑤</m:t>
                    </m:r>
                    <m:r>
                      <a:rPr lang="ro-RO" b="0" i="1" smtClean="0">
                        <a:latin typeface="Cambria Math" panose="02040503050406030204" pitchFamily="18" charset="0"/>
                        <a:ea typeface="Cambria Math" panose="02040503050406030204" pitchFamily="18" charset="0"/>
                      </a:rPr>
                      <m:t>∙</m:t>
                    </m:r>
                    <m:r>
                      <a:rPr lang="ro-RO" b="0" i="1" smtClean="0">
                        <a:latin typeface="Cambria Math" panose="02040503050406030204" pitchFamily="18" charset="0"/>
                        <a:ea typeface="Cambria Math" panose="02040503050406030204" pitchFamily="18" charset="0"/>
                      </a:rPr>
                      <m:t>𝑥</m:t>
                    </m:r>
                    <m:r>
                      <a:rPr lang="ro-RO" b="0" i="1" smtClean="0">
                        <a:latin typeface="Cambria Math" panose="02040503050406030204" pitchFamily="18" charset="0"/>
                        <a:ea typeface="Cambria Math" panose="02040503050406030204" pitchFamily="18" charset="0"/>
                      </a:rPr>
                      <m:t>+</m:t>
                    </m:r>
                    <m:r>
                      <a:rPr lang="ro-RO" b="0" i="1" smtClean="0">
                        <a:latin typeface="Cambria Math" panose="02040503050406030204" pitchFamily="18" charset="0"/>
                        <a:ea typeface="Cambria Math" panose="02040503050406030204" pitchFamily="18" charset="0"/>
                      </a:rPr>
                      <m:t>𝑏</m:t>
                    </m:r>
                  </m:oMath>
                </a14:m>
                <a:r>
                  <a:rPr lang="hu-HU" dirty="0" smtClean="0"/>
                  <a:t>, ahol w és b a paraméterek.</a:t>
                </a:r>
              </a:p>
              <a:p>
                <a:pPr lvl="1" algn="just"/>
                <a:r>
                  <a:rPr lang="ro-RO" b="0" dirty="0" smtClean="0"/>
                  <a:t>Mivel </a:t>
                </a:r>
                <a14:m>
                  <m:oMath xmlns:m="http://schemas.openxmlformats.org/officeDocument/2006/math">
                    <m:r>
                      <a:rPr lang="ro-RO" b="0" i="1" smtClean="0">
                        <a:latin typeface="Cambria Math" panose="02040503050406030204" pitchFamily="18" charset="0"/>
                      </a:rPr>
                      <m:t>𝑦</m:t>
                    </m:r>
                  </m:oMath>
                </a14:m>
                <a:r>
                  <a:rPr lang="hu-HU" dirty="0" smtClean="0"/>
                  <a:t> egy valószínűség, így 0 és 1 közötti értékeket kellene felvegyen </a:t>
                </a:r>
                <a:r>
                  <a:rPr lang="hu-HU" dirty="0" smtClean="0">
                    <a:sym typeface="Wingdings" panose="05000000000000000000" pitchFamily="2" charset="2"/>
                  </a:rPr>
                  <a:t> </a:t>
                </a:r>
                <a:r>
                  <a:rPr lang="hu-HU" dirty="0" err="1" smtClean="0">
                    <a:sym typeface="Wingdings" panose="05000000000000000000" pitchFamily="2" charset="2"/>
                  </a:rPr>
                  <a:t>sigmoid</a:t>
                </a:r>
                <a:r>
                  <a:rPr lang="hu-HU" dirty="0" smtClean="0">
                    <a:sym typeface="Wingdings" panose="05000000000000000000" pitchFamily="2" charset="2"/>
                  </a:rPr>
                  <a:t> függvény használata.</a:t>
                </a:r>
                <a:endParaRPr lang="hu-HU" dirty="0" smtClean="0"/>
              </a:p>
            </p:txBody>
          </p:sp>
        </mc:Choice>
        <mc:Fallback xmlns="">
          <p:sp>
            <p:nvSpPr>
              <p:cNvPr id="5" name="Tartalom helye 4"/>
              <p:cNvSpPr>
                <a:spLocks noGrp="1" noRot="1" noChangeAspect="1" noMove="1" noResize="1" noEditPoints="1" noAdjustHandles="1" noChangeArrowheads="1" noChangeShapeType="1" noTextEdit="1"/>
              </p:cNvSpPr>
              <p:nvPr>
                <p:ph idx="1"/>
              </p:nvPr>
            </p:nvSpPr>
            <p:spPr>
              <a:xfrm>
                <a:off x="335279" y="1934997"/>
                <a:ext cx="8170365" cy="3407818"/>
              </a:xfrm>
              <a:blipFill rotWithShape="0">
                <a:blip r:embed="rId3"/>
                <a:stretch>
                  <a:fillRect l="-1343" t="-2862" r="-1343"/>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6" name="Szövegdoboz 5"/>
              <p:cNvSpPr txBox="1"/>
              <p:nvPr/>
            </p:nvSpPr>
            <p:spPr>
              <a:xfrm>
                <a:off x="870259" y="5721220"/>
                <a:ext cx="3643562"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hu-HU" sz="3600" i="1" smtClean="0">
                              <a:solidFill>
                                <a:schemeClr val="bg1"/>
                              </a:solidFill>
                              <a:latin typeface="Cambria Math" panose="02040503050406030204" pitchFamily="18" charset="0"/>
                            </a:rPr>
                          </m:ctrlPr>
                        </m:accPr>
                        <m:e>
                          <m:r>
                            <a:rPr lang="ro-RO" sz="3600" b="0" i="1" smtClean="0">
                              <a:solidFill>
                                <a:schemeClr val="bg1"/>
                              </a:solidFill>
                              <a:latin typeface="Cambria Math" panose="02040503050406030204" pitchFamily="18" charset="0"/>
                            </a:rPr>
                            <m:t>𝑦</m:t>
                          </m:r>
                        </m:e>
                      </m:acc>
                      <m:r>
                        <a:rPr lang="ro-RO" sz="3600" b="0" i="1" smtClean="0">
                          <a:solidFill>
                            <a:schemeClr val="bg1"/>
                          </a:solidFill>
                          <a:latin typeface="Cambria Math" panose="02040503050406030204" pitchFamily="18" charset="0"/>
                        </a:rPr>
                        <m:t>=</m:t>
                      </m:r>
                      <m:r>
                        <a:rPr lang="ro-RO" sz="3600" b="0" i="1" smtClean="0">
                          <a:solidFill>
                            <a:schemeClr val="bg1"/>
                          </a:solidFill>
                          <a:latin typeface="Cambria Math" panose="02040503050406030204" pitchFamily="18" charset="0"/>
                          <a:ea typeface="Cambria Math" panose="02040503050406030204" pitchFamily="18" charset="0"/>
                        </a:rPr>
                        <m:t>𝜎</m:t>
                      </m:r>
                      <m:d>
                        <m:dPr>
                          <m:ctrlPr>
                            <a:rPr lang="ro-RO" sz="3600" b="0" i="1" smtClean="0">
                              <a:solidFill>
                                <a:schemeClr val="bg1"/>
                              </a:solidFill>
                              <a:latin typeface="Cambria Math" panose="02040503050406030204" pitchFamily="18" charset="0"/>
                              <a:ea typeface="Cambria Math" panose="02040503050406030204" pitchFamily="18" charset="0"/>
                            </a:rPr>
                          </m:ctrlPr>
                        </m:dPr>
                        <m:e>
                          <m:sSup>
                            <m:sSupPr>
                              <m:ctrlPr>
                                <a:rPr lang="ro-RO" sz="3600" b="0" i="1" smtClean="0">
                                  <a:solidFill>
                                    <a:schemeClr val="bg1"/>
                                  </a:solidFill>
                                  <a:latin typeface="Cambria Math" panose="02040503050406030204" pitchFamily="18" charset="0"/>
                                  <a:ea typeface="Cambria Math" panose="02040503050406030204" pitchFamily="18" charset="0"/>
                                </a:rPr>
                              </m:ctrlPr>
                            </m:sSupPr>
                            <m:e>
                              <m:r>
                                <a:rPr lang="ro-RO" sz="3600" b="0" i="1" smtClean="0">
                                  <a:solidFill>
                                    <a:schemeClr val="bg1"/>
                                  </a:solidFill>
                                  <a:latin typeface="Cambria Math" panose="02040503050406030204" pitchFamily="18" charset="0"/>
                                  <a:ea typeface="Cambria Math" panose="02040503050406030204" pitchFamily="18" charset="0"/>
                                </a:rPr>
                                <m:t>𝑤</m:t>
                              </m:r>
                            </m:e>
                            <m:sup>
                              <m:r>
                                <a:rPr lang="ro-RO" sz="3600" b="0" i="1" smtClean="0">
                                  <a:solidFill>
                                    <a:schemeClr val="bg1"/>
                                  </a:solidFill>
                                  <a:latin typeface="Cambria Math" panose="02040503050406030204" pitchFamily="18" charset="0"/>
                                  <a:ea typeface="Cambria Math" panose="02040503050406030204" pitchFamily="18" charset="0"/>
                                </a:rPr>
                                <m:t>𝑇</m:t>
                              </m:r>
                            </m:sup>
                          </m:sSup>
                          <m:r>
                            <a:rPr lang="ro-RO" sz="3600" b="0" i="1" smtClean="0">
                              <a:solidFill>
                                <a:schemeClr val="bg1"/>
                              </a:solidFill>
                              <a:latin typeface="Cambria Math" panose="02040503050406030204" pitchFamily="18" charset="0"/>
                              <a:ea typeface="Cambria Math" panose="02040503050406030204" pitchFamily="18" charset="0"/>
                            </a:rPr>
                            <m:t>∙</m:t>
                          </m:r>
                          <m:r>
                            <a:rPr lang="ro-RO" sz="3600" b="0" i="1" smtClean="0">
                              <a:solidFill>
                                <a:schemeClr val="bg1"/>
                              </a:solidFill>
                              <a:latin typeface="Cambria Math" panose="02040503050406030204" pitchFamily="18" charset="0"/>
                              <a:ea typeface="Cambria Math" panose="02040503050406030204" pitchFamily="18" charset="0"/>
                            </a:rPr>
                            <m:t>𝑥</m:t>
                          </m:r>
                          <m:r>
                            <a:rPr lang="ro-RO" sz="3600" b="0" i="1" smtClean="0">
                              <a:solidFill>
                                <a:schemeClr val="bg1"/>
                              </a:solidFill>
                              <a:latin typeface="Cambria Math" panose="02040503050406030204" pitchFamily="18" charset="0"/>
                              <a:ea typeface="Cambria Math" panose="02040503050406030204" pitchFamily="18" charset="0"/>
                            </a:rPr>
                            <m:t>+</m:t>
                          </m:r>
                          <m:r>
                            <a:rPr lang="ro-RO" sz="3600" b="0" i="1" smtClean="0">
                              <a:solidFill>
                                <a:schemeClr val="bg1"/>
                              </a:solidFill>
                              <a:latin typeface="Cambria Math" panose="02040503050406030204" pitchFamily="18" charset="0"/>
                              <a:ea typeface="Cambria Math" panose="02040503050406030204" pitchFamily="18" charset="0"/>
                            </a:rPr>
                            <m:t>𝑏</m:t>
                          </m:r>
                        </m:e>
                      </m:d>
                    </m:oMath>
                  </m:oMathPara>
                </a14:m>
                <a:endParaRPr lang="hu-HU" sz="3600" dirty="0">
                  <a:solidFill>
                    <a:schemeClr val="bg1"/>
                  </a:solidFill>
                </a:endParaRPr>
              </a:p>
            </p:txBody>
          </p:sp>
        </mc:Choice>
        <mc:Fallback xmlns="">
          <p:sp>
            <p:nvSpPr>
              <p:cNvPr id="6" name="Szövegdoboz 5"/>
              <p:cNvSpPr txBox="1">
                <a:spLocks noRot="1" noChangeAspect="1" noMove="1" noResize="1" noEditPoints="1" noAdjustHandles="1" noChangeArrowheads="1" noChangeShapeType="1" noTextEdit="1"/>
              </p:cNvSpPr>
              <p:nvPr/>
            </p:nvSpPr>
            <p:spPr>
              <a:xfrm>
                <a:off x="870259" y="5721220"/>
                <a:ext cx="3643562" cy="553998"/>
              </a:xfrm>
              <a:prstGeom prst="rect">
                <a:avLst/>
              </a:prstGeom>
              <a:blipFill rotWithShape="0">
                <a:blip r:embed="rId4"/>
                <a:stretch>
                  <a:fillRect/>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7" name="Szövegdoboz 6"/>
              <p:cNvSpPr txBox="1"/>
              <p:nvPr/>
            </p:nvSpPr>
            <p:spPr>
              <a:xfrm>
                <a:off x="5048800" y="5342814"/>
                <a:ext cx="3456844" cy="11667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hu-HU" sz="4000" i="1" smtClean="0">
                          <a:solidFill>
                            <a:schemeClr val="bg1"/>
                          </a:solidFill>
                          <a:latin typeface="Cambria Math" panose="02040503050406030204" pitchFamily="18" charset="0"/>
                          <a:ea typeface="Cambria Math" panose="02040503050406030204" pitchFamily="18" charset="0"/>
                        </a:rPr>
                        <m:t>𝜎</m:t>
                      </m:r>
                      <m:d>
                        <m:dPr>
                          <m:ctrlPr>
                            <a:rPr lang="hu-HU" sz="4000" i="1" smtClean="0">
                              <a:solidFill>
                                <a:schemeClr val="bg1"/>
                              </a:solidFill>
                              <a:latin typeface="Cambria Math" panose="02040503050406030204" pitchFamily="18" charset="0"/>
                              <a:ea typeface="Cambria Math" panose="02040503050406030204" pitchFamily="18" charset="0"/>
                            </a:rPr>
                          </m:ctrlPr>
                        </m:dPr>
                        <m:e>
                          <m:r>
                            <a:rPr lang="ro-RO" sz="4000" b="0" i="1" smtClean="0">
                              <a:solidFill>
                                <a:schemeClr val="bg1"/>
                              </a:solidFill>
                              <a:latin typeface="Cambria Math" panose="02040503050406030204" pitchFamily="18" charset="0"/>
                              <a:ea typeface="Cambria Math" panose="02040503050406030204" pitchFamily="18" charset="0"/>
                            </a:rPr>
                            <m:t>𝑧</m:t>
                          </m:r>
                        </m:e>
                      </m:d>
                      <m:r>
                        <a:rPr lang="ro-RO" sz="4000" b="0" i="1" smtClean="0">
                          <a:solidFill>
                            <a:schemeClr val="bg1"/>
                          </a:solidFill>
                          <a:latin typeface="Cambria Math" panose="02040503050406030204" pitchFamily="18" charset="0"/>
                          <a:ea typeface="Cambria Math" panose="02040503050406030204" pitchFamily="18" charset="0"/>
                        </a:rPr>
                        <m:t>=</m:t>
                      </m:r>
                      <m:f>
                        <m:fPr>
                          <m:ctrlPr>
                            <a:rPr lang="ro-RO" sz="4000" b="0" i="1" smtClean="0">
                              <a:solidFill>
                                <a:schemeClr val="bg1"/>
                              </a:solidFill>
                              <a:latin typeface="Cambria Math" panose="02040503050406030204" pitchFamily="18" charset="0"/>
                              <a:ea typeface="Cambria Math" panose="02040503050406030204" pitchFamily="18" charset="0"/>
                            </a:rPr>
                          </m:ctrlPr>
                        </m:fPr>
                        <m:num>
                          <m:r>
                            <a:rPr lang="ro-RO" sz="4000" b="0" i="1" smtClean="0">
                              <a:solidFill>
                                <a:schemeClr val="bg1"/>
                              </a:solidFill>
                              <a:latin typeface="Cambria Math" panose="02040503050406030204" pitchFamily="18" charset="0"/>
                              <a:ea typeface="Cambria Math" panose="02040503050406030204" pitchFamily="18" charset="0"/>
                            </a:rPr>
                            <m:t>1</m:t>
                          </m:r>
                        </m:num>
                        <m:den>
                          <m:r>
                            <a:rPr lang="ro-RO" sz="4000" b="0" i="1" smtClean="0">
                              <a:solidFill>
                                <a:schemeClr val="bg1"/>
                              </a:solidFill>
                              <a:latin typeface="Cambria Math" panose="02040503050406030204" pitchFamily="18" charset="0"/>
                              <a:ea typeface="Cambria Math" panose="02040503050406030204" pitchFamily="18" charset="0"/>
                            </a:rPr>
                            <m:t>1+</m:t>
                          </m:r>
                          <m:sSup>
                            <m:sSupPr>
                              <m:ctrlPr>
                                <a:rPr lang="ro-RO" sz="4000" b="0" i="1" smtClean="0">
                                  <a:solidFill>
                                    <a:schemeClr val="bg1"/>
                                  </a:solidFill>
                                  <a:latin typeface="Cambria Math" panose="02040503050406030204" pitchFamily="18" charset="0"/>
                                  <a:ea typeface="Cambria Math" panose="02040503050406030204" pitchFamily="18" charset="0"/>
                                </a:rPr>
                              </m:ctrlPr>
                            </m:sSupPr>
                            <m:e>
                              <m:r>
                                <a:rPr lang="ro-RO" sz="4000" b="0" i="1" smtClean="0">
                                  <a:solidFill>
                                    <a:schemeClr val="bg1"/>
                                  </a:solidFill>
                                  <a:latin typeface="Cambria Math" panose="02040503050406030204" pitchFamily="18" charset="0"/>
                                  <a:ea typeface="Cambria Math" panose="02040503050406030204" pitchFamily="18" charset="0"/>
                                </a:rPr>
                                <m:t>𝑒</m:t>
                              </m:r>
                            </m:e>
                            <m:sup>
                              <m:r>
                                <a:rPr lang="ro-RO" sz="4000" b="0" i="1" smtClean="0">
                                  <a:solidFill>
                                    <a:schemeClr val="bg1"/>
                                  </a:solidFill>
                                  <a:latin typeface="Cambria Math" panose="02040503050406030204" pitchFamily="18" charset="0"/>
                                  <a:ea typeface="Cambria Math" panose="02040503050406030204" pitchFamily="18" charset="0"/>
                                </a:rPr>
                                <m:t>−</m:t>
                              </m:r>
                              <m:r>
                                <a:rPr lang="ro-RO" sz="4000" b="0" i="1" smtClean="0">
                                  <a:solidFill>
                                    <a:schemeClr val="bg1"/>
                                  </a:solidFill>
                                  <a:latin typeface="Cambria Math" panose="02040503050406030204" pitchFamily="18" charset="0"/>
                                  <a:ea typeface="Cambria Math" panose="02040503050406030204" pitchFamily="18" charset="0"/>
                                </a:rPr>
                                <m:t>𝑧</m:t>
                              </m:r>
                            </m:sup>
                          </m:sSup>
                        </m:den>
                      </m:f>
                    </m:oMath>
                  </m:oMathPara>
                </a14:m>
                <a:endParaRPr lang="hu-HU" sz="4000" dirty="0">
                  <a:solidFill>
                    <a:schemeClr val="bg1"/>
                  </a:solidFill>
                </a:endParaRPr>
              </a:p>
            </p:txBody>
          </p:sp>
        </mc:Choice>
        <mc:Fallback xmlns="">
          <p:sp>
            <p:nvSpPr>
              <p:cNvPr id="7" name="Szövegdoboz 6"/>
              <p:cNvSpPr txBox="1">
                <a:spLocks noRot="1" noChangeAspect="1" noMove="1" noResize="1" noEditPoints="1" noAdjustHandles="1" noChangeArrowheads="1" noChangeShapeType="1" noTextEdit="1"/>
              </p:cNvSpPr>
              <p:nvPr/>
            </p:nvSpPr>
            <p:spPr>
              <a:xfrm>
                <a:off x="5048800" y="5342814"/>
                <a:ext cx="3456844" cy="1166794"/>
              </a:xfrm>
              <a:prstGeom prst="rect">
                <a:avLst/>
              </a:prstGeom>
              <a:blipFill rotWithShape="0">
                <a:blip r:embed="rId5"/>
                <a:stretch>
                  <a:fillRect/>
                </a:stretch>
              </a:blipFill>
            </p:spPr>
            <p:txBody>
              <a:bodyPr/>
              <a:lstStyle/>
              <a:p>
                <a:r>
                  <a:rPr lang="hu-HU">
                    <a:noFill/>
                  </a:rPr>
                  <a:t> </a:t>
                </a:r>
              </a:p>
            </p:txBody>
          </p:sp>
        </mc:Fallback>
      </mc:AlternateContent>
    </p:spTree>
    <p:extLst>
      <p:ext uri="{BB962C8B-B14F-4D97-AF65-F5344CB8AC3E}">
        <p14:creationId xmlns:p14="http://schemas.microsoft.com/office/powerpoint/2010/main" val="12529718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ro-RO" dirty="0" smtClean="0"/>
              <a:t>Mi is az a Deep Learning?</a:t>
            </a:r>
            <a:endParaRPr lang="hu-HU" dirty="0"/>
          </a:p>
        </p:txBody>
      </p:sp>
      <p:sp>
        <p:nvSpPr>
          <p:cNvPr id="3" name="Tartalom helye 2"/>
          <p:cNvSpPr>
            <a:spLocks noGrp="1"/>
          </p:cNvSpPr>
          <p:nvPr>
            <p:ph idx="1"/>
          </p:nvPr>
        </p:nvSpPr>
        <p:spPr>
          <a:xfrm>
            <a:off x="441960" y="1825625"/>
            <a:ext cx="8046432" cy="4351338"/>
          </a:xfrm>
        </p:spPr>
        <p:txBody>
          <a:bodyPr>
            <a:normAutofit/>
          </a:bodyPr>
          <a:lstStyle/>
          <a:p>
            <a:r>
              <a:rPr lang="ro-RO" dirty="0" smtClean="0"/>
              <a:t>„mély tanulás”</a:t>
            </a:r>
          </a:p>
          <a:p>
            <a:r>
              <a:rPr lang="ro-RO" dirty="0" smtClean="0"/>
              <a:t>„mélyreható tanulás”</a:t>
            </a:r>
          </a:p>
          <a:p>
            <a:r>
              <a:rPr lang="hu-HU" dirty="0" smtClean="0"/>
              <a:t>„mély strukturált tanulás”</a:t>
            </a:r>
          </a:p>
          <a:p>
            <a:r>
              <a:rPr lang="hu-HU" dirty="0" smtClean="0"/>
              <a:t>„hierarchikus tanulás”</a:t>
            </a:r>
          </a:p>
          <a:p>
            <a:endParaRPr lang="ro-RO" dirty="0"/>
          </a:p>
          <a:p>
            <a:pPr marL="0" indent="0" algn="just">
              <a:buNone/>
            </a:pPr>
            <a:r>
              <a:rPr lang="hu-HU" b="1" dirty="0" smtClean="0"/>
              <a:t>Egyszerűbb meghatározás: </a:t>
            </a:r>
            <a:r>
              <a:rPr lang="hu-HU" b="1" i="1" dirty="0"/>
              <a:t> </a:t>
            </a:r>
            <a:r>
              <a:rPr lang="hu-HU" i="1" dirty="0" smtClean="0"/>
              <a:t>A </a:t>
            </a:r>
            <a:r>
              <a:rPr lang="hu-HU" i="1" dirty="0"/>
              <a:t>Deep </a:t>
            </a:r>
            <a:r>
              <a:rPr lang="hu-HU" i="1" dirty="0" err="1"/>
              <a:t>Learning</a:t>
            </a:r>
            <a:r>
              <a:rPr lang="hu-HU" i="1" dirty="0"/>
              <a:t> egy gépi tanulási </a:t>
            </a:r>
            <a:r>
              <a:rPr lang="hu-HU" i="1" dirty="0" smtClean="0"/>
              <a:t>módszer. Használatával </a:t>
            </a:r>
            <a:r>
              <a:rPr lang="hu-HU" i="1" dirty="0"/>
              <a:t>egy bemenő </a:t>
            </a:r>
            <a:r>
              <a:rPr lang="hu-HU" i="1" dirty="0" smtClean="0"/>
              <a:t>adathalmazzal betaníthatunk </a:t>
            </a:r>
            <a:r>
              <a:rPr lang="hu-HU" i="1" dirty="0"/>
              <a:t>egy </a:t>
            </a:r>
            <a:r>
              <a:rPr lang="hu-HU" i="1" dirty="0" err="1"/>
              <a:t>MI-t</a:t>
            </a:r>
            <a:r>
              <a:rPr lang="hu-HU" i="1" dirty="0"/>
              <a:t>.</a:t>
            </a:r>
          </a:p>
        </p:txBody>
      </p:sp>
    </p:spTree>
    <p:extLst>
      <p:ext uri="{BB962C8B-B14F-4D97-AF65-F5344CB8AC3E}">
        <p14:creationId xmlns:p14="http://schemas.microsoft.com/office/powerpoint/2010/main" val="25701453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sz="4000" b="1" dirty="0"/>
              <a:t>Logisztikai regressziós költség </a:t>
            </a:r>
            <a:r>
              <a:rPr lang="hu-HU" sz="4000" b="1" dirty="0" smtClean="0"/>
              <a:t>függvény </a:t>
            </a:r>
            <a:br>
              <a:rPr lang="hu-HU" sz="4000" b="1" dirty="0" smtClean="0"/>
            </a:br>
            <a:r>
              <a:rPr lang="hu-HU" sz="4000" b="1" dirty="0" smtClean="0"/>
              <a:t>(</a:t>
            </a:r>
            <a:r>
              <a:rPr lang="hu-HU" sz="4000" b="1" dirty="0" err="1"/>
              <a:t>Cost</a:t>
            </a:r>
            <a:r>
              <a:rPr lang="hu-HU" sz="4000" b="1" dirty="0"/>
              <a:t> </a:t>
            </a:r>
            <a:r>
              <a:rPr lang="hu-HU" sz="4000" b="1" dirty="0" err="1" smtClean="0"/>
              <a:t>Function</a:t>
            </a:r>
            <a:r>
              <a:rPr lang="hu-HU" sz="4000" b="1" dirty="0" smtClean="0"/>
              <a:t>)</a:t>
            </a:r>
            <a:endParaRPr lang="hu-HU" sz="4000" dirty="0"/>
          </a:p>
        </p:txBody>
      </p:sp>
      <mc:AlternateContent xmlns:mc="http://schemas.openxmlformats.org/markup-compatibility/2006" xmlns:a14="http://schemas.microsoft.com/office/drawing/2010/main">
        <mc:Choice Requires="a14">
          <p:sp>
            <p:nvSpPr>
              <p:cNvPr id="3" name="Tartalom helye 2"/>
              <p:cNvSpPr>
                <a:spLocks noGrp="1"/>
              </p:cNvSpPr>
              <p:nvPr>
                <p:ph idx="1"/>
              </p:nvPr>
            </p:nvSpPr>
            <p:spPr>
              <a:xfrm>
                <a:off x="441960" y="1825624"/>
                <a:ext cx="8016240" cy="4747703"/>
              </a:xfrm>
            </p:spPr>
            <p:txBody>
              <a:bodyPr>
                <a:normAutofit lnSpcReduction="10000"/>
              </a:bodyPr>
              <a:lstStyle/>
              <a:p>
                <a:pPr algn="just"/>
                <a:r>
                  <a:rPr lang="hu-HU" dirty="0" smtClean="0"/>
                  <a:t>A w és b paraméterek „kiképzéséhez” szükség van költségfüggvényre</a:t>
                </a:r>
              </a:p>
              <a:p>
                <a:pPr algn="just"/>
                <a:r>
                  <a:rPr lang="hu-HU" dirty="0" smtClean="0"/>
                  <a:t>w és b paraméterek megtalálása, úgy hogy az</a:t>
                </a:r>
                <a:r>
                  <a:rPr lang="ro-RO" dirty="0" smtClean="0"/>
                  <a:t> </a:t>
                </a:r>
                <a14:m>
                  <m:oMath xmlns:m="http://schemas.openxmlformats.org/officeDocument/2006/math">
                    <m:acc>
                      <m:accPr>
                        <m:chr m:val="̂"/>
                        <m:ctrlPr>
                          <a:rPr lang="ro-RO" b="0" i="1" smtClean="0">
                            <a:latin typeface="Cambria Math" panose="02040503050406030204" pitchFamily="18" charset="0"/>
                          </a:rPr>
                        </m:ctrlPr>
                      </m:accPr>
                      <m:e>
                        <m:r>
                          <a:rPr lang="ro-RO" b="0" i="1" smtClean="0">
                            <a:latin typeface="Cambria Math" panose="02040503050406030204" pitchFamily="18" charset="0"/>
                          </a:rPr>
                          <m:t>𝑦</m:t>
                        </m:r>
                      </m:e>
                    </m:acc>
                  </m:oMath>
                </a14:m>
                <a:r>
                  <a:rPr lang="hu-HU" dirty="0" smtClean="0"/>
                  <a:t> a lehető legközelebb álljon az </a:t>
                </a:r>
                <a14:m>
                  <m:oMath xmlns:m="http://schemas.openxmlformats.org/officeDocument/2006/math">
                    <m:r>
                      <a:rPr lang="ro-RO" b="0" i="1" smtClean="0">
                        <a:latin typeface="Cambria Math" panose="02040503050406030204" pitchFamily="18" charset="0"/>
                      </a:rPr>
                      <m:t>𝑦</m:t>
                    </m:r>
                  </m:oMath>
                </a14:m>
                <a:r>
                  <a:rPr lang="hu-HU" dirty="0" err="1" smtClean="0"/>
                  <a:t>-hoz</a:t>
                </a:r>
                <a:r>
                  <a:rPr lang="hu-HU" dirty="0" smtClean="0"/>
                  <a:t>.</a:t>
                </a:r>
              </a:p>
              <a:p>
                <a:pPr algn="just"/>
                <a:r>
                  <a:rPr lang="hu-HU" dirty="0" smtClean="0"/>
                  <a:t>Használhatjuk a következő veszteségfüggvényt (általános  négyzetes eltérés)</a:t>
                </a:r>
                <a:r>
                  <a:rPr lang="ro-RO" dirty="0" smtClean="0"/>
                  <a:t>:</a:t>
                </a:r>
                <a:endParaRPr lang="hu-HU" dirty="0" smtClean="0"/>
              </a:p>
              <a:p>
                <a:pPr marL="0" indent="0" algn="ctr">
                  <a:buNone/>
                </a:pPr>
                <a14:m>
                  <m:oMath xmlns:m="http://schemas.openxmlformats.org/officeDocument/2006/math">
                    <m:r>
                      <a:rPr lang="ro-RO" b="0" i="1" smtClean="0">
                        <a:latin typeface="Cambria Math" panose="02040503050406030204" pitchFamily="18" charset="0"/>
                      </a:rPr>
                      <m:t>𝐿</m:t>
                    </m:r>
                    <m:d>
                      <m:dPr>
                        <m:ctrlPr>
                          <a:rPr lang="ro-RO" b="0" i="1" smtClean="0">
                            <a:latin typeface="Cambria Math" panose="02040503050406030204" pitchFamily="18" charset="0"/>
                          </a:rPr>
                        </m:ctrlPr>
                      </m:dPr>
                      <m:e>
                        <m:acc>
                          <m:accPr>
                            <m:chr m:val="̂"/>
                            <m:ctrlPr>
                              <a:rPr lang="ro-RO" b="0" i="1" smtClean="0">
                                <a:latin typeface="Cambria Math" panose="02040503050406030204" pitchFamily="18" charset="0"/>
                              </a:rPr>
                            </m:ctrlPr>
                          </m:accPr>
                          <m:e>
                            <m:r>
                              <a:rPr lang="ro-RO" b="0" i="1" smtClean="0">
                                <a:latin typeface="Cambria Math" panose="02040503050406030204" pitchFamily="18" charset="0"/>
                              </a:rPr>
                              <m:t>𝑦</m:t>
                            </m:r>
                          </m:e>
                        </m:acc>
                        <m:r>
                          <a:rPr lang="ro-RO" b="0" i="1" smtClean="0">
                            <a:latin typeface="Cambria Math" panose="02040503050406030204" pitchFamily="18" charset="0"/>
                          </a:rPr>
                          <m:t>,</m:t>
                        </m:r>
                        <m:r>
                          <a:rPr lang="ro-RO" b="0" i="1" smtClean="0">
                            <a:latin typeface="Cambria Math" panose="02040503050406030204" pitchFamily="18" charset="0"/>
                          </a:rPr>
                          <m:t>𝑦</m:t>
                        </m:r>
                      </m:e>
                    </m:d>
                    <m:r>
                      <a:rPr lang="ro-RO" b="0" i="1" smtClean="0">
                        <a:latin typeface="Cambria Math" panose="02040503050406030204" pitchFamily="18" charset="0"/>
                      </a:rPr>
                      <m:t>=</m:t>
                    </m:r>
                    <m:f>
                      <m:fPr>
                        <m:ctrlPr>
                          <a:rPr lang="ro-RO" b="0" i="1" smtClean="0">
                            <a:latin typeface="Cambria Math" panose="02040503050406030204" pitchFamily="18" charset="0"/>
                          </a:rPr>
                        </m:ctrlPr>
                      </m:fPr>
                      <m:num>
                        <m:r>
                          <a:rPr lang="ro-RO" b="0" i="1" smtClean="0">
                            <a:latin typeface="Cambria Math" panose="02040503050406030204" pitchFamily="18" charset="0"/>
                          </a:rPr>
                          <m:t>1</m:t>
                        </m:r>
                      </m:num>
                      <m:den>
                        <m:r>
                          <a:rPr lang="ro-RO" b="0" i="1" smtClean="0">
                            <a:latin typeface="Cambria Math" panose="02040503050406030204" pitchFamily="18" charset="0"/>
                          </a:rPr>
                          <m:t>2</m:t>
                        </m:r>
                      </m:den>
                    </m:f>
                    <m:sSup>
                      <m:sSupPr>
                        <m:ctrlPr>
                          <a:rPr lang="ro-RO" b="0" i="1" smtClean="0">
                            <a:latin typeface="Cambria Math" panose="02040503050406030204" pitchFamily="18" charset="0"/>
                          </a:rPr>
                        </m:ctrlPr>
                      </m:sSupPr>
                      <m:e>
                        <m:d>
                          <m:dPr>
                            <m:ctrlPr>
                              <a:rPr lang="ro-RO" b="0" i="1" smtClean="0">
                                <a:latin typeface="Cambria Math" panose="02040503050406030204" pitchFamily="18" charset="0"/>
                              </a:rPr>
                            </m:ctrlPr>
                          </m:dPr>
                          <m:e>
                            <m:acc>
                              <m:accPr>
                                <m:chr m:val="̂"/>
                                <m:ctrlPr>
                                  <a:rPr lang="ro-RO" b="0" i="1" smtClean="0">
                                    <a:latin typeface="Cambria Math" panose="02040503050406030204" pitchFamily="18" charset="0"/>
                                  </a:rPr>
                                </m:ctrlPr>
                              </m:accPr>
                              <m:e>
                                <m:r>
                                  <a:rPr lang="ro-RO" b="0" i="1" smtClean="0">
                                    <a:latin typeface="Cambria Math" panose="02040503050406030204" pitchFamily="18" charset="0"/>
                                  </a:rPr>
                                  <m:t>𝑦</m:t>
                                </m:r>
                              </m:e>
                            </m:acc>
                            <m:r>
                              <a:rPr lang="ro-RO" b="0" i="1" smtClean="0">
                                <a:latin typeface="Cambria Math" panose="02040503050406030204" pitchFamily="18" charset="0"/>
                              </a:rPr>
                              <m:t>−</m:t>
                            </m:r>
                            <m:r>
                              <a:rPr lang="ro-RO" b="0" i="1" smtClean="0">
                                <a:latin typeface="Cambria Math" panose="02040503050406030204" pitchFamily="18" charset="0"/>
                              </a:rPr>
                              <m:t>𝑦</m:t>
                            </m:r>
                          </m:e>
                        </m:d>
                      </m:e>
                      <m:sup>
                        <m:r>
                          <a:rPr lang="ro-RO" b="0" i="1" smtClean="0">
                            <a:latin typeface="Cambria Math" panose="02040503050406030204" pitchFamily="18" charset="0"/>
                          </a:rPr>
                          <m:t>2</m:t>
                        </m:r>
                      </m:sup>
                    </m:sSup>
                  </m:oMath>
                </a14:m>
                <a:r>
                  <a:rPr lang="ro-RO" dirty="0" smtClean="0"/>
                  <a:t> </a:t>
                </a:r>
              </a:p>
              <a:p>
                <a:pPr algn="just"/>
                <a:r>
                  <a:rPr lang="hu-HU" dirty="0" smtClean="0"/>
                  <a:t>Ez a függvény nem jó nekünk. Helyette (Bináris kereszt-entrópia):</a:t>
                </a:r>
              </a:p>
              <a:p>
                <a:pPr marL="0" indent="0" algn="just">
                  <a:buNone/>
                </a:pPr>
                <a:endParaRPr lang="ro-RO" dirty="0" smtClean="0"/>
              </a:p>
              <a:p>
                <a:pPr marL="0" indent="0" algn="just">
                  <a:buNone/>
                </a:pPr>
                <a14:m>
                  <m:oMathPara xmlns:m="http://schemas.openxmlformats.org/officeDocument/2006/math">
                    <m:oMathParaPr>
                      <m:jc m:val="centerGroup"/>
                    </m:oMathParaPr>
                    <m:oMath xmlns:m="http://schemas.openxmlformats.org/officeDocument/2006/math">
                      <m:r>
                        <a:rPr lang="ro-RO" b="0" i="1" smtClean="0">
                          <a:latin typeface="Cambria Math" panose="02040503050406030204" pitchFamily="18" charset="0"/>
                        </a:rPr>
                        <m:t>𝐿</m:t>
                      </m:r>
                      <m:d>
                        <m:dPr>
                          <m:ctrlPr>
                            <a:rPr lang="ro-RO" b="0" i="1" smtClean="0">
                              <a:latin typeface="Cambria Math" panose="02040503050406030204" pitchFamily="18" charset="0"/>
                            </a:rPr>
                          </m:ctrlPr>
                        </m:dPr>
                        <m:e>
                          <m:acc>
                            <m:accPr>
                              <m:chr m:val="̂"/>
                              <m:ctrlPr>
                                <a:rPr lang="ro-RO" b="0" i="1" smtClean="0">
                                  <a:latin typeface="Cambria Math" panose="02040503050406030204" pitchFamily="18" charset="0"/>
                                </a:rPr>
                              </m:ctrlPr>
                            </m:accPr>
                            <m:e>
                              <m:r>
                                <a:rPr lang="ro-RO" b="0" i="1" smtClean="0">
                                  <a:latin typeface="Cambria Math" panose="02040503050406030204" pitchFamily="18" charset="0"/>
                                </a:rPr>
                                <m:t>𝑦</m:t>
                              </m:r>
                            </m:e>
                          </m:acc>
                          <m:r>
                            <a:rPr lang="ro-RO" b="0" i="1" smtClean="0">
                              <a:latin typeface="Cambria Math" panose="02040503050406030204" pitchFamily="18" charset="0"/>
                            </a:rPr>
                            <m:t>,</m:t>
                          </m:r>
                          <m:r>
                            <a:rPr lang="ro-RO" b="0" i="1" smtClean="0">
                              <a:latin typeface="Cambria Math" panose="02040503050406030204" pitchFamily="18" charset="0"/>
                            </a:rPr>
                            <m:t>𝑦</m:t>
                          </m:r>
                        </m:e>
                      </m:d>
                      <m:r>
                        <a:rPr lang="ro-RO" b="0" i="1" smtClean="0">
                          <a:latin typeface="Cambria Math" panose="02040503050406030204" pitchFamily="18" charset="0"/>
                        </a:rPr>
                        <m:t>=−</m:t>
                      </m:r>
                      <m:d>
                        <m:dPr>
                          <m:ctrlPr>
                            <a:rPr lang="ro-RO" b="0" i="1" smtClean="0">
                              <a:latin typeface="Cambria Math" panose="02040503050406030204" pitchFamily="18" charset="0"/>
                            </a:rPr>
                          </m:ctrlPr>
                        </m:dPr>
                        <m:e>
                          <m:r>
                            <a:rPr lang="ro-RO" b="0" i="1" smtClean="0">
                              <a:latin typeface="Cambria Math" panose="02040503050406030204" pitchFamily="18" charset="0"/>
                            </a:rPr>
                            <m:t>𝑦</m:t>
                          </m:r>
                          <m:r>
                            <a:rPr lang="ro-RO" b="0" i="1" smtClean="0">
                              <a:latin typeface="Cambria Math" panose="02040503050406030204" pitchFamily="18" charset="0"/>
                              <a:ea typeface="Cambria Math" panose="02040503050406030204" pitchFamily="18" charset="0"/>
                            </a:rPr>
                            <m:t>∙</m:t>
                          </m:r>
                          <m:func>
                            <m:funcPr>
                              <m:ctrlPr>
                                <a:rPr lang="ro-RO" b="0" i="1" smtClean="0">
                                  <a:latin typeface="Cambria Math" panose="02040503050406030204" pitchFamily="18" charset="0"/>
                                  <a:ea typeface="Cambria Math" panose="02040503050406030204" pitchFamily="18" charset="0"/>
                                </a:rPr>
                              </m:ctrlPr>
                            </m:funcPr>
                            <m:fName>
                              <m:r>
                                <a:rPr lang="ro-RO" b="0" i="1" smtClean="0">
                                  <a:latin typeface="Cambria Math" panose="02040503050406030204" pitchFamily="18" charset="0"/>
                                  <a:ea typeface="Cambria Math" panose="02040503050406030204" pitchFamily="18" charset="0"/>
                                </a:rPr>
                                <m:t>𝑙𝑜𝑔</m:t>
                              </m:r>
                            </m:fName>
                            <m:e>
                              <m:d>
                                <m:dPr>
                                  <m:ctrlPr>
                                    <a:rPr lang="ro-RO" b="0" i="1" smtClean="0">
                                      <a:latin typeface="Cambria Math" panose="02040503050406030204" pitchFamily="18" charset="0"/>
                                      <a:ea typeface="Cambria Math" panose="02040503050406030204" pitchFamily="18" charset="0"/>
                                    </a:rPr>
                                  </m:ctrlPr>
                                </m:dPr>
                                <m:e>
                                  <m:acc>
                                    <m:accPr>
                                      <m:chr m:val="̂"/>
                                      <m:ctrlPr>
                                        <a:rPr lang="ro-RO" b="0" i="1" smtClean="0">
                                          <a:latin typeface="Cambria Math" panose="02040503050406030204" pitchFamily="18" charset="0"/>
                                          <a:ea typeface="Cambria Math" panose="02040503050406030204" pitchFamily="18" charset="0"/>
                                        </a:rPr>
                                      </m:ctrlPr>
                                    </m:accPr>
                                    <m:e>
                                      <m:r>
                                        <a:rPr lang="ro-RO" b="0" i="1" smtClean="0">
                                          <a:latin typeface="Cambria Math" panose="02040503050406030204" pitchFamily="18" charset="0"/>
                                          <a:ea typeface="Cambria Math" panose="02040503050406030204" pitchFamily="18" charset="0"/>
                                        </a:rPr>
                                        <m:t>𝑦</m:t>
                                      </m:r>
                                    </m:e>
                                  </m:acc>
                                </m:e>
                              </m:d>
                            </m:e>
                          </m:func>
                          <m:r>
                            <a:rPr lang="ro-RO" b="0" i="1" smtClean="0">
                              <a:latin typeface="Cambria Math" panose="02040503050406030204" pitchFamily="18" charset="0"/>
                              <a:ea typeface="Cambria Math" panose="02040503050406030204" pitchFamily="18" charset="0"/>
                            </a:rPr>
                            <m:t>+</m:t>
                          </m:r>
                          <m:d>
                            <m:dPr>
                              <m:ctrlPr>
                                <a:rPr lang="ro-RO" b="0" i="1" smtClean="0">
                                  <a:latin typeface="Cambria Math" panose="02040503050406030204" pitchFamily="18" charset="0"/>
                                  <a:ea typeface="Cambria Math" panose="02040503050406030204" pitchFamily="18" charset="0"/>
                                </a:rPr>
                              </m:ctrlPr>
                            </m:dPr>
                            <m:e>
                              <m:r>
                                <a:rPr lang="ro-RO" b="0" i="1" smtClean="0">
                                  <a:latin typeface="Cambria Math" panose="02040503050406030204" pitchFamily="18" charset="0"/>
                                  <a:ea typeface="Cambria Math" panose="02040503050406030204" pitchFamily="18" charset="0"/>
                                </a:rPr>
                                <m:t>1−</m:t>
                              </m:r>
                              <m:r>
                                <a:rPr lang="ro-RO" b="0" i="1" smtClean="0">
                                  <a:latin typeface="Cambria Math" panose="02040503050406030204" pitchFamily="18" charset="0"/>
                                  <a:ea typeface="Cambria Math" panose="02040503050406030204" pitchFamily="18" charset="0"/>
                                </a:rPr>
                                <m:t>𝑦</m:t>
                              </m:r>
                            </m:e>
                          </m:d>
                          <m:r>
                            <a:rPr lang="ro-RO" b="0" i="1" smtClean="0">
                              <a:latin typeface="Cambria Math" panose="02040503050406030204" pitchFamily="18" charset="0"/>
                              <a:ea typeface="Cambria Math" panose="02040503050406030204" pitchFamily="18" charset="0"/>
                            </a:rPr>
                            <m:t>∙</m:t>
                          </m:r>
                          <m:func>
                            <m:funcPr>
                              <m:ctrlPr>
                                <a:rPr lang="ro-RO" b="0" i="1" smtClean="0">
                                  <a:latin typeface="Cambria Math" panose="02040503050406030204" pitchFamily="18" charset="0"/>
                                  <a:ea typeface="Cambria Math" panose="02040503050406030204" pitchFamily="18" charset="0"/>
                                </a:rPr>
                              </m:ctrlPr>
                            </m:funcPr>
                            <m:fName>
                              <m:r>
                                <a:rPr lang="ro-RO" b="0" i="1" smtClean="0">
                                  <a:latin typeface="Cambria Math" panose="02040503050406030204" pitchFamily="18" charset="0"/>
                                  <a:ea typeface="Cambria Math" panose="02040503050406030204" pitchFamily="18" charset="0"/>
                                </a:rPr>
                                <m:t>𝑙𝑜𝑔</m:t>
                              </m:r>
                            </m:fName>
                            <m:e>
                              <m:d>
                                <m:dPr>
                                  <m:ctrlPr>
                                    <a:rPr lang="ro-RO" b="0" i="1" smtClean="0">
                                      <a:latin typeface="Cambria Math" panose="02040503050406030204" pitchFamily="18" charset="0"/>
                                      <a:ea typeface="Cambria Math" panose="02040503050406030204" pitchFamily="18" charset="0"/>
                                    </a:rPr>
                                  </m:ctrlPr>
                                </m:dPr>
                                <m:e>
                                  <m:r>
                                    <a:rPr lang="ro-RO" b="0" i="1" smtClean="0">
                                      <a:latin typeface="Cambria Math" panose="02040503050406030204" pitchFamily="18" charset="0"/>
                                      <a:ea typeface="Cambria Math" panose="02040503050406030204" pitchFamily="18" charset="0"/>
                                    </a:rPr>
                                    <m:t>1−</m:t>
                                  </m:r>
                                  <m:acc>
                                    <m:accPr>
                                      <m:chr m:val="̂"/>
                                      <m:ctrlPr>
                                        <a:rPr lang="ro-RO" b="0" i="1" smtClean="0">
                                          <a:latin typeface="Cambria Math" panose="02040503050406030204" pitchFamily="18" charset="0"/>
                                          <a:ea typeface="Cambria Math" panose="02040503050406030204" pitchFamily="18" charset="0"/>
                                        </a:rPr>
                                      </m:ctrlPr>
                                    </m:accPr>
                                    <m:e>
                                      <m:r>
                                        <a:rPr lang="ro-RO" b="0" i="1" smtClean="0">
                                          <a:latin typeface="Cambria Math" panose="02040503050406030204" pitchFamily="18" charset="0"/>
                                          <a:ea typeface="Cambria Math" panose="02040503050406030204" pitchFamily="18" charset="0"/>
                                        </a:rPr>
                                        <m:t>𝑦</m:t>
                                      </m:r>
                                    </m:e>
                                  </m:acc>
                                </m:e>
                              </m:d>
                            </m:e>
                          </m:func>
                        </m:e>
                      </m:d>
                    </m:oMath>
                  </m:oMathPara>
                </a14:m>
                <a:endParaRPr lang="ro-RO" dirty="0"/>
              </a:p>
            </p:txBody>
          </p:sp>
        </mc:Choice>
        <mc:Fallback xmlns="">
          <p:sp>
            <p:nvSpPr>
              <p:cNvPr id="3" name="Tartalom helye 2"/>
              <p:cNvSpPr>
                <a:spLocks noGrp="1" noRot="1" noChangeAspect="1" noMove="1" noResize="1" noEditPoints="1" noAdjustHandles="1" noChangeArrowheads="1" noChangeShapeType="1" noTextEdit="1"/>
              </p:cNvSpPr>
              <p:nvPr>
                <p:ph idx="1"/>
              </p:nvPr>
            </p:nvSpPr>
            <p:spPr>
              <a:xfrm>
                <a:off x="441960" y="1825624"/>
                <a:ext cx="8016240" cy="4747703"/>
              </a:xfrm>
              <a:blipFill rotWithShape="0">
                <a:blip r:embed="rId3"/>
                <a:stretch>
                  <a:fillRect l="-1369" t="-3081" r="-1521"/>
                </a:stretch>
              </a:blipFill>
            </p:spPr>
            <p:txBody>
              <a:bodyPr/>
              <a:lstStyle/>
              <a:p>
                <a:r>
                  <a:rPr lang="hu-HU">
                    <a:noFill/>
                  </a:rPr>
                  <a:t> </a:t>
                </a:r>
              </a:p>
            </p:txBody>
          </p:sp>
        </mc:Fallback>
      </mc:AlternateContent>
    </p:spTree>
    <p:extLst>
      <p:ext uri="{BB962C8B-B14F-4D97-AF65-F5344CB8AC3E}">
        <p14:creationId xmlns:p14="http://schemas.microsoft.com/office/powerpoint/2010/main" val="14131915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A logisztikai regresszió </a:t>
            </a:r>
            <a:r>
              <a:rPr lang="hu-HU" dirty="0" smtClean="0"/>
              <a:t>költségfüggvénye</a:t>
            </a:r>
            <a:endParaRPr lang="hu-HU" dirty="0"/>
          </a:p>
        </p:txBody>
      </p:sp>
      <p:sp>
        <p:nvSpPr>
          <p:cNvPr id="5" name="Tartalom helye 4"/>
          <p:cNvSpPr>
            <a:spLocks noGrp="1"/>
          </p:cNvSpPr>
          <p:nvPr>
            <p:ph idx="1"/>
          </p:nvPr>
        </p:nvSpPr>
        <p:spPr/>
        <p:txBody>
          <a:bodyPr/>
          <a:lstStyle/>
          <a:p>
            <a:pPr marL="0" indent="0" algn="just">
              <a:buNone/>
            </a:pPr>
            <a:endParaRPr lang="hu-HU" dirty="0" smtClean="0"/>
          </a:p>
          <a:p>
            <a:pPr marL="0" indent="0" algn="just">
              <a:buNone/>
            </a:pPr>
            <a:endParaRPr lang="hu-HU" dirty="0"/>
          </a:p>
          <a:p>
            <a:pPr marL="0" indent="0" algn="just">
              <a:buNone/>
            </a:pPr>
            <a:endParaRPr lang="hu-HU" dirty="0" smtClean="0"/>
          </a:p>
          <a:p>
            <a:pPr marL="0" indent="0" algn="just">
              <a:buNone/>
            </a:pPr>
            <a:endParaRPr lang="hu-HU" dirty="0" smtClean="0"/>
          </a:p>
          <a:p>
            <a:pPr algn="just"/>
            <a:endParaRPr lang="hu-HU" dirty="0"/>
          </a:p>
          <a:p>
            <a:pPr algn="just"/>
            <a:r>
              <a:rPr lang="hu-HU" dirty="0" smtClean="0"/>
              <a:t>Azt szeretnénk, hogy költségfüggvényünk a lehető legkisebb legyen. Ehhez szeretnénk optimalizálni a w és b paraméterünket.</a:t>
            </a:r>
            <a:endParaRPr lang="hu-HU" dirty="0"/>
          </a:p>
        </p:txBody>
      </p:sp>
      <mc:AlternateContent xmlns:mc="http://schemas.openxmlformats.org/markup-compatibility/2006" xmlns:a14="http://schemas.microsoft.com/office/drawing/2010/main">
        <mc:Choice Requires="a14">
          <p:sp>
            <p:nvSpPr>
              <p:cNvPr id="4" name="Szövegdoboz 3"/>
              <p:cNvSpPr txBox="1"/>
              <p:nvPr/>
            </p:nvSpPr>
            <p:spPr>
              <a:xfrm>
                <a:off x="680336" y="1992701"/>
                <a:ext cx="7539487" cy="15122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ro-RO" sz="3600" b="0" i="1" smtClean="0">
                          <a:solidFill>
                            <a:schemeClr val="bg1"/>
                          </a:solidFill>
                          <a:latin typeface="Cambria Math" panose="02040503050406030204" pitchFamily="18" charset="0"/>
                        </a:rPr>
                        <m:t>𝐽</m:t>
                      </m:r>
                      <m:d>
                        <m:dPr>
                          <m:ctrlPr>
                            <a:rPr lang="ro-RO" sz="3600" b="0" i="1" smtClean="0">
                              <a:solidFill>
                                <a:schemeClr val="bg1"/>
                              </a:solidFill>
                              <a:latin typeface="Cambria Math" panose="02040503050406030204" pitchFamily="18" charset="0"/>
                            </a:rPr>
                          </m:ctrlPr>
                        </m:dPr>
                        <m:e>
                          <m:r>
                            <a:rPr lang="ro-RO" sz="3600" b="0" i="1" smtClean="0">
                              <a:solidFill>
                                <a:schemeClr val="bg1"/>
                              </a:solidFill>
                              <a:latin typeface="Cambria Math" panose="02040503050406030204" pitchFamily="18" charset="0"/>
                            </a:rPr>
                            <m:t>𝑤</m:t>
                          </m:r>
                          <m:r>
                            <a:rPr lang="ro-RO" sz="3600" b="0" i="1" smtClean="0">
                              <a:solidFill>
                                <a:schemeClr val="bg1"/>
                              </a:solidFill>
                              <a:latin typeface="Cambria Math" panose="02040503050406030204" pitchFamily="18" charset="0"/>
                            </a:rPr>
                            <m:t>,</m:t>
                          </m:r>
                          <m:r>
                            <a:rPr lang="ro-RO" sz="3600" b="0" i="1" smtClean="0">
                              <a:solidFill>
                                <a:schemeClr val="bg1"/>
                              </a:solidFill>
                              <a:latin typeface="Cambria Math" panose="02040503050406030204" pitchFamily="18" charset="0"/>
                            </a:rPr>
                            <m:t>𝑏</m:t>
                          </m:r>
                        </m:e>
                      </m:d>
                      <m:r>
                        <a:rPr lang="ro-RO" sz="3600" b="0" i="1" smtClean="0">
                          <a:solidFill>
                            <a:schemeClr val="bg1"/>
                          </a:solidFill>
                          <a:latin typeface="Cambria Math" panose="02040503050406030204" pitchFamily="18" charset="0"/>
                        </a:rPr>
                        <m:t>=</m:t>
                      </m:r>
                      <m:f>
                        <m:fPr>
                          <m:ctrlPr>
                            <a:rPr lang="ro-RO" sz="3600" b="0" i="1" smtClean="0">
                              <a:solidFill>
                                <a:schemeClr val="bg1"/>
                              </a:solidFill>
                              <a:latin typeface="Cambria Math" panose="02040503050406030204" pitchFamily="18" charset="0"/>
                            </a:rPr>
                          </m:ctrlPr>
                        </m:fPr>
                        <m:num>
                          <m:r>
                            <a:rPr lang="ro-RO" sz="3600" b="0" i="1" smtClean="0">
                              <a:solidFill>
                                <a:schemeClr val="bg1"/>
                              </a:solidFill>
                              <a:latin typeface="Cambria Math" panose="02040503050406030204" pitchFamily="18" charset="0"/>
                            </a:rPr>
                            <m:t>1</m:t>
                          </m:r>
                        </m:num>
                        <m:den>
                          <m:r>
                            <a:rPr lang="ro-RO" sz="3600" b="0" i="1" smtClean="0">
                              <a:solidFill>
                                <a:schemeClr val="bg1"/>
                              </a:solidFill>
                              <a:latin typeface="Cambria Math" panose="02040503050406030204" pitchFamily="18" charset="0"/>
                            </a:rPr>
                            <m:t>𝑚</m:t>
                          </m:r>
                        </m:den>
                      </m:f>
                      <m:nary>
                        <m:naryPr>
                          <m:chr m:val="∑"/>
                          <m:ctrlPr>
                            <a:rPr lang="ro-RO" sz="3600" b="0" i="1" smtClean="0">
                              <a:solidFill>
                                <a:schemeClr val="bg1"/>
                              </a:solidFill>
                              <a:latin typeface="Cambria Math" panose="02040503050406030204" pitchFamily="18" charset="0"/>
                            </a:rPr>
                          </m:ctrlPr>
                        </m:naryPr>
                        <m:sub>
                          <m:r>
                            <m:rPr>
                              <m:brk m:alnAt="23"/>
                            </m:rPr>
                            <a:rPr lang="ro-RO" sz="3600" b="0" i="1" smtClean="0">
                              <a:solidFill>
                                <a:schemeClr val="bg1"/>
                              </a:solidFill>
                              <a:latin typeface="Cambria Math" panose="02040503050406030204" pitchFamily="18" charset="0"/>
                            </a:rPr>
                            <m:t>𝑖</m:t>
                          </m:r>
                          <m:r>
                            <a:rPr lang="ro-RO" sz="3600" b="0" i="1" smtClean="0">
                              <a:solidFill>
                                <a:schemeClr val="bg1"/>
                              </a:solidFill>
                              <a:latin typeface="Cambria Math" panose="02040503050406030204" pitchFamily="18" charset="0"/>
                            </a:rPr>
                            <m:t>=1</m:t>
                          </m:r>
                        </m:sub>
                        <m:sup>
                          <m:r>
                            <a:rPr lang="ro-RO" sz="3600" b="0" i="1" smtClean="0">
                              <a:solidFill>
                                <a:schemeClr val="bg1"/>
                              </a:solidFill>
                              <a:latin typeface="Cambria Math" panose="02040503050406030204" pitchFamily="18" charset="0"/>
                            </a:rPr>
                            <m:t>𝑚</m:t>
                          </m:r>
                        </m:sup>
                        <m:e>
                          <m:r>
                            <a:rPr lang="ro-RO" sz="3600" b="0" i="1" smtClean="0">
                              <a:solidFill>
                                <a:schemeClr val="bg1"/>
                              </a:solidFill>
                              <a:latin typeface="Cambria Math" panose="02040503050406030204" pitchFamily="18" charset="0"/>
                            </a:rPr>
                            <m:t>𝐿</m:t>
                          </m:r>
                          <m:d>
                            <m:dPr>
                              <m:ctrlPr>
                                <a:rPr lang="ro-RO" sz="3600" b="0" i="1" smtClean="0">
                                  <a:solidFill>
                                    <a:schemeClr val="bg1"/>
                                  </a:solidFill>
                                  <a:latin typeface="Cambria Math" panose="02040503050406030204" pitchFamily="18" charset="0"/>
                                </a:rPr>
                              </m:ctrlPr>
                            </m:dPr>
                            <m:e>
                              <m:sSup>
                                <m:sSupPr>
                                  <m:ctrlPr>
                                    <a:rPr lang="ro-RO" sz="3600" b="0" i="1" smtClean="0">
                                      <a:solidFill>
                                        <a:schemeClr val="bg1"/>
                                      </a:solidFill>
                                      <a:latin typeface="Cambria Math" panose="02040503050406030204" pitchFamily="18" charset="0"/>
                                    </a:rPr>
                                  </m:ctrlPr>
                                </m:sSupPr>
                                <m:e>
                                  <m:acc>
                                    <m:accPr>
                                      <m:chr m:val="̂"/>
                                      <m:ctrlPr>
                                        <a:rPr lang="ro-RO" sz="3600" b="0" i="1" smtClean="0">
                                          <a:solidFill>
                                            <a:schemeClr val="bg1"/>
                                          </a:solidFill>
                                          <a:latin typeface="Cambria Math" panose="02040503050406030204" pitchFamily="18" charset="0"/>
                                        </a:rPr>
                                      </m:ctrlPr>
                                    </m:accPr>
                                    <m:e>
                                      <m:r>
                                        <a:rPr lang="ro-RO" sz="3600" b="0" i="1" smtClean="0">
                                          <a:solidFill>
                                            <a:schemeClr val="bg1"/>
                                          </a:solidFill>
                                          <a:latin typeface="Cambria Math" panose="02040503050406030204" pitchFamily="18" charset="0"/>
                                        </a:rPr>
                                        <m:t>𝑦</m:t>
                                      </m:r>
                                    </m:e>
                                  </m:acc>
                                </m:e>
                                <m:sup>
                                  <m:d>
                                    <m:dPr>
                                      <m:ctrlPr>
                                        <a:rPr lang="ro-RO" sz="3600" b="0" i="1" smtClean="0">
                                          <a:solidFill>
                                            <a:schemeClr val="bg1"/>
                                          </a:solidFill>
                                          <a:latin typeface="Cambria Math" panose="02040503050406030204" pitchFamily="18" charset="0"/>
                                        </a:rPr>
                                      </m:ctrlPr>
                                    </m:dPr>
                                    <m:e>
                                      <m:r>
                                        <a:rPr lang="ro-RO" sz="3600" b="0" i="1" smtClean="0">
                                          <a:solidFill>
                                            <a:schemeClr val="bg1"/>
                                          </a:solidFill>
                                          <a:latin typeface="Cambria Math" panose="02040503050406030204" pitchFamily="18" charset="0"/>
                                        </a:rPr>
                                        <m:t>𝑖</m:t>
                                      </m:r>
                                    </m:e>
                                  </m:d>
                                </m:sup>
                              </m:sSup>
                              <m:r>
                                <a:rPr lang="ro-RO" sz="3600" b="0" i="1" smtClean="0">
                                  <a:solidFill>
                                    <a:schemeClr val="bg1"/>
                                  </a:solidFill>
                                  <a:latin typeface="Cambria Math" panose="02040503050406030204" pitchFamily="18" charset="0"/>
                                </a:rPr>
                                <m:t>−</m:t>
                              </m:r>
                              <m:sSup>
                                <m:sSupPr>
                                  <m:ctrlPr>
                                    <a:rPr lang="ro-RO" sz="3600" b="0" i="1" smtClean="0">
                                      <a:solidFill>
                                        <a:schemeClr val="bg1"/>
                                      </a:solidFill>
                                      <a:latin typeface="Cambria Math" panose="02040503050406030204" pitchFamily="18" charset="0"/>
                                    </a:rPr>
                                  </m:ctrlPr>
                                </m:sSupPr>
                                <m:e>
                                  <m:r>
                                    <a:rPr lang="ro-RO" sz="3600" b="0" i="1" smtClean="0">
                                      <a:solidFill>
                                        <a:schemeClr val="bg1"/>
                                      </a:solidFill>
                                      <a:latin typeface="Cambria Math" panose="02040503050406030204" pitchFamily="18" charset="0"/>
                                    </a:rPr>
                                    <m:t>𝑦</m:t>
                                  </m:r>
                                </m:e>
                                <m:sup>
                                  <m:d>
                                    <m:dPr>
                                      <m:ctrlPr>
                                        <a:rPr lang="ro-RO" sz="3600" b="0" i="1" smtClean="0">
                                          <a:solidFill>
                                            <a:schemeClr val="bg1"/>
                                          </a:solidFill>
                                          <a:latin typeface="Cambria Math" panose="02040503050406030204" pitchFamily="18" charset="0"/>
                                        </a:rPr>
                                      </m:ctrlPr>
                                    </m:dPr>
                                    <m:e>
                                      <m:r>
                                        <a:rPr lang="ro-RO" sz="3600" b="0" i="1" smtClean="0">
                                          <a:solidFill>
                                            <a:schemeClr val="bg1"/>
                                          </a:solidFill>
                                          <a:latin typeface="Cambria Math" panose="02040503050406030204" pitchFamily="18" charset="0"/>
                                        </a:rPr>
                                        <m:t>𝑖</m:t>
                                      </m:r>
                                    </m:e>
                                  </m:d>
                                </m:sup>
                              </m:sSup>
                            </m:e>
                          </m:d>
                        </m:e>
                      </m:nary>
                    </m:oMath>
                  </m:oMathPara>
                </a14:m>
                <a:endParaRPr lang="hu-HU" dirty="0">
                  <a:solidFill>
                    <a:schemeClr val="bg1"/>
                  </a:solidFill>
                </a:endParaRPr>
              </a:p>
            </p:txBody>
          </p:sp>
        </mc:Choice>
        <mc:Fallback xmlns="">
          <p:sp>
            <p:nvSpPr>
              <p:cNvPr id="4" name="Szövegdoboz 3"/>
              <p:cNvSpPr txBox="1">
                <a:spLocks noRot="1" noChangeAspect="1" noMove="1" noResize="1" noEditPoints="1" noAdjustHandles="1" noChangeArrowheads="1" noChangeShapeType="1" noTextEdit="1"/>
              </p:cNvSpPr>
              <p:nvPr/>
            </p:nvSpPr>
            <p:spPr>
              <a:xfrm>
                <a:off x="680336" y="1992701"/>
                <a:ext cx="7539487" cy="1512273"/>
              </a:xfrm>
              <a:prstGeom prst="rect">
                <a:avLst/>
              </a:prstGeom>
              <a:blipFill rotWithShape="0">
                <a:blip r:embed="rId2"/>
                <a:stretch>
                  <a:fillRect/>
                </a:stretch>
              </a:blipFill>
            </p:spPr>
            <p:txBody>
              <a:bodyPr/>
              <a:lstStyle/>
              <a:p>
                <a:r>
                  <a:rPr lang="hu-HU">
                    <a:noFill/>
                  </a:rPr>
                  <a:t> </a:t>
                </a:r>
              </a:p>
            </p:txBody>
          </p:sp>
        </mc:Fallback>
      </mc:AlternateContent>
    </p:spTree>
    <p:extLst>
      <p:ext uri="{BB962C8B-B14F-4D97-AF65-F5344CB8AC3E}">
        <p14:creationId xmlns:p14="http://schemas.microsoft.com/office/powerpoint/2010/main" val="29384983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smtClean="0"/>
              <a:t>Gradiens lejtés/leereszkedés </a:t>
            </a:r>
            <a:br>
              <a:rPr lang="hu-HU" b="1" dirty="0" smtClean="0"/>
            </a:br>
            <a:r>
              <a:rPr lang="hu-HU" b="1" dirty="0" smtClean="0"/>
              <a:t>(</a:t>
            </a:r>
            <a:r>
              <a:rPr lang="hu-HU" b="1" dirty="0" err="1" smtClean="0"/>
              <a:t>Gradient</a:t>
            </a:r>
            <a:r>
              <a:rPr lang="hu-HU" b="1" dirty="0" smtClean="0"/>
              <a:t> </a:t>
            </a:r>
            <a:r>
              <a:rPr lang="hu-HU" b="1" dirty="0" err="1" smtClean="0"/>
              <a:t>Descent</a:t>
            </a:r>
            <a:r>
              <a:rPr lang="hu-HU" b="1" dirty="0" smtClean="0"/>
              <a:t>)</a:t>
            </a:r>
            <a:endParaRPr lang="hu-HU" dirty="0"/>
          </a:p>
        </p:txBody>
      </p:sp>
      <p:sp>
        <p:nvSpPr>
          <p:cNvPr id="3" name="Tartalom helye 2"/>
          <p:cNvSpPr>
            <a:spLocks noGrp="1"/>
          </p:cNvSpPr>
          <p:nvPr>
            <p:ph idx="1"/>
          </p:nvPr>
        </p:nvSpPr>
        <p:spPr>
          <a:xfrm>
            <a:off x="335281" y="1825625"/>
            <a:ext cx="5737716" cy="4678692"/>
          </a:xfrm>
        </p:spPr>
        <p:txBody>
          <a:bodyPr>
            <a:normAutofit/>
          </a:bodyPr>
          <a:lstStyle/>
          <a:p>
            <a:pPr algn="just"/>
            <a:r>
              <a:rPr lang="hu-HU" dirty="0"/>
              <a:t>Ez egy olyan technika, amely segít megismerni a w és b paramétereket oly módon, hogy a költségfüggvény minimális legyen</a:t>
            </a:r>
            <a:r>
              <a:rPr lang="hu-HU" dirty="0" smtClean="0"/>
              <a:t>.</a:t>
            </a:r>
          </a:p>
          <a:p>
            <a:pPr algn="just"/>
            <a:r>
              <a:rPr lang="hu-HU" dirty="0" smtClean="0"/>
              <a:t>Lépcsőzetes leszállás:</a:t>
            </a:r>
          </a:p>
          <a:p>
            <a:pPr lvl="1" algn="just"/>
            <a:r>
              <a:rPr lang="hu-HU" dirty="0"/>
              <a:t>w</a:t>
            </a:r>
            <a:r>
              <a:rPr lang="hu-HU" dirty="0" smtClean="0"/>
              <a:t> és b inicializálása (általában 0)</a:t>
            </a:r>
          </a:p>
          <a:p>
            <a:pPr lvl="1" algn="just"/>
            <a:r>
              <a:rPr lang="hu-HU" dirty="0" smtClean="0"/>
              <a:t>Vegyünk egy lépést a legmagasabb lefelé irányuló irányban</a:t>
            </a:r>
          </a:p>
          <a:p>
            <a:pPr lvl="1" algn="just"/>
            <a:r>
              <a:rPr lang="hu-HU" dirty="0" smtClean="0"/>
              <a:t>Ismételje meg a 2. lépést mindaddig, amíg a globális optimálást el nem éri</a:t>
            </a:r>
          </a:p>
          <a:p>
            <a:pPr algn="just"/>
            <a:endParaRPr lang="hu-HU" dirty="0"/>
          </a:p>
        </p:txBody>
      </p:sp>
      <p:grpSp>
        <p:nvGrpSpPr>
          <p:cNvPr id="5" name="Csoportba foglalás 4"/>
          <p:cNvGrpSpPr/>
          <p:nvPr/>
        </p:nvGrpSpPr>
        <p:grpSpPr>
          <a:xfrm>
            <a:off x="6814868" y="1825625"/>
            <a:ext cx="4951562" cy="4347803"/>
            <a:chOff x="6901132" y="1690688"/>
            <a:chExt cx="4951562" cy="4347803"/>
          </a:xfrm>
        </p:grpSpPr>
        <p:sp>
          <p:nvSpPr>
            <p:cNvPr id="4" name="Téglalap 3"/>
            <p:cNvSpPr/>
            <p:nvPr/>
          </p:nvSpPr>
          <p:spPr>
            <a:xfrm>
              <a:off x="6901132" y="1690688"/>
              <a:ext cx="4951562" cy="43478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8194" name="Picture 2" descr="KapcsolÃ³dÃ³ kÃ©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5817" y="1845963"/>
              <a:ext cx="4602191" cy="4037252"/>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Akciógomb: Információ 6">
            <a:hlinkClick r:id="rId4" highlightClick="1"/>
          </p:cNvPr>
          <p:cNvSpPr/>
          <p:nvPr/>
        </p:nvSpPr>
        <p:spPr>
          <a:xfrm>
            <a:off x="11059721" y="4655520"/>
            <a:ext cx="461861" cy="460315"/>
          </a:xfrm>
          <a:prstGeom prst="actionButtonInformati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19247832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838199" y="365125"/>
            <a:ext cx="10859219" cy="1325563"/>
          </a:xfrm>
        </p:spPr>
        <p:txBody>
          <a:bodyPr>
            <a:normAutofit/>
          </a:bodyPr>
          <a:lstStyle/>
          <a:p>
            <a:r>
              <a:rPr lang="ro-RO" sz="4000" dirty="0" smtClean="0"/>
              <a:t>A </a:t>
            </a:r>
            <a:r>
              <a:rPr lang="hu-HU" sz="4000" dirty="0" smtClean="0"/>
              <a:t>gradiens és </a:t>
            </a:r>
            <a:r>
              <a:rPr lang="hu-HU" sz="4000" dirty="0"/>
              <a:t>logisztikai </a:t>
            </a:r>
            <a:r>
              <a:rPr lang="hu-HU" sz="4000" dirty="0" smtClean="0"/>
              <a:t>regresszió f</a:t>
            </a:r>
            <a:r>
              <a:rPr lang="ro-RO" sz="4000" dirty="0" smtClean="0"/>
              <a:t>rissítési egyenlet</a:t>
            </a:r>
            <a:endParaRPr lang="hu-HU" sz="4000" dirty="0"/>
          </a:p>
        </p:txBody>
      </p:sp>
      <mc:AlternateContent xmlns:mc="http://schemas.openxmlformats.org/markup-compatibility/2006" xmlns:a14="http://schemas.microsoft.com/office/drawing/2010/main">
        <mc:Choice Requires="a14">
          <p:sp>
            <p:nvSpPr>
              <p:cNvPr id="4" name="Téglalap 3"/>
              <p:cNvSpPr/>
              <p:nvPr/>
            </p:nvSpPr>
            <p:spPr>
              <a:xfrm>
                <a:off x="790924" y="1690688"/>
                <a:ext cx="4911857" cy="13820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ro-RO" sz="4400" b="0" i="1" smtClean="0">
                          <a:solidFill>
                            <a:schemeClr val="bg1"/>
                          </a:solidFill>
                          <a:latin typeface="Cambria Math" panose="02040503050406030204" pitchFamily="18" charset="0"/>
                        </a:rPr>
                        <m:t>𝑤</m:t>
                      </m:r>
                      <m:r>
                        <a:rPr lang="ro-RO" sz="4400" b="0" i="1" smtClean="0">
                          <a:solidFill>
                            <a:schemeClr val="bg1"/>
                          </a:solidFill>
                          <a:latin typeface="Cambria Math" panose="02040503050406030204" pitchFamily="18" charset="0"/>
                        </a:rPr>
                        <m:t>≔</m:t>
                      </m:r>
                      <m:r>
                        <a:rPr lang="ro-RO" sz="4400" b="0" i="1" smtClean="0">
                          <a:solidFill>
                            <a:schemeClr val="bg1"/>
                          </a:solidFill>
                          <a:latin typeface="Cambria Math" panose="02040503050406030204" pitchFamily="18" charset="0"/>
                        </a:rPr>
                        <m:t>𝑤</m:t>
                      </m:r>
                      <m:r>
                        <a:rPr lang="ro-RO" sz="4400" b="0" i="1" smtClean="0">
                          <a:solidFill>
                            <a:schemeClr val="bg1"/>
                          </a:solidFill>
                          <a:latin typeface="Cambria Math" panose="02040503050406030204" pitchFamily="18" charset="0"/>
                        </a:rPr>
                        <m:t>−</m:t>
                      </m:r>
                      <m:r>
                        <a:rPr lang="ro-RO" sz="4400" b="0" i="1" smtClean="0">
                          <a:solidFill>
                            <a:schemeClr val="bg1"/>
                          </a:solidFill>
                          <a:latin typeface="Cambria Math" panose="02040503050406030204" pitchFamily="18" charset="0"/>
                          <a:ea typeface="Cambria Math" panose="02040503050406030204" pitchFamily="18" charset="0"/>
                        </a:rPr>
                        <m:t>𝛼</m:t>
                      </m:r>
                      <m:r>
                        <a:rPr lang="ro-RO" sz="4400" b="0" i="1" smtClean="0">
                          <a:solidFill>
                            <a:schemeClr val="bg1"/>
                          </a:solidFill>
                          <a:latin typeface="Cambria Math" panose="02040503050406030204" pitchFamily="18" charset="0"/>
                          <a:ea typeface="Cambria Math" panose="02040503050406030204" pitchFamily="18" charset="0"/>
                        </a:rPr>
                        <m:t>∙</m:t>
                      </m:r>
                      <m:f>
                        <m:fPr>
                          <m:ctrlPr>
                            <a:rPr lang="ro-RO" sz="4400" b="0" i="1" smtClean="0">
                              <a:solidFill>
                                <a:schemeClr val="bg1"/>
                              </a:solidFill>
                              <a:latin typeface="Cambria Math" panose="02040503050406030204" pitchFamily="18" charset="0"/>
                              <a:ea typeface="Cambria Math" panose="02040503050406030204" pitchFamily="18" charset="0"/>
                            </a:rPr>
                          </m:ctrlPr>
                        </m:fPr>
                        <m:num>
                          <m:r>
                            <a:rPr lang="ro-RO" sz="4400" b="0" i="1" smtClean="0">
                              <a:solidFill>
                                <a:schemeClr val="bg1"/>
                              </a:solidFill>
                              <a:latin typeface="Cambria Math" panose="02040503050406030204" pitchFamily="18" charset="0"/>
                              <a:ea typeface="Cambria Math" panose="02040503050406030204" pitchFamily="18" charset="0"/>
                            </a:rPr>
                            <m:t>𝑑𝐽</m:t>
                          </m:r>
                          <m:r>
                            <a:rPr lang="ro-RO" sz="4400" b="0" i="1" smtClean="0">
                              <a:solidFill>
                                <a:schemeClr val="bg1"/>
                              </a:solidFill>
                              <a:latin typeface="Cambria Math" panose="02040503050406030204" pitchFamily="18" charset="0"/>
                              <a:ea typeface="Cambria Math" panose="02040503050406030204" pitchFamily="18" charset="0"/>
                            </a:rPr>
                            <m:t>(</m:t>
                          </m:r>
                          <m:r>
                            <a:rPr lang="ro-RO" sz="4400" b="0" i="1" smtClean="0">
                              <a:solidFill>
                                <a:schemeClr val="bg1"/>
                              </a:solidFill>
                              <a:latin typeface="Cambria Math" panose="02040503050406030204" pitchFamily="18" charset="0"/>
                              <a:ea typeface="Cambria Math" panose="02040503050406030204" pitchFamily="18" charset="0"/>
                            </a:rPr>
                            <m:t>𝑤</m:t>
                          </m:r>
                          <m:r>
                            <a:rPr lang="ro-RO" sz="4400" b="0" i="1" smtClean="0">
                              <a:solidFill>
                                <a:schemeClr val="bg1"/>
                              </a:solidFill>
                              <a:latin typeface="Cambria Math" panose="02040503050406030204" pitchFamily="18" charset="0"/>
                              <a:ea typeface="Cambria Math" panose="02040503050406030204" pitchFamily="18" charset="0"/>
                            </a:rPr>
                            <m:t>)</m:t>
                          </m:r>
                        </m:num>
                        <m:den>
                          <m:r>
                            <a:rPr lang="ro-RO" sz="4400" b="0" i="1" smtClean="0">
                              <a:solidFill>
                                <a:schemeClr val="bg1"/>
                              </a:solidFill>
                              <a:latin typeface="Cambria Math" panose="02040503050406030204" pitchFamily="18" charset="0"/>
                              <a:ea typeface="Cambria Math" panose="02040503050406030204" pitchFamily="18" charset="0"/>
                            </a:rPr>
                            <m:t>𝑑𝑤</m:t>
                          </m:r>
                        </m:den>
                      </m:f>
                    </m:oMath>
                  </m:oMathPara>
                </a14:m>
                <a:endParaRPr lang="hu-HU" sz="4400" dirty="0">
                  <a:solidFill>
                    <a:schemeClr val="bg1"/>
                  </a:solidFill>
                </a:endParaRPr>
              </a:p>
            </p:txBody>
          </p:sp>
        </mc:Choice>
        <mc:Fallback xmlns="">
          <p:sp>
            <p:nvSpPr>
              <p:cNvPr id="4" name="Téglalap 3"/>
              <p:cNvSpPr>
                <a:spLocks noRot="1" noChangeAspect="1" noMove="1" noResize="1" noEditPoints="1" noAdjustHandles="1" noChangeArrowheads="1" noChangeShapeType="1" noTextEdit="1"/>
              </p:cNvSpPr>
              <p:nvPr/>
            </p:nvSpPr>
            <p:spPr>
              <a:xfrm>
                <a:off x="790924" y="1690688"/>
                <a:ext cx="4911857" cy="1382045"/>
              </a:xfrm>
              <a:prstGeom prst="rect">
                <a:avLst/>
              </a:prstGeom>
              <a:blipFill rotWithShape="0">
                <a:blip r:embed="rId3"/>
                <a:stretch>
                  <a:fillRect/>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5" name="Téglalap 4"/>
              <p:cNvSpPr/>
              <p:nvPr/>
            </p:nvSpPr>
            <p:spPr>
              <a:xfrm>
                <a:off x="790924" y="3282469"/>
                <a:ext cx="5438284" cy="13820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ro-RO" sz="4400" b="0" i="1" smtClean="0">
                          <a:solidFill>
                            <a:schemeClr val="bg1"/>
                          </a:solidFill>
                          <a:latin typeface="Cambria Math" panose="02040503050406030204" pitchFamily="18" charset="0"/>
                        </a:rPr>
                        <m:t>𝑤</m:t>
                      </m:r>
                      <m:r>
                        <a:rPr lang="ro-RO" sz="4400" b="0" i="1" smtClean="0">
                          <a:solidFill>
                            <a:schemeClr val="bg1"/>
                          </a:solidFill>
                          <a:latin typeface="Cambria Math" panose="02040503050406030204" pitchFamily="18" charset="0"/>
                        </a:rPr>
                        <m:t>≔</m:t>
                      </m:r>
                      <m:r>
                        <a:rPr lang="ro-RO" sz="4400" b="0" i="1" smtClean="0">
                          <a:solidFill>
                            <a:schemeClr val="bg1"/>
                          </a:solidFill>
                          <a:latin typeface="Cambria Math" panose="02040503050406030204" pitchFamily="18" charset="0"/>
                        </a:rPr>
                        <m:t>𝑤</m:t>
                      </m:r>
                      <m:r>
                        <a:rPr lang="ro-RO" sz="4400" b="0" i="1" smtClean="0">
                          <a:solidFill>
                            <a:schemeClr val="bg1"/>
                          </a:solidFill>
                          <a:latin typeface="Cambria Math" panose="02040503050406030204" pitchFamily="18" charset="0"/>
                        </a:rPr>
                        <m:t>−</m:t>
                      </m:r>
                      <m:r>
                        <a:rPr lang="ro-RO" sz="4400" b="0" i="1" smtClean="0">
                          <a:solidFill>
                            <a:schemeClr val="bg1"/>
                          </a:solidFill>
                          <a:latin typeface="Cambria Math" panose="02040503050406030204" pitchFamily="18" charset="0"/>
                          <a:ea typeface="Cambria Math" panose="02040503050406030204" pitchFamily="18" charset="0"/>
                        </a:rPr>
                        <m:t>𝛼</m:t>
                      </m:r>
                      <m:r>
                        <a:rPr lang="ro-RO" sz="4400" b="0" i="1" smtClean="0">
                          <a:solidFill>
                            <a:schemeClr val="bg1"/>
                          </a:solidFill>
                          <a:latin typeface="Cambria Math" panose="02040503050406030204" pitchFamily="18" charset="0"/>
                          <a:ea typeface="Cambria Math" panose="02040503050406030204" pitchFamily="18" charset="0"/>
                        </a:rPr>
                        <m:t>∙</m:t>
                      </m:r>
                      <m:f>
                        <m:fPr>
                          <m:ctrlPr>
                            <a:rPr lang="ro-RO" sz="4400" b="0" i="1" smtClean="0">
                              <a:solidFill>
                                <a:schemeClr val="bg1"/>
                              </a:solidFill>
                              <a:latin typeface="Cambria Math" panose="02040503050406030204" pitchFamily="18" charset="0"/>
                              <a:ea typeface="Cambria Math" panose="02040503050406030204" pitchFamily="18" charset="0"/>
                            </a:rPr>
                          </m:ctrlPr>
                        </m:fPr>
                        <m:num>
                          <m:r>
                            <a:rPr lang="ro-RO" sz="4400" b="0" i="1" smtClean="0">
                              <a:solidFill>
                                <a:schemeClr val="bg1"/>
                              </a:solidFill>
                              <a:latin typeface="Cambria Math" panose="02040503050406030204" pitchFamily="18" charset="0"/>
                              <a:ea typeface="Cambria Math" panose="02040503050406030204" pitchFamily="18" charset="0"/>
                            </a:rPr>
                            <m:t>𝑑𝐽</m:t>
                          </m:r>
                          <m:r>
                            <a:rPr lang="ro-RO" sz="4400" b="0" i="1" smtClean="0">
                              <a:solidFill>
                                <a:schemeClr val="bg1"/>
                              </a:solidFill>
                              <a:latin typeface="Cambria Math" panose="02040503050406030204" pitchFamily="18" charset="0"/>
                              <a:ea typeface="Cambria Math" panose="02040503050406030204" pitchFamily="18" charset="0"/>
                            </a:rPr>
                            <m:t>(</m:t>
                          </m:r>
                          <m:r>
                            <a:rPr lang="ro-RO" sz="4400" b="0" i="1" smtClean="0">
                              <a:solidFill>
                                <a:schemeClr val="bg1"/>
                              </a:solidFill>
                              <a:latin typeface="Cambria Math" panose="02040503050406030204" pitchFamily="18" charset="0"/>
                              <a:ea typeface="Cambria Math" panose="02040503050406030204" pitchFamily="18" charset="0"/>
                            </a:rPr>
                            <m:t>𝑤</m:t>
                          </m:r>
                          <m:r>
                            <a:rPr lang="ro-RO" sz="4400" b="0" i="1" smtClean="0">
                              <a:solidFill>
                                <a:schemeClr val="bg1"/>
                              </a:solidFill>
                              <a:latin typeface="Cambria Math" panose="02040503050406030204" pitchFamily="18" charset="0"/>
                              <a:ea typeface="Cambria Math" panose="02040503050406030204" pitchFamily="18" charset="0"/>
                            </a:rPr>
                            <m:t>,</m:t>
                          </m:r>
                          <m:r>
                            <a:rPr lang="ro-RO" sz="4400" b="0" i="1" smtClean="0">
                              <a:solidFill>
                                <a:schemeClr val="bg1"/>
                              </a:solidFill>
                              <a:latin typeface="Cambria Math" panose="02040503050406030204" pitchFamily="18" charset="0"/>
                              <a:ea typeface="Cambria Math" panose="02040503050406030204" pitchFamily="18" charset="0"/>
                            </a:rPr>
                            <m:t>𝑏</m:t>
                          </m:r>
                          <m:r>
                            <a:rPr lang="ro-RO" sz="4400" b="0" i="1" smtClean="0">
                              <a:solidFill>
                                <a:schemeClr val="bg1"/>
                              </a:solidFill>
                              <a:latin typeface="Cambria Math" panose="02040503050406030204" pitchFamily="18" charset="0"/>
                              <a:ea typeface="Cambria Math" panose="02040503050406030204" pitchFamily="18" charset="0"/>
                            </a:rPr>
                            <m:t>)</m:t>
                          </m:r>
                        </m:num>
                        <m:den>
                          <m:r>
                            <a:rPr lang="ro-RO" sz="4400" b="0" i="1" smtClean="0">
                              <a:solidFill>
                                <a:schemeClr val="bg1"/>
                              </a:solidFill>
                              <a:latin typeface="Cambria Math" panose="02040503050406030204" pitchFamily="18" charset="0"/>
                              <a:ea typeface="Cambria Math" panose="02040503050406030204" pitchFamily="18" charset="0"/>
                            </a:rPr>
                            <m:t>𝑑𝑤</m:t>
                          </m:r>
                        </m:den>
                      </m:f>
                    </m:oMath>
                  </m:oMathPara>
                </a14:m>
                <a:endParaRPr lang="hu-HU" sz="4400" dirty="0">
                  <a:solidFill>
                    <a:schemeClr val="bg1"/>
                  </a:solidFill>
                </a:endParaRPr>
              </a:p>
            </p:txBody>
          </p:sp>
        </mc:Choice>
        <mc:Fallback xmlns="">
          <p:sp>
            <p:nvSpPr>
              <p:cNvPr id="5" name="Téglalap 4"/>
              <p:cNvSpPr>
                <a:spLocks noRot="1" noChangeAspect="1" noMove="1" noResize="1" noEditPoints="1" noAdjustHandles="1" noChangeArrowheads="1" noChangeShapeType="1" noTextEdit="1"/>
              </p:cNvSpPr>
              <p:nvPr/>
            </p:nvSpPr>
            <p:spPr>
              <a:xfrm>
                <a:off x="790924" y="3282469"/>
                <a:ext cx="5438284" cy="1382045"/>
              </a:xfrm>
              <a:prstGeom prst="rect">
                <a:avLst/>
              </a:prstGeom>
              <a:blipFill rotWithShape="0">
                <a:blip r:embed="rId4"/>
                <a:stretch>
                  <a:fillRect/>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6" name="Téglalap 5"/>
              <p:cNvSpPr/>
              <p:nvPr/>
            </p:nvSpPr>
            <p:spPr>
              <a:xfrm>
                <a:off x="790924" y="4874250"/>
                <a:ext cx="5205528" cy="13819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ro-RO" sz="4400" b="0" i="1" smtClean="0">
                          <a:solidFill>
                            <a:schemeClr val="bg1"/>
                          </a:solidFill>
                          <a:latin typeface="Cambria Math" panose="02040503050406030204" pitchFamily="18" charset="0"/>
                        </a:rPr>
                        <m:t>𝑏</m:t>
                      </m:r>
                      <m:r>
                        <a:rPr lang="ro-RO" sz="4400" b="0" i="1" smtClean="0">
                          <a:solidFill>
                            <a:schemeClr val="bg1"/>
                          </a:solidFill>
                          <a:latin typeface="Cambria Math" panose="02040503050406030204" pitchFamily="18" charset="0"/>
                        </a:rPr>
                        <m:t>≔</m:t>
                      </m:r>
                      <m:r>
                        <a:rPr lang="ro-RO" sz="4400" b="0" i="1" smtClean="0">
                          <a:solidFill>
                            <a:schemeClr val="bg1"/>
                          </a:solidFill>
                          <a:latin typeface="Cambria Math" panose="02040503050406030204" pitchFamily="18" charset="0"/>
                        </a:rPr>
                        <m:t>𝑏</m:t>
                      </m:r>
                      <m:r>
                        <a:rPr lang="ro-RO" sz="4400" b="0" i="1" smtClean="0">
                          <a:solidFill>
                            <a:schemeClr val="bg1"/>
                          </a:solidFill>
                          <a:latin typeface="Cambria Math" panose="02040503050406030204" pitchFamily="18" charset="0"/>
                        </a:rPr>
                        <m:t>−</m:t>
                      </m:r>
                      <m:r>
                        <a:rPr lang="ro-RO" sz="4400" b="0" i="1" smtClean="0">
                          <a:solidFill>
                            <a:schemeClr val="bg1"/>
                          </a:solidFill>
                          <a:latin typeface="Cambria Math" panose="02040503050406030204" pitchFamily="18" charset="0"/>
                          <a:ea typeface="Cambria Math" panose="02040503050406030204" pitchFamily="18" charset="0"/>
                        </a:rPr>
                        <m:t>𝛼</m:t>
                      </m:r>
                      <m:r>
                        <a:rPr lang="ro-RO" sz="4400" b="0" i="1" smtClean="0">
                          <a:solidFill>
                            <a:schemeClr val="bg1"/>
                          </a:solidFill>
                          <a:latin typeface="Cambria Math" panose="02040503050406030204" pitchFamily="18" charset="0"/>
                          <a:ea typeface="Cambria Math" panose="02040503050406030204" pitchFamily="18" charset="0"/>
                        </a:rPr>
                        <m:t>∙</m:t>
                      </m:r>
                      <m:f>
                        <m:fPr>
                          <m:ctrlPr>
                            <a:rPr lang="ro-RO" sz="4400" b="0" i="1" smtClean="0">
                              <a:solidFill>
                                <a:schemeClr val="bg1"/>
                              </a:solidFill>
                              <a:latin typeface="Cambria Math" panose="02040503050406030204" pitchFamily="18" charset="0"/>
                              <a:ea typeface="Cambria Math" panose="02040503050406030204" pitchFamily="18" charset="0"/>
                            </a:rPr>
                          </m:ctrlPr>
                        </m:fPr>
                        <m:num>
                          <m:r>
                            <a:rPr lang="ro-RO" sz="4400" b="0" i="1" smtClean="0">
                              <a:solidFill>
                                <a:schemeClr val="bg1"/>
                              </a:solidFill>
                              <a:latin typeface="Cambria Math" panose="02040503050406030204" pitchFamily="18" charset="0"/>
                              <a:ea typeface="Cambria Math" panose="02040503050406030204" pitchFamily="18" charset="0"/>
                            </a:rPr>
                            <m:t>𝑑𝐽</m:t>
                          </m:r>
                          <m:r>
                            <a:rPr lang="ro-RO" sz="4400" b="0" i="1" smtClean="0">
                              <a:solidFill>
                                <a:schemeClr val="bg1"/>
                              </a:solidFill>
                              <a:latin typeface="Cambria Math" panose="02040503050406030204" pitchFamily="18" charset="0"/>
                              <a:ea typeface="Cambria Math" panose="02040503050406030204" pitchFamily="18" charset="0"/>
                            </a:rPr>
                            <m:t>(</m:t>
                          </m:r>
                          <m:r>
                            <a:rPr lang="ro-RO" sz="4400" b="0" i="1" smtClean="0">
                              <a:solidFill>
                                <a:schemeClr val="bg1"/>
                              </a:solidFill>
                              <a:latin typeface="Cambria Math" panose="02040503050406030204" pitchFamily="18" charset="0"/>
                              <a:ea typeface="Cambria Math" panose="02040503050406030204" pitchFamily="18" charset="0"/>
                            </a:rPr>
                            <m:t>𝑤</m:t>
                          </m:r>
                          <m:r>
                            <a:rPr lang="ro-RO" sz="4400" b="0" i="1" smtClean="0">
                              <a:solidFill>
                                <a:schemeClr val="bg1"/>
                              </a:solidFill>
                              <a:latin typeface="Cambria Math" panose="02040503050406030204" pitchFamily="18" charset="0"/>
                              <a:ea typeface="Cambria Math" panose="02040503050406030204" pitchFamily="18" charset="0"/>
                            </a:rPr>
                            <m:t>,</m:t>
                          </m:r>
                          <m:r>
                            <a:rPr lang="ro-RO" sz="4400" b="0" i="1" smtClean="0">
                              <a:solidFill>
                                <a:schemeClr val="bg1"/>
                              </a:solidFill>
                              <a:latin typeface="Cambria Math" panose="02040503050406030204" pitchFamily="18" charset="0"/>
                              <a:ea typeface="Cambria Math" panose="02040503050406030204" pitchFamily="18" charset="0"/>
                            </a:rPr>
                            <m:t>𝑏</m:t>
                          </m:r>
                          <m:r>
                            <a:rPr lang="ro-RO" sz="4400" b="0" i="1" smtClean="0">
                              <a:solidFill>
                                <a:schemeClr val="bg1"/>
                              </a:solidFill>
                              <a:latin typeface="Cambria Math" panose="02040503050406030204" pitchFamily="18" charset="0"/>
                              <a:ea typeface="Cambria Math" panose="02040503050406030204" pitchFamily="18" charset="0"/>
                            </a:rPr>
                            <m:t>)</m:t>
                          </m:r>
                        </m:num>
                        <m:den>
                          <m:r>
                            <a:rPr lang="ro-RO" sz="4400" b="0" i="1" smtClean="0">
                              <a:solidFill>
                                <a:schemeClr val="bg1"/>
                              </a:solidFill>
                              <a:latin typeface="Cambria Math" panose="02040503050406030204" pitchFamily="18" charset="0"/>
                              <a:ea typeface="Cambria Math" panose="02040503050406030204" pitchFamily="18" charset="0"/>
                            </a:rPr>
                            <m:t>𝑑𝑏</m:t>
                          </m:r>
                        </m:den>
                      </m:f>
                    </m:oMath>
                  </m:oMathPara>
                </a14:m>
                <a:endParaRPr lang="hu-HU" sz="4400" dirty="0">
                  <a:solidFill>
                    <a:schemeClr val="bg1"/>
                  </a:solidFill>
                </a:endParaRPr>
              </a:p>
            </p:txBody>
          </p:sp>
        </mc:Choice>
        <mc:Fallback xmlns="">
          <p:sp>
            <p:nvSpPr>
              <p:cNvPr id="6" name="Téglalap 5"/>
              <p:cNvSpPr>
                <a:spLocks noRot="1" noChangeAspect="1" noMove="1" noResize="1" noEditPoints="1" noAdjustHandles="1" noChangeArrowheads="1" noChangeShapeType="1" noTextEdit="1"/>
              </p:cNvSpPr>
              <p:nvPr/>
            </p:nvSpPr>
            <p:spPr>
              <a:xfrm>
                <a:off x="790924" y="4874250"/>
                <a:ext cx="5205528" cy="1381981"/>
              </a:xfrm>
              <a:prstGeom prst="rect">
                <a:avLst/>
              </a:prstGeom>
              <a:blipFill rotWithShape="0">
                <a:blip r:embed="rId5"/>
                <a:stretch>
                  <a:fillRect/>
                </a:stretch>
              </a:blipFill>
            </p:spPr>
            <p:txBody>
              <a:bodyPr/>
              <a:lstStyle/>
              <a:p>
                <a:r>
                  <a:rPr lang="hu-HU">
                    <a:noFill/>
                  </a:rPr>
                  <a:t> </a:t>
                </a:r>
              </a:p>
            </p:txBody>
          </p:sp>
        </mc:Fallback>
      </mc:AlternateContent>
    </p:spTree>
    <p:extLst>
      <p:ext uri="{BB962C8B-B14F-4D97-AF65-F5344CB8AC3E}">
        <p14:creationId xmlns:p14="http://schemas.microsoft.com/office/powerpoint/2010/main" val="16555574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a:t>A neurális hálózatok </a:t>
            </a:r>
            <a:r>
              <a:rPr lang="hu-HU" b="1" dirty="0" smtClean="0"/>
              <a:t>javítása </a:t>
            </a:r>
            <a:br>
              <a:rPr lang="hu-HU" b="1" dirty="0" smtClean="0"/>
            </a:br>
            <a:r>
              <a:rPr lang="hu-HU" b="1" dirty="0" smtClean="0"/>
              <a:t>(</a:t>
            </a:r>
            <a:r>
              <a:rPr lang="hu-HU" b="1" dirty="0" err="1" smtClean="0"/>
              <a:t>Train</a:t>
            </a:r>
            <a:r>
              <a:rPr lang="hu-HU" b="1" dirty="0" smtClean="0"/>
              <a:t>/</a:t>
            </a:r>
            <a:r>
              <a:rPr lang="hu-HU" b="1" dirty="0" err="1" smtClean="0"/>
              <a:t>Dev</a:t>
            </a:r>
            <a:r>
              <a:rPr lang="hu-HU" b="1" dirty="0" smtClean="0"/>
              <a:t>/Test </a:t>
            </a:r>
            <a:r>
              <a:rPr lang="hu-HU" b="1" dirty="0" err="1" smtClean="0"/>
              <a:t>sets</a:t>
            </a:r>
            <a:r>
              <a:rPr lang="hu-HU" b="1" dirty="0" smtClean="0"/>
              <a:t>)</a:t>
            </a:r>
            <a:endParaRPr lang="hu-HU" dirty="0"/>
          </a:p>
        </p:txBody>
      </p:sp>
      <p:sp>
        <p:nvSpPr>
          <p:cNvPr id="3" name="Tartalom helye 2"/>
          <p:cNvSpPr>
            <a:spLocks noGrp="1"/>
          </p:cNvSpPr>
          <p:nvPr>
            <p:ph idx="1"/>
          </p:nvPr>
        </p:nvSpPr>
        <p:spPr>
          <a:xfrm>
            <a:off x="335280" y="2049912"/>
            <a:ext cx="8477753" cy="4351338"/>
          </a:xfrm>
        </p:spPr>
        <p:txBody>
          <a:bodyPr/>
          <a:lstStyle/>
          <a:p>
            <a:pPr marL="0" indent="0">
              <a:buNone/>
            </a:pPr>
            <a:r>
              <a:rPr lang="hu-HU" dirty="0"/>
              <a:t>A mély neurális hálózat képzése során sok döntést kell hoznunk a következő </a:t>
            </a:r>
            <a:r>
              <a:rPr lang="hu-HU" dirty="0" err="1"/>
              <a:t>hyperparaméterekkel</a:t>
            </a:r>
            <a:r>
              <a:rPr lang="hu-HU" dirty="0"/>
              <a:t> kapcsolatban</a:t>
            </a:r>
            <a:r>
              <a:rPr lang="hu-HU" dirty="0" smtClean="0"/>
              <a:t>:</a:t>
            </a:r>
          </a:p>
          <a:p>
            <a:pPr marL="0" indent="0">
              <a:buNone/>
            </a:pPr>
            <a:endParaRPr lang="hu-HU" dirty="0"/>
          </a:p>
          <a:p>
            <a:pPr marL="514350" indent="-514350">
              <a:buFont typeface="+mj-lt"/>
              <a:buAutoNum type="arabicPeriod"/>
            </a:pPr>
            <a:r>
              <a:rPr lang="hu-HU" dirty="0"/>
              <a:t>A </a:t>
            </a:r>
            <a:r>
              <a:rPr lang="hu-HU" dirty="0" smtClean="0"/>
              <a:t>hálózaton, a </a:t>
            </a:r>
            <a:r>
              <a:rPr lang="hu-HU" dirty="0"/>
              <a:t>rejtett rétegek száma</a:t>
            </a:r>
          </a:p>
          <a:p>
            <a:pPr marL="514350" indent="-514350">
              <a:buFont typeface="+mj-lt"/>
              <a:buAutoNum type="arabicPeriod"/>
            </a:pPr>
            <a:r>
              <a:rPr lang="hu-HU" dirty="0"/>
              <a:t>Rejtett egységek száma minden rejtett réteghez</a:t>
            </a:r>
          </a:p>
          <a:p>
            <a:pPr marL="514350" indent="-514350">
              <a:buFont typeface="+mj-lt"/>
              <a:buAutoNum type="arabicPeriod"/>
            </a:pPr>
            <a:r>
              <a:rPr lang="hu-HU" dirty="0"/>
              <a:t>Tanulási arány</a:t>
            </a:r>
          </a:p>
          <a:p>
            <a:pPr marL="514350" indent="-514350">
              <a:buFont typeface="+mj-lt"/>
              <a:buAutoNum type="arabicPeriod"/>
            </a:pPr>
            <a:r>
              <a:rPr lang="hu-HU" dirty="0"/>
              <a:t>Aktiválási funkció különböző rétegekhez stb.</a:t>
            </a:r>
          </a:p>
          <a:p>
            <a:pPr marL="0" indent="0">
              <a:buNone/>
            </a:pPr>
            <a:endParaRPr lang="hu-HU" dirty="0"/>
          </a:p>
        </p:txBody>
      </p:sp>
    </p:spTree>
    <p:extLst>
      <p:ext uri="{BB962C8B-B14F-4D97-AF65-F5344CB8AC3E}">
        <p14:creationId xmlns:p14="http://schemas.microsoft.com/office/powerpoint/2010/main" val="34805586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ro-RO" dirty="0" smtClean="0"/>
              <a:t>Mit tehetünk?</a:t>
            </a:r>
            <a:endParaRPr lang="hu-HU" dirty="0"/>
          </a:p>
        </p:txBody>
      </p:sp>
      <p:sp>
        <p:nvSpPr>
          <p:cNvPr id="3" name="Tartalom helye 2"/>
          <p:cNvSpPr>
            <a:spLocks noGrp="1"/>
          </p:cNvSpPr>
          <p:nvPr>
            <p:ph idx="1"/>
          </p:nvPr>
        </p:nvSpPr>
        <p:spPr>
          <a:xfrm>
            <a:off x="510972" y="2294625"/>
            <a:ext cx="8016240" cy="4089371"/>
          </a:xfrm>
        </p:spPr>
        <p:txBody>
          <a:bodyPr/>
          <a:lstStyle/>
          <a:p>
            <a:pPr marL="514350" indent="-514350">
              <a:buFont typeface="+mj-lt"/>
              <a:buAutoNum type="arabicPeriod"/>
            </a:pPr>
            <a:r>
              <a:rPr lang="hu-HU" dirty="0" smtClean="0"/>
              <a:t>Kezdj egy ötlettel, azaz kezdj egy bizonyos számú rejtett réteggel, bizonyos tanulási sebességgel stb.</a:t>
            </a:r>
          </a:p>
          <a:p>
            <a:pPr marL="514350" indent="-514350">
              <a:buFont typeface="+mj-lt"/>
              <a:buAutoNum type="arabicPeriod"/>
            </a:pPr>
            <a:r>
              <a:rPr lang="hu-HU" dirty="0" smtClean="0"/>
              <a:t>Próbáld ki az ötletet kódolással</a:t>
            </a:r>
          </a:p>
          <a:p>
            <a:pPr marL="514350" indent="-514350">
              <a:buFont typeface="+mj-lt"/>
              <a:buAutoNum type="arabicPeriod"/>
            </a:pPr>
            <a:r>
              <a:rPr lang="hu-HU" dirty="0" smtClean="0"/>
              <a:t>Kísérletezz, hogy az ötlet milyen jól működik</a:t>
            </a:r>
          </a:p>
          <a:p>
            <a:pPr marL="514350" indent="-514350">
              <a:buFont typeface="+mj-lt"/>
              <a:buAutoNum type="arabicPeriod"/>
            </a:pPr>
            <a:r>
              <a:rPr lang="hu-HU" dirty="0" smtClean="0"/>
              <a:t>Finomítsd az ötlet és ismételd a folyamatot</a:t>
            </a:r>
            <a:endParaRPr lang="hu-HU" dirty="0"/>
          </a:p>
        </p:txBody>
      </p:sp>
    </p:spTree>
    <p:extLst>
      <p:ext uri="{BB962C8B-B14F-4D97-AF65-F5344CB8AC3E}">
        <p14:creationId xmlns:p14="http://schemas.microsoft.com/office/powerpoint/2010/main" val="4994597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335280" y="365125"/>
            <a:ext cx="11379392" cy="1325563"/>
          </a:xfrm>
        </p:spPr>
        <p:txBody>
          <a:bodyPr>
            <a:normAutofit/>
          </a:bodyPr>
          <a:lstStyle/>
          <a:p>
            <a:r>
              <a:rPr lang="hu-HU" sz="4000" dirty="0" smtClean="0"/>
              <a:t>Hogyan </a:t>
            </a:r>
            <a:r>
              <a:rPr lang="hu-HU" sz="4000" dirty="0"/>
              <a:t>tudjuk azonosítani, hogy az ötlet működik?</a:t>
            </a:r>
          </a:p>
        </p:txBody>
      </p:sp>
      <p:sp>
        <p:nvSpPr>
          <p:cNvPr id="3" name="Tartalom helye 2"/>
          <p:cNvSpPr>
            <a:spLocks noGrp="1"/>
          </p:cNvSpPr>
          <p:nvPr>
            <p:ph idx="1"/>
          </p:nvPr>
        </p:nvSpPr>
        <p:spPr>
          <a:xfrm>
            <a:off x="441960" y="1825625"/>
            <a:ext cx="8016240" cy="4851220"/>
          </a:xfrm>
        </p:spPr>
        <p:txBody>
          <a:bodyPr>
            <a:normAutofit fontScale="92500"/>
          </a:bodyPr>
          <a:lstStyle/>
          <a:p>
            <a:pPr marL="0" indent="0" algn="just">
              <a:buNone/>
            </a:pPr>
            <a:r>
              <a:rPr lang="ro-RO" dirty="0" smtClean="0"/>
              <a:t>Az adatkészletet három részre osztjuk:</a:t>
            </a:r>
          </a:p>
          <a:p>
            <a:pPr marL="514350" indent="-514350" algn="just">
              <a:buFont typeface="+mj-lt"/>
              <a:buAutoNum type="arabicPeriod"/>
            </a:pPr>
            <a:r>
              <a:rPr lang="hu-HU" dirty="0" smtClean="0"/>
              <a:t>Tanulókészlet: A modellt képezzük a képzési adatokon.</a:t>
            </a:r>
          </a:p>
          <a:p>
            <a:pPr marL="514350" indent="-514350" algn="just">
              <a:buFont typeface="+mj-lt"/>
              <a:buAutoNum type="arabicPeriod"/>
            </a:pPr>
            <a:r>
              <a:rPr lang="hu-HU" dirty="0" smtClean="0"/>
              <a:t>Fejlesztési készlet: A modell tanítását követően ellenőrizzük, hogy mennyire jól működik az a </a:t>
            </a:r>
            <a:r>
              <a:rPr lang="hu-HU" dirty="0"/>
              <a:t>f</a:t>
            </a:r>
            <a:r>
              <a:rPr lang="hu-HU" dirty="0" smtClean="0"/>
              <a:t>ejlesztési készleten.</a:t>
            </a:r>
          </a:p>
          <a:p>
            <a:pPr marL="514350" indent="-514350" algn="just">
              <a:buFont typeface="+mj-lt"/>
              <a:buAutoNum type="arabicPeriod"/>
            </a:pPr>
            <a:r>
              <a:rPr lang="hu-HU" dirty="0" smtClean="0"/>
              <a:t>Tesztkészlet: Ha van egy végső modellünk (azaz a modell, amely jól teljesített mind az tanulókészleten, mind a fejlesztési készleten), azt a tesztkészleten értékeljük annak érdekében, hogy objektív becslést kapjunk arról, hogy milyen jól működik az algoritmusunk.</a:t>
            </a:r>
            <a:endParaRPr lang="hu-HU" dirty="0"/>
          </a:p>
        </p:txBody>
      </p:sp>
    </p:spTree>
    <p:extLst>
      <p:ext uri="{BB962C8B-B14F-4D97-AF65-F5344CB8AC3E}">
        <p14:creationId xmlns:p14="http://schemas.microsoft.com/office/powerpoint/2010/main" val="1115335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ro-RO" dirty="0" smtClean="0"/>
              <a:t>Adatkészletek hosszának meghatározása</a:t>
            </a:r>
            <a:endParaRPr lang="hu-HU" dirty="0"/>
          </a:p>
        </p:txBody>
      </p:sp>
      <p:sp>
        <p:nvSpPr>
          <p:cNvPr id="3" name="Tartalom helye 2"/>
          <p:cNvSpPr>
            <a:spLocks noGrp="1"/>
          </p:cNvSpPr>
          <p:nvPr>
            <p:ph idx="1"/>
          </p:nvPr>
        </p:nvSpPr>
        <p:spPr>
          <a:xfrm>
            <a:off x="1104180" y="1825625"/>
            <a:ext cx="7354019" cy="4730450"/>
          </a:xfrm>
        </p:spPr>
        <p:txBody>
          <a:bodyPr>
            <a:normAutofit/>
          </a:bodyPr>
          <a:lstStyle/>
          <a:p>
            <a:pPr marL="0" indent="0">
              <a:buNone/>
            </a:pPr>
            <a:r>
              <a:rPr lang="hu-HU" dirty="0" smtClean="0"/>
              <a:t>Kis adatállományra: </a:t>
            </a:r>
          </a:p>
          <a:p>
            <a:pPr lvl="1"/>
            <a:r>
              <a:rPr lang="hu-HU" dirty="0" err="1" smtClean="0"/>
              <a:t>Training</a:t>
            </a:r>
            <a:r>
              <a:rPr lang="hu-HU" dirty="0" smtClean="0"/>
              <a:t> </a:t>
            </a:r>
            <a:r>
              <a:rPr lang="hu-HU" dirty="0" err="1" smtClean="0"/>
              <a:t>set</a:t>
            </a:r>
            <a:r>
              <a:rPr lang="hu-HU" dirty="0" smtClean="0"/>
              <a:t>: 60%</a:t>
            </a:r>
          </a:p>
          <a:p>
            <a:pPr lvl="1"/>
            <a:r>
              <a:rPr lang="hu-HU" dirty="0" err="1" smtClean="0"/>
              <a:t>Dev</a:t>
            </a:r>
            <a:r>
              <a:rPr lang="hu-HU" dirty="0" smtClean="0"/>
              <a:t> </a:t>
            </a:r>
            <a:r>
              <a:rPr lang="hu-HU" dirty="0" err="1" smtClean="0"/>
              <a:t>set</a:t>
            </a:r>
            <a:r>
              <a:rPr lang="hu-HU" dirty="0" smtClean="0"/>
              <a:t>: 20%</a:t>
            </a:r>
          </a:p>
          <a:p>
            <a:pPr lvl="1"/>
            <a:r>
              <a:rPr lang="hu-HU" dirty="0" smtClean="0"/>
              <a:t>Test </a:t>
            </a:r>
            <a:r>
              <a:rPr lang="hu-HU" dirty="0" err="1" smtClean="0"/>
              <a:t>set</a:t>
            </a:r>
            <a:r>
              <a:rPr lang="hu-HU" dirty="0" smtClean="0"/>
              <a:t>: 20%</a:t>
            </a:r>
          </a:p>
          <a:p>
            <a:pPr marL="0" indent="0">
              <a:buNone/>
            </a:pPr>
            <a:r>
              <a:rPr lang="hu-HU" dirty="0" smtClean="0"/>
              <a:t>vagy</a:t>
            </a:r>
          </a:p>
          <a:p>
            <a:pPr lvl="1"/>
            <a:r>
              <a:rPr lang="hu-HU" dirty="0" err="1" smtClean="0"/>
              <a:t>Training</a:t>
            </a:r>
            <a:r>
              <a:rPr lang="hu-HU" dirty="0" smtClean="0"/>
              <a:t> </a:t>
            </a:r>
            <a:r>
              <a:rPr lang="hu-HU" dirty="0" err="1" smtClean="0"/>
              <a:t>set</a:t>
            </a:r>
            <a:r>
              <a:rPr lang="hu-HU" dirty="0" smtClean="0"/>
              <a:t>: 70%</a:t>
            </a:r>
          </a:p>
          <a:p>
            <a:pPr lvl="1"/>
            <a:r>
              <a:rPr lang="hu-HU" dirty="0" smtClean="0"/>
              <a:t>Test </a:t>
            </a:r>
            <a:r>
              <a:rPr lang="hu-HU" dirty="0" err="1" smtClean="0"/>
              <a:t>set</a:t>
            </a:r>
            <a:r>
              <a:rPr lang="hu-HU" dirty="0" smtClean="0"/>
              <a:t>: 30%</a:t>
            </a:r>
          </a:p>
          <a:p>
            <a:pPr marL="0" indent="0">
              <a:buNone/>
            </a:pPr>
            <a:r>
              <a:rPr lang="hu-HU" dirty="0" smtClean="0"/>
              <a:t>Nagy adatállományra:</a:t>
            </a:r>
          </a:p>
          <a:p>
            <a:pPr lvl="1"/>
            <a:r>
              <a:rPr lang="hu-HU" dirty="0" err="1" smtClean="0"/>
              <a:t>Training</a:t>
            </a:r>
            <a:r>
              <a:rPr lang="hu-HU" dirty="0" smtClean="0"/>
              <a:t> </a:t>
            </a:r>
            <a:r>
              <a:rPr lang="hu-HU" dirty="0" err="1" smtClean="0"/>
              <a:t>set</a:t>
            </a:r>
            <a:r>
              <a:rPr lang="hu-HU" dirty="0" smtClean="0"/>
              <a:t>: 98%</a:t>
            </a:r>
          </a:p>
          <a:p>
            <a:pPr lvl="1"/>
            <a:r>
              <a:rPr lang="hu-HU" dirty="0" err="1" smtClean="0"/>
              <a:t>Dev</a:t>
            </a:r>
            <a:r>
              <a:rPr lang="hu-HU" dirty="0" smtClean="0"/>
              <a:t> </a:t>
            </a:r>
            <a:r>
              <a:rPr lang="hu-HU" dirty="0" err="1" smtClean="0"/>
              <a:t>set</a:t>
            </a:r>
            <a:r>
              <a:rPr lang="hu-HU" dirty="0" smtClean="0"/>
              <a:t>: 1%</a:t>
            </a:r>
          </a:p>
          <a:p>
            <a:pPr lvl="1"/>
            <a:r>
              <a:rPr lang="hu-HU" dirty="0" smtClean="0"/>
              <a:t>Test </a:t>
            </a:r>
            <a:r>
              <a:rPr lang="hu-HU" dirty="0" err="1" smtClean="0"/>
              <a:t>set</a:t>
            </a:r>
            <a:r>
              <a:rPr lang="hu-HU" dirty="0" smtClean="0"/>
              <a:t>: 1%</a:t>
            </a:r>
          </a:p>
        </p:txBody>
      </p:sp>
    </p:spTree>
    <p:extLst>
      <p:ext uri="{BB962C8B-B14F-4D97-AF65-F5344CB8AC3E}">
        <p14:creationId xmlns:p14="http://schemas.microsoft.com/office/powerpoint/2010/main" val="17959620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ro-RO" dirty="0" smtClean="0"/>
              <a:t>Más megközelítés</a:t>
            </a:r>
            <a:endParaRPr lang="hu-HU" dirty="0"/>
          </a:p>
        </p:txBody>
      </p:sp>
      <p:sp>
        <p:nvSpPr>
          <p:cNvPr id="3" name="Tartalom helye 2"/>
          <p:cNvSpPr>
            <a:spLocks noGrp="1"/>
          </p:cNvSpPr>
          <p:nvPr>
            <p:ph idx="1"/>
          </p:nvPr>
        </p:nvSpPr>
        <p:spPr>
          <a:xfrm>
            <a:off x="648994" y="2536166"/>
            <a:ext cx="8016240" cy="3830578"/>
          </a:xfrm>
        </p:spPr>
        <p:txBody>
          <a:bodyPr/>
          <a:lstStyle/>
          <a:p>
            <a:pPr marL="514350" indent="-514350">
              <a:buFont typeface="+mj-lt"/>
              <a:buAutoNum type="arabicPeriod"/>
            </a:pPr>
            <a:r>
              <a:rPr lang="hu-HU" dirty="0" smtClean="0"/>
              <a:t>Osztjuk el az tanuló-, a fejlesztési és a tesztkészleteket oly módon, hogy azok eloszlása ​​hasonló legyen.</a:t>
            </a:r>
          </a:p>
          <a:p>
            <a:pPr marL="514350" indent="-514350">
              <a:buFont typeface="+mj-lt"/>
              <a:buAutoNum type="arabicPeriod"/>
            </a:pPr>
            <a:r>
              <a:rPr lang="hu-HU" dirty="0" smtClean="0"/>
              <a:t>A tesztkészlet átugrása és a modell érvényesítése csak a fejlesztési készlet használatával alkalmazható.</a:t>
            </a:r>
            <a:endParaRPr lang="hu-HU" dirty="0"/>
          </a:p>
        </p:txBody>
      </p:sp>
    </p:spTree>
    <p:extLst>
      <p:ext uri="{BB962C8B-B14F-4D97-AF65-F5344CB8AC3E}">
        <p14:creationId xmlns:p14="http://schemas.microsoft.com/office/powerpoint/2010/main" val="23513767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Bias</a:t>
            </a:r>
            <a:r>
              <a:rPr lang="hu-HU" b="1" dirty="0" smtClean="0"/>
              <a:t>/</a:t>
            </a:r>
            <a:r>
              <a:rPr lang="hu-HU" b="1" dirty="0" err="1" smtClean="0"/>
              <a:t>variance</a:t>
            </a:r>
            <a:r>
              <a:rPr lang="hu-HU" b="1" dirty="0"/>
              <a:t> </a:t>
            </a:r>
            <a:r>
              <a:rPr lang="hu-HU" b="1" dirty="0" smtClean="0"/>
              <a:t>(Torzítás/szórás)</a:t>
            </a:r>
            <a:endParaRPr lang="hu-HU" dirty="0"/>
          </a:p>
        </p:txBody>
      </p:sp>
      <p:pic>
        <p:nvPicPr>
          <p:cNvPr id="9218" name="Picture 2" descr="https://s3-ap-south-1.amazonaws.com/av-blog-media/wp-content/uploads/2018/11/Screenshot-from-2018-10-31-14-05-3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06" y="2368731"/>
            <a:ext cx="11640187" cy="3169428"/>
          </a:xfrm>
          <a:prstGeom prst="rect">
            <a:avLst/>
          </a:prstGeom>
          <a:noFill/>
          <a:extLst>
            <a:ext uri="{909E8E84-426E-40DD-AFC4-6F175D3DCCD1}">
              <a14:hiddenFill xmlns:a14="http://schemas.microsoft.com/office/drawing/2010/main">
                <a:solidFill>
                  <a:srgbClr val="FFFFFF"/>
                </a:solidFill>
              </a14:hiddenFill>
            </a:ext>
          </a:extLst>
        </p:spPr>
      </p:pic>
      <p:sp>
        <p:nvSpPr>
          <p:cNvPr id="4" name="Akciógomb: Információ 3">
            <a:hlinkClick r:id="rId4" highlightClick="1"/>
          </p:cNvPr>
          <p:cNvSpPr/>
          <p:nvPr/>
        </p:nvSpPr>
        <p:spPr>
          <a:xfrm>
            <a:off x="11353800" y="2498917"/>
            <a:ext cx="461861" cy="460315"/>
          </a:xfrm>
          <a:prstGeom prst="actionButtonInformati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34484960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ro-RO" dirty="0" smtClean="0"/>
              <a:t>Mire alapszik a Deep Learning?</a:t>
            </a:r>
            <a:endParaRPr lang="hu-HU" dirty="0"/>
          </a:p>
        </p:txBody>
      </p:sp>
      <p:sp>
        <p:nvSpPr>
          <p:cNvPr id="3" name="Tartalom helye 2"/>
          <p:cNvSpPr>
            <a:spLocks noGrp="1"/>
          </p:cNvSpPr>
          <p:nvPr>
            <p:ph idx="1"/>
          </p:nvPr>
        </p:nvSpPr>
        <p:spPr/>
        <p:txBody>
          <a:bodyPr/>
          <a:lstStyle/>
          <a:p>
            <a:pPr marL="0" indent="0">
              <a:buNone/>
            </a:pPr>
            <a:r>
              <a:rPr lang="hu-HU" dirty="0" smtClean="0"/>
              <a:t>Ramón y </a:t>
            </a:r>
            <a:r>
              <a:rPr lang="hu-HU" dirty="0" err="1" smtClean="0"/>
              <a:t>Cajal</a:t>
            </a:r>
            <a:endParaRPr lang="hu-HU" dirty="0" smtClean="0"/>
          </a:p>
          <a:p>
            <a:pPr marL="0" indent="0">
              <a:buNone/>
            </a:pPr>
            <a:endParaRPr lang="ro-RO" dirty="0" smtClean="0"/>
          </a:p>
        </p:txBody>
      </p:sp>
      <p:pic>
        <p:nvPicPr>
          <p:cNvPr id="1028" name="Picture 4" descr="KÃ©ptalÃ¡lat a kÃ¶vetkezÅre: âRamon y Cajalâ"/>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180" y="2544822"/>
            <a:ext cx="7638741" cy="3735659"/>
          </a:xfrm>
          <a:prstGeom prst="rect">
            <a:avLst/>
          </a:prstGeom>
          <a:noFill/>
          <a:extLst>
            <a:ext uri="{909E8E84-426E-40DD-AFC4-6F175D3DCCD1}">
              <a14:hiddenFill xmlns:a14="http://schemas.microsoft.com/office/drawing/2010/main">
                <a:solidFill>
                  <a:srgbClr val="FFFFFF"/>
                </a:solidFill>
              </a14:hiddenFill>
            </a:ext>
          </a:extLst>
        </p:spPr>
      </p:pic>
      <p:sp>
        <p:nvSpPr>
          <p:cNvPr id="4" name="Akciógomb: Információ 3">
            <a:hlinkClick r:id="rId4" highlightClick="1"/>
          </p:cNvPr>
          <p:cNvSpPr/>
          <p:nvPr/>
        </p:nvSpPr>
        <p:spPr>
          <a:xfrm>
            <a:off x="7761269" y="5641768"/>
            <a:ext cx="461861" cy="460315"/>
          </a:xfrm>
          <a:prstGeom prst="actionButtonInformati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652737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p:cNvSpPr>
            <a:spLocks noGrp="1"/>
          </p:cNvSpPr>
          <p:nvPr>
            <p:ph type="title"/>
          </p:nvPr>
        </p:nvSpPr>
        <p:spPr/>
        <p:txBody>
          <a:bodyPr/>
          <a:lstStyle/>
          <a:p>
            <a:r>
              <a:rPr lang="hu-HU" dirty="0" smtClean="0"/>
              <a:t>Megállapítás a hibák </a:t>
            </a:r>
            <a:r>
              <a:rPr lang="hu-HU" dirty="0"/>
              <a:t>ellenőrzésével</a:t>
            </a:r>
          </a:p>
        </p:txBody>
      </p:sp>
      <p:graphicFrame>
        <p:nvGraphicFramePr>
          <p:cNvPr id="6" name="Táblázat 5"/>
          <p:cNvGraphicFramePr>
            <a:graphicFrameLocks noGrp="1"/>
          </p:cNvGraphicFramePr>
          <p:nvPr>
            <p:extLst>
              <p:ext uri="{D42A27DB-BD31-4B8C-83A1-F6EECF244321}">
                <p14:modId xmlns:p14="http://schemas.microsoft.com/office/powerpoint/2010/main" val="3488237757"/>
              </p:ext>
            </p:extLst>
          </p:nvPr>
        </p:nvGraphicFramePr>
        <p:xfrm>
          <a:off x="335280" y="1999022"/>
          <a:ext cx="8222125" cy="4378006"/>
        </p:xfrm>
        <a:graphic>
          <a:graphicData uri="http://schemas.openxmlformats.org/drawingml/2006/table">
            <a:tbl>
              <a:tblPr firstRow="1" bandRow="1">
                <a:tableStyleId>{5940675A-B579-460E-94D1-54222C63F5DA}</a:tableStyleId>
              </a:tblPr>
              <a:tblGrid>
                <a:gridCol w="1982510"/>
                <a:gridCol w="1559904"/>
                <a:gridCol w="1351917"/>
                <a:gridCol w="1455910"/>
                <a:gridCol w="1871884"/>
              </a:tblGrid>
              <a:tr h="6822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o-RO" sz="2400" b="0" dirty="0" smtClean="0">
                          <a:solidFill>
                            <a:schemeClr val="bg1"/>
                          </a:solidFill>
                        </a:rPr>
                        <a:t>Train set error</a:t>
                      </a:r>
                      <a:endParaRPr lang="hu-HU" sz="2400" b="0" dirty="0" smtClean="0">
                        <a:solidFill>
                          <a:schemeClr val="bg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o-RO" sz="2400" b="0" dirty="0" smtClean="0">
                          <a:solidFill>
                            <a:schemeClr val="bg1"/>
                          </a:solidFill>
                        </a:rPr>
                        <a:t>Dev set error</a:t>
                      </a:r>
                      <a:endParaRPr lang="hu-HU" sz="2400" b="0" dirty="0" smtClean="0">
                        <a:solidFill>
                          <a:schemeClr val="bg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o-RO" sz="2400" b="0" dirty="0" smtClean="0">
                          <a:solidFill>
                            <a:schemeClr val="bg1"/>
                          </a:solidFill>
                        </a:rPr>
                        <a:t>Torzítás </a:t>
                      </a:r>
                      <a:endParaRPr lang="hu-HU" sz="2400" b="0" dirty="0" smtClean="0">
                        <a:solidFill>
                          <a:schemeClr val="bg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o-RO" sz="2400" b="0" dirty="0" smtClean="0">
                          <a:solidFill>
                            <a:schemeClr val="bg1"/>
                          </a:solidFill>
                        </a:rPr>
                        <a:t>Szórás</a:t>
                      </a:r>
                      <a:endParaRPr lang="hu-HU" sz="2400" b="0" dirty="0" smtClean="0">
                        <a:solidFill>
                          <a:schemeClr val="bg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o-RO" sz="2400" b="0" dirty="0" smtClean="0">
                          <a:solidFill>
                            <a:schemeClr val="bg1"/>
                          </a:solidFill>
                        </a:rPr>
                        <a:t>Eredmény</a:t>
                      </a:r>
                      <a:endParaRPr lang="hu-HU" sz="2400" b="0" dirty="0" smtClean="0">
                        <a:solidFill>
                          <a:schemeClr val="bg1"/>
                        </a:solidFill>
                      </a:endParaRPr>
                    </a:p>
                  </a:txBody>
                  <a:tcPr anchor="ctr"/>
                </a:tc>
              </a:tr>
              <a:tr h="682254">
                <a:tc>
                  <a:txBody>
                    <a:bodyPr/>
                    <a:lstStyle/>
                    <a:p>
                      <a:pPr algn="ctr"/>
                      <a:r>
                        <a:rPr lang="ro-RO" sz="2400" b="0" dirty="0" smtClean="0">
                          <a:solidFill>
                            <a:schemeClr val="bg1"/>
                          </a:solidFill>
                        </a:rPr>
                        <a:t>alacsony</a:t>
                      </a:r>
                      <a:endParaRPr lang="hu-HU" sz="2400" b="0" dirty="0">
                        <a:solidFill>
                          <a:schemeClr val="bg1"/>
                        </a:solidFill>
                      </a:endParaRPr>
                    </a:p>
                  </a:txBody>
                  <a:tcPr anchor="ctr"/>
                </a:tc>
                <a:tc>
                  <a:txBody>
                    <a:bodyPr/>
                    <a:lstStyle/>
                    <a:p>
                      <a:pPr algn="ctr"/>
                      <a:r>
                        <a:rPr lang="ro-RO" sz="2400" b="0" dirty="0" smtClean="0">
                          <a:solidFill>
                            <a:schemeClr val="bg1"/>
                          </a:solidFill>
                        </a:rPr>
                        <a:t>alacsony</a:t>
                      </a:r>
                      <a:endParaRPr lang="hu-HU" sz="2400" b="0" dirty="0">
                        <a:solidFill>
                          <a:schemeClr val="bg1"/>
                        </a:solidFill>
                      </a:endParaRPr>
                    </a:p>
                  </a:txBody>
                  <a:tcPr anchor="ctr"/>
                </a:tc>
                <a:tc>
                  <a:txBody>
                    <a:bodyPr/>
                    <a:lstStyle/>
                    <a:p>
                      <a:pPr algn="ctr"/>
                      <a:r>
                        <a:rPr lang="ro-RO" sz="2400" b="0" dirty="0" smtClean="0">
                          <a:solidFill>
                            <a:schemeClr val="bg1"/>
                          </a:solidFill>
                        </a:rPr>
                        <a:t>alacsony</a:t>
                      </a:r>
                      <a:endParaRPr lang="hu-HU" sz="2400" b="0" dirty="0">
                        <a:solidFill>
                          <a:schemeClr val="bg1"/>
                        </a:solidFill>
                      </a:endParaRPr>
                    </a:p>
                  </a:txBody>
                  <a:tcPr anchor="ctr"/>
                </a:tc>
                <a:tc>
                  <a:txBody>
                    <a:bodyPr/>
                    <a:lstStyle/>
                    <a:p>
                      <a:pPr algn="ctr"/>
                      <a:r>
                        <a:rPr lang="ro-RO" sz="2400" b="0" dirty="0" smtClean="0">
                          <a:solidFill>
                            <a:schemeClr val="bg1"/>
                          </a:solidFill>
                        </a:rPr>
                        <a:t>alacsony</a:t>
                      </a:r>
                      <a:endParaRPr lang="hu-HU" sz="2400" b="0" dirty="0">
                        <a:solidFill>
                          <a:schemeClr val="bg1"/>
                        </a:solidFill>
                      </a:endParaRPr>
                    </a:p>
                  </a:txBody>
                  <a:tcPr anchor="ctr"/>
                </a:tc>
                <a:tc>
                  <a:txBody>
                    <a:bodyPr/>
                    <a:lstStyle/>
                    <a:p>
                      <a:pPr algn="ctr"/>
                      <a:r>
                        <a:rPr lang="ro-RO" sz="2400" b="0" dirty="0" smtClean="0">
                          <a:solidFill>
                            <a:schemeClr val="bg1"/>
                          </a:solidFill>
                        </a:rPr>
                        <a:t>Egyszerű</a:t>
                      </a:r>
                      <a:r>
                        <a:rPr lang="ro-RO" sz="2400" b="0" baseline="0" dirty="0" smtClean="0">
                          <a:solidFill>
                            <a:schemeClr val="bg1"/>
                          </a:solidFill>
                        </a:rPr>
                        <a:t> illeszkeéds</a:t>
                      </a:r>
                      <a:endParaRPr lang="hu-HU" sz="2400" b="0" dirty="0">
                        <a:solidFill>
                          <a:schemeClr val="bg1"/>
                        </a:solidFill>
                      </a:endParaRPr>
                    </a:p>
                  </a:txBody>
                  <a:tcPr anchor="ctr"/>
                </a:tc>
              </a:tr>
              <a:tr h="682254">
                <a:tc>
                  <a:txBody>
                    <a:bodyPr/>
                    <a:lstStyle/>
                    <a:p>
                      <a:pPr algn="ctr"/>
                      <a:r>
                        <a:rPr lang="ro-RO" sz="2400" b="0" dirty="0" smtClean="0">
                          <a:solidFill>
                            <a:schemeClr val="bg1"/>
                          </a:solidFill>
                        </a:rPr>
                        <a:t>alacsony</a:t>
                      </a:r>
                      <a:endParaRPr lang="hu-HU" sz="2400" b="0" dirty="0">
                        <a:solidFill>
                          <a:schemeClr val="bg1"/>
                        </a:solidFill>
                      </a:endParaRPr>
                    </a:p>
                  </a:txBody>
                  <a:tcPr anchor="ctr"/>
                </a:tc>
                <a:tc>
                  <a:txBody>
                    <a:bodyPr/>
                    <a:lstStyle/>
                    <a:p>
                      <a:pPr algn="ctr"/>
                      <a:r>
                        <a:rPr lang="ro-RO" sz="2400" b="0" dirty="0" smtClean="0">
                          <a:solidFill>
                            <a:schemeClr val="bg1"/>
                          </a:solidFill>
                        </a:rPr>
                        <a:t>magas</a:t>
                      </a:r>
                      <a:endParaRPr lang="hu-HU" sz="2400" b="0" dirty="0">
                        <a:solidFill>
                          <a:schemeClr val="bg1"/>
                        </a:solidFill>
                      </a:endParaRPr>
                    </a:p>
                  </a:txBody>
                  <a:tcPr anchor="ctr"/>
                </a:tc>
                <a:tc>
                  <a:txBody>
                    <a:bodyPr/>
                    <a:lstStyle/>
                    <a:p>
                      <a:pPr algn="ctr"/>
                      <a:r>
                        <a:rPr lang="ro-RO" sz="2400" b="0" dirty="0" smtClean="0">
                          <a:solidFill>
                            <a:schemeClr val="bg1"/>
                          </a:solidFill>
                        </a:rPr>
                        <a:t>alacsony</a:t>
                      </a:r>
                      <a:endParaRPr lang="hu-HU" sz="2400" b="0" dirty="0">
                        <a:solidFill>
                          <a:schemeClr val="bg1"/>
                        </a:solidFill>
                      </a:endParaRPr>
                    </a:p>
                  </a:txBody>
                  <a:tcPr anchor="ctr"/>
                </a:tc>
                <a:tc>
                  <a:txBody>
                    <a:bodyPr/>
                    <a:lstStyle/>
                    <a:p>
                      <a:pPr algn="ctr"/>
                      <a:r>
                        <a:rPr lang="ro-RO" sz="2400" b="0" dirty="0" smtClean="0">
                          <a:solidFill>
                            <a:schemeClr val="bg1"/>
                          </a:solidFill>
                        </a:rPr>
                        <a:t>magas</a:t>
                      </a:r>
                      <a:endParaRPr lang="hu-HU" sz="2400" b="0" dirty="0">
                        <a:solidFill>
                          <a:schemeClr val="bg1"/>
                        </a:solidFill>
                      </a:endParaRPr>
                    </a:p>
                  </a:txBody>
                  <a:tcPr anchor="ctr"/>
                </a:tc>
                <a:tc>
                  <a:txBody>
                    <a:bodyPr/>
                    <a:lstStyle/>
                    <a:p>
                      <a:pPr algn="ctr"/>
                      <a:r>
                        <a:rPr lang="ro-RO" sz="2400" b="0" dirty="0" smtClean="0">
                          <a:solidFill>
                            <a:schemeClr val="bg1"/>
                          </a:solidFill>
                        </a:rPr>
                        <a:t>Túlhajszolt</a:t>
                      </a:r>
                      <a:r>
                        <a:rPr lang="ro-RO" sz="2400" b="0" baseline="0" dirty="0" smtClean="0">
                          <a:solidFill>
                            <a:schemeClr val="bg1"/>
                          </a:solidFill>
                        </a:rPr>
                        <a:t> (overfitting)</a:t>
                      </a:r>
                      <a:endParaRPr lang="hu-HU" sz="2400" b="0" dirty="0">
                        <a:solidFill>
                          <a:schemeClr val="bg1"/>
                        </a:solidFill>
                      </a:endParaRPr>
                    </a:p>
                  </a:txBody>
                  <a:tcPr anchor="ctr">
                    <a:noFill/>
                  </a:tcPr>
                </a:tc>
              </a:tr>
              <a:tr h="682254">
                <a:tc>
                  <a:txBody>
                    <a:bodyPr/>
                    <a:lstStyle/>
                    <a:p>
                      <a:pPr algn="ctr"/>
                      <a:r>
                        <a:rPr lang="ro-RO" sz="2400" b="0" dirty="0" smtClean="0">
                          <a:solidFill>
                            <a:schemeClr val="bg1"/>
                          </a:solidFill>
                        </a:rPr>
                        <a:t>magas</a:t>
                      </a:r>
                      <a:endParaRPr lang="hu-HU" sz="2400" b="0" dirty="0">
                        <a:solidFill>
                          <a:schemeClr val="bg1"/>
                        </a:solidFill>
                      </a:endParaRPr>
                    </a:p>
                  </a:txBody>
                  <a:tcPr anchor="ctr"/>
                </a:tc>
                <a:tc>
                  <a:txBody>
                    <a:bodyPr/>
                    <a:lstStyle/>
                    <a:p>
                      <a:pPr algn="ctr"/>
                      <a:r>
                        <a:rPr lang="ro-RO" sz="2400" b="0" dirty="0" smtClean="0">
                          <a:solidFill>
                            <a:schemeClr val="bg1"/>
                          </a:solidFill>
                        </a:rPr>
                        <a:t>magas</a:t>
                      </a:r>
                      <a:endParaRPr lang="hu-HU" sz="2400" b="0" dirty="0">
                        <a:solidFill>
                          <a:schemeClr val="bg1"/>
                        </a:solidFill>
                      </a:endParaRPr>
                    </a:p>
                  </a:txBody>
                  <a:tcPr anchor="ctr"/>
                </a:tc>
                <a:tc>
                  <a:txBody>
                    <a:bodyPr/>
                    <a:lstStyle/>
                    <a:p>
                      <a:pPr algn="ctr"/>
                      <a:r>
                        <a:rPr lang="ro-RO" sz="2400" b="0" dirty="0" smtClean="0">
                          <a:solidFill>
                            <a:schemeClr val="bg1"/>
                          </a:solidFill>
                        </a:rPr>
                        <a:t>magas</a:t>
                      </a:r>
                      <a:endParaRPr lang="hu-HU" sz="2400" b="0" dirty="0">
                        <a:solidFill>
                          <a:schemeClr val="bg1"/>
                        </a:solidFill>
                      </a:endParaRPr>
                    </a:p>
                  </a:txBody>
                  <a:tcPr anchor="ctr"/>
                </a:tc>
                <a:tc>
                  <a:txBody>
                    <a:bodyPr/>
                    <a:lstStyle/>
                    <a:p>
                      <a:pPr algn="ctr"/>
                      <a:r>
                        <a:rPr lang="ro-RO" sz="2400" b="0" dirty="0" smtClean="0">
                          <a:solidFill>
                            <a:schemeClr val="bg1"/>
                          </a:solidFill>
                        </a:rPr>
                        <a:t>alacsony</a:t>
                      </a:r>
                      <a:endParaRPr lang="hu-HU" sz="2400" b="0" dirty="0">
                        <a:solidFill>
                          <a:schemeClr val="bg1"/>
                        </a:solidFill>
                      </a:endParaRPr>
                    </a:p>
                  </a:txBody>
                  <a:tcPr anchor="ctr"/>
                </a:tc>
                <a:tc>
                  <a:txBody>
                    <a:bodyPr/>
                    <a:lstStyle/>
                    <a:p>
                      <a:pPr algn="ctr"/>
                      <a:r>
                        <a:rPr lang="ro-RO" sz="2400" b="0" dirty="0" smtClean="0">
                          <a:solidFill>
                            <a:schemeClr val="bg1"/>
                          </a:solidFill>
                        </a:rPr>
                        <a:t>Alulhajszolt (underfitting)</a:t>
                      </a:r>
                      <a:endParaRPr lang="hu-HU" sz="2400" b="0" dirty="0">
                        <a:solidFill>
                          <a:schemeClr val="bg1"/>
                        </a:solidFill>
                      </a:endParaRPr>
                    </a:p>
                  </a:txBody>
                  <a:tcPr anchor="ctr">
                    <a:noFill/>
                  </a:tcPr>
                </a:tc>
              </a:tr>
              <a:tr h="1086166">
                <a:tc>
                  <a:txBody>
                    <a:bodyPr/>
                    <a:lstStyle/>
                    <a:p>
                      <a:pPr algn="ctr"/>
                      <a:r>
                        <a:rPr lang="ro-RO" sz="2400" b="0" dirty="0" smtClean="0">
                          <a:solidFill>
                            <a:schemeClr val="bg1"/>
                          </a:solidFill>
                        </a:rPr>
                        <a:t>magas</a:t>
                      </a:r>
                      <a:endParaRPr lang="hu-HU" sz="2400" b="0" dirty="0">
                        <a:solidFill>
                          <a:schemeClr val="bg1"/>
                        </a:solidFill>
                      </a:endParaRPr>
                    </a:p>
                  </a:txBody>
                  <a:tcPr anchor="ctr"/>
                </a:tc>
                <a:tc>
                  <a:txBody>
                    <a:bodyPr/>
                    <a:lstStyle/>
                    <a:p>
                      <a:pPr algn="ctr"/>
                      <a:r>
                        <a:rPr lang="ro-RO" sz="2400" b="0" dirty="0" smtClean="0">
                          <a:solidFill>
                            <a:schemeClr val="bg1"/>
                          </a:solidFill>
                        </a:rPr>
                        <a:t>még magasabb</a:t>
                      </a:r>
                      <a:endParaRPr lang="hu-HU" sz="2400" b="0" dirty="0">
                        <a:solidFill>
                          <a:schemeClr val="bg1"/>
                        </a:solidFill>
                      </a:endParaRPr>
                    </a:p>
                  </a:txBody>
                  <a:tcPr anchor="ctr"/>
                </a:tc>
                <a:tc>
                  <a:txBody>
                    <a:bodyPr/>
                    <a:lstStyle/>
                    <a:p>
                      <a:pPr algn="ctr"/>
                      <a:r>
                        <a:rPr lang="ro-RO" sz="2400" b="0" dirty="0" smtClean="0">
                          <a:solidFill>
                            <a:schemeClr val="bg1"/>
                          </a:solidFill>
                        </a:rPr>
                        <a:t>magas</a:t>
                      </a:r>
                      <a:endParaRPr lang="hu-HU" sz="2400" b="0" dirty="0">
                        <a:solidFill>
                          <a:schemeClr val="bg1"/>
                        </a:solidFill>
                      </a:endParaRPr>
                    </a:p>
                  </a:txBody>
                  <a:tcPr anchor="ctr"/>
                </a:tc>
                <a:tc>
                  <a:txBody>
                    <a:bodyPr/>
                    <a:lstStyle/>
                    <a:p>
                      <a:pPr algn="ctr"/>
                      <a:r>
                        <a:rPr lang="ro-RO" sz="2400" b="0" dirty="0" smtClean="0">
                          <a:solidFill>
                            <a:schemeClr val="bg1"/>
                          </a:solidFill>
                        </a:rPr>
                        <a:t>magas</a:t>
                      </a:r>
                      <a:endParaRPr lang="hu-HU" sz="2400" b="0" dirty="0">
                        <a:solidFill>
                          <a:schemeClr val="bg1"/>
                        </a:solidFill>
                      </a:endParaRPr>
                    </a:p>
                  </a:txBody>
                  <a:tcPr anchor="ctr"/>
                </a:tc>
                <a:tc>
                  <a:txBody>
                    <a:bodyPr/>
                    <a:lstStyle/>
                    <a:p>
                      <a:pPr algn="ctr"/>
                      <a:r>
                        <a:rPr lang="ro-RO" sz="2400" b="0" dirty="0" smtClean="0">
                          <a:solidFill>
                            <a:schemeClr val="bg1"/>
                          </a:solidFill>
                        </a:rPr>
                        <a:t>magas torzulás</a:t>
                      </a:r>
                      <a:endParaRPr lang="hu-HU" sz="2400" b="0" dirty="0">
                        <a:solidFill>
                          <a:schemeClr val="bg1"/>
                        </a:solidFill>
                      </a:endParaRPr>
                    </a:p>
                  </a:txBody>
                  <a:tcPr anchor="ctr"/>
                </a:tc>
              </a:tr>
            </a:tbl>
          </a:graphicData>
        </a:graphic>
      </p:graphicFrame>
    </p:spTree>
    <p:extLst>
      <p:ext uri="{BB962C8B-B14F-4D97-AF65-F5344CB8AC3E}">
        <p14:creationId xmlns:p14="http://schemas.microsoft.com/office/powerpoint/2010/main" val="27887492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ro-RO" dirty="0" smtClean="0"/>
              <a:t>A magas torzítás kijavítása </a:t>
            </a:r>
            <a:endParaRPr lang="hu-HU" dirty="0"/>
          </a:p>
        </p:txBody>
      </p:sp>
      <p:sp>
        <p:nvSpPr>
          <p:cNvPr id="3" name="Tartalom helye 2"/>
          <p:cNvSpPr>
            <a:spLocks noGrp="1"/>
          </p:cNvSpPr>
          <p:nvPr>
            <p:ph idx="1"/>
          </p:nvPr>
        </p:nvSpPr>
        <p:spPr>
          <a:xfrm>
            <a:off x="597236" y="2570671"/>
            <a:ext cx="7632364" cy="3882337"/>
          </a:xfrm>
        </p:spPr>
        <p:txBody>
          <a:bodyPr/>
          <a:lstStyle/>
          <a:p>
            <a:r>
              <a:rPr lang="hu-HU" dirty="0"/>
              <a:t>N</a:t>
            </a:r>
            <a:r>
              <a:rPr lang="hu-HU" dirty="0" smtClean="0"/>
              <a:t>agyobb hálózatok</a:t>
            </a:r>
          </a:p>
          <a:p>
            <a:r>
              <a:rPr lang="hu-HU" dirty="0" smtClean="0"/>
              <a:t>Tanulómodelleket próbálhatunk hosszabb ideig</a:t>
            </a:r>
          </a:p>
          <a:p>
            <a:r>
              <a:rPr lang="hu-HU" dirty="0"/>
              <a:t>P</a:t>
            </a:r>
            <a:r>
              <a:rPr lang="hu-HU" dirty="0" smtClean="0"/>
              <a:t>róbálkozhatunk különböző neurális hálózati architektúrákkal .</a:t>
            </a:r>
            <a:endParaRPr lang="hu-HU" dirty="0"/>
          </a:p>
        </p:txBody>
      </p:sp>
    </p:spTree>
    <p:extLst>
      <p:ext uri="{BB962C8B-B14F-4D97-AF65-F5344CB8AC3E}">
        <p14:creationId xmlns:p14="http://schemas.microsoft.com/office/powerpoint/2010/main" val="31810934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335279" y="365125"/>
            <a:ext cx="11569173" cy="1325563"/>
          </a:xfrm>
        </p:spPr>
        <p:txBody>
          <a:bodyPr>
            <a:normAutofit fontScale="90000"/>
          </a:bodyPr>
          <a:lstStyle/>
          <a:p>
            <a:r>
              <a:rPr lang="hu-HU" b="1" dirty="0" smtClean="0"/>
              <a:t>A magas szórás kijavítása</a:t>
            </a:r>
            <a:br>
              <a:rPr lang="hu-HU" b="1" dirty="0" smtClean="0"/>
            </a:br>
            <a:r>
              <a:rPr lang="hu-HU" b="1" dirty="0" smtClean="0"/>
              <a:t>A </a:t>
            </a:r>
            <a:r>
              <a:rPr lang="hu-HU" b="1" dirty="0"/>
              <a:t>neurális hálózat </a:t>
            </a:r>
            <a:r>
              <a:rPr lang="hu-HU" b="1" dirty="0" smtClean="0"/>
              <a:t>szabályozása (</a:t>
            </a:r>
            <a:r>
              <a:rPr lang="hu-HU" b="1" dirty="0" err="1" smtClean="0"/>
              <a:t>Regularization</a:t>
            </a:r>
            <a:r>
              <a:rPr lang="hu-HU" b="1" dirty="0" smtClean="0"/>
              <a:t>)</a:t>
            </a:r>
            <a:endParaRPr lang="hu-HU" dirty="0"/>
          </a:p>
        </p:txBody>
      </p:sp>
      <p:sp>
        <p:nvSpPr>
          <p:cNvPr id="3" name="Tartalom helye 2"/>
          <p:cNvSpPr>
            <a:spLocks noGrp="1"/>
          </p:cNvSpPr>
          <p:nvPr>
            <p:ph idx="1"/>
          </p:nvPr>
        </p:nvSpPr>
        <p:spPr>
          <a:xfrm>
            <a:off x="441960" y="2104845"/>
            <a:ext cx="8016240" cy="4072118"/>
          </a:xfrm>
        </p:spPr>
        <p:txBody>
          <a:bodyPr/>
          <a:lstStyle/>
          <a:p>
            <a:pPr marL="0" indent="0">
              <a:buNone/>
            </a:pPr>
            <a:r>
              <a:rPr lang="hu-HU" dirty="0"/>
              <a:t>Megpróbáljuk minimalizálni a veszteség </a:t>
            </a:r>
            <a:r>
              <a:rPr lang="hu-HU" dirty="0" smtClean="0"/>
              <a:t>funkciót!</a:t>
            </a:r>
          </a:p>
          <a:p>
            <a:pPr marL="0" indent="0">
              <a:buNone/>
            </a:pPr>
            <a:r>
              <a:rPr lang="hu-HU" dirty="0" smtClean="0"/>
              <a:t>A költségfüggvényünk így néz ki:</a:t>
            </a:r>
          </a:p>
          <a:p>
            <a:pPr marL="0" indent="0">
              <a:buNone/>
            </a:pPr>
            <a:endParaRPr lang="ro-RO" dirty="0" smtClean="0"/>
          </a:p>
        </p:txBody>
      </p:sp>
      <mc:AlternateContent xmlns:mc="http://schemas.openxmlformats.org/markup-compatibility/2006" xmlns:a14="http://schemas.microsoft.com/office/drawing/2010/main">
        <mc:Choice Requires="a14">
          <p:sp>
            <p:nvSpPr>
              <p:cNvPr id="4" name="Téglalap 3"/>
              <p:cNvSpPr/>
              <p:nvPr/>
            </p:nvSpPr>
            <p:spPr>
              <a:xfrm>
                <a:off x="1040920" y="3874117"/>
                <a:ext cx="7625751" cy="177260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ro-RO" sz="4000" b="0" i="1" smtClean="0">
                          <a:solidFill>
                            <a:schemeClr val="bg1"/>
                          </a:solidFill>
                          <a:latin typeface="Cambria Math" panose="02040503050406030204" pitchFamily="18" charset="0"/>
                        </a:rPr>
                        <m:t>𝐽</m:t>
                      </m:r>
                      <m:d>
                        <m:dPr>
                          <m:ctrlPr>
                            <a:rPr lang="ro-RO" sz="4000" b="0" i="1" smtClean="0">
                              <a:solidFill>
                                <a:schemeClr val="bg1"/>
                              </a:solidFill>
                              <a:latin typeface="Cambria Math" panose="02040503050406030204" pitchFamily="18" charset="0"/>
                            </a:rPr>
                          </m:ctrlPr>
                        </m:dPr>
                        <m:e>
                          <m:r>
                            <a:rPr lang="ro-RO" sz="4000" b="0" i="1" smtClean="0">
                              <a:solidFill>
                                <a:schemeClr val="bg1"/>
                              </a:solidFill>
                              <a:latin typeface="Cambria Math" panose="02040503050406030204" pitchFamily="18" charset="0"/>
                            </a:rPr>
                            <m:t>𝑤</m:t>
                          </m:r>
                          <m:r>
                            <a:rPr lang="ro-RO" sz="4000" b="0" i="1" smtClean="0">
                              <a:solidFill>
                                <a:schemeClr val="bg1"/>
                              </a:solidFill>
                              <a:latin typeface="Cambria Math" panose="02040503050406030204" pitchFamily="18" charset="0"/>
                            </a:rPr>
                            <m:t>,</m:t>
                          </m:r>
                          <m:r>
                            <a:rPr lang="ro-RO" sz="4000" b="0" i="1" smtClean="0">
                              <a:solidFill>
                                <a:schemeClr val="bg1"/>
                              </a:solidFill>
                              <a:latin typeface="Cambria Math" panose="02040503050406030204" pitchFamily="18" charset="0"/>
                            </a:rPr>
                            <m:t>𝑏</m:t>
                          </m:r>
                        </m:e>
                      </m:d>
                      <m:r>
                        <a:rPr lang="ro-RO" sz="4000" b="0" i="1" smtClean="0">
                          <a:solidFill>
                            <a:schemeClr val="bg1"/>
                          </a:solidFill>
                          <a:latin typeface="Cambria Math" panose="02040503050406030204" pitchFamily="18" charset="0"/>
                        </a:rPr>
                        <m:t>=</m:t>
                      </m:r>
                      <m:f>
                        <m:fPr>
                          <m:ctrlPr>
                            <a:rPr lang="ro-RO" sz="4000" b="0" i="1" smtClean="0">
                              <a:solidFill>
                                <a:schemeClr val="bg1"/>
                              </a:solidFill>
                              <a:latin typeface="Cambria Math" panose="02040503050406030204" pitchFamily="18" charset="0"/>
                            </a:rPr>
                          </m:ctrlPr>
                        </m:fPr>
                        <m:num>
                          <m:r>
                            <a:rPr lang="ro-RO" sz="4000" b="0" i="1" smtClean="0">
                              <a:solidFill>
                                <a:schemeClr val="bg1"/>
                              </a:solidFill>
                              <a:latin typeface="Cambria Math" panose="02040503050406030204" pitchFamily="18" charset="0"/>
                            </a:rPr>
                            <m:t>1</m:t>
                          </m:r>
                        </m:num>
                        <m:den>
                          <m:r>
                            <a:rPr lang="ro-RO" sz="4000" b="0" i="1" smtClean="0">
                              <a:solidFill>
                                <a:schemeClr val="bg1"/>
                              </a:solidFill>
                              <a:latin typeface="Cambria Math" panose="02040503050406030204" pitchFamily="18" charset="0"/>
                            </a:rPr>
                            <m:t>𝑚</m:t>
                          </m:r>
                        </m:den>
                      </m:f>
                      <m:nary>
                        <m:naryPr>
                          <m:chr m:val="∑"/>
                          <m:ctrlPr>
                            <a:rPr lang="ro-RO" sz="4000" b="0" i="1" smtClean="0">
                              <a:solidFill>
                                <a:schemeClr val="bg1"/>
                              </a:solidFill>
                              <a:latin typeface="Cambria Math" panose="02040503050406030204" pitchFamily="18" charset="0"/>
                            </a:rPr>
                          </m:ctrlPr>
                        </m:naryPr>
                        <m:sub>
                          <m:r>
                            <m:rPr>
                              <m:brk m:alnAt="23"/>
                            </m:rPr>
                            <a:rPr lang="ro-RO" sz="4000" b="0" i="1" smtClean="0">
                              <a:solidFill>
                                <a:schemeClr val="bg1"/>
                              </a:solidFill>
                              <a:latin typeface="Cambria Math" panose="02040503050406030204" pitchFamily="18" charset="0"/>
                            </a:rPr>
                            <m:t>𝑖</m:t>
                          </m:r>
                          <m:r>
                            <a:rPr lang="ro-RO" sz="4000" b="0" i="1" smtClean="0">
                              <a:solidFill>
                                <a:schemeClr val="bg1"/>
                              </a:solidFill>
                              <a:latin typeface="Cambria Math" panose="02040503050406030204" pitchFamily="18" charset="0"/>
                            </a:rPr>
                            <m:t>=1</m:t>
                          </m:r>
                        </m:sub>
                        <m:sup>
                          <m:r>
                            <a:rPr lang="ro-RO" sz="4000" b="0" i="1" smtClean="0">
                              <a:solidFill>
                                <a:schemeClr val="bg1"/>
                              </a:solidFill>
                              <a:latin typeface="Cambria Math" panose="02040503050406030204" pitchFamily="18" charset="0"/>
                            </a:rPr>
                            <m:t>𝑚</m:t>
                          </m:r>
                        </m:sup>
                        <m:e>
                          <m:r>
                            <a:rPr lang="ro-RO" sz="4000" b="0" i="1" smtClean="0">
                              <a:solidFill>
                                <a:schemeClr val="bg1"/>
                              </a:solidFill>
                              <a:latin typeface="Cambria Math" panose="02040503050406030204" pitchFamily="18" charset="0"/>
                            </a:rPr>
                            <m:t>𝐿</m:t>
                          </m:r>
                          <m:d>
                            <m:dPr>
                              <m:ctrlPr>
                                <a:rPr lang="ro-RO" sz="4000" b="0" i="1" smtClean="0">
                                  <a:solidFill>
                                    <a:schemeClr val="bg1"/>
                                  </a:solidFill>
                                  <a:latin typeface="Cambria Math" panose="02040503050406030204" pitchFamily="18" charset="0"/>
                                </a:rPr>
                              </m:ctrlPr>
                            </m:dPr>
                            <m:e>
                              <m:sSup>
                                <m:sSupPr>
                                  <m:ctrlPr>
                                    <a:rPr lang="ro-RO" sz="4000" b="0" i="1" smtClean="0">
                                      <a:solidFill>
                                        <a:schemeClr val="bg1"/>
                                      </a:solidFill>
                                      <a:latin typeface="Cambria Math" panose="02040503050406030204" pitchFamily="18" charset="0"/>
                                    </a:rPr>
                                  </m:ctrlPr>
                                </m:sSupPr>
                                <m:e>
                                  <m:acc>
                                    <m:accPr>
                                      <m:chr m:val="̂"/>
                                      <m:ctrlPr>
                                        <a:rPr lang="ro-RO" sz="4000" b="0" i="1" smtClean="0">
                                          <a:solidFill>
                                            <a:schemeClr val="bg1"/>
                                          </a:solidFill>
                                          <a:latin typeface="Cambria Math" panose="02040503050406030204" pitchFamily="18" charset="0"/>
                                        </a:rPr>
                                      </m:ctrlPr>
                                    </m:accPr>
                                    <m:e>
                                      <m:r>
                                        <a:rPr lang="ro-RO" sz="4000" b="0" i="1" smtClean="0">
                                          <a:solidFill>
                                            <a:schemeClr val="bg1"/>
                                          </a:solidFill>
                                          <a:latin typeface="Cambria Math" panose="02040503050406030204" pitchFamily="18" charset="0"/>
                                        </a:rPr>
                                        <m:t>𝑦</m:t>
                                      </m:r>
                                    </m:e>
                                  </m:acc>
                                </m:e>
                                <m:sup>
                                  <m:d>
                                    <m:dPr>
                                      <m:ctrlPr>
                                        <a:rPr lang="ro-RO" sz="4000" b="0" i="1" smtClean="0">
                                          <a:solidFill>
                                            <a:schemeClr val="bg1"/>
                                          </a:solidFill>
                                          <a:latin typeface="Cambria Math" panose="02040503050406030204" pitchFamily="18" charset="0"/>
                                        </a:rPr>
                                      </m:ctrlPr>
                                    </m:dPr>
                                    <m:e>
                                      <m:r>
                                        <a:rPr lang="ro-RO" sz="4000" b="0" i="1" smtClean="0">
                                          <a:solidFill>
                                            <a:schemeClr val="bg1"/>
                                          </a:solidFill>
                                          <a:latin typeface="Cambria Math" panose="02040503050406030204" pitchFamily="18" charset="0"/>
                                        </a:rPr>
                                        <m:t>𝑖</m:t>
                                      </m:r>
                                    </m:e>
                                  </m:d>
                                </m:sup>
                              </m:sSup>
                              <m:r>
                                <a:rPr lang="ro-RO" sz="4000" b="0" i="1" smtClean="0">
                                  <a:solidFill>
                                    <a:schemeClr val="bg1"/>
                                  </a:solidFill>
                                  <a:latin typeface="Cambria Math" panose="02040503050406030204" pitchFamily="18" charset="0"/>
                                </a:rPr>
                                <m:t>−</m:t>
                              </m:r>
                              <m:sSup>
                                <m:sSupPr>
                                  <m:ctrlPr>
                                    <a:rPr lang="ro-RO" sz="4000" b="0" i="1" smtClean="0">
                                      <a:solidFill>
                                        <a:schemeClr val="bg1"/>
                                      </a:solidFill>
                                      <a:latin typeface="Cambria Math" panose="02040503050406030204" pitchFamily="18" charset="0"/>
                                    </a:rPr>
                                  </m:ctrlPr>
                                </m:sSupPr>
                                <m:e>
                                  <m:r>
                                    <a:rPr lang="ro-RO" sz="4000" b="0" i="1" smtClean="0">
                                      <a:solidFill>
                                        <a:schemeClr val="bg1"/>
                                      </a:solidFill>
                                      <a:latin typeface="Cambria Math" panose="02040503050406030204" pitchFamily="18" charset="0"/>
                                    </a:rPr>
                                    <m:t>𝑦</m:t>
                                  </m:r>
                                </m:e>
                                <m:sup>
                                  <m:d>
                                    <m:dPr>
                                      <m:ctrlPr>
                                        <a:rPr lang="ro-RO" sz="4000" b="0" i="1" smtClean="0">
                                          <a:solidFill>
                                            <a:schemeClr val="bg1"/>
                                          </a:solidFill>
                                          <a:latin typeface="Cambria Math" panose="02040503050406030204" pitchFamily="18" charset="0"/>
                                        </a:rPr>
                                      </m:ctrlPr>
                                    </m:dPr>
                                    <m:e>
                                      <m:r>
                                        <a:rPr lang="ro-RO" sz="4000" b="0" i="1" smtClean="0">
                                          <a:solidFill>
                                            <a:schemeClr val="bg1"/>
                                          </a:solidFill>
                                          <a:latin typeface="Cambria Math" panose="02040503050406030204" pitchFamily="18" charset="0"/>
                                        </a:rPr>
                                        <m:t>𝑖</m:t>
                                      </m:r>
                                    </m:e>
                                  </m:d>
                                </m:sup>
                              </m:sSup>
                            </m:e>
                          </m:d>
                        </m:e>
                      </m:nary>
                    </m:oMath>
                  </m:oMathPara>
                </a14:m>
                <a:endParaRPr lang="hu-HU" sz="4000" dirty="0">
                  <a:solidFill>
                    <a:schemeClr val="bg1"/>
                  </a:solidFill>
                </a:endParaRPr>
              </a:p>
            </p:txBody>
          </p:sp>
        </mc:Choice>
        <mc:Fallback xmlns="">
          <p:sp>
            <p:nvSpPr>
              <p:cNvPr id="4" name="Téglalap 3"/>
              <p:cNvSpPr>
                <a:spLocks noRot="1" noChangeAspect="1" noMove="1" noResize="1" noEditPoints="1" noAdjustHandles="1" noChangeArrowheads="1" noChangeShapeType="1" noTextEdit="1"/>
              </p:cNvSpPr>
              <p:nvPr/>
            </p:nvSpPr>
            <p:spPr>
              <a:xfrm>
                <a:off x="1040920" y="3874117"/>
                <a:ext cx="7625751" cy="1772601"/>
              </a:xfrm>
              <a:prstGeom prst="rect">
                <a:avLst/>
              </a:prstGeom>
              <a:blipFill rotWithShape="0">
                <a:blip r:embed="rId2"/>
                <a:stretch>
                  <a:fillRect/>
                </a:stretch>
              </a:blipFill>
            </p:spPr>
            <p:txBody>
              <a:bodyPr/>
              <a:lstStyle/>
              <a:p>
                <a:r>
                  <a:rPr lang="hu-HU">
                    <a:noFill/>
                  </a:rPr>
                  <a:t> </a:t>
                </a:r>
              </a:p>
            </p:txBody>
          </p:sp>
        </mc:Fallback>
      </mc:AlternateContent>
    </p:spTree>
    <p:extLst>
      <p:ext uri="{BB962C8B-B14F-4D97-AF65-F5344CB8AC3E}">
        <p14:creationId xmlns:p14="http://schemas.microsoft.com/office/powerpoint/2010/main" val="14038525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L2 szabályzás a logisztikai regressziónál</a:t>
            </a:r>
            <a:endParaRPr lang="hu-HU" dirty="0"/>
          </a:p>
        </p:txBody>
      </p:sp>
      <mc:AlternateContent xmlns:mc="http://schemas.openxmlformats.org/markup-compatibility/2006" xmlns:a14="http://schemas.microsoft.com/office/drawing/2010/main">
        <mc:Choice Requires="a14">
          <p:sp>
            <p:nvSpPr>
              <p:cNvPr id="4" name="Téglalap 3"/>
              <p:cNvSpPr/>
              <p:nvPr/>
            </p:nvSpPr>
            <p:spPr>
              <a:xfrm>
                <a:off x="258791" y="2245298"/>
                <a:ext cx="7936303" cy="14366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ro-RO" sz="3200" b="0" i="1" smtClean="0">
                          <a:solidFill>
                            <a:schemeClr val="bg1"/>
                          </a:solidFill>
                          <a:latin typeface="Cambria Math" panose="02040503050406030204" pitchFamily="18" charset="0"/>
                        </a:rPr>
                        <m:t>𝐽</m:t>
                      </m:r>
                      <m:d>
                        <m:dPr>
                          <m:ctrlPr>
                            <a:rPr lang="ro-RO" sz="3200" b="0" i="1" smtClean="0">
                              <a:solidFill>
                                <a:schemeClr val="bg1"/>
                              </a:solidFill>
                              <a:latin typeface="Cambria Math" panose="02040503050406030204" pitchFamily="18" charset="0"/>
                            </a:rPr>
                          </m:ctrlPr>
                        </m:dPr>
                        <m:e>
                          <m:r>
                            <a:rPr lang="ro-RO" sz="3200" b="0" i="1" smtClean="0">
                              <a:solidFill>
                                <a:schemeClr val="bg1"/>
                              </a:solidFill>
                              <a:latin typeface="Cambria Math" panose="02040503050406030204" pitchFamily="18" charset="0"/>
                            </a:rPr>
                            <m:t>𝑤</m:t>
                          </m:r>
                          <m:r>
                            <a:rPr lang="ro-RO" sz="3200" b="0" i="1" smtClean="0">
                              <a:solidFill>
                                <a:schemeClr val="bg1"/>
                              </a:solidFill>
                              <a:latin typeface="Cambria Math" panose="02040503050406030204" pitchFamily="18" charset="0"/>
                            </a:rPr>
                            <m:t>,</m:t>
                          </m:r>
                          <m:r>
                            <a:rPr lang="ro-RO" sz="3200" b="0" i="1" smtClean="0">
                              <a:solidFill>
                                <a:schemeClr val="bg1"/>
                              </a:solidFill>
                              <a:latin typeface="Cambria Math" panose="02040503050406030204" pitchFamily="18" charset="0"/>
                            </a:rPr>
                            <m:t>𝑏</m:t>
                          </m:r>
                        </m:e>
                      </m:d>
                      <m:r>
                        <a:rPr lang="ro-RO" sz="3200" b="0" i="1" smtClean="0">
                          <a:solidFill>
                            <a:schemeClr val="bg1"/>
                          </a:solidFill>
                          <a:latin typeface="Cambria Math" panose="02040503050406030204" pitchFamily="18" charset="0"/>
                        </a:rPr>
                        <m:t>=</m:t>
                      </m:r>
                      <m:f>
                        <m:fPr>
                          <m:ctrlPr>
                            <a:rPr lang="ro-RO" sz="3200" b="0" i="1" smtClean="0">
                              <a:solidFill>
                                <a:schemeClr val="bg1"/>
                              </a:solidFill>
                              <a:latin typeface="Cambria Math" panose="02040503050406030204" pitchFamily="18" charset="0"/>
                            </a:rPr>
                          </m:ctrlPr>
                        </m:fPr>
                        <m:num>
                          <m:r>
                            <a:rPr lang="ro-RO" sz="3200" b="0" i="1" smtClean="0">
                              <a:solidFill>
                                <a:schemeClr val="bg1"/>
                              </a:solidFill>
                              <a:latin typeface="Cambria Math" panose="02040503050406030204" pitchFamily="18" charset="0"/>
                            </a:rPr>
                            <m:t>1</m:t>
                          </m:r>
                        </m:num>
                        <m:den>
                          <m:r>
                            <a:rPr lang="ro-RO" sz="3200" b="0" i="1" smtClean="0">
                              <a:solidFill>
                                <a:schemeClr val="bg1"/>
                              </a:solidFill>
                              <a:latin typeface="Cambria Math" panose="02040503050406030204" pitchFamily="18" charset="0"/>
                            </a:rPr>
                            <m:t>𝑚</m:t>
                          </m:r>
                        </m:den>
                      </m:f>
                      <m:nary>
                        <m:naryPr>
                          <m:chr m:val="∑"/>
                          <m:ctrlPr>
                            <a:rPr lang="ro-RO" sz="3200" b="0" i="1" smtClean="0">
                              <a:solidFill>
                                <a:schemeClr val="bg1"/>
                              </a:solidFill>
                              <a:latin typeface="Cambria Math" panose="02040503050406030204" pitchFamily="18" charset="0"/>
                            </a:rPr>
                          </m:ctrlPr>
                        </m:naryPr>
                        <m:sub>
                          <m:r>
                            <m:rPr>
                              <m:brk m:alnAt="23"/>
                            </m:rPr>
                            <a:rPr lang="ro-RO" sz="3200" b="0" i="1" smtClean="0">
                              <a:solidFill>
                                <a:schemeClr val="bg1"/>
                              </a:solidFill>
                              <a:latin typeface="Cambria Math" panose="02040503050406030204" pitchFamily="18" charset="0"/>
                            </a:rPr>
                            <m:t>𝑖</m:t>
                          </m:r>
                          <m:r>
                            <a:rPr lang="ro-RO" sz="3200" b="0" i="1" smtClean="0">
                              <a:solidFill>
                                <a:schemeClr val="bg1"/>
                              </a:solidFill>
                              <a:latin typeface="Cambria Math" panose="02040503050406030204" pitchFamily="18" charset="0"/>
                            </a:rPr>
                            <m:t>=1</m:t>
                          </m:r>
                        </m:sub>
                        <m:sup>
                          <m:r>
                            <a:rPr lang="ro-RO" sz="3200" b="0" i="1" smtClean="0">
                              <a:solidFill>
                                <a:schemeClr val="bg1"/>
                              </a:solidFill>
                              <a:latin typeface="Cambria Math" panose="02040503050406030204" pitchFamily="18" charset="0"/>
                            </a:rPr>
                            <m:t>𝑚</m:t>
                          </m:r>
                        </m:sup>
                        <m:e>
                          <m:r>
                            <a:rPr lang="ro-RO" sz="3200" b="0" i="1" smtClean="0">
                              <a:solidFill>
                                <a:schemeClr val="bg1"/>
                              </a:solidFill>
                              <a:latin typeface="Cambria Math" panose="02040503050406030204" pitchFamily="18" charset="0"/>
                            </a:rPr>
                            <m:t>𝐿</m:t>
                          </m:r>
                          <m:d>
                            <m:dPr>
                              <m:ctrlPr>
                                <a:rPr lang="ro-RO" sz="3200" b="0" i="1" smtClean="0">
                                  <a:solidFill>
                                    <a:schemeClr val="bg1"/>
                                  </a:solidFill>
                                  <a:latin typeface="Cambria Math" panose="02040503050406030204" pitchFamily="18" charset="0"/>
                                </a:rPr>
                              </m:ctrlPr>
                            </m:dPr>
                            <m:e>
                              <m:sSup>
                                <m:sSupPr>
                                  <m:ctrlPr>
                                    <a:rPr lang="ro-RO" sz="3200" b="0" i="1" smtClean="0">
                                      <a:solidFill>
                                        <a:schemeClr val="bg1"/>
                                      </a:solidFill>
                                      <a:latin typeface="Cambria Math" panose="02040503050406030204" pitchFamily="18" charset="0"/>
                                    </a:rPr>
                                  </m:ctrlPr>
                                </m:sSupPr>
                                <m:e>
                                  <m:acc>
                                    <m:accPr>
                                      <m:chr m:val="̂"/>
                                      <m:ctrlPr>
                                        <a:rPr lang="ro-RO" sz="3200" b="0" i="1" smtClean="0">
                                          <a:solidFill>
                                            <a:schemeClr val="bg1"/>
                                          </a:solidFill>
                                          <a:latin typeface="Cambria Math" panose="02040503050406030204" pitchFamily="18" charset="0"/>
                                        </a:rPr>
                                      </m:ctrlPr>
                                    </m:accPr>
                                    <m:e>
                                      <m:r>
                                        <a:rPr lang="ro-RO" sz="3200" b="0" i="1" smtClean="0">
                                          <a:solidFill>
                                            <a:schemeClr val="bg1"/>
                                          </a:solidFill>
                                          <a:latin typeface="Cambria Math" panose="02040503050406030204" pitchFamily="18" charset="0"/>
                                        </a:rPr>
                                        <m:t>𝑦</m:t>
                                      </m:r>
                                    </m:e>
                                  </m:acc>
                                </m:e>
                                <m:sup>
                                  <m:d>
                                    <m:dPr>
                                      <m:ctrlPr>
                                        <a:rPr lang="ro-RO" sz="3200" b="0" i="1" smtClean="0">
                                          <a:solidFill>
                                            <a:schemeClr val="bg1"/>
                                          </a:solidFill>
                                          <a:latin typeface="Cambria Math" panose="02040503050406030204" pitchFamily="18" charset="0"/>
                                        </a:rPr>
                                      </m:ctrlPr>
                                    </m:dPr>
                                    <m:e>
                                      <m:r>
                                        <a:rPr lang="ro-RO" sz="3200" b="0" i="1" smtClean="0">
                                          <a:solidFill>
                                            <a:schemeClr val="bg1"/>
                                          </a:solidFill>
                                          <a:latin typeface="Cambria Math" panose="02040503050406030204" pitchFamily="18" charset="0"/>
                                        </a:rPr>
                                        <m:t>𝑖</m:t>
                                      </m:r>
                                    </m:e>
                                  </m:d>
                                </m:sup>
                              </m:sSup>
                              <m:r>
                                <a:rPr lang="ro-RO" sz="3200" b="0" i="1" smtClean="0">
                                  <a:solidFill>
                                    <a:schemeClr val="bg1"/>
                                  </a:solidFill>
                                  <a:latin typeface="Cambria Math" panose="02040503050406030204" pitchFamily="18" charset="0"/>
                                </a:rPr>
                                <m:t>−</m:t>
                              </m:r>
                              <m:sSup>
                                <m:sSupPr>
                                  <m:ctrlPr>
                                    <a:rPr lang="ro-RO" sz="3200" b="0" i="1" smtClean="0">
                                      <a:solidFill>
                                        <a:schemeClr val="bg1"/>
                                      </a:solidFill>
                                      <a:latin typeface="Cambria Math" panose="02040503050406030204" pitchFamily="18" charset="0"/>
                                    </a:rPr>
                                  </m:ctrlPr>
                                </m:sSupPr>
                                <m:e>
                                  <m:r>
                                    <a:rPr lang="ro-RO" sz="3200" b="0" i="1" smtClean="0">
                                      <a:solidFill>
                                        <a:schemeClr val="bg1"/>
                                      </a:solidFill>
                                      <a:latin typeface="Cambria Math" panose="02040503050406030204" pitchFamily="18" charset="0"/>
                                    </a:rPr>
                                    <m:t>𝑦</m:t>
                                  </m:r>
                                </m:e>
                                <m:sup>
                                  <m:d>
                                    <m:dPr>
                                      <m:ctrlPr>
                                        <a:rPr lang="ro-RO" sz="3200" b="0" i="1" smtClean="0">
                                          <a:solidFill>
                                            <a:schemeClr val="bg1"/>
                                          </a:solidFill>
                                          <a:latin typeface="Cambria Math" panose="02040503050406030204" pitchFamily="18" charset="0"/>
                                        </a:rPr>
                                      </m:ctrlPr>
                                    </m:dPr>
                                    <m:e>
                                      <m:r>
                                        <a:rPr lang="ro-RO" sz="3200" b="0" i="1" smtClean="0">
                                          <a:solidFill>
                                            <a:schemeClr val="bg1"/>
                                          </a:solidFill>
                                          <a:latin typeface="Cambria Math" panose="02040503050406030204" pitchFamily="18" charset="0"/>
                                        </a:rPr>
                                        <m:t>𝑖</m:t>
                                      </m:r>
                                    </m:e>
                                  </m:d>
                                </m:sup>
                              </m:sSup>
                            </m:e>
                          </m:d>
                          <m:r>
                            <a:rPr lang="ro-RO" sz="3200" b="0" i="1" smtClean="0">
                              <a:solidFill>
                                <a:schemeClr val="bg1"/>
                              </a:solidFill>
                              <a:latin typeface="Cambria Math" panose="02040503050406030204" pitchFamily="18" charset="0"/>
                            </a:rPr>
                            <m:t>+</m:t>
                          </m:r>
                          <m:f>
                            <m:fPr>
                              <m:ctrlPr>
                                <a:rPr lang="ro-RO" sz="3200" b="0" i="1" smtClean="0">
                                  <a:solidFill>
                                    <a:schemeClr val="bg1"/>
                                  </a:solidFill>
                                  <a:latin typeface="Cambria Math" panose="02040503050406030204" pitchFamily="18" charset="0"/>
                                </a:rPr>
                              </m:ctrlPr>
                            </m:fPr>
                            <m:num>
                              <m:r>
                                <a:rPr lang="ro-RO" sz="3200" b="0" i="1" smtClean="0">
                                  <a:solidFill>
                                    <a:schemeClr val="bg1"/>
                                  </a:solidFill>
                                  <a:latin typeface="Cambria Math" panose="02040503050406030204" pitchFamily="18" charset="0"/>
                                  <a:ea typeface="Cambria Math" panose="02040503050406030204" pitchFamily="18" charset="0"/>
                                </a:rPr>
                                <m:t>𝜆</m:t>
                              </m:r>
                            </m:num>
                            <m:den>
                              <m:r>
                                <a:rPr lang="ro-RO" sz="3200" b="0" i="1" smtClean="0">
                                  <a:solidFill>
                                    <a:schemeClr val="bg1"/>
                                  </a:solidFill>
                                  <a:latin typeface="Cambria Math" panose="02040503050406030204" pitchFamily="18" charset="0"/>
                                </a:rPr>
                                <m:t>2</m:t>
                              </m:r>
                              <m:r>
                                <a:rPr lang="ro-RO" sz="3200" b="0" i="1" smtClean="0">
                                  <a:solidFill>
                                    <a:schemeClr val="bg1"/>
                                  </a:solidFill>
                                  <a:latin typeface="Cambria Math" panose="02040503050406030204" pitchFamily="18" charset="0"/>
                                  <a:ea typeface="Cambria Math" panose="02040503050406030204" pitchFamily="18" charset="0"/>
                                </a:rPr>
                                <m:t>∙</m:t>
                              </m:r>
                              <m:r>
                                <a:rPr lang="ro-RO" sz="3200" b="0" i="1" smtClean="0">
                                  <a:solidFill>
                                    <a:schemeClr val="bg1"/>
                                  </a:solidFill>
                                  <a:latin typeface="Cambria Math" panose="02040503050406030204" pitchFamily="18" charset="0"/>
                                  <a:ea typeface="Cambria Math" panose="02040503050406030204" pitchFamily="18" charset="0"/>
                                </a:rPr>
                                <m:t>𝑚</m:t>
                              </m:r>
                            </m:den>
                          </m:f>
                          <m:sSubSup>
                            <m:sSubSupPr>
                              <m:ctrlPr>
                                <a:rPr lang="ro-RO" sz="3200" b="0" i="1" smtClean="0">
                                  <a:solidFill>
                                    <a:schemeClr val="bg1"/>
                                  </a:solidFill>
                                  <a:latin typeface="Cambria Math" panose="02040503050406030204" pitchFamily="18" charset="0"/>
                                </a:rPr>
                              </m:ctrlPr>
                            </m:sSubSupPr>
                            <m:e>
                              <m:d>
                                <m:dPr>
                                  <m:begChr m:val="‖"/>
                                  <m:endChr m:val="‖"/>
                                  <m:ctrlPr>
                                    <a:rPr lang="ro-RO" sz="3200" b="0" i="1" smtClean="0">
                                      <a:solidFill>
                                        <a:schemeClr val="bg1"/>
                                      </a:solidFill>
                                      <a:latin typeface="Cambria Math" panose="02040503050406030204" pitchFamily="18" charset="0"/>
                                    </a:rPr>
                                  </m:ctrlPr>
                                </m:dPr>
                                <m:e>
                                  <m:r>
                                    <a:rPr lang="ro-RO" sz="3200" b="0" i="1" smtClean="0">
                                      <a:solidFill>
                                        <a:schemeClr val="bg1"/>
                                      </a:solidFill>
                                      <a:latin typeface="Cambria Math" panose="02040503050406030204" pitchFamily="18" charset="0"/>
                                    </a:rPr>
                                    <m:t>𝑤</m:t>
                                  </m:r>
                                </m:e>
                              </m:d>
                            </m:e>
                            <m:sub>
                              <m:r>
                                <a:rPr lang="ro-RO" sz="3200" b="0" i="1" smtClean="0">
                                  <a:solidFill>
                                    <a:schemeClr val="bg1"/>
                                  </a:solidFill>
                                  <a:latin typeface="Cambria Math" panose="02040503050406030204" pitchFamily="18" charset="0"/>
                                </a:rPr>
                                <m:t>2</m:t>
                              </m:r>
                            </m:sub>
                            <m:sup>
                              <m:r>
                                <a:rPr lang="ro-RO" sz="3200" b="0" i="1" smtClean="0">
                                  <a:solidFill>
                                    <a:schemeClr val="bg1"/>
                                  </a:solidFill>
                                  <a:latin typeface="Cambria Math" panose="02040503050406030204" pitchFamily="18" charset="0"/>
                                </a:rPr>
                                <m:t>2</m:t>
                              </m:r>
                            </m:sup>
                          </m:sSubSup>
                        </m:e>
                      </m:nary>
                    </m:oMath>
                  </m:oMathPara>
                </a14:m>
                <a:endParaRPr lang="hu-HU" sz="3200" dirty="0">
                  <a:solidFill>
                    <a:schemeClr val="bg1"/>
                  </a:solidFill>
                </a:endParaRPr>
              </a:p>
            </p:txBody>
          </p:sp>
        </mc:Choice>
        <mc:Fallback xmlns="">
          <p:sp>
            <p:nvSpPr>
              <p:cNvPr id="4" name="Téglalap 3"/>
              <p:cNvSpPr>
                <a:spLocks noRot="1" noChangeAspect="1" noMove="1" noResize="1" noEditPoints="1" noAdjustHandles="1" noChangeArrowheads="1" noChangeShapeType="1" noTextEdit="1"/>
              </p:cNvSpPr>
              <p:nvPr/>
            </p:nvSpPr>
            <p:spPr>
              <a:xfrm>
                <a:off x="258791" y="2245298"/>
                <a:ext cx="7936303" cy="1436675"/>
              </a:xfrm>
              <a:prstGeom prst="rect">
                <a:avLst/>
              </a:prstGeom>
              <a:blipFill rotWithShape="0">
                <a:blip r:embed="rId3"/>
                <a:stretch>
                  <a:fillRect/>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5" name="Téglalap 4"/>
              <p:cNvSpPr/>
              <p:nvPr/>
            </p:nvSpPr>
            <p:spPr>
              <a:xfrm>
                <a:off x="1062486" y="4236583"/>
                <a:ext cx="6809117" cy="1712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ro-RO" sz="3600" b="0" i="1" smtClean="0">
                              <a:solidFill>
                                <a:schemeClr val="bg1"/>
                              </a:solidFill>
                              <a:latin typeface="Cambria Math" panose="02040503050406030204" pitchFamily="18" charset="0"/>
                            </a:rPr>
                          </m:ctrlPr>
                        </m:sSubSupPr>
                        <m:e>
                          <m:d>
                            <m:dPr>
                              <m:begChr m:val="‖"/>
                              <m:endChr m:val="‖"/>
                              <m:ctrlPr>
                                <a:rPr lang="ro-RO" sz="3600" b="0" i="1" smtClean="0">
                                  <a:solidFill>
                                    <a:schemeClr val="bg1"/>
                                  </a:solidFill>
                                  <a:latin typeface="Cambria Math" panose="02040503050406030204" pitchFamily="18" charset="0"/>
                                </a:rPr>
                              </m:ctrlPr>
                            </m:dPr>
                            <m:e>
                              <m:r>
                                <a:rPr lang="ro-RO" sz="3600" b="0" i="1" smtClean="0">
                                  <a:solidFill>
                                    <a:schemeClr val="bg1"/>
                                  </a:solidFill>
                                  <a:latin typeface="Cambria Math" panose="02040503050406030204" pitchFamily="18" charset="0"/>
                                </a:rPr>
                                <m:t>𝑤</m:t>
                              </m:r>
                            </m:e>
                          </m:d>
                        </m:e>
                        <m:sub>
                          <m:r>
                            <a:rPr lang="ro-RO" sz="3600" b="0" i="1" smtClean="0">
                              <a:solidFill>
                                <a:schemeClr val="bg1"/>
                              </a:solidFill>
                              <a:latin typeface="Cambria Math" panose="02040503050406030204" pitchFamily="18" charset="0"/>
                            </a:rPr>
                            <m:t>2</m:t>
                          </m:r>
                        </m:sub>
                        <m:sup>
                          <m:r>
                            <a:rPr lang="ro-RO" sz="3600" b="0" i="1" smtClean="0">
                              <a:solidFill>
                                <a:schemeClr val="bg1"/>
                              </a:solidFill>
                              <a:latin typeface="Cambria Math" panose="02040503050406030204" pitchFamily="18" charset="0"/>
                            </a:rPr>
                            <m:t>2</m:t>
                          </m:r>
                        </m:sup>
                      </m:sSubSup>
                      <m:r>
                        <a:rPr lang="ro-RO" sz="3600" b="0" i="1" smtClean="0">
                          <a:solidFill>
                            <a:schemeClr val="bg1"/>
                          </a:solidFill>
                          <a:latin typeface="Cambria Math" panose="02040503050406030204" pitchFamily="18" charset="0"/>
                        </a:rPr>
                        <m:t>=</m:t>
                      </m:r>
                      <m:nary>
                        <m:naryPr>
                          <m:chr m:val="∑"/>
                          <m:ctrlPr>
                            <a:rPr lang="ro-RO" sz="3600" b="0" i="1" smtClean="0">
                              <a:solidFill>
                                <a:schemeClr val="bg1"/>
                              </a:solidFill>
                              <a:latin typeface="Cambria Math" panose="02040503050406030204" pitchFamily="18" charset="0"/>
                            </a:rPr>
                          </m:ctrlPr>
                        </m:naryPr>
                        <m:sub>
                          <m:r>
                            <m:rPr>
                              <m:brk m:alnAt="23"/>
                            </m:rPr>
                            <a:rPr lang="ro-RO" sz="3600" b="0" i="1" smtClean="0">
                              <a:solidFill>
                                <a:schemeClr val="bg1"/>
                              </a:solidFill>
                              <a:latin typeface="Cambria Math" panose="02040503050406030204" pitchFamily="18" charset="0"/>
                            </a:rPr>
                            <m:t>𝑗</m:t>
                          </m:r>
                          <m:r>
                            <a:rPr lang="ro-RO" sz="3600" b="0" i="1" smtClean="0">
                              <a:solidFill>
                                <a:schemeClr val="bg1"/>
                              </a:solidFill>
                              <a:latin typeface="Cambria Math" panose="02040503050406030204" pitchFamily="18" charset="0"/>
                            </a:rPr>
                            <m:t>=1</m:t>
                          </m:r>
                        </m:sub>
                        <m:sup>
                          <m:sSub>
                            <m:sSubPr>
                              <m:ctrlPr>
                                <a:rPr lang="ro-RO" sz="3600" b="0" i="1" smtClean="0">
                                  <a:solidFill>
                                    <a:schemeClr val="bg1"/>
                                  </a:solidFill>
                                  <a:latin typeface="Cambria Math" panose="02040503050406030204" pitchFamily="18" charset="0"/>
                                </a:rPr>
                              </m:ctrlPr>
                            </m:sSubPr>
                            <m:e>
                              <m:r>
                                <a:rPr lang="ro-RO" sz="3600" b="0" i="1" smtClean="0">
                                  <a:solidFill>
                                    <a:schemeClr val="bg1"/>
                                  </a:solidFill>
                                  <a:latin typeface="Cambria Math" panose="02040503050406030204" pitchFamily="18" charset="0"/>
                                </a:rPr>
                                <m:t>𝑁</m:t>
                              </m:r>
                            </m:e>
                            <m:sub>
                              <m:r>
                                <a:rPr lang="ro-RO" sz="3600" b="0" i="1" smtClean="0">
                                  <a:solidFill>
                                    <a:schemeClr val="bg1"/>
                                  </a:solidFill>
                                  <a:latin typeface="Cambria Math" panose="02040503050406030204" pitchFamily="18" charset="0"/>
                                </a:rPr>
                                <m:t>𝑥</m:t>
                              </m:r>
                            </m:sub>
                          </m:sSub>
                        </m:sup>
                        <m:e>
                          <m:sSubSup>
                            <m:sSubSupPr>
                              <m:ctrlPr>
                                <a:rPr lang="ro-RO" sz="3600" b="0" i="1" smtClean="0">
                                  <a:solidFill>
                                    <a:schemeClr val="bg1"/>
                                  </a:solidFill>
                                  <a:latin typeface="Cambria Math" panose="02040503050406030204" pitchFamily="18" charset="0"/>
                                </a:rPr>
                              </m:ctrlPr>
                            </m:sSubSupPr>
                            <m:e>
                              <m:r>
                                <a:rPr lang="ro-RO" sz="3600" b="0" i="1" smtClean="0">
                                  <a:solidFill>
                                    <a:schemeClr val="bg1"/>
                                  </a:solidFill>
                                  <a:latin typeface="Cambria Math" panose="02040503050406030204" pitchFamily="18" charset="0"/>
                                </a:rPr>
                                <m:t>𝑤</m:t>
                              </m:r>
                            </m:e>
                            <m:sub>
                              <m:r>
                                <a:rPr lang="ro-RO" sz="3600" b="0" i="1" smtClean="0">
                                  <a:solidFill>
                                    <a:schemeClr val="bg1"/>
                                  </a:solidFill>
                                  <a:latin typeface="Cambria Math" panose="02040503050406030204" pitchFamily="18" charset="0"/>
                                </a:rPr>
                                <m:t>𝑗</m:t>
                              </m:r>
                            </m:sub>
                            <m:sup>
                              <m:r>
                                <a:rPr lang="ro-RO" sz="3600" b="0" i="1" smtClean="0">
                                  <a:solidFill>
                                    <a:schemeClr val="bg1"/>
                                  </a:solidFill>
                                  <a:latin typeface="Cambria Math" panose="02040503050406030204" pitchFamily="18" charset="0"/>
                                </a:rPr>
                                <m:t>2</m:t>
                              </m:r>
                            </m:sup>
                          </m:sSubSup>
                        </m:e>
                      </m:nary>
                      <m:r>
                        <a:rPr lang="ro-RO" sz="3600" b="0" i="1" smtClean="0">
                          <a:solidFill>
                            <a:schemeClr val="bg1"/>
                          </a:solidFill>
                          <a:latin typeface="Cambria Math" panose="02040503050406030204" pitchFamily="18" charset="0"/>
                        </a:rPr>
                        <m:t>=</m:t>
                      </m:r>
                      <m:sSup>
                        <m:sSupPr>
                          <m:ctrlPr>
                            <a:rPr lang="ro-RO" sz="3600" b="0" i="1" smtClean="0">
                              <a:solidFill>
                                <a:schemeClr val="bg1"/>
                              </a:solidFill>
                              <a:latin typeface="Cambria Math" panose="02040503050406030204" pitchFamily="18" charset="0"/>
                            </a:rPr>
                          </m:ctrlPr>
                        </m:sSupPr>
                        <m:e>
                          <m:r>
                            <a:rPr lang="ro-RO" sz="3600" b="0" i="1" smtClean="0">
                              <a:solidFill>
                                <a:schemeClr val="bg1"/>
                              </a:solidFill>
                              <a:latin typeface="Cambria Math" panose="02040503050406030204" pitchFamily="18" charset="0"/>
                            </a:rPr>
                            <m:t>𝑤</m:t>
                          </m:r>
                        </m:e>
                        <m:sup>
                          <m:r>
                            <a:rPr lang="ro-RO" sz="3600" b="0" i="1" smtClean="0">
                              <a:solidFill>
                                <a:schemeClr val="bg1"/>
                              </a:solidFill>
                              <a:latin typeface="Cambria Math" panose="02040503050406030204" pitchFamily="18" charset="0"/>
                            </a:rPr>
                            <m:t>𝑇</m:t>
                          </m:r>
                        </m:sup>
                      </m:sSup>
                      <m:r>
                        <a:rPr lang="ro-RO" sz="3600" b="0" i="1" smtClean="0">
                          <a:solidFill>
                            <a:schemeClr val="bg1"/>
                          </a:solidFill>
                          <a:latin typeface="Cambria Math" panose="02040503050406030204" pitchFamily="18" charset="0"/>
                          <a:ea typeface="Cambria Math" panose="02040503050406030204" pitchFamily="18" charset="0"/>
                        </a:rPr>
                        <m:t>∙</m:t>
                      </m:r>
                      <m:r>
                        <a:rPr lang="ro-RO" sz="3600" b="0" i="1" smtClean="0">
                          <a:solidFill>
                            <a:schemeClr val="bg1"/>
                          </a:solidFill>
                          <a:latin typeface="Cambria Math" panose="02040503050406030204" pitchFamily="18" charset="0"/>
                          <a:ea typeface="Cambria Math" panose="02040503050406030204" pitchFamily="18" charset="0"/>
                        </a:rPr>
                        <m:t>𝑤</m:t>
                      </m:r>
                    </m:oMath>
                  </m:oMathPara>
                </a14:m>
                <a:endParaRPr lang="hu-HU" sz="3600" dirty="0">
                  <a:solidFill>
                    <a:schemeClr val="bg1"/>
                  </a:solidFill>
                </a:endParaRPr>
              </a:p>
            </p:txBody>
          </p:sp>
        </mc:Choice>
        <mc:Fallback xmlns="">
          <p:sp>
            <p:nvSpPr>
              <p:cNvPr id="5" name="Téglalap 4"/>
              <p:cNvSpPr>
                <a:spLocks noRot="1" noChangeAspect="1" noMove="1" noResize="1" noEditPoints="1" noAdjustHandles="1" noChangeArrowheads="1" noChangeShapeType="1" noTextEdit="1"/>
              </p:cNvSpPr>
              <p:nvPr/>
            </p:nvSpPr>
            <p:spPr>
              <a:xfrm>
                <a:off x="1062486" y="4236583"/>
                <a:ext cx="6809117" cy="1712777"/>
              </a:xfrm>
              <a:prstGeom prst="rect">
                <a:avLst/>
              </a:prstGeom>
              <a:blipFill rotWithShape="0">
                <a:blip r:embed="rId4"/>
                <a:stretch>
                  <a:fillRect/>
                </a:stretch>
              </a:blipFill>
            </p:spPr>
            <p:txBody>
              <a:bodyPr/>
              <a:lstStyle/>
              <a:p>
                <a:r>
                  <a:rPr lang="hu-HU">
                    <a:noFill/>
                  </a:rPr>
                  <a:t> </a:t>
                </a:r>
              </a:p>
            </p:txBody>
          </p:sp>
        </mc:Fallback>
      </mc:AlternateContent>
    </p:spTree>
    <p:extLst>
      <p:ext uri="{BB962C8B-B14F-4D97-AF65-F5344CB8AC3E}">
        <p14:creationId xmlns:p14="http://schemas.microsoft.com/office/powerpoint/2010/main" val="30577447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L2 szabályzás a </a:t>
            </a:r>
            <a:r>
              <a:rPr lang="hu-HU" dirty="0"/>
              <a:t>neurális </a:t>
            </a:r>
            <a:r>
              <a:rPr lang="hu-HU" dirty="0" smtClean="0"/>
              <a:t>hálózatnál</a:t>
            </a:r>
            <a:endParaRPr lang="hu-HU" dirty="0"/>
          </a:p>
        </p:txBody>
      </p:sp>
      <mc:AlternateContent xmlns:mc="http://schemas.openxmlformats.org/markup-compatibility/2006" xmlns:a14="http://schemas.microsoft.com/office/drawing/2010/main">
        <mc:Choice Requires="a14">
          <p:sp>
            <p:nvSpPr>
              <p:cNvPr id="3" name="Téglalap 2"/>
              <p:cNvSpPr/>
              <p:nvPr/>
            </p:nvSpPr>
            <p:spPr>
              <a:xfrm>
                <a:off x="-751217" y="2194245"/>
                <a:ext cx="10278374" cy="147707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ro-RO" sz="3200" b="0" i="1" smtClean="0">
                          <a:solidFill>
                            <a:schemeClr val="bg1"/>
                          </a:solidFill>
                          <a:latin typeface="Cambria Math" panose="02040503050406030204" pitchFamily="18" charset="0"/>
                        </a:rPr>
                        <m:t>𝐽</m:t>
                      </m:r>
                      <m:d>
                        <m:dPr>
                          <m:ctrlPr>
                            <a:rPr lang="ro-RO" sz="3200" b="0" i="1" smtClean="0">
                              <a:solidFill>
                                <a:schemeClr val="bg1"/>
                              </a:solidFill>
                              <a:latin typeface="Cambria Math" panose="02040503050406030204" pitchFamily="18" charset="0"/>
                            </a:rPr>
                          </m:ctrlPr>
                        </m:dPr>
                        <m:e>
                          <m:r>
                            <a:rPr lang="ro-RO" sz="3200" b="0" i="1" smtClean="0">
                              <a:solidFill>
                                <a:schemeClr val="bg1"/>
                              </a:solidFill>
                              <a:latin typeface="Cambria Math" panose="02040503050406030204" pitchFamily="18" charset="0"/>
                            </a:rPr>
                            <m:t>𝑤</m:t>
                          </m:r>
                          <m:r>
                            <a:rPr lang="ro-RO" sz="3200" b="0" i="1" smtClean="0">
                              <a:solidFill>
                                <a:schemeClr val="bg1"/>
                              </a:solidFill>
                              <a:latin typeface="Cambria Math" panose="02040503050406030204" pitchFamily="18" charset="0"/>
                            </a:rPr>
                            <m:t>,</m:t>
                          </m:r>
                          <m:r>
                            <a:rPr lang="ro-RO" sz="3200" b="0" i="1" smtClean="0">
                              <a:solidFill>
                                <a:schemeClr val="bg1"/>
                              </a:solidFill>
                              <a:latin typeface="Cambria Math" panose="02040503050406030204" pitchFamily="18" charset="0"/>
                            </a:rPr>
                            <m:t>𝑏</m:t>
                          </m:r>
                        </m:e>
                      </m:d>
                      <m:r>
                        <a:rPr lang="ro-RO" sz="3200" b="0" i="1" smtClean="0">
                          <a:solidFill>
                            <a:schemeClr val="bg1"/>
                          </a:solidFill>
                          <a:latin typeface="Cambria Math" panose="02040503050406030204" pitchFamily="18" charset="0"/>
                        </a:rPr>
                        <m:t>=</m:t>
                      </m:r>
                      <m:f>
                        <m:fPr>
                          <m:ctrlPr>
                            <a:rPr lang="ro-RO" sz="3200" b="0" i="1" smtClean="0">
                              <a:solidFill>
                                <a:schemeClr val="bg1"/>
                              </a:solidFill>
                              <a:latin typeface="Cambria Math" panose="02040503050406030204" pitchFamily="18" charset="0"/>
                            </a:rPr>
                          </m:ctrlPr>
                        </m:fPr>
                        <m:num>
                          <m:r>
                            <a:rPr lang="ro-RO" sz="3200" b="0" i="1" smtClean="0">
                              <a:solidFill>
                                <a:schemeClr val="bg1"/>
                              </a:solidFill>
                              <a:latin typeface="Cambria Math" panose="02040503050406030204" pitchFamily="18" charset="0"/>
                            </a:rPr>
                            <m:t>1</m:t>
                          </m:r>
                        </m:num>
                        <m:den>
                          <m:r>
                            <a:rPr lang="ro-RO" sz="3200" b="0" i="1" smtClean="0">
                              <a:solidFill>
                                <a:schemeClr val="bg1"/>
                              </a:solidFill>
                              <a:latin typeface="Cambria Math" panose="02040503050406030204" pitchFamily="18" charset="0"/>
                            </a:rPr>
                            <m:t>𝑚</m:t>
                          </m:r>
                        </m:den>
                      </m:f>
                      <m:nary>
                        <m:naryPr>
                          <m:chr m:val="∑"/>
                          <m:ctrlPr>
                            <a:rPr lang="ro-RO" sz="3200" b="0" i="1" smtClean="0">
                              <a:solidFill>
                                <a:schemeClr val="bg1"/>
                              </a:solidFill>
                              <a:latin typeface="Cambria Math" panose="02040503050406030204" pitchFamily="18" charset="0"/>
                            </a:rPr>
                          </m:ctrlPr>
                        </m:naryPr>
                        <m:sub>
                          <m:r>
                            <m:rPr>
                              <m:brk m:alnAt="23"/>
                            </m:rPr>
                            <a:rPr lang="ro-RO" sz="3200" b="0" i="1" smtClean="0">
                              <a:solidFill>
                                <a:schemeClr val="bg1"/>
                              </a:solidFill>
                              <a:latin typeface="Cambria Math" panose="02040503050406030204" pitchFamily="18" charset="0"/>
                            </a:rPr>
                            <m:t>𝑖</m:t>
                          </m:r>
                          <m:r>
                            <a:rPr lang="ro-RO" sz="3200" b="0" i="1" smtClean="0">
                              <a:solidFill>
                                <a:schemeClr val="bg1"/>
                              </a:solidFill>
                              <a:latin typeface="Cambria Math" panose="02040503050406030204" pitchFamily="18" charset="0"/>
                            </a:rPr>
                            <m:t>=1</m:t>
                          </m:r>
                        </m:sub>
                        <m:sup>
                          <m:r>
                            <a:rPr lang="ro-RO" sz="3200" b="0" i="1" smtClean="0">
                              <a:solidFill>
                                <a:schemeClr val="bg1"/>
                              </a:solidFill>
                              <a:latin typeface="Cambria Math" panose="02040503050406030204" pitchFamily="18" charset="0"/>
                            </a:rPr>
                            <m:t>𝑚</m:t>
                          </m:r>
                        </m:sup>
                        <m:e>
                          <m:r>
                            <a:rPr lang="ro-RO" sz="3200" b="0" i="1" smtClean="0">
                              <a:solidFill>
                                <a:schemeClr val="bg1"/>
                              </a:solidFill>
                              <a:latin typeface="Cambria Math" panose="02040503050406030204" pitchFamily="18" charset="0"/>
                            </a:rPr>
                            <m:t>𝐿</m:t>
                          </m:r>
                          <m:d>
                            <m:dPr>
                              <m:ctrlPr>
                                <a:rPr lang="ro-RO" sz="3200" b="0" i="1" smtClean="0">
                                  <a:solidFill>
                                    <a:schemeClr val="bg1"/>
                                  </a:solidFill>
                                  <a:latin typeface="Cambria Math" panose="02040503050406030204" pitchFamily="18" charset="0"/>
                                </a:rPr>
                              </m:ctrlPr>
                            </m:dPr>
                            <m:e>
                              <m:sSup>
                                <m:sSupPr>
                                  <m:ctrlPr>
                                    <a:rPr lang="ro-RO" sz="3200" b="0" i="1" smtClean="0">
                                      <a:solidFill>
                                        <a:schemeClr val="bg1"/>
                                      </a:solidFill>
                                      <a:latin typeface="Cambria Math" panose="02040503050406030204" pitchFamily="18" charset="0"/>
                                    </a:rPr>
                                  </m:ctrlPr>
                                </m:sSupPr>
                                <m:e>
                                  <m:acc>
                                    <m:accPr>
                                      <m:chr m:val="̂"/>
                                      <m:ctrlPr>
                                        <a:rPr lang="ro-RO" sz="3200" b="0" i="1" smtClean="0">
                                          <a:solidFill>
                                            <a:schemeClr val="bg1"/>
                                          </a:solidFill>
                                          <a:latin typeface="Cambria Math" panose="02040503050406030204" pitchFamily="18" charset="0"/>
                                        </a:rPr>
                                      </m:ctrlPr>
                                    </m:accPr>
                                    <m:e>
                                      <m:r>
                                        <a:rPr lang="ro-RO" sz="3200" b="0" i="1" smtClean="0">
                                          <a:solidFill>
                                            <a:schemeClr val="bg1"/>
                                          </a:solidFill>
                                          <a:latin typeface="Cambria Math" panose="02040503050406030204" pitchFamily="18" charset="0"/>
                                        </a:rPr>
                                        <m:t>𝑦</m:t>
                                      </m:r>
                                    </m:e>
                                  </m:acc>
                                </m:e>
                                <m:sup>
                                  <m:d>
                                    <m:dPr>
                                      <m:ctrlPr>
                                        <a:rPr lang="ro-RO" sz="3200" b="0" i="1" smtClean="0">
                                          <a:solidFill>
                                            <a:schemeClr val="bg1"/>
                                          </a:solidFill>
                                          <a:latin typeface="Cambria Math" panose="02040503050406030204" pitchFamily="18" charset="0"/>
                                        </a:rPr>
                                      </m:ctrlPr>
                                    </m:dPr>
                                    <m:e>
                                      <m:r>
                                        <a:rPr lang="ro-RO" sz="3200" b="0" i="1" smtClean="0">
                                          <a:solidFill>
                                            <a:schemeClr val="bg1"/>
                                          </a:solidFill>
                                          <a:latin typeface="Cambria Math" panose="02040503050406030204" pitchFamily="18" charset="0"/>
                                        </a:rPr>
                                        <m:t>𝑖</m:t>
                                      </m:r>
                                    </m:e>
                                  </m:d>
                                </m:sup>
                              </m:sSup>
                              <m:r>
                                <a:rPr lang="ro-RO" sz="3200" b="0" i="1" smtClean="0">
                                  <a:solidFill>
                                    <a:schemeClr val="bg1"/>
                                  </a:solidFill>
                                  <a:latin typeface="Cambria Math" panose="02040503050406030204" pitchFamily="18" charset="0"/>
                                </a:rPr>
                                <m:t>−</m:t>
                              </m:r>
                              <m:sSup>
                                <m:sSupPr>
                                  <m:ctrlPr>
                                    <a:rPr lang="ro-RO" sz="3200" b="0" i="1" smtClean="0">
                                      <a:solidFill>
                                        <a:schemeClr val="bg1"/>
                                      </a:solidFill>
                                      <a:latin typeface="Cambria Math" panose="02040503050406030204" pitchFamily="18" charset="0"/>
                                    </a:rPr>
                                  </m:ctrlPr>
                                </m:sSupPr>
                                <m:e>
                                  <m:r>
                                    <a:rPr lang="ro-RO" sz="3200" b="0" i="1" smtClean="0">
                                      <a:solidFill>
                                        <a:schemeClr val="bg1"/>
                                      </a:solidFill>
                                      <a:latin typeface="Cambria Math" panose="02040503050406030204" pitchFamily="18" charset="0"/>
                                    </a:rPr>
                                    <m:t>𝑦</m:t>
                                  </m:r>
                                </m:e>
                                <m:sup>
                                  <m:d>
                                    <m:dPr>
                                      <m:ctrlPr>
                                        <a:rPr lang="ro-RO" sz="3200" b="0" i="1" smtClean="0">
                                          <a:solidFill>
                                            <a:schemeClr val="bg1"/>
                                          </a:solidFill>
                                          <a:latin typeface="Cambria Math" panose="02040503050406030204" pitchFamily="18" charset="0"/>
                                        </a:rPr>
                                      </m:ctrlPr>
                                    </m:dPr>
                                    <m:e>
                                      <m:r>
                                        <a:rPr lang="ro-RO" sz="3200" b="0" i="1" smtClean="0">
                                          <a:solidFill>
                                            <a:schemeClr val="bg1"/>
                                          </a:solidFill>
                                          <a:latin typeface="Cambria Math" panose="02040503050406030204" pitchFamily="18" charset="0"/>
                                        </a:rPr>
                                        <m:t>𝑖</m:t>
                                      </m:r>
                                    </m:e>
                                  </m:d>
                                </m:sup>
                              </m:sSup>
                            </m:e>
                          </m:d>
                          <m:r>
                            <a:rPr lang="ro-RO" sz="3200" b="0" i="1" smtClean="0">
                              <a:solidFill>
                                <a:schemeClr val="bg1"/>
                              </a:solidFill>
                              <a:latin typeface="Cambria Math" panose="02040503050406030204" pitchFamily="18" charset="0"/>
                            </a:rPr>
                            <m:t>+</m:t>
                          </m:r>
                          <m:f>
                            <m:fPr>
                              <m:ctrlPr>
                                <a:rPr lang="ro-RO" sz="3200" i="1">
                                  <a:solidFill>
                                    <a:schemeClr val="bg1"/>
                                  </a:solidFill>
                                  <a:latin typeface="Cambria Math" panose="02040503050406030204" pitchFamily="18" charset="0"/>
                                </a:rPr>
                              </m:ctrlPr>
                            </m:fPr>
                            <m:num>
                              <m:r>
                                <a:rPr lang="ro-RO" sz="3200" i="1">
                                  <a:solidFill>
                                    <a:schemeClr val="bg1"/>
                                  </a:solidFill>
                                  <a:latin typeface="Cambria Math" panose="02040503050406030204" pitchFamily="18" charset="0"/>
                                  <a:ea typeface="Cambria Math" panose="02040503050406030204" pitchFamily="18" charset="0"/>
                                </a:rPr>
                                <m:t>𝜆</m:t>
                              </m:r>
                            </m:num>
                            <m:den>
                              <m:r>
                                <a:rPr lang="ro-RO" sz="3200" i="1">
                                  <a:solidFill>
                                    <a:schemeClr val="bg1"/>
                                  </a:solidFill>
                                  <a:latin typeface="Cambria Math" panose="02040503050406030204" pitchFamily="18" charset="0"/>
                                </a:rPr>
                                <m:t>2</m:t>
                              </m:r>
                              <m:r>
                                <a:rPr lang="ro-RO" sz="3200" i="1">
                                  <a:solidFill>
                                    <a:schemeClr val="bg1"/>
                                  </a:solidFill>
                                  <a:latin typeface="Cambria Math" panose="02040503050406030204" pitchFamily="18" charset="0"/>
                                  <a:ea typeface="Cambria Math" panose="02040503050406030204" pitchFamily="18" charset="0"/>
                                </a:rPr>
                                <m:t>∙</m:t>
                              </m:r>
                              <m:r>
                                <a:rPr lang="ro-RO" sz="3200" i="1">
                                  <a:solidFill>
                                    <a:schemeClr val="bg1"/>
                                  </a:solidFill>
                                  <a:latin typeface="Cambria Math" panose="02040503050406030204" pitchFamily="18" charset="0"/>
                                  <a:ea typeface="Cambria Math" panose="02040503050406030204" pitchFamily="18" charset="0"/>
                                </a:rPr>
                                <m:t>𝑚</m:t>
                              </m:r>
                            </m:den>
                          </m:f>
                          <m:nary>
                            <m:naryPr>
                              <m:chr m:val="∑"/>
                              <m:ctrlPr>
                                <a:rPr lang="ro-RO" sz="3200" b="0" i="1" smtClean="0">
                                  <a:solidFill>
                                    <a:schemeClr val="bg1"/>
                                  </a:solidFill>
                                  <a:latin typeface="Cambria Math" panose="02040503050406030204" pitchFamily="18" charset="0"/>
                                </a:rPr>
                              </m:ctrlPr>
                            </m:naryPr>
                            <m:sub>
                              <m:r>
                                <m:rPr>
                                  <m:brk m:alnAt="23"/>
                                </m:rPr>
                                <a:rPr lang="ro-RO" sz="3200" b="0" i="1" smtClean="0">
                                  <a:solidFill>
                                    <a:schemeClr val="bg1"/>
                                  </a:solidFill>
                                  <a:latin typeface="Cambria Math" panose="02040503050406030204" pitchFamily="18" charset="0"/>
                                </a:rPr>
                                <m:t>𝑙</m:t>
                              </m:r>
                              <m:r>
                                <a:rPr lang="ro-RO" sz="3200" b="0" i="1" smtClean="0">
                                  <a:solidFill>
                                    <a:schemeClr val="bg1"/>
                                  </a:solidFill>
                                  <a:latin typeface="Cambria Math" panose="02040503050406030204" pitchFamily="18" charset="0"/>
                                </a:rPr>
                                <m:t>=1</m:t>
                              </m:r>
                            </m:sub>
                            <m:sup>
                              <m:r>
                                <a:rPr lang="ro-RO" sz="3200" b="0" i="1" smtClean="0">
                                  <a:solidFill>
                                    <a:schemeClr val="bg1"/>
                                  </a:solidFill>
                                  <a:latin typeface="Cambria Math" panose="02040503050406030204" pitchFamily="18" charset="0"/>
                                </a:rPr>
                                <m:t>𝐿</m:t>
                              </m:r>
                            </m:sup>
                            <m:e>
                              <m:sSup>
                                <m:sSupPr>
                                  <m:ctrlPr>
                                    <a:rPr lang="ro-RO" sz="3200" b="0" i="1" smtClean="0">
                                      <a:solidFill>
                                        <a:schemeClr val="bg1"/>
                                      </a:solidFill>
                                      <a:latin typeface="Cambria Math" panose="02040503050406030204" pitchFamily="18" charset="0"/>
                                    </a:rPr>
                                  </m:ctrlPr>
                                </m:sSupPr>
                                <m:e>
                                  <m:d>
                                    <m:dPr>
                                      <m:begChr m:val="‖"/>
                                      <m:endChr m:val="‖"/>
                                      <m:ctrlPr>
                                        <a:rPr lang="ro-RO" sz="3200" b="0" i="1" smtClean="0">
                                          <a:solidFill>
                                            <a:schemeClr val="bg1"/>
                                          </a:solidFill>
                                          <a:latin typeface="Cambria Math" panose="02040503050406030204" pitchFamily="18" charset="0"/>
                                        </a:rPr>
                                      </m:ctrlPr>
                                    </m:dPr>
                                    <m:e>
                                      <m:sSup>
                                        <m:sSupPr>
                                          <m:ctrlPr>
                                            <a:rPr lang="ro-RO" sz="3200" b="0" i="1" smtClean="0">
                                              <a:solidFill>
                                                <a:schemeClr val="bg1"/>
                                              </a:solidFill>
                                              <a:latin typeface="Cambria Math" panose="02040503050406030204" pitchFamily="18" charset="0"/>
                                            </a:rPr>
                                          </m:ctrlPr>
                                        </m:sSupPr>
                                        <m:e>
                                          <m:r>
                                            <a:rPr lang="ro-RO" sz="3200" b="0" i="1" smtClean="0">
                                              <a:solidFill>
                                                <a:schemeClr val="bg1"/>
                                              </a:solidFill>
                                              <a:latin typeface="Cambria Math" panose="02040503050406030204" pitchFamily="18" charset="0"/>
                                            </a:rPr>
                                            <m:t>𝑤</m:t>
                                          </m:r>
                                        </m:e>
                                        <m:sup>
                                          <m:r>
                                            <a:rPr lang="en-GB" sz="3200" b="0" i="1" smtClean="0">
                                              <a:solidFill>
                                                <a:schemeClr val="bg1"/>
                                              </a:solidFill>
                                              <a:latin typeface="Cambria Math" panose="02040503050406030204" pitchFamily="18" charset="0"/>
                                            </a:rPr>
                                            <m:t>[</m:t>
                                          </m:r>
                                          <m:r>
                                            <a:rPr lang="ro-RO" sz="3200" b="0" i="1" smtClean="0">
                                              <a:solidFill>
                                                <a:schemeClr val="bg1"/>
                                              </a:solidFill>
                                              <a:latin typeface="Cambria Math" panose="02040503050406030204" pitchFamily="18" charset="0"/>
                                            </a:rPr>
                                            <m:t>𝑙</m:t>
                                          </m:r>
                                          <m:r>
                                            <a:rPr lang="en-GB" sz="3200" b="0" i="1" smtClean="0">
                                              <a:solidFill>
                                                <a:schemeClr val="bg1"/>
                                              </a:solidFill>
                                              <a:latin typeface="Cambria Math" panose="02040503050406030204" pitchFamily="18" charset="0"/>
                                            </a:rPr>
                                            <m:t>]</m:t>
                                          </m:r>
                                        </m:sup>
                                      </m:sSup>
                                    </m:e>
                                  </m:d>
                                </m:e>
                                <m:sup>
                                  <m:r>
                                    <a:rPr lang="ro-RO" sz="3200" b="0" i="1" smtClean="0">
                                      <a:solidFill>
                                        <a:schemeClr val="bg1"/>
                                      </a:solidFill>
                                      <a:latin typeface="Cambria Math" panose="02040503050406030204" pitchFamily="18" charset="0"/>
                                    </a:rPr>
                                    <m:t>2</m:t>
                                  </m:r>
                                </m:sup>
                              </m:sSup>
                            </m:e>
                          </m:nary>
                        </m:e>
                      </m:nary>
                    </m:oMath>
                  </m:oMathPara>
                </a14:m>
                <a:endParaRPr lang="hu-HU" sz="3200" dirty="0">
                  <a:solidFill>
                    <a:schemeClr val="bg1"/>
                  </a:solidFill>
                </a:endParaRPr>
              </a:p>
            </p:txBody>
          </p:sp>
        </mc:Choice>
        <mc:Fallback xmlns="">
          <p:sp>
            <p:nvSpPr>
              <p:cNvPr id="3" name="Téglalap 2"/>
              <p:cNvSpPr>
                <a:spLocks noRot="1" noChangeAspect="1" noMove="1" noResize="1" noEditPoints="1" noAdjustHandles="1" noChangeArrowheads="1" noChangeShapeType="1" noTextEdit="1"/>
              </p:cNvSpPr>
              <p:nvPr/>
            </p:nvSpPr>
            <p:spPr>
              <a:xfrm>
                <a:off x="-751217" y="2194245"/>
                <a:ext cx="10278374" cy="1477071"/>
              </a:xfrm>
              <a:prstGeom prst="rect">
                <a:avLst/>
              </a:prstGeom>
              <a:blipFill rotWithShape="0">
                <a:blip r:embed="rId2"/>
                <a:stretch>
                  <a:fillRect/>
                </a:stretch>
              </a:blipFill>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5" name="Téglalap 4"/>
              <p:cNvSpPr/>
              <p:nvPr/>
            </p:nvSpPr>
            <p:spPr>
              <a:xfrm>
                <a:off x="-751217" y="4174874"/>
                <a:ext cx="10278374" cy="18185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ro-RO" sz="3600" b="0" i="1" smtClean="0">
                              <a:solidFill>
                                <a:schemeClr val="bg1"/>
                              </a:solidFill>
                              <a:latin typeface="Cambria Math" panose="02040503050406030204" pitchFamily="18" charset="0"/>
                            </a:rPr>
                          </m:ctrlPr>
                        </m:sSupPr>
                        <m:e>
                          <m:d>
                            <m:dPr>
                              <m:begChr m:val="‖"/>
                              <m:endChr m:val="‖"/>
                              <m:ctrlPr>
                                <a:rPr lang="ro-RO" sz="3600" b="0" i="1" smtClean="0">
                                  <a:solidFill>
                                    <a:schemeClr val="bg1"/>
                                  </a:solidFill>
                                  <a:latin typeface="Cambria Math" panose="02040503050406030204" pitchFamily="18" charset="0"/>
                                </a:rPr>
                              </m:ctrlPr>
                            </m:dPr>
                            <m:e>
                              <m:sSup>
                                <m:sSupPr>
                                  <m:ctrlPr>
                                    <a:rPr lang="ro-RO" sz="3600" b="0" i="1" smtClean="0">
                                      <a:solidFill>
                                        <a:schemeClr val="bg1"/>
                                      </a:solidFill>
                                      <a:latin typeface="Cambria Math" panose="02040503050406030204" pitchFamily="18" charset="0"/>
                                    </a:rPr>
                                  </m:ctrlPr>
                                </m:sSupPr>
                                <m:e>
                                  <m:r>
                                    <a:rPr lang="ro-RO" sz="3600" b="0" i="1" smtClean="0">
                                      <a:solidFill>
                                        <a:schemeClr val="bg1"/>
                                      </a:solidFill>
                                      <a:latin typeface="Cambria Math" panose="02040503050406030204" pitchFamily="18" charset="0"/>
                                    </a:rPr>
                                    <m:t>𝑤</m:t>
                                  </m:r>
                                </m:e>
                                <m:sup>
                                  <m:r>
                                    <a:rPr lang="en-GB" sz="3600" b="0" i="1" smtClean="0">
                                      <a:solidFill>
                                        <a:schemeClr val="bg1"/>
                                      </a:solidFill>
                                      <a:latin typeface="Cambria Math" panose="02040503050406030204" pitchFamily="18" charset="0"/>
                                    </a:rPr>
                                    <m:t>[</m:t>
                                  </m:r>
                                  <m:r>
                                    <a:rPr lang="ro-RO" sz="3600" b="0" i="1" smtClean="0">
                                      <a:solidFill>
                                        <a:schemeClr val="bg1"/>
                                      </a:solidFill>
                                      <a:latin typeface="Cambria Math" panose="02040503050406030204" pitchFamily="18" charset="0"/>
                                    </a:rPr>
                                    <m:t>𝑙</m:t>
                                  </m:r>
                                  <m:r>
                                    <a:rPr lang="en-GB" sz="3600" b="0" i="1" smtClean="0">
                                      <a:solidFill>
                                        <a:schemeClr val="bg1"/>
                                      </a:solidFill>
                                      <a:latin typeface="Cambria Math" panose="02040503050406030204" pitchFamily="18" charset="0"/>
                                    </a:rPr>
                                    <m:t>]</m:t>
                                  </m:r>
                                </m:sup>
                              </m:sSup>
                            </m:e>
                          </m:d>
                        </m:e>
                        <m:sup>
                          <m:r>
                            <a:rPr lang="ro-RO" sz="3600" b="0" i="1" smtClean="0">
                              <a:solidFill>
                                <a:schemeClr val="bg1"/>
                              </a:solidFill>
                              <a:latin typeface="Cambria Math" panose="02040503050406030204" pitchFamily="18" charset="0"/>
                            </a:rPr>
                            <m:t>2</m:t>
                          </m:r>
                        </m:sup>
                      </m:sSup>
                      <m:r>
                        <a:rPr lang="ro-RO" sz="3600" b="0" i="0" smtClean="0">
                          <a:solidFill>
                            <a:schemeClr val="bg1"/>
                          </a:solidFill>
                          <a:latin typeface="Cambria Math" panose="02040503050406030204" pitchFamily="18" charset="0"/>
                        </a:rPr>
                        <m:t>=</m:t>
                      </m:r>
                      <m:nary>
                        <m:naryPr>
                          <m:chr m:val="∑"/>
                          <m:ctrlPr>
                            <a:rPr lang="ro-RO" sz="3600" b="0" i="1" smtClean="0">
                              <a:solidFill>
                                <a:schemeClr val="bg1"/>
                              </a:solidFill>
                              <a:latin typeface="Cambria Math" panose="02040503050406030204" pitchFamily="18" charset="0"/>
                            </a:rPr>
                          </m:ctrlPr>
                        </m:naryPr>
                        <m:sub>
                          <m:r>
                            <m:rPr>
                              <m:brk m:alnAt="23"/>
                            </m:rPr>
                            <a:rPr lang="en-GB" sz="3600" b="0" i="1" smtClean="0">
                              <a:solidFill>
                                <a:schemeClr val="bg1"/>
                              </a:solidFill>
                              <a:latin typeface="Cambria Math" panose="02040503050406030204" pitchFamily="18" charset="0"/>
                            </a:rPr>
                            <m:t>𝑖</m:t>
                          </m:r>
                          <m:r>
                            <a:rPr lang="en-GB" sz="3600" b="0" i="1" smtClean="0">
                              <a:solidFill>
                                <a:schemeClr val="bg1"/>
                              </a:solidFill>
                              <a:latin typeface="Cambria Math" panose="02040503050406030204" pitchFamily="18" charset="0"/>
                            </a:rPr>
                            <m:t>=1</m:t>
                          </m:r>
                        </m:sub>
                        <m:sup>
                          <m:sSup>
                            <m:sSupPr>
                              <m:ctrlPr>
                                <a:rPr lang="ro-RO" sz="3600" b="0" i="1" smtClean="0">
                                  <a:solidFill>
                                    <a:schemeClr val="bg1"/>
                                  </a:solidFill>
                                  <a:latin typeface="Cambria Math" panose="02040503050406030204" pitchFamily="18" charset="0"/>
                                </a:rPr>
                              </m:ctrlPr>
                            </m:sSupPr>
                            <m:e>
                              <m:r>
                                <a:rPr lang="en-GB" sz="3600" b="0" i="1" smtClean="0">
                                  <a:solidFill>
                                    <a:schemeClr val="bg1"/>
                                  </a:solidFill>
                                  <a:latin typeface="Cambria Math" panose="02040503050406030204" pitchFamily="18" charset="0"/>
                                </a:rPr>
                                <m:t>𝑛</m:t>
                              </m:r>
                            </m:e>
                            <m:sup>
                              <m:r>
                                <a:rPr lang="en-GB" sz="3600" b="0" i="1" smtClean="0">
                                  <a:solidFill>
                                    <a:schemeClr val="bg1"/>
                                  </a:solidFill>
                                  <a:latin typeface="Cambria Math" panose="02040503050406030204" pitchFamily="18" charset="0"/>
                                </a:rPr>
                                <m:t>[</m:t>
                              </m:r>
                              <m:r>
                                <a:rPr lang="en-GB" sz="3600" b="0" i="1" smtClean="0">
                                  <a:solidFill>
                                    <a:schemeClr val="bg1"/>
                                  </a:solidFill>
                                  <a:latin typeface="Cambria Math" panose="02040503050406030204" pitchFamily="18" charset="0"/>
                                </a:rPr>
                                <m:t>𝑙</m:t>
                              </m:r>
                              <m:r>
                                <a:rPr lang="en-GB" sz="3600" b="0" i="1" smtClean="0">
                                  <a:solidFill>
                                    <a:schemeClr val="bg1"/>
                                  </a:solidFill>
                                  <a:latin typeface="Cambria Math" panose="02040503050406030204" pitchFamily="18" charset="0"/>
                                </a:rPr>
                                <m:t>−1]</m:t>
                              </m:r>
                            </m:sup>
                          </m:sSup>
                        </m:sup>
                        <m:e>
                          <m:nary>
                            <m:naryPr>
                              <m:chr m:val="∑"/>
                              <m:ctrlPr>
                                <a:rPr lang="ro-RO" sz="3600" b="0" i="1" smtClean="0">
                                  <a:solidFill>
                                    <a:schemeClr val="bg1"/>
                                  </a:solidFill>
                                  <a:latin typeface="Cambria Math" panose="02040503050406030204" pitchFamily="18" charset="0"/>
                                </a:rPr>
                              </m:ctrlPr>
                            </m:naryPr>
                            <m:sub>
                              <m:r>
                                <m:rPr>
                                  <m:brk m:alnAt="23"/>
                                </m:rPr>
                                <a:rPr lang="en-GB" sz="3600" b="0" i="1" smtClean="0">
                                  <a:solidFill>
                                    <a:schemeClr val="bg1"/>
                                  </a:solidFill>
                                  <a:latin typeface="Cambria Math" panose="02040503050406030204" pitchFamily="18" charset="0"/>
                                </a:rPr>
                                <m:t>𝑗</m:t>
                              </m:r>
                              <m:r>
                                <a:rPr lang="en-GB" sz="3600" b="0" i="1" smtClean="0">
                                  <a:solidFill>
                                    <a:schemeClr val="bg1"/>
                                  </a:solidFill>
                                  <a:latin typeface="Cambria Math" panose="02040503050406030204" pitchFamily="18" charset="0"/>
                                </a:rPr>
                                <m:t>=1</m:t>
                              </m:r>
                            </m:sub>
                            <m:sup>
                              <m:sSup>
                                <m:sSupPr>
                                  <m:ctrlPr>
                                    <a:rPr lang="ro-RO" sz="3600" b="0" i="1" smtClean="0">
                                      <a:solidFill>
                                        <a:schemeClr val="bg1"/>
                                      </a:solidFill>
                                      <a:latin typeface="Cambria Math" panose="02040503050406030204" pitchFamily="18" charset="0"/>
                                    </a:rPr>
                                  </m:ctrlPr>
                                </m:sSupPr>
                                <m:e>
                                  <m:r>
                                    <a:rPr lang="en-GB" sz="3600" b="0" i="1" smtClean="0">
                                      <a:solidFill>
                                        <a:schemeClr val="bg1"/>
                                      </a:solidFill>
                                      <a:latin typeface="Cambria Math" panose="02040503050406030204" pitchFamily="18" charset="0"/>
                                    </a:rPr>
                                    <m:t>𝑛</m:t>
                                  </m:r>
                                </m:e>
                                <m:sup>
                                  <m:r>
                                    <a:rPr lang="en-GB" sz="3600" b="0" i="1" smtClean="0">
                                      <a:solidFill>
                                        <a:schemeClr val="bg1"/>
                                      </a:solidFill>
                                      <a:latin typeface="Cambria Math" panose="02040503050406030204" pitchFamily="18" charset="0"/>
                                    </a:rPr>
                                    <m:t>[</m:t>
                                  </m:r>
                                  <m:r>
                                    <a:rPr lang="en-GB" sz="3600" b="0" i="1" smtClean="0">
                                      <a:solidFill>
                                        <a:schemeClr val="bg1"/>
                                      </a:solidFill>
                                      <a:latin typeface="Cambria Math" panose="02040503050406030204" pitchFamily="18" charset="0"/>
                                    </a:rPr>
                                    <m:t>𝑙</m:t>
                                  </m:r>
                                  <m:r>
                                    <a:rPr lang="en-GB" sz="3600" b="0" i="1" smtClean="0">
                                      <a:solidFill>
                                        <a:schemeClr val="bg1"/>
                                      </a:solidFill>
                                      <a:latin typeface="Cambria Math" panose="02040503050406030204" pitchFamily="18" charset="0"/>
                                    </a:rPr>
                                    <m:t>]</m:t>
                                  </m:r>
                                </m:sup>
                              </m:sSup>
                            </m:sup>
                            <m:e>
                              <m:sSup>
                                <m:sSupPr>
                                  <m:ctrlPr>
                                    <a:rPr lang="ro-RO" sz="3600" b="0" i="1" smtClean="0">
                                      <a:solidFill>
                                        <a:schemeClr val="bg1"/>
                                      </a:solidFill>
                                      <a:latin typeface="Cambria Math" panose="02040503050406030204" pitchFamily="18" charset="0"/>
                                    </a:rPr>
                                  </m:ctrlPr>
                                </m:sSupPr>
                                <m:e>
                                  <m:d>
                                    <m:dPr>
                                      <m:ctrlPr>
                                        <a:rPr lang="ro-RO" sz="3600" b="0" i="1" smtClean="0">
                                          <a:solidFill>
                                            <a:schemeClr val="bg1"/>
                                          </a:solidFill>
                                          <a:latin typeface="Cambria Math" panose="02040503050406030204" pitchFamily="18" charset="0"/>
                                        </a:rPr>
                                      </m:ctrlPr>
                                    </m:dPr>
                                    <m:e>
                                      <m:sSub>
                                        <m:sSubPr>
                                          <m:ctrlPr>
                                            <a:rPr lang="ro-RO" sz="3600" b="0" i="1" smtClean="0">
                                              <a:solidFill>
                                                <a:schemeClr val="bg1"/>
                                              </a:solidFill>
                                              <a:latin typeface="Cambria Math" panose="02040503050406030204" pitchFamily="18" charset="0"/>
                                            </a:rPr>
                                          </m:ctrlPr>
                                        </m:sSubPr>
                                        <m:e>
                                          <m:r>
                                            <a:rPr lang="en-GB" sz="3600" b="0" i="1" smtClean="0">
                                              <a:solidFill>
                                                <a:schemeClr val="bg1"/>
                                              </a:solidFill>
                                              <a:latin typeface="Cambria Math" panose="02040503050406030204" pitchFamily="18" charset="0"/>
                                            </a:rPr>
                                            <m:t>𝑤</m:t>
                                          </m:r>
                                        </m:e>
                                        <m:sub>
                                          <m:r>
                                            <a:rPr lang="en-GB" sz="3600" b="0" i="1" smtClean="0">
                                              <a:solidFill>
                                                <a:schemeClr val="bg1"/>
                                              </a:solidFill>
                                              <a:latin typeface="Cambria Math" panose="02040503050406030204" pitchFamily="18" charset="0"/>
                                            </a:rPr>
                                            <m:t>𝑖𝑗</m:t>
                                          </m:r>
                                        </m:sub>
                                      </m:sSub>
                                    </m:e>
                                  </m:d>
                                </m:e>
                                <m:sup>
                                  <m:r>
                                    <a:rPr lang="en-GB" sz="3600" b="0" i="1" smtClean="0">
                                      <a:solidFill>
                                        <a:schemeClr val="bg1"/>
                                      </a:solidFill>
                                      <a:latin typeface="Cambria Math" panose="02040503050406030204" pitchFamily="18" charset="0"/>
                                    </a:rPr>
                                    <m:t>2</m:t>
                                  </m:r>
                                </m:sup>
                              </m:sSup>
                            </m:e>
                          </m:nary>
                        </m:e>
                      </m:nary>
                    </m:oMath>
                  </m:oMathPara>
                </a14:m>
                <a:endParaRPr lang="hu-HU" sz="3600" dirty="0">
                  <a:solidFill>
                    <a:schemeClr val="bg1"/>
                  </a:solidFill>
                </a:endParaRPr>
              </a:p>
            </p:txBody>
          </p:sp>
        </mc:Choice>
        <mc:Fallback xmlns="">
          <p:sp>
            <p:nvSpPr>
              <p:cNvPr id="5" name="Téglalap 4"/>
              <p:cNvSpPr>
                <a:spLocks noRot="1" noChangeAspect="1" noMove="1" noResize="1" noEditPoints="1" noAdjustHandles="1" noChangeArrowheads="1" noChangeShapeType="1" noTextEdit="1"/>
              </p:cNvSpPr>
              <p:nvPr/>
            </p:nvSpPr>
            <p:spPr>
              <a:xfrm>
                <a:off x="-751217" y="4174874"/>
                <a:ext cx="10278374" cy="1818575"/>
              </a:xfrm>
              <a:prstGeom prst="rect">
                <a:avLst/>
              </a:prstGeom>
              <a:blipFill rotWithShape="0">
                <a:blip r:embed="rId3"/>
                <a:stretch>
                  <a:fillRect/>
                </a:stretch>
              </a:blipFill>
            </p:spPr>
            <p:txBody>
              <a:bodyPr/>
              <a:lstStyle/>
              <a:p>
                <a:r>
                  <a:rPr lang="hu-HU">
                    <a:noFill/>
                  </a:rPr>
                  <a:t> </a:t>
                </a:r>
              </a:p>
            </p:txBody>
          </p:sp>
        </mc:Fallback>
      </mc:AlternateContent>
    </p:spTree>
    <p:extLst>
      <p:ext uri="{BB962C8B-B14F-4D97-AF65-F5344CB8AC3E}">
        <p14:creationId xmlns:p14="http://schemas.microsoft.com/office/powerpoint/2010/main" val="15467660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p:cNvSpPr>
            <a:spLocks noGrp="1"/>
          </p:cNvSpPr>
          <p:nvPr>
            <p:ph type="title"/>
          </p:nvPr>
        </p:nvSpPr>
        <p:spPr/>
        <p:txBody>
          <a:bodyPr/>
          <a:lstStyle/>
          <a:p>
            <a:r>
              <a:rPr lang="hu-HU" dirty="0" smtClean="0"/>
              <a:t>L2 szabályzás a </a:t>
            </a:r>
            <a:r>
              <a:rPr lang="en-GB" dirty="0" err="1" smtClean="0"/>
              <a:t>gradiens</a:t>
            </a:r>
            <a:r>
              <a:rPr lang="en-GB" dirty="0" smtClean="0"/>
              <a:t> </a:t>
            </a:r>
            <a:r>
              <a:rPr lang="ro-RO" dirty="0" smtClean="0"/>
              <a:t>lejtésre</a:t>
            </a:r>
            <a:endParaRPr lang="hu-HU" dirty="0"/>
          </a:p>
        </p:txBody>
      </p:sp>
      <p:pic>
        <p:nvPicPr>
          <p:cNvPr id="11266" name="Picture 2" descr="https://s3-ap-south-1.amazonaws.com/av-blog-media/wp-content/uploads/2018/11/Screenshot-from-2018-10-31-15-50-0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145" y="2915639"/>
            <a:ext cx="7995248" cy="2191200"/>
          </a:xfrm>
          <a:prstGeom prst="rect">
            <a:avLst/>
          </a:prstGeom>
          <a:noFill/>
          <a:extLst>
            <a:ext uri="{909E8E84-426E-40DD-AFC4-6F175D3DCCD1}">
              <a14:hiddenFill xmlns:a14="http://schemas.microsoft.com/office/drawing/2010/main">
                <a:solidFill>
                  <a:srgbClr val="FFFFFF"/>
                </a:solidFill>
              </a14:hiddenFill>
            </a:ext>
          </a:extLst>
        </p:spPr>
      </p:pic>
      <p:sp>
        <p:nvSpPr>
          <p:cNvPr id="5" name="Akciógomb: Információ 4">
            <a:hlinkClick r:id="rId4" highlightClick="1"/>
          </p:cNvPr>
          <p:cNvSpPr/>
          <p:nvPr/>
        </p:nvSpPr>
        <p:spPr>
          <a:xfrm>
            <a:off x="7895152" y="4500246"/>
            <a:ext cx="461861" cy="460315"/>
          </a:xfrm>
          <a:prstGeom prst="actionButtonInformati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15490564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églalap 3"/>
          <p:cNvSpPr/>
          <p:nvPr/>
        </p:nvSpPr>
        <p:spPr>
          <a:xfrm>
            <a:off x="335280" y="1690688"/>
            <a:ext cx="8291135" cy="4882640"/>
          </a:xfrm>
          <a:prstGeom prst="rect">
            <a:avLst/>
          </a:prstGeom>
          <a:solidFill>
            <a:schemeClr val="bg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 name="Cím 1"/>
          <p:cNvSpPr>
            <a:spLocks noGrp="1"/>
          </p:cNvSpPr>
          <p:nvPr>
            <p:ph type="title"/>
          </p:nvPr>
        </p:nvSpPr>
        <p:spPr/>
        <p:txBody>
          <a:bodyPr/>
          <a:lstStyle/>
          <a:p>
            <a:r>
              <a:rPr lang="ro-RO" dirty="0" smtClean="0"/>
              <a:t>Bibliográfia</a:t>
            </a:r>
            <a:endParaRPr lang="hu-HU" dirty="0"/>
          </a:p>
        </p:txBody>
      </p:sp>
      <p:sp>
        <p:nvSpPr>
          <p:cNvPr id="3" name="Tartalom helye 2"/>
          <p:cNvSpPr>
            <a:spLocks noGrp="1"/>
          </p:cNvSpPr>
          <p:nvPr>
            <p:ph idx="1"/>
          </p:nvPr>
        </p:nvSpPr>
        <p:spPr>
          <a:xfrm>
            <a:off x="441960" y="1825624"/>
            <a:ext cx="8016240" cy="4609681"/>
          </a:xfrm>
        </p:spPr>
        <p:txBody>
          <a:bodyPr>
            <a:normAutofit lnSpcReduction="10000"/>
          </a:bodyPr>
          <a:lstStyle/>
          <a:p>
            <a:pPr algn="just"/>
            <a:r>
              <a:rPr lang="ro-RO" dirty="0" smtClean="0"/>
              <a:t>Wkipédia:</a:t>
            </a:r>
            <a:endParaRPr lang="hu-HU" dirty="0"/>
          </a:p>
          <a:p>
            <a:pPr lvl="1" algn="just"/>
            <a:r>
              <a:rPr lang="hu-HU" sz="2000" dirty="0" smtClean="0">
                <a:hlinkClick r:id="rId2"/>
              </a:rPr>
              <a:t>https</a:t>
            </a:r>
            <a:r>
              <a:rPr lang="hu-HU" sz="2000" dirty="0">
                <a:hlinkClick r:id="rId2"/>
              </a:rPr>
              <a:t>://</a:t>
            </a:r>
            <a:r>
              <a:rPr lang="hu-HU" sz="2000" dirty="0" smtClean="0">
                <a:hlinkClick r:id="rId2"/>
              </a:rPr>
              <a:t>hu.wikipedia.org/wiki/Mesterséges_neurális_hálózat</a:t>
            </a:r>
            <a:endParaRPr lang="hu-HU" sz="2000" dirty="0" smtClean="0"/>
          </a:p>
          <a:p>
            <a:pPr algn="just"/>
            <a:r>
              <a:rPr lang="ro-RO" dirty="0" smtClean="0"/>
              <a:t>Analytics vidhya:</a:t>
            </a:r>
          </a:p>
          <a:p>
            <a:pPr lvl="1" algn="just"/>
            <a:r>
              <a:rPr lang="ro-RO" sz="2000" dirty="0">
                <a:hlinkClick r:id="rId3"/>
              </a:rPr>
              <a:t>https://www.analyticsvidhya.com/blog/2018/10/introduction-neural-networks-deep-learning/</a:t>
            </a:r>
          </a:p>
          <a:p>
            <a:pPr lvl="1" algn="just"/>
            <a:r>
              <a:rPr lang="ro-RO" sz="2000" dirty="0" smtClean="0">
                <a:hlinkClick r:id="rId3"/>
              </a:rPr>
              <a:t>https://www.analyticsvidhya.com/blog/2018/11/neural-networks-hyperparameter-tuning-regularization-deeplearning/</a:t>
            </a:r>
            <a:endParaRPr lang="ro-RO" sz="2000" dirty="0" smtClean="0"/>
          </a:p>
          <a:p>
            <a:pPr algn="just"/>
            <a:r>
              <a:rPr lang="hu-HU" sz="2400" dirty="0"/>
              <a:t>Csató </a:t>
            </a:r>
            <a:r>
              <a:rPr lang="hu-HU" sz="2400" dirty="0" smtClean="0"/>
              <a:t>Lehel: Mesterséges intelligencia jegyzet, </a:t>
            </a:r>
            <a:r>
              <a:rPr lang="hu-HU" sz="2400" dirty="0"/>
              <a:t>Magyar </a:t>
            </a:r>
            <a:r>
              <a:rPr lang="hu-HU" sz="2400" dirty="0" err="1"/>
              <a:t>Matematika-Informatika</a:t>
            </a:r>
            <a:r>
              <a:rPr lang="hu-HU" sz="2400" dirty="0"/>
              <a:t> </a:t>
            </a:r>
            <a:r>
              <a:rPr lang="hu-HU" sz="2400" dirty="0" smtClean="0"/>
              <a:t>Intézet, </a:t>
            </a:r>
            <a:r>
              <a:rPr lang="hu-HU" sz="2400" dirty="0" err="1" smtClean="0"/>
              <a:t>Babe</a:t>
            </a:r>
            <a:r>
              <a:rPr lang="hu-HU" sz="2400" dirty="0" err="1"/>
              <a:t>s</a:t>
            </a:r>
            <a:r>
              <a:rPr lang="hu-HU" sz="2400" dirty="0" smtClean="0"/>
              <a:t>–Bolyai </a:t>
            </a:r>
            <a:r>
              <a:rPr lang="hu-HU" sz="2400" dirty="0"/>
              <a:t>Tudományegyetem, </a:t>
            </a:r>
            <a:r>
              <a:rPr lang="hu-HU" sz="2400" dirty="0" smtClean="0"/>
              <a:t>Kolozsvár, 2013/2014</a:t>
            </a:r>
            <a:endParaRPr lang="ro-RO" sz="2400" dirty="0"/>
          </a:p>
          <a:p>
            <a:pPr algn="just"/>
            <a:r>
              <a:rPr lang="ro-RO" sz="2600" dirty="0" smtClean="0"/>
              <a:t>Shönherz BÁZIS: </a:t>
            </a:r>
          </a:p>
          <a:p>
            <a:pPr lvl="1" algn="just"/>
            <a:r>
              <a:rPr lang="ro-RO" sz="2000" dirty="0">
                <a:hlinkClick r:id="rId4"/>
              </a:rPr>
              <a:t>https://</a:t>
            </a:r>
            <a:r>
              <a:rPr lang="ro-RO" sz="2000" dirty="0" smtClean="0">
                <a:hlinkClick r:id="rId4"/>
              </a:rPr>
              <a:t>schonherzbazis.hu/hirek/reszletek/deep-learning-gyorstalpal-rdekldknek</a:t>
            </a:r>
            <a:endParaRPr lang="ro-RO" sz="2400" dirty="0" smtClean="0"/>
          </a:p>
          <a:p>
            <a:pPr marL="0" indent="0" algn="just">
              <a:buNone/>
            </a:pPr>
            <a:endParaRPr lang="ro-RO" sz="2000" dirty="0" smtClean="0"/>
          </a:p>
        </p:txBody>
      </p:sp>
    </p:spTree>
    <p:extLst>
      <p:ext uri="{BB962C8B-B14F-4D97-AF65-F5344CB8AC3E}">
        <p14:creationId xmlns:p14="http://schemas.microsoft.com/office/powerpoint/2010/main" val="16447911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KÃ©ptalÃ¡lat a kÃ¶vetkezÅre: âneuron felÃ©pÃ­tÃ©seâ"/>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Akciógomb: Információ 2">
            <a:hlinkClick r:id="rId4" highlightClick="1"/>
          </p:cNvPr>
          <p:cNvSpPr/>
          <p:nvPr/>
        </p:nvSpPr>
        <p:spPr>
          <a:xfrm>
            <a:off x="11418869" y="6124848"/>
            <a:ext cx="461861" cy="460315"/>
          </a:xfrm>
          <a:prstGeom prst="actionButtonInformati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21781174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838200" y="500062"/>
            <a:ext cx="10515600" cy="1325563"/>
          </a:xfrm>
        </p:spPr>
        <p:txBody>
          <a:bodyPr/>
          <a:lstStyle/>
          <a:p>
            <a:r>
              <a:rPr lang="ro-RO" dirty="0" smtClean="0"/>
              <a:t>Mesterséges neuron</a:t>
            </a:r>
            <a:endParaRPr lang="hu-HU" dirty="0"/>
          </a:p>
        </p:txBody>
      </p:sp>
      <p:grpSp>
        <p:nvGrpSpPr>
          <p:cNvPr id="6" name="Csoportba foglalás 5"/>
          <p:cNvGrpSpPr/>
          <p:nvPr/>
        </p:nvGrpSpPr>
        <p:grpSpPr>
          <a:xfrm>
            <a:off x="320615" y="2077172"/>
            <a:ext cx="8236788" cy="3926812"/>
            <a:chOff x="838200" y="1825625"/>
            <a:chExt cx="9910313" cy="4615373"/>
          </a:xfrm>
        </p:grpSpPr>
        <p:pic>
          <p:nvPicPr>
            <p:cNvPr id="4" name="Kép 3"/>
            <p:cNvPicPr>
              <a:picLocks noChangeAspect="1"/>
            </p:cNvPicPr>
            <p:nvPr/>
          </p:nvPicPr>
          <p:blipFill rotWithShape="1">
            <a:blip r:embed="rId3"/>
            <a:srcRect l="37924" t="30935" r="12547" b="28039"/>
            <a:stretch/>
          </p:blipFill>
          <p:spPr>
            <a:xfrm>
              <a:off x="838200" y="1825625"/>
              <a:ext cx="9910313" cy="4615373"/>
            </a:xfrm>
            <a:prstGeom prst="rect">
              <a:avLst/>
            </a:prstGeom>
          </p:spPr>
        </p:pic>
        <p:pic>
          <p:nvPicPr>
            <p:cNvPr id="5" name="Kép 4"/>
            <p:cNvPicPr>
              <a:picLocks noChangeAspect="1"/>
            </p:cNvPicPr>
            <p:nvPr/>
          </p:nvPicPr>
          <p:blipFill rotWithShape="1">
            <a:blip r:embed="rId3"/>
            <a:srcRect l="59100" t="25855" r="19600" b="56804"/>
            <a:stretch/>
          </p:blipFill>
          <p:spPr>
            <a:xfrm>
              <a:off x="3931920" y="5252278"/>
              <a:ext cx="5157216" cy="1188720"/>
            </a:xfrm>
            <a:prstGeom prst="rect">
              <a:avLst/>
            </a:prstGeom>
          </p:spPr>
        </p:pic>
      </p:grpSp>
      <p:sp>
        <p:nvSpPr>
          <p:cNvPr id="3" name="Szövegdoboz 2"/>
          <p:cNvSpPr txBox="1"/>
          <p:nvPr/>
        </p:nvSpPr>
        <p:spPr>
          <a:xfrm>
            <a:off x="320616" y="6072999"/>
            <a:ext cx="8236787" cy="646331"/>
          </a:xfrm>
          <a:prstGeom prst="rect">
            <a:avLst/>
          </a:prstGeom>
          <a:noFill/>
        </p:spPr>
        <p:txBody>
          <a:bodyPr wrap="square" rtlCol="0">
            <a:spAutoFit/>
          </a:bodyPr>
          <a:lstStyle/>
          <a:p>
            <a:pPr algn="just"/>
            <a:r>
              <a:rPr lang="hu-HU" dirty="0" smtClean="0">
                <a:solidFill>
                  <a:schemeClr val="bg1"/>
                </a:solidFill>
              </a:rPr>
              <a:t>(Csató Lehel: </a:t>
            </a:r>
            <a:r>
              <a:rPr lang="hu-HU" dirty="0">
                <a:solidFill>
                  <a:schemeClr val="bg1"/>
                </a:solidFill>
              </a:rPr>
              <a:t>Mesterséges intelligencia jegyzet, Magyar </a:t>
            </a:r>
            <a:r>
              <a:rPr lang="hu-HU" dirty="0" err="1">
                <a:solidFill>
                  <a:schemeClr val="bg1"/>
                </a:solidFill>
              </a:rPr>
              <a:t>Matematika-Informatika</a:t>
            </a:r>
            <a:r>
              <a:rPr lang="hu-HU" dirty="0">
                <a:solidFill>
                  <a:schemeClr val="bg1"/>
                </a:solidFill>
              </a:rPr>
              <a:t> Intézet, </a:t>
            </a:r>
            <a:r>
              <a:rPr lang="hu-HU" dirty="0" err="1">
                <a:solidFill>
                  <a:schemeClr val="bg1"/>
                </a:solidFill>
              </a:rPr>
              <a:t>Babes</a:t>
            </a:r>
            <a:r>
              <a:rPr lang="hu-HU" dirty="0">
                <a:solidFill>
                  <a:schemeClr val="bg1"/>
                </a:solidFill>
              </a:rPr>
              <a:t>–Bolyai Tudományegyetem, Kolozsvár, </a:t>
            </a:r>
            <a:r>
              <a:rPr lang="hu-HU" dirty="0" smtClean="0">
                <a:solidFill>
                  <a:schemeClr val="bg1"/>
                </a:solidFill>
              </a:rPr>
              <a:t>2013/2014)</a:t>
            </a:r>
            <a:endParaRPr lang="ro-RO" dirty="0">
              <a:solidFill>
                <a:schemeClr val="bg1"/>
              </a:solidFill>
            </a:endParaRPr>
          </a:p>
        </p:txBody>
      </p:sp>
    </p:spTree>
    <p:extLst>
      <p:ext uri="{BB962C8B-B14F-4D97-AF65-F5344CB8AC3E}">
        <p14:creationId xmlns:p14="http://schemas.microsoft.com/office/powerpoint/2010/main" val="9826818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ro-RO" dirty="0" smtClean="0"/>
              <a:t>Neurális hálózatok </a:t>
            </a:r>
            <a:br>
              <a:rPr lang="ro-RO" dirty="0" smtClean="0"/>
            </a:br>
            <a:r>
              <a:rPr lang="ro-RO" dirty="0" smtClean="0"/>
              <a:t>(Neural networks)</a:t>
            </a:r>
            <a:endParaRPr lang="hu-HU" dirty="0"/>
          </a:p>
        </p:txBody>
      </p:sp>
      <p:sp>
        <p:nvSpPr>
          <p:cNvPr id="3" name="Tartalom helye 2"/>
          <p:cNvSpPr>
            <a:spLocks noGrp="1"/>
          </p:cNvSpPr>
          <p:nvPr>
            <p:ph idx="1"/>
          </p:nvPr>
        </p:nvSpPr>
        <p:spPr>
          <a:xfrm>
            <a:off x="562154" y="2008548"/>
            <a:ext cx="2974676" cy="3564117"/>
          </a:xfrm>
        </p:spPr>
        <p:txBody>
          <a:bodyPr/>
          <a:lstStyle/>
          <a:p>
            <a:pPr marL="0" indent="0">
              <a:buNone/>
            </a:pPr>
            <a:r>
              <a:rPr lang="hu-HU" dirty="0" smtClean="0"/>
              <a:t>Gráf alapú modell, melyben rétegekbe rendezett biológiai/</a:t>
            </a:r>
            <a:r>
              <a:rPr lang="hu-HU" dirty="0" err="1" smtClean="0"/>
              <a:t>mester-séges</a:t>
            </a:r>
            <a:r>
              <a:rPr lang="hu-HU" dirty="0" smtClean="0"/>
              <a:t> neuronok kommunikálnak egymással.</a:t>
            </a:r>
            <a:endParaRPr lang="hu-HU" dirty="0"/>
          </a:p>
        </p:txBody>
      </p:sp>
      <p:pic>
        <p:nvPicPr>
          <p:cNvPr id="4" name="Kép 3"/>
          <p:cNvPicPr>
            <a:picLocks noChangeAspect="1"/>
          </p:cNvPicPr>
          <p:nvPr/>
        </p:nvPicPr>
        <p:blipFill rotWithShape="1">
          <a:blip r:embed="rId3"/>
          <a:srcRect l="37500" t="23887" r="11982" b="28543"/>
          <a:stretch/>
        </p:blipFill>
        <p:spPr>
          <a:xfrm>
            <a:off x="3916391" y="1767007"/>
            <a:ext cx="7919217" cy="4192527"/>
          </a:xfrm>
          <a:prstGeom prst="rect">
            <a:avLst/>
          </a:prstGeom>
        </p:spPr>
      </p:pic>
      <p:pic>
        <p:nvPicPr>
          <p:cNvPr id="5" name="Kép 4"/>
          <p:cNvPicPr>
            <a:picLocks noChangeAspect="1"/>
          </p:cNvPicPr>
          <p:nvPr/>
        </p:nvPicPr>
        <p:blipFill rotWithShape="1">
          <a:blip r:embed="rId4"/>
          <a:srcRect l="37783" t="24642" r="11556" b="28795"/>
          <a:stretch/>
        </p:blipFill>
        <p:spPr>
          <a:xfrm>
            <a:off x="3916391" y="1767007"/>
            <a:ext cx="7919217" cy="4192527"/>
          </a:xfrm>
          <a:prstGeom prst="rect">
            <a:avLst/>
          </a:prstGeom>
        </p:spPr>
      </p:pic>
      <p:sp>
        <p:nvSpPr>
          <p:cNvPr id="6" name="Szövegdoboz 5"/>
          <p:cNvSpPr txBox="1"/>
          <p:nvPr/>
        </p:nvSpPr>
        <p:spPr>
          <a:xfrm>
            <a:off x="3916391" y="6070358"/>
            <a:ext cx="7919217" cy="646331"/>
          </a:xfrm>
          <a:prstGeom prst="rect">
            <a:avLst/>
          </a:prstGeom>
          <a:noFill/>
        </p:spPr>
        <p:txBody>
          <a:bodyPr wrap="square" rtlCol="0">
            <a:spAutoFit/>
          </a:bodyPr>
          <a:lstStyle/>
          <a:p>
            <a:pPr algn="just"/>
            <a:r>
              <a:rPr lang="hu-HU" dirty="0" smtClean="0">
                <a:solidFill>
                  <a:schemeClr val="bg1"/>
                </a:solidFill>
              </a:rPr>
              <a:t>(Csató Lehel: </a:t>
            </a:r>
            <a:r>
              <a:rPr lang="hu-HU" dirty="0">
                <a:solidFill>
                  <a:schemeClr val="bg1"/>
                </a:solidFill>
              </a:rPr>
              <a:t>Mesterséges intelligencia jegyzet, Magyar </a:t>
            </a:r>
            <a:r>
              <a:rPr lang="hu-HU" dirty="0" err="1">
                <a:solidFill>
                  <a:schemeClr val="bg1"/>
                </a:solidFill>
              </a:rPr>
              <a:t>Matematika-Informatika</a:t>
            </a:r>
            <a:r>
              <a:rPr lang="hu-HU" dirty="0">
                <a:solidFill>
                  <a:schemeClr val="bg1"/>
                </a:solidFill>
              </a:rPr>
              <a:t> Intézet, </a:t>
            </a:r>
            <a:r>
              <a:rPr lang="hu-HU" dirty="0" err="1">
                <a:solidFill>
                  <a:schemeClr val="bg1"/>
                </a:solidFill>
              </a:rPr>
              <a:t>Babes</a:t>
            </a:r>
            <a:r>
              <a:rPr lang="hu-HU" dirty="0">
                <a:solidFill>
                  <a:schemeClr val="bg1"/>
                </a:solidFill>
              </a:rPr>
              <a:t>–Bolyai Tudományegyetem, Kolozsvár, </a:t>
            </a:r>
            <a:r>
              <a:rPr lang="hu-HU" dirty="0" smtClean="0">
                <a:solidFill>
                  <a:schemeClr val="bg1"/>
                </a:solidFill>
              </a:rPr>
              <a:t>2013/2014)</a:t>
            </a:r>
            <a:endParaRPr lang="ro-RO" dirty="0">
              <a:solidFill>
                <a:schemeClr val="bg1"/>
              </a:solidFill>
            </a:endParaRPr>
          </a:p>
        </p:txBody>
      </p:sp>
    </p:spTree>
    <p:extLst>
      <p:ext uri="{BB962C8B-B14F-4D97-AF65-F5344CB8AC3E}">
        <p14:creationId xmlns:p14="http://schemas.microsoft.com/office/powerpoint/2010/main" val="1655432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ro-RO" dirty="0" smtClean="0"/>
              <a:t>A hálózat megértése érdekében vegyünk egy egyszeű példát</a:t>
            </a:r>
            <a:endParaRPr lang="hu-HU" dirty="0"/>
          </a:p>
        </p:txBody>
      </p:sp>
      <p:sp>
        <p:nvSpPr>
          <p:cNvPr id="3" name="Tartalom helye 2"/>
          <p:cNvSpPr>
            <a:spLocks noGrp="1"/>
          </p:cNvSpPr>
          <p:nvPr>
            <p:ph idx="1"/>
          </p:nvPr>
        </p:nvSpPr>
        <p:spPr>
          <a:xfrm>
            <a:off x="475890" y="2222439"/>
            <a:ext cx="3440502" cy="3470995"/>
          </a:xfrm>
        </p:spPr>
        <p:txBody>
          <a:bodyPr>
            <a:normAutofit/>
          </a:bodyPr>
          <a:lstStyle/>
          <a:p>
            <a:pPr marL="0" indent="0">
              <a:buNone/>
            </a:pPr>
            <a:r>
              <a:rPr lang="hu-HU" dirty="0" smtClean="0"/>
              <a:t>A feladat az, hogy bizonyos számú ház méretének és árának ismeretében próbáljunk meg előre jelezni egy ismert méretű ház árát.</a:t>
            </a:r>
          </a:p>
        </p:txBody>
      </p:sp>
      <p:pic>
        <p:nvPicPr>
          <p:cNvPr id="5" name="Kép 4"/>
          <p:cNvPicPr>
            <a:picLocks noChangeAspect="1"/>
          </p:cNvPicPr>
          <p:nvPr/>
        </p:nvPicPr>
        <p:blipFill rotWithShape="1">
          <a:blip r:embed="rId2"/>
          <a:srcRect l="22500" t="34206" r="49481" b="33577"/>
          <a:stretch/>
        </p:blipFill>
        <p:spPr>
          <a:xfrm>
            <a:off x="4340703" y="2032658"/>
            <a:ext cx="6666602" cy="4309724"/>
          </a:xfrm>
          <a:prstGeom prst="rect">
            <a:avLst/>
          </a:prstGeom>
        </p:spPr>
      </p:pic>
      <p:sp>
        <p:nvSpPr>
          <p:cNvPr id="4" name="Szövegdoboz 3"/>
          <p:cNvSpPr txBox="1"/>
          <p:nvPr/>
        </p:nvSpPr>
        <p:spPr>
          <a:xfrm>
            <a:off x="4537494" y="2345931"/>
            <a:ext cx="461665" cy="1335943"/>
          </a:xfrm>
          <a:prstGeom prst="rect">
            <a:avLst/>
          </a:prstGeom>
          <a:noFill/>
        </p:spPr>
        <p:txBody>
          <a:bodyPr vert="vert270" wrap="none" rtlCol="0">
            <a:spAutoFit/>
          </a:bodyPr>
          <a:lstStyle/>
          <a:p>
            <a:r>
              <a:rPr lang="ro-RO" dirty="0" smtClean="0"/>
              <a:t>A ház mérete</a:t>
            </a:r>
            <a:endParaRPr lang="hu-HU" dirty="0"/>
          </a:p>
        </p:txBody>
      </p:sp>
      <p:sp>
        <p:nvSpPr>
          <p:cNvPr id="6" name="Szövegdoboz 5"/>
          <p:cNvSpPr txBox="1"/>
          <p:nvPr/>
        </p:nvSpPr>
        <p:spPr>
          <a:xfrm>
            <a:off x="9520179" y="5683202"/>
            <a:ext cx="1043940" cy="369332"/>
          </a:xfrm>
          <a:prstGeom prst="rect">
            <a:avLst/>
          </a:prstGeom>
          <a:noFill/>
        </p:spPr>
        <p:txBody>
          <a:bodyPr vert="horz" wrap="none" rtlCol="0">
            <a:spAutoFit/>
          </a:bodyPr>
          <a:lstStyle/>
          <a:p>
            <a:r>
              <a:rPr lang="ro-RO" dirty="0" smtClean="0"/>
              <a:t>A ház ára</a:t>
            </a:r>
            <a:endParaRPr lang="hu-HU" dirty="0"/>
          </a:p>
        </p:txBody>
      </p:sp>
      <p:sp>
        <p:nvSpPr>
          <p:cNvPr id="7" name="Akciógomb: Információ 6">
            <a:hlinkClick r:id="rId3" highlightClick="1"/>
          </p:cNvPr>
          <p:cNvSpPr/>
          <p:nvPr/>
        </p:nvSpPr>
        <p:spPr>
          <a:xfrm>
            <a:off x="10333188" y="5051902"/>
            <a:ext cx="461861" cy="460315"/>
          </a:xfrm>
          <a:prstGeom prst="actionButtonInformati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16158470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Kép 5"/>
          <p:cNvPicPr>
            <a:picLocks noChangeAspect="1"/>
          </p:cNvPicPr>
          <p:nvPr/>
        </p:nvPicPr>
        <p:blipFill rotWithShape="1">
          <a:blip r:embed="rId2"/>
          <a:srcRect l="22500" t="34206" r="49481" b="33577"/>
          <a:stretch/>
        </p:blipFill>
        <p:spPr>
          <a:xfrm>
            <a:off x="500332" y="759124"/>
            <a:ext cx="7819574" cy="5055080"/>
          </a:xfrm>
          <a:prstGeom prst="rect">
            <a:avLst/>
          </a:prstGeom>
        </p:spPr>
      </p:pic>
      <p:cxnSp>
        <p:nvCxnSpPr>
          <p:cNvPr id="8" name="Egyenes összekötő 7"/>
          <p:cNvCxnSpPr/>
          <p:nvPr/>
        </p:nvCxnSpPr>
        <p:spPr>
          <a:xfrm flipV="1">
            <a:off x="2829464" y="759124"/>
            <a:ext cx="4934310" cy="4813540"/>
          </a:xfrm>
          <a:prstGeom prst="line">
            <a:avLst/>
          </a:prstGeom>
          <a:ln>
            <a:solidFill>
              <a:srgbClr val="0070C0"/>
            </a:solidFill>
          </a:ln>
        </p:spPr>
        <p:style>
          <a:lnRef idx="3">
            <a:schemeClr val="accent3"/>
          </a:lnRef>
          <a:fillRef idx="0">
            <a:schemeClr val="accent3"/>
          </a:fillRef>
          <a:effectRef idx="2">
            <a:schemeClr val="accent3"/>
          </a:effectRef>
          <a:fontRef idx="minor">
            <a:schemeClr val="tx1"/>
          </a:fontRef>
        </p:style>
      </p:cxnSp>
      <p:sp>
        <p:nvSpPr>
          <p:cNvPr id="4" name="Szövegdoboz 3"/>
          <p:cNvSpPr txBox="1"/>
          <p:nvPr/>
        </p:nvSpPr>
        <p:spPr>
          <a:xfrm>
            <a:off x="707366" y="1123781"/>
            <a:ext cx="553998" cy="1747210"/>
          </a:xfrm>
          <a:prstGeom prst="rect">
            <a:avLst/>
          </a:prstGeom>
          <a:noFill/>
        </p:spPr>
        <p:txBody>
          <a:bodyPr vert="vert270" wrap="none" rtlCol="0">
            <a:spAutoFit/>
          </a:bodyPr>
          <a:lstStyle/>
          <a:p>
            <a:r>
              <a:rPr lang="ro-RO" sz="2400" dirty="0" smtClean="0"/>
              <a:t>A ház mérete</a:t>
            </a:r>
            <a:endParaRPr lang="hu-HU" sz="2400" dirty="0"/>
          </a:p>
        </p:txBody>
      </p:sp>
      <p:sp>
        <p:nvSpPr>
          <p:cNvPr id="5" name="Szövegdoboz 4"/>
          <p:cNvSpPr txBox="1"/>
          <p:nvPr/>
        </p:nvSpPr>
        <p:spPr>
          <a:xfrm>
            <a:off x="6436038" y="5000937"/>
            <a:ext cx="1327736" cy="461665"/>
          </a:xfrm>
          <a:prstGeom prst="rect">
            <a:avLst/>
          </a:prstGeom>
          <a:noFill/>
        </p:spPr>
        <p:txBody>
          <a:bodyPr vert="horz" wrap="none" rtlCol="0">
            <a:spAutoFit/>
          </a:bodyPr>
          <a:lstStyle/>
          <a:p>
            <a:r>
              <a:rPr lang="ro-RO" sz="2400" dirty="0" smtClean="0"/>
              <a:t>A ház ára</a:t>
            </a:r>
            <a:endParaRPr lang="hu-HU" sz="2400" dirty="0"/>
          </a:p>
        </p:txBody>
      </p:sp>
      <p:sp>
        <p:nvSpPr>
          <p:cNvPr id="7" name="Akciógomb: Információ 6">
            <a:hlinkClick r:id="rId3" highlightClick="1"/>
          </p:cNvPr>
          <p:cNvSpPr/>
          <p:nvPr/>
        </p:nvSpPr>
        <p:spPr>
          <a:xfrm>
            <a:off x="7579978" y="4430560"/>
            <a:ext cx="461861" cy="460315"/>
          </a:xfrm>
          <a:prstGeom prst="actionButtonInformati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15571666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ro-RO" dirty="0" smtClean="0"/>
              <a:t>Az erre felépített neuron</a:t>
            </a:r>
            <a:endParaRPr lang="hu-HU" dirty="0"/>
          </a:p>
        </p:txBody>
      </p:sp>
      <p:grpSp>
        <p:nvGrpSpPr>
          <p:cNvPr id="3" name="Csoportba foglalás 2"/>
          <p:cNvGrpSpPr/>
          <p:nvPr/>
        </p:nvGrpSpPr>
        <p:grpSpPr>
          <a:xfrm>
            <a:off x="335279" y="3324056"/>
            <a:ext cx="7997838" cy="1155939"/>
            <a:chOff x="360342" y="3266111"/>
            <a:chExt cx="10993458" cy="1593859"/>
          </a:xfrm>
        </p:grpSpPr>
        <p:sp>
          <p:nvSpPr>
            <p:cNvPr id="4" name="Ellipszis 3"/>
            <p:cNvSpPr/>
            <p:nvPr/>
          </p:nvSpPr>
          <p:spPr>
            <a:xfrm>
              <a:off x="4706069" y="3266111"/>
              <a:ext cx="2505699" cy="159385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ro-RO" sz="2800" dirty="0" smtClean="0"/>
                <a:t>neuron</a:t>
              </a:r>
              <a:endParaRPr lang="hu-HU" sz="2800" dirty="0"/>
            </a:p>
          </p:txBody>
        </p:sp>
        <p:sp>
          <p:nvSpPr>
            <p:cNvPr id="6" name="Téglalap 5"/>
            <p:cNvSpPr/>
            <p:nvPr/>
          </p:nvSpPr>
          <p:spPr>
            <a:xfrm>
              <a:off x="360342" y="3554082"/>
              <a:ext cx="3167526" cy="10179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o-RO" sz="2400" dirty="0" smtClean="0"/>
                <a:t>A ház mérete (x)</a:t>
              </a:r>
              <a:endParaRPr lang="hu-HU" sz="2400" dirty="0"/>
            </a:p>
          </p:txBody>
        </p:sp>
        <p:sp>
          <p:nvSpPr>
            <p:cNvPr id="7" name="Téglalap 6"/>
            <p:cNvSpPr/>
            <p:nvPr/>
          </p:nvSpPr>
          <p:spPr>
            <a:xfrm>
              <a:off x="8342003" y="3554082"/>
              <a:ext cx="3011797" cy="10179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o-RO" sz="2400" dirty="0" smtClean="0"/>
                <a:t>A ház ára (y)</a:t>
              </a:r>
              <a:endParaRPr lang="hu-HU" sz="2400" dirty="0"/>
            </a:p>
          </p:txBody>
        </p:sp>
        <p:cxnSp>
          <p:nvCxnSpPr>
            <p:cNvPr id="12" name="Egyenes összekötő nyíllal 11"/>
            <p:cNvCxnSpPr>
              <a:stCxn id="6" idx="3"/>
              <a:endCxn id="4" idx="2"/>
            </p:cNvCxnSpPr>
            <p:nvPr/>
          </p:nvCxnSpPr>
          <p:spPr>
            <a:xfrm>
              <a:off x="3527868" y="4063041"/>
              <a:ext cx="117820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Egyenes összekötő nyíllal 13"/>
            <p:cNvCxnSpPr>
              <a:endCxn id="7" idx="1"/>
            </p:cNvCxnSpPr>
            <p:nvPr/>
          </p:nvCxnSpPr>
          <p:spPr>
            <a:xfrm>
              <a:off x="7211768" y="4063040"/>
              <a:ext cx="1130235"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42022020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649</TotalTime>
  <Words>1544</Words>
  <Application>Microsoft Office PowerPoint</Application>
  <PresentationFormat>Szélesvásznú</PresentationFormat>
  <Paragraphs>248</Paragraphs>
  <Slides>36</Slides>
  <Notes>19</Notes>
  <HiddenSlides>0</HiddenSlides>
  <MMClips>0</MMClips>
  <ScaleCrop>false</ScaleCrop>
  <HeadingPairs>
    <vt:vector size="6" baseType="variant">
      <vt:variant>
        <vt:lpstr>Használt betűtípusok</vt:lpstr>
      </vt:variant>
      <vt:variant>
        <vt:i4>7</vt:i4>
      </vt:variant>
      <vt:variant>
        <vt:lpstr>Téma</vt:lpstr>
      </vt:variant>
      <vt:variant>
        <vt:i4>1</vt:i4>
      </vt:variant>
      <vt:variant>
        <vt:lpstr>Diacímek</vt:lpstr>
      </vt:variant>
      <vt:variant>
        <vt:i4>36</vt:i4>
      </vt:variant>
    </vt:vector>
  </HeadingPairs>
  <TitlesOfParts>
    <vt:vector size="44" baseType="lpstr">
      <vt:lpstr>Arial</vt:lpstr>
      <vt:lpstr>Bahnschrift SemiBold</vt:lpstr>
      <vt:lpstr>Calibri</vt:lpstr>
      <vt:lpstr>Calibri Light</vt:lpstr>
      <vt:lpstr>Cambria Math</vt:lpstr>
      <vt:lpstr>Symbol</vt:lpstr>
      <vt:lpstr>Wingdings</vt:lpstr>
      <vt:lpstr>Office-téma</vt:lpstr>
      <vt:lpstr>Deep Learning  – Bevezető – </vt:lpstr>
      <vt:lpstr>Mi is az a Deep Learning?</vt:lpstr>
      <vt:lpstr>Mire alapszik a Deep Learning?</vt:lpstr>
      <vt:lpstr>PowerPoint bemutató</vt:lpstr>
      <vt:lpstr>Mesterséges neuron</vt:lpstr>
      <vt:lpstr>Neurális hálózatok  (Neural networks)</vt:lpstr>
      <vt:lpstr>A hálózat megértése érdekében vegyünk egy egyszeű példát</vt:lpstr>
      <vt:lpstr>PowerPoint bemutató</vt:lpstr>
      <vt:lpstr>Az erre felépített neuron</vt:lpstr>
      <vt:lpstr>ReLU (Rectified Linear Unit)</vt:lpstr>
      <vt:lpstr>PowerPoint bemutató</vt:lpstr>
      <vt:lpstr>Ez ilyen egyszerű lenne?</vt:lpstr>
      <vt:lpstr>Az új neurális háló</vt:lpstr>
      <vt:lpstr>Egy általános neurális háló</vt:lpstr>
      <vt:lpstr>Neurális hálózat típusok</vt:lpstr>
      <vt:lpstr>Strukturált és strukturálatlan adatok</vt:lpstr>
      <vt:lpstr>Egyszerű ML kontra DL</vt:lpstr>
      <vt:lpstr>Sigmoid  ReLU</vt:lpstr>
      <vt:lpstr>Logisztikai regresszió mint neurális hálózat</vt:lpstr>
      <vt:lpstr>Logisztikai regressziós költség függvény  (Cost Function)</vt:lpstr>
      <vt:lpstr>A logisztikai regresszió költségfüggvénye</vt:lpstr>
      <vt:lpstr>Gradiens lejtés/leereszkedés  (Gradient Descent)</vt:lpstr>
      <vt:lpstr>A gradiens és logisztikai regresszió frissítési egyenlet</vt:lpstr>
      <vt:lpstr>A neurális hálózatok javítása  (Train/Dev/Test sets)</vt:lpstr>
      <vt:lpstr>Mit tehetünk?</vt:lpstr>
      <vt:lpstr>Hogyan tudjuk azonosítani, hogy az ötlet működik?</vt:lpstr>
      <vt:lpstr>Adatkészletek hosszának meghatározása</vt:lpstr>
      <vt:lpstr>Más megközelítés</vt:lpstr>
      <vt:lpstr>Bias/variance (Torzítás/szórás)</vt:lpstr>
      <vt:lpstr>Megállapítás a hibák ellenőrzésével</vt:lpstr>
      <vt:lpstr>A magas torzítás kijavítása </vt:lpstr>
      <vt:lpstr>A magas szórás kijavítása A neurális hálózat szabályozása (Regularization)</vt:lpstr>
      <vt:lpstr>L2 szabályzás a logisztikai regressziónál</vt:lpstr>
      <vt:lpstr>L2 szabályzás a neurális hálózatnál</vt:lpstr>
      <vt:lpstr>L2 szabályzás a gradiens lejtésre</vt:lpstr>
      <vt:lpstr>Bibliográfia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(Mély tanulás) – Bevezető – </dc:title>
  <dc:creator>Polgar Istvan</dc:creator>
  <cp:lastModifiedBy>Polgar Istvan</cp:lastModifiedBy>
  <cp:revision>173</cp:revision>
  <dcterms:created xsi:type="dcterms:W3CDTF">2019-03-10T08:26:47Z</dcterms:created>
  <dcterms:modified xsi:type="dcterms:W3CDTF">2019-03-12T10:49:53Z</dcterms:modified>
</cp:coreProperties>
</file>