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1" r:id="rId1"/>
  </p:sldMasterIdLst>
  <p:notesMasterIdLst>
    <p:notesMasterId r:id="rId16"/>
  </p:notesMasterIdLst>
  <p:sldIdLst>
    <p:sldId id="256" r:id="rId2"/>
    <p:sldId id="257" r:id="rId3"/>
    <p:sldId id="258" r:id="rId4"/>
    <p:sldId id="261" r:id="rId5"/>
    <p:sldId id="260" r:id="rId6"/>
    <p:sldId id="262" r:id="rId7"/>
    <p:sldId id="259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Világos stílus 3 – 1. jelölőszín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7" autoAdjust="0"/>
    <p:restoredTop sz="86374" autoAdjust="0"/>
  </p:normalViewPr>
  <p:slideViewPr>
    <p:cSldViewPr snapToGrid="0">
      <p:cViewPr varScale="1">
        <p:scale>
          <a:sx n="116" d="100"/>
          <a:sy n="116" d="100"/>
        </p:scale>
        <p:origin x="1464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574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A129F0-E673-42F7-BB8A-869B941021FC}" type="datetimeFigureOut">
              <a:rPr lang="hu-HU" smtClean="0"/>
              <a:t>2019. 03. 16.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dirty="0" err="1"/>
              <a:t>Kovolúció</a:t>
            </a:r>
            <a:endParaRPr lang="hu-HU" dirty="0"/>
          </a:p>
          <a:p>
            <a:pPr lvl="1"/>
            <a:r>
              <a:rPr lang="hu-HU" dirty="0"/>
              <a:t>Eljárás</a:t>
            </a:r>
          </a:p>
          <a:p>
            <a:pPr lvl="1"/>
            <a:r>
              <a:rPr lang="hu-HU" dirty="0"/>
              <a:t>Példa</a:t>
            </a:r>
          </a:p>
          <a:p>
            <a:pPr lvl="1"/>
            <a:endParaRPr lang="hu-HU" dirty="0"/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7F77E-48B0-456D-80A8-F6BD10B88D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98699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A7F77E-48B0-456D-80A8-F6BD10B88DC8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84282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Mi főleg a képfeldolgozásban elért eredményeket és módszereket fogjuk bemutatni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A7F77E-48B0-456D-80A8-F6BD10B88DC8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769788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Ahol:</a:t>
            </a:r>
          </a:p>
          <a:p>
            <a:r>
              <a:rPr lang="hu-HU" dirty="0"/>
              <a:t>N = Az eredeti mátrix mérete</a:t>
            </a:r>
          </a:p>
          <a:p>
            <a:r>
              <a:rPr lang="hu-HU" dirty="0"/>
              <a:t>F = a szűrő mátrix mérete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A7F77E-48B0-456D-80A8-F6BD10B88DC8}" type="slidenum">
              <a:rPr lang="hu-HU" smtClean="0"/>
              <a:t>12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82542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3/16/2019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994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829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3/16/2019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522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3/16/2019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66141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3/16/2019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2311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8620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9243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1526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3/16/2019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670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876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3/16/2019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732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87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615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589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365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310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904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7418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  <p:sldLayoutId id="2147483756" r:id="rId15"/>
    <p:sldLayoutId id="2147483757" r:id="rId16"/>
    <p:sldLayoutId id="2147483758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A4D2F71-BFA8-4B53-B285-9BEB959875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hu-HU" dirty="0" err="1"/>
              <a:t>Konvolúciós</a:t>
            </a:r>
            <a:r>
              <a:rPr lang="hu-HU" dirty="0"/>
              <a:t> neuronhálók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B49FF02A-6D21-4DA6-A21E-6F8AE79C18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895811"/>
            <a:ext cx="9448800" cy="1046891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hu-HU" dirty="0"/>
              <a:t>Marton Tamás és </a:t>
            </a:r>
            <a:r>
              <a:rPr lang="hu-HU" dirty="0" err="1"/>
              <a:t>Könczey</a:t>
            </a:r>
            <a:r>
              <a:rPr lang="hu-HU" dirty="0"/>
              <a:t> Hunor</a:t>
            </a:r>
          </a:p>
          <a:p>
            <a:pPr algn="ctr"/>
            <a:r>
              <a:rPr lang="hu-HU" dirty="0" err="1"/>
              <a:t>Sapientai</a:t>
            </a:r>
            <a:r>
              <a:rPr lang="hu-HU" dirty="0"/>
              <a:t> EMTE Marosvásárhely</a:t>
            </a:r>
          </a:p>
          <a:p>
            <a:pPr algn="ctr"/>
            <a:r>
              <a:rPr lang="hu-HU" dirty="0"/>
              <a:t>2019</a:t>
            </a:r>
          </a:p>
          <a:p>
            <a:pPr algn="ctr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2711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FB3EB29-DB40-4DB5-AD8D-8CF413BE7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Milyen Szűrőket használhatunk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EE26D40-9174-4079-B6CD-C0594E2C7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025" y="2057401"/>
            <a:ext cx="10820400" cy="4024125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hu-HU" dirty="0"/>
              <a:t>Igazából </a:t>
            </a:r>
            <a:r>
              <a:rPr lang="hu-HU" dirty="0" err="1"/>
              <a:t>akármilyet</a:t>
            </a:r>
            <a:r>
              <a:rPr lang="hu-HU" dirty="0"/>
              <a:t>, de a szűrő változtatása nem vonzza magával a helyes eredményt, viszont ezekre odafigyelve, meghatározható egy szűrő mátrix:</a:t>
            </a:r>
          </a:p>
          <a:p>
            <a:pPr lvl="1">
              <a:lnSpc>
                <a:spcPct val="150000"/>
              </a:lnSpc>
            </a:pPr>
            <a:r>
              <a:rPr lang="hu-HU" dirty="0"/>
              <a:t>A szűrő mátrix legyen szimmetrikus (n x n)</a:t>
            </a:r>
          </a:p>
          <a:p>
            <a:pPr lvl="1">
              <a:lnSpc>
                <a:spcPct val="150000"/>
              </a:lnSpc>
            </a:pPr>
            <a:r>
              <a:rPr lang="hu-HU" dirty="0"/>
              <a:t>Az n-</a:t>
            </a:r>
            <a:r>
              <a:rPr lang="hu-HU" dirty="0" err="1"/>
              <a:t>nek</a:t>
            </a:r>
            <a:r>
              <a:rPr lang="hu-HU" dirty="0"/>
              <a:t> válasszunk páratlan számot.</a:t>
            </a:r>
          </a:p>
          <a:p>
            <a:pPr lvl="1">
              <a:lnSpc>
                <a:spcPct val="150000"/>
              </a:lnSpc>
            </a:pPr>
            <a:r>
              <a:rPr lang="hu-HU" dirty="0"/>
              <a:t>Érdemes előre definiált és kipróbált szűrőt alkalmazni</a:t>
            </a:r>
          </a:p>
          <a:p>
            <a:pPr marL="457200" lvl="1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61432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7F1BCF5-110D-4223-8C9D-B2CB059EE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Alkalmazható szűrők</a:t>
            </a:r>
          </a:p>
        </p:txBody>
      </p:sp>
      <p:graphicFrame>
        <p:nvGraphicFramePr>
          <p:cNvPr id="4" name="Táblázat 3">
            <a:extLst>
              <a:ext uri="{FF2B5EF4-FFF2-40B4-BE49-F238E27FC236}">
                <a16:creationId xmlns:a16="http://schemas.microsoft.com/office/drawing/2014/main" id="{20B0C696-581B-4054-AC41-90E19FFB8B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195359"/>
              </p:ext>
            </p:extLst>
          </p:nvPr>
        </p:nvGraphicFramePr>
        <p:xfrm>
          <a:off x="1200150" y="2854485"/>
          <a:ext cx="1369378" cy="11125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49580">
                  <a:extLst>
                    <a:ext uri="{9D8B030D-6E8A-4147-A177-3AD203B41FA5}">
                      <a16:colId xmlns:a16="http://schemas.microsoft.com/office/drawing/2014/main" val="3551019743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1165512669"/>
                    </a:ext>
                  </a:extLst>
                </a:gridCol>
                <a:gridCol w="470218">
                  <a:extLst>
                    <a:ext uri="{9D8B030D-6E8A-4147-A177-3AD203B41FA5}">
                      <a16:colId xmlns:a16="http://schemas.microsoft.com/office/drawing/2014/main" val="41112783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683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750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772412"/>
                  </a:ext>
                </a:extLst>
              </a:tr>
            </a:tbl>
          </a:graphicData>
        </a:graphic>
      </p:graphicFrame>
      <p:sp>
        <p:nvSpPr>
          <p:cNvPr id="5" name="Szövegdoboz 4">
            <a:extLst>
              <a:ext uri="{FF2B5EF4-FFF2-40B4-BE49-F238E27FC236}">
                <a16:creationId xmlns:a16="http://schemas.microsoft.com/office/drawing/2014/main" id="{A1EC1DC8-50C7-4B01-81F1-AEC3F51A3FEB}"/>
              </a:ext>
            </a:extLst>
          </p:cNvPr>
          <p:cNvSpPr txBox="1"/>
          <p:nvPr/>
        </p:nvSpPr>
        <p:spPr>
          <a:xfrm>
            <a:off x="1200150" y="4052412"/>
            <a:ext cx="1369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400" dirty="0"/>
              <a:t>Vízszintes</a:t>
            </a:r>
          </a:p>
        </p:txBody>
      </p:sp>
      <p:graphicFrame>
        <p:nvGraphicFramePr>
          <p:cNvPr id="6" name="Táblázat 5">
            <a:extLst>
              <a:ext uri="{FF2B5EF4-FFF2-40B4-BE49-F238E27FC236}">
                <a16:creationId xmlns:a16="http://schemas.microsoft.com/office/drawing/2014/main" id="{D8C95CC7-6EF4-4C2E-A938-D1F250CDFF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7172205"/>
              </p:ext>
            </p:extLst>
          </p:nvPr>
        </p:nvGraphicFramePr>
        <p:xfrm>
          <a:off x="2799873" y="2854485"/>
          <a:ext cx="1294766" cy="11125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97897">
                  <a:extLst>
                    <a:ext uri="{9D8B030D-6E8A-4147-A177-3AD203B41FA5}">
                      <a16:colId xmlns:a16="http://schemas.microsoft.com/office/drawing/2014/main" val="3551019743"/>
                    </a:ext>
                  </a:extLst>
                </a:gridCol>
                <a:gridCol w="397897">
                  <a:extLst>
                    <a:ext uri="{9D8B030D-6E8A-4147-A177-3AD203B41FA5}">
                      <a16:colId xmlns:a16="http://schemas.microsoft.com/office/drawing/2014/main" val="1165512669"/>
                    </a:ext>
                  </a:extLst>
                </a:gridCol>
                <a:gridCol w="498972">
                  <a:extLst>
                    <a:ext uri="{9D8B030D-6E8A-4147-A177-3AD203B41FA5}">
                      <a16:colId xmlns:a16="http://schemas.microsoft.com/office/drawing/2014/main" val="41112783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683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750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772412"/>
                  </a:ext>
                </a:extLst>
              </a:tr>
            </a:tbl>
          </a:graphicData>
        </a:graphic>
      </p:graphicFrame>
      <p:sp>
        <p:nvSpPr>
          <p:cNvPr id="7" name="Szövegdoboz 6">
            <a:extLst>
              <a:ext uri="{FF2B5EF4-FFF2-40B4-BE49-F238E27FC236}">
                <a16:creationId xmlns:a16="http://schemas.microsoft.com/office/drawing/2014/main" id="{8A6AE8F4-D4B6-44F2-9EBA-F5BCF6CEAB3F}"/>
              </a:ext>
            </a:extLst>
          </p:cNvPr>
          <p:cNvSpPr txBox="1"/>
          <p:nvPr/>
        </p:nvSpPr>
        <p:spPr>
          <a:xfrm>
            <a:off x="2799873" y="4052412"/>
            <a:ext cx="12201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400" dirty="0"/>
              <a:t>Függőleges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88C17AE4-A01F-486B-878E-BEE54CA82EF7}"/>
              </a:ext>
            </a:extLst>
          </p:cNvPr>
          <p:cNvSpPr txBox="1"/>
          <p:nvPr/>
        </p:nvSpPr>
        <p:spPr>
          <a:xfrm>
            <a:off x="1114425" y="2242067"/>
            <a:ext cx="3133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Robinson féle szűrök:</a:t>
            </a:r>
          </a:p>
        </p:txBody>
      </p:sp>
      <p:graphicFrame>
        <p:nvGraphicFramePr>
          <p:cNvPr id="13" name="Táblázat 12">
            <a:extLst>
              <a:ext uri="{FF2B5EF4-FFF2-40B4-BE49-F238E27FC236}">
                <a16:creationId xmlns:a16="http://schemas.microsoft.com/office/drawing/2014/main" id="{13511492-573B-4B59-8823-811A13D581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158131"/>
              </p:ext>
            </p:extLst>
          </p:nvPr>
        </p:nvGraphicFramePr>
        <p:xfrm>
          <a:off x="1200150" y="4445596"/>
          <a:ext cx="1369378" cy="11125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49580">
                  <a:extLst>
                    <a:ext uri="{9D8B030D-6E8A-4147-A177-3AD203B41FA5}">
                      <a16:colId xmlns:a16="http://schemas.microsoft.com/office/drawing/2014/main" val="3551019743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1165512669"/>
                    </a:ext>
                  </a:extLst>
                </a:gridCol>
                <a:gridCol w="470218">
                  <a:extLst>
                    <a:ext uri="{9D8B030D-6E8A-4147-A177-3AD203B41FA5}">
                      <a16:colId xmlns:a16="http://schemas.microsoft.com/office/drawing/2014/main" val="41112783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683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750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772412"/>
                  </a:ext>
                </a:extLst>
              </a:tr>
            </a:tbl>
          </a:graphicData>
        </a:graphic>
      </p:graphicFrame>
      <p:sp>
        <p:nvSpPr>
          <p:cNvPr id="14" name="Szövegdoboz 13">
            <a:extLst>
              <a:ext uri="{FF2B5EF4-FFF2-40B4-BE49-F238E27FC236}">
                <a16:creationId xmlns:a16="http://schemas.microsoft.com/office/drawing/2014/main" id="{35B25C68-903D-4712-8A57-591437EE93B2}"/>
              </a:ext>
            </a:extLst>
          </p:cNvPr>
          <p:cNvSpPr txBox="1"/>
          <p:nvPr/>
        </p:nvSpPr>
        <p:spPr>
          <a:xfrm>
            <a:off x="1200150" y="5643523"/>
            <a:ext cx="1369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400" dirty="0"/>
              <a:t>45°-os</a:t>
            </a:r>
          </a:p>
        </p:txBody>
      </p:sp>
      <p:graphicFrame>
        <p:nvGraphicFramePr>
          <p:cNvPr id="15" name="Táblázat 14">
            <a:extLst>
              <a:ext uri="{FF2B5EF4-FFF2-40B4-BE49-F238E27FC236}">
                <a16:creationId xmlns:a16="http://schemas.microsoft.com/office/drawing/2014/main" id="{49F0EFBC-9CF2-44A1-8389-6FA7512122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9043849"/>
              </p:ext>
            </p:extLst>
          </p:nvPr>
        </p:nvGraphicFramePr>
        <p:xfrm>
          <a:off x="2799873" y="4445596"/>
          <a:ext cx="1294766" cy="11125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74968">
                  <a:extLst>
                    <a:ext uri="{9D8B030D-6E8A-4147-A177-3AD203B41FA5}">
                      <a16:colId xmlns:a16="http://schemas.microsoft.com/office/drawing/2014/main" val="3551019743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1165512669"/>
                    </a:ext>
                  </a:extLst>
                </a:gridCol>
                <a:gridCol w="470218">
                  <a:extLst>
                    <a:ext uri="{9D8B030D-6E8A-4147-A177-3AD203B41FA5}">
                      <a16:colId xmlns:a16="http://schemas.microsoft.com/office/drawing/2014/main" val="41112783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683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750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772412"/>
                  </a:ext>
                </a:extLst>
              </a:tr>
            </a:tbl>
          </a:graphicData>
        </a:graphic>
      </p:graphicFrame>
      <p:sp>
        <p:nvSpPr>
          <p:cNvPr id="16" name="Szövegdoboz 15">
            <a:extLst>
              <a:ext uri="{FF2B5EF4-FFF2-40B4-BE49-F238E27FC236}">
                <a16:creationId xmlns:a16="http://schemas.microsoft.com/office/drawing/2014/main" id="{80AD49A2-3C9D-4A38-BB44-5E37A3820C21}"/>
              </a:ext>
            </a:extLst>
          </p:cNvPr>
          <p:cNvSpPr txBox="1"/>
          <p:nvPr/>
        </p:nvSpPr>
        <p:spPr>
          <a:xfrm>
            <a:off x="2799873" y="5643523"/>
            <a:ext cx="12201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400" dirty="0"/>
              <a:t>135°-os</a:t>
            </a:r>
          </a:p>
        </p:txBody>
      </p:sp>
      <p:graphicFrame>
        <p:nvGraphicFramePr>
          <p:cNvPr id="17" name="Táblázat 16">
            <a:extLst>
              <a:ext uri="{FF2B5EF4-FFF2-40B4-BE49-F238E27FC236}">
                <a16:creationId xmlns:a16="http://schemas.microsoft.com/office/drawing/2014/main" id="{29FC1F40-64F4-4123-A2A6-BFC3B9971D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4708064"/>
              </p:ext>
            </p:extLst>
          </p:nvPr>
        </p:nvGraphicFramePr>
        <p:xfrm>
          <a:off x="4733925" y="2854485"/>
          <a:ext cx="1369378" cy="11125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49580">
                  <a:extLst>
                    <a:ext uri="{9D8B030D-6E8A-4147-A177-3AD203B41FA5}">
                      <a16:colId xmlns:a16="http://schemas.microsoft.com/office/drawing/2014/main" val="3551019743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1165512669"/>
                    </a:ext>
                  </a:extLst>
                </a:gridCol>
                <a:gridCol w="470218">
                  <a:extLst>
                    <a:ext uri="{9D8B030D-6E8A-4147-A177-3AD203B41FA5}">
                      <a16:colId xmlns:a16="http://schemas.microsoft.com/office/drawing/2014/main" val="41112783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683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750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772412"/>
                  </a:ext>
                </a:extLst>
              </a:tr>
            </a:tbl>
          </a:graphicData>
        </a:graphic>
      </p:graphicFrame>
      <p:sp>
        <p:nvSpPr>
          <p:cNvPr id="18" name="Szövegdoboz 17">
            <a:extLst>
              <a:ext uri="{FF2B5EF4-FFF2-40B4-BE49-F238E27FC236}">
                <a16:creationId xmlns:a16="http://schemas.microsoft.com/office/drawing/2014/main" id="{9ABF9BF3-2D42-4A95-8F46-6B957F124975}"/>
              </a:ext>
            </a:extLst>
          </p:cNvPr>
          <p:cNvSpPr txBox="1"/>
          <p:nvPr/>
        </p:nvSpPr>
        <p:spPr>
          <a:xfrm>
            <a:off x="4733925" y="4052412"/>
            <a:ext cx="1369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400" dirty="0"/>
              <a:t>Vízszintes</a:t>
            </a:r>
          </a:p>
        </p:txBody>
      </p:sp>
      <p:graphicFrame>
        <p:nvGraphicFramePr>
          <p:cNvPr id="19" name="Táblázat 18">
            <a:extLst>
              <a:ext uri="{FF2B5EF4-FFF2-40B4-BE49-F238E27FC236}">
                <a16:creationId xmlns:a16="http://schemas.microsoft.com/office/drawing/2014/main" id="{E52471B4-1C9D-4FC2-8454-505AB44F11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377483"/>
              </p:ext>
            </p:extLst>
          </p:nvPr>
        </p:nvGraphicFramePr>
        <p:xfrm>
          <a:off x="6333648" y="2854485"/>
          <a:ext cx="1294766" cy="11125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97897">
                  <a:extLst>
                    <a:ext uri="{9D8B030D-6E8A-4147-A177-3AD203B41FA5}">
                      <a16:colId xmlns:a16="http://schemas.microsoft.com/office/drawing/2014/main" val="3551019743"/>
                    </a:ext>
                  </a:extLst>
                </a:gridCol>
                <a:gridCol w="397897">
                  <a:extLst>
                    <a:ext uri="{9D8B030D-6E8A-4147-A177-3AD203B41FA5}">
                      <a16:colId xmlns:a16="http://schemas.microsoft.com/office/drawing/2014/main" val="1165512669"/>
                    </a:ext>
                  </a:extLst>
                </a:gridCol>
                <a:gridCol w="498972">
                  <a:extLst>
                    <a:ext uri="{9D8B030D-6E8A-4147-A177-3AD203B41FA5}">
                      <a16:colId xmlns:a16="http://schemas.microsoft.com/office/drawing/2014/main" val="41112783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683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750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772412"/>
                  </a:ext>
                </a:extLst>
              </a:tr>
            </a:tbl>
          </a:graphicData>
        </a:graphic>
      </p:graphicFrame>
      <p:sp>
        <p:nvSpPr>
          <p:cNvPr id="20" name="Szövegdoboz 19">
            <a:extLst>
              <a:ext uri="{FF2B5EF4-FFF2-40B4-BE49-F238E27FC236}">
                <a16:creationId xmlns:a16="http://schemas.microsoft.com/office/drawing/2014/main" id="{BC094066-8E18-4AF0-93AB-9DACC0F42EB8}"/>
              </a:ext>
            </a:extLst>
          </p:cNvPr>
          <p:cNvSpPr txBox="1"/>
          <p:nvPr/>
        </p:nvSpPr>
        <p:spPr>
          <a:xfrm>
            <a:off x="6333648" y="4052412"/>
            <a:ext cx="12201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400" dirty="0"/>
              <a:t>Függőleges</a:t>
            </a:r>
          </a:p>
        </p:txBody>
      </p:sp>
      <p:sp>
        <p:nvSpPr>
          <p:cNvPr id="21" name="Szövegdoboz 20">
            <a:extLst>
              <a:ext uri="{FF2B5EF4-FFF2-40B4-BE49-F238E27FC236}">
                <a16:creationId xmlns:a16="http://schemas.microsoft.com/office/drawing/2014/main" id="{3CAA389A-B0E4-43D5-AA3E-ABE96FC9EC14}"/>
              </a:ext>
            </a:extLst>
          </p:cNvPr>
          <p:cNvSpPr txBox="1"/>
          <p:nvPr/>
        </p:nvSpPr>
        <p:spPr>
          <a:xfrm>
            <a:off x="4648200" y="2242067"/>
            <a:ext cx="3133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/>
              <a:t>Sobel</a:t>
            </a:r>
            <a:r>
              <a:rPr lang="hu-HU" dirty="0"/>
              <a:t> féle szűrök:</a:t>
            </a:r>
          </a:p>
        </p:txBody>
      </p:sp>
      <p:graphicFrame>
        <p:nvGraphicFramePr>
          <p:cNvPr id="22" name="Táblázat 21">
            <a:extLst>
              <a:ext uri="{FF2B5EF4-FFF2-40B4-BE49-F238E27FC236}">
                <a16:creationId xmlns:a16="http://schemas.microsoft.com/office/drawing/2014/main" id="{8FF0F892-50A0-49F7-9A9C-7B28AAA8B4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5807"/>
              </p:ext>
            </p:extLst>
          </p:nvPr>
        </p:nvGraphicFramePr>
        <p:xfrm>
          <a:off x="4733925" y="4445596"/>
          <a:ext cx="1369378" cy="11125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49580">
                  <a:extLst>
                    <a:ext uri="{9D8B030D-6E8A-4147-A177-3AD203B41FA5}">
                      <a16:colId xmlns:a16="http://schemas.microsoft.com/office/drawing/2014/main" val="3551019743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1165512669"/>
                    </a:ext>
                  </a:extLst>
                </a:gridCol>
                <a:gridCol w="470218">
                  <a:extLst>
                    <a:ext uri="{9D8B030D-6E8A-4147-A177-3AD203B41FA5}">
                      <a16:colId xmlns:a16="http://schemas.microsoft.com/office/drawing/2014/main" val="41112783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683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750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772412"/>
                  </a:ext>
                </a:extLst>
              </a:tr>
            </a:tbl>
          </a:graphicData>
        </a:graphic>
      </p:graphicFrame>
      <p:sp>
        <p:nvSpPr>
          <p:cNvPr id="23" name="Szövegdoboz 22">
            <a:extLst>
              <a:ext uri="{FF2B5EF4-FFF2-40B4-BE49-F238E27FC236}">
                <a16:creationId xmlns:a16="http://schemas.microsoft.com/office/drawing/2014/main" id="{1C9D2333-3186-466C-97F4-6CF8562EB22D}"/>
              </a:ext>
            </a:extLst>
          </p:cNvPr>
          <p:cNvSpPr txBox="1"/>
          <p:nvPr/>
        </p:nvSpPr>
        <p:spPr>
          <a:xfrm>
            <a:off x="4733925" y="5643523"/>
            <a:ext cx="1369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400" dirty="0"/>
              <a:t>45°-os</a:t>
            </a:r>
          </a:p>
        </p:txBody>
      </p:sp>
      <p:graphicFrame>
        <p:nvGraphicFramePr>
          <p:cNvPr id="24" name="Táblázat 23">
            <a:extLst>
              <a:ext uri="{FF2B5EF4-FFF2-40B4-BE49-F238E27FC236}">
                <a16:creationId xmlns:a16="http://schemas.microsoft.com/office/drawing/2014/main" id="{2EB9E52A-A7F6-4898-9073-F94F37E44D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604526"/>
              </p:ext>
            </p:extLst>
          </p:nvPr>
        </p:nvGraphicFramePr>
        <p:xfrm>
          <a:off x="6333648" y="4445596"/>
          <a:ext cx="1294766" cy="11125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74968">
                  <a:extLst>
                    <a:ext uri="{9D8B030D-6E8A-4147-A177-3AD203B41FA5}">
                      <a16:colId xmlns:a16="http://schemas.microsoft.com/office/drawing/2014/main" val="3551019743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1165512669"/>
                    </a:ext>
                  </a:extLst>
                </a:gridCol>
                <a:gridCol w="470218">
                  <a:extLst>
                    <a:ext uri="{9D8B030D-6E8A-4147-A177-3AD203B41FA5}">
                      <a16:colId xmlns:a16="http://schemas.microsoft.com/office/drawing/2014/main" val="41112783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683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750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772412"/>
                  </a:ext>
                </a:extLst>
              </a:tr>
            </a:tbl>
          </a:graphicData>
        </a:graphic>
      </p:graphicFrame>
      <p:sp>
        <p:nvSpPr>
          <p:cNvPr id="25" name="Szövegdoboz 24">
            <a:extLst>
              <a:ext uri="{FF2B5EF4-FFF2-40B4-BE49-F238E27FC236}">
                <a16:creationId xmlns:a16="http://schemas.microsoft.com/office/drawing/2014/main" id="{2287A416-2FCB-4C2C-8190-976B5DCBA0EB}"/>
              </a:ext>
            </a:extLst>
          </p:cNvPr>
          <p:cNvSpPr txBox="1"/>
          <p:nvPr/>
        </p:nvSpPr>
        <p:spPr>
          <a:xfrm>
            <a:off x="6333648" y="5643523"/>
            <a:ext cx="12201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400" dirty="0"/>
              <a:t>135°-os</a:t>
            </a:r>
          </a:p>
        </p:txBody>
      </p:sp>
      <p:graphicFrame>
        <p:nvGraphicFramePr>
          <p:cNvPr id="26" name="Táblázat 25">
            <a:extLst>
              <a:ext uri="{FF2B5EF4-FFF2-40B4-BE49-F238E27FC236}">
                <a16:creationId xmlns:a16="http://schemas.microsoft.com/office/drawing/2014/main" id="{DB42CFFD-A3F5-4D18-A4DA-A179D8C246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8441183"/>
              </p:ext>
            </p:extLst>
          </p:nvPr>
        </p:nvGraphicFramePr>
        <p:xfrm>
          <a:off x="8257700" y="2854485"/>
          <a:ext cx="1496378" cy="11125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49580">
                  <a:extLst>
                    <a:ext uri="{9D8B030D-6E8A-4147-A177-3AD203B41FA5}">
                      <a16:colId xmlns:a16="http://schemas.microsoft.com/office/drawing/2014/main" val="3551019743"/>
                    </a:ext>
                  </a:extLst>
                </a:gridCol>
                <a:gridCol w="576580">
                  <a:extLst>
                    <a:ext uri="{9D8B030D-6E8A-4147-A177-3AD203B41FA5}">
                      <a16:colId xmlns:a16="http://schemas.microsoft.com/office/drawing/2014/main" val="1165512669"/>
                    </a:ext>
                  </a:extLst>
                </a:gridCol>
                <a:gridCol w="470218">
                  <a:extLst>
                    <a:ext uri="{9D8B030D-6E8A-4147-A177-3AD203B41FA5}">
                      <a16:colId xmlns:a16="http://schemas.microsoft.com/office/drawing/2014/main" val="41112783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683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750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772412"/>
                  </a:ext>
                </a:extLst>
              </a:tr>
            </a:tbl>
          </a:graphicData>
        </a:graphic>
      </p:graphicFrame>
      <p:sp>
        <p:nvSpPr>
          <p:cNvPr id="27" name="Szövegdoboz 26">
            <a:extLst>
              <a:ext uri="{FF2B5EF4-FFF2-40B4-BE49-F238E27FC236}">
                <a16:creationId xmlns:a16="http://schemas.microsoft.com/office/drawing/2014/main" id="{90C5FD39-5AA9-46C3-BD85-38678ADEA4FD}"/>
              </a:ext>
            </a:extLst>
          </p:cNvPr>
          <p:cNvSpPr txBox="1"/>
          <p:nvPr/>
        </p:nvSpPr>
        <p:spPr>
          <a:xfrm>
            <a:off x="8257700" y="4052412"/>
            <a:ext cx="1369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400" dirty="0"/>
              <a:t>Vízszintes</a:t>
            </a:r>
          </a:p>
        </p:txBody>
      </p:sp>
      <p:graphicFrame>
        <p:nvGraphicFramePr>
          <p:cNvPr id="28" name="Táblázat 27">
            <a:extLst>
              <a:ext uri="{FF2B5EF4-FFF2-40B4-BE49-F238E27FC236}">
                <a16:creationId xmlns:a16="http://schemas.microsoft.com/office/drawing/2014/main" id="{4B5976D1-0A90-4E4E-A2E2-C499C6B6E8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38136"/>
              </p:ext>
            </p:extLst>
          </p:nvPr>
        </p:nvGraphicFramePr>
        <p:xfrm>
          <a:off x="9857423" y="2854485"/>
          <a:ext cx="1474857" cy="11125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00380">
                  <a:extLst>
                    <a:ext uri="{9D8B030D-6E8A-4147-A177-3AD203B41FA5}">
                      <a16:colId xmlns:a16="http://schemas.microsoft.com/office/drawing/2014/main" val="3551019743"/>
                    </a:ext>
                  </a:extLst>
                </a:gridCol>
                <a:gridCol w="397897">
                  <a:extLst>
                    <a:ext uri="{9D8B030D-6E8A-4147-A177-3AD203B41FA5}">
                      <a16:colId xmlns:a16="http://schemas.microsoft.com/office/drawing/2014/main" val="1165512669"/>
                    </a:ext>
                  </a:extLst>
                </a:gridCol>
                <a:gridCol w="576580">
                  <a:extLst>
                    <a:ext uri="{9D8B030D-6E8A-4147-A177-3AD203B41FA5}">
                      <a16:colId xmlns:a16="http://schemas.microsoft.com/office/drawing/2014/main" val="41112783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-3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683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750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772412"/>
                  </a:ext>
                </a:extLst>
              </a:tr>
            </a:tbl>
          </a:graphicData>
        </a:graphic>
      </p:graphicFrame>
      <p:sp>
        <p:nvSpPr>
          <p:cNvPr id="29" name="Szövegdoboz 28">
            <a:extLst>
              <a:ext uri="{FF2B5EF4-FFF2-40B4-BE49-F238E27FC236}">
                <a16:creationId xmlns:a16="http://schemas.microsoft.com/office/drawing/2014/main" id="{0685C7DC-525A-4A5A-8DD6-53F961D83045}"/>
              </a:ext>
            </a:extLst>
          </p:cNvPr>
          <p:cNvSpPr txBox="1"/>
          <p:nvPr/>
        </p:nvSpPr>
        <p:spPr>
          <a:xfrm>
            <a:off x="9857423" y="4052412"/>
            <a:ext cx="12201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400" dirty="0"/>
              <a:t>Függőleges</a:t>
            </a:r>
          </a:p>
        </p:txBody>
      </p:sp>
      <p:sp>
        <p:nvSpPr>
          <p:cNvPr id="30" name="Szövegdoboz 29">
            <a:extLst>
              <a:ext uri="{FF2B5EF4-FFF2-40B4-BE49-F238E27FC236}">
                <a16:creationId xmlns:a16="http://schemas.microsoft.com/office/drawing/2014/main" id="{55910A0C-6AE8-4350-86D2-D5892AA28DFF}"/>
              </a:ext>
            </a:extLst>
          </p:cNvPr>
          <p:cNvSpPr txBox="1"/>
          <p:nvPr/>
        </p:nvSpPr>
        <p:spPr>
          <a:xfrm>
            <a:off x="8171975" y="2242067"/>
            <a:ext cx="3133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/>
              <a:t>Scharr</a:t>
            </a:r>
            <a:r>
              <a:rPr lang="hu-HU" dirty="0"/>
              <a:t> féle szűrök:</a:t>
            </a:r>
          </a:p>
        </p:txBody>
      </p:sp>
      <p:graphicFrame>
        <p:nvGraphicFramePr>
          <p:cNvPr id="31" name="Táblázat 30">
            <a:extLst>
              <a:ext uri="{FF2B5EF4-FFF2-40B4-BE49-F238E27FC236}">
                <a16:creationId xmlns:a16="http://schemas.microsoft.com/office/drawing/2014/main" id="{F9BFC95B-660D-468F-A598-8EEFBC8A0B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9544658"/>
              </p:ext>
            </p:extLst>
          </p:nvPr>
        </p:nvGraphicFramePr>
        <p:xfrm>
          <a:off x="8257700" y="4445596"/>
          <a:ext cx="1475740" cy="11125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49580">
                  <a:extLst>
                    <a:ext uri="{9D8B030D-6E8A-4147-A177-3AD203B41FA5}">
                      <a16:colId xmlns:a16="http://schemas.microsoft.com/office/drawing/2014/main" val="3551019743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1165512669"/>
                    </a:ext>
                  </a:extLst>
                </a:gridCol>
                <a:gridCol w="576580">
                  <a:extLst>
                    <a:ext uri="{9D8B030D-6E8A-4147-A177-3AD203B41FA5}">
                      <a16:colId xmlns:a16="http://schemas.microsoft.com/office/drawing/2014/main" val="41112783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683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750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772412"/>
                  </a:ext>
                </a:extLst>
              </a:tr>
            </a:tbl>
          </a:graphicData>
        </a:graphic>
      </p:graphicFrame>
      <p:sp>
        <p:nvSpPr>
          <p:cNvPr id="32" name="Szövegdoboz 31">
            <a:extLst>
              <a:ext uri="{FF2B5EF4-FFF2-40B4-BE49-F238E27FC236}">
                <a16:creationId xmlns:a16="http://schemas.microsoft.com/office/drawing/2014/main" id="{886A954B-A885-42D1-B87E-60C69B68E4BF}"/>
              </a:ext>
            </a:extLst>
          </p:cNvPr>
          <p:cNvSpPr txBox="1"/>
          <p:nvPr/>
        </p:nvSpPr>
        <p:spPr>
          <a:xfrm>
            <a:off x="8257700" y="5643523"/>
            <a:ext cx="1369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400" dirty="0"/>
              <a:t>45°-os</a:t>
            </a:r>
          </a:p>
        </p:txBody>
      </p:sp>
      <p:graphicFrame>
        <p:nvGraphicFramePr>
          <p:cNvPr id="33" name="Táblázat 32">
            <a:extLst>
              <a:ext uri="{FF2B5EF4-FFF2-40B4-BE49-F238E27FC236}">
                <a16:creationId xmlns:a16="http://schemas.microsoft.com/office/drawing/2014/main" id="{4C266FEE-4299-4007-A02F-16697A4C19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389184"/>
              </p:ext>
            </p:extLst>
          </p:nvPr>
        </p:nvGraphicFramePr>
        <p:xfrm>
          <a:off x="9857423" y="4445596"/>
          <a:ext cx="1526540" cy="11125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00380">
                  <a:extLst>
                    <a:ext uri="{9D8B030D-6E8A-4147-A177-3AD203B41FA5}">
                      <a16:colId xmlns:a16="http://schemas.microsoft.com/office/drawing/2014/main" val="3551019743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1165512669"/>
                    </a:ext>
                  </a:extLst>
                </a:gridCol>
                <a:gridCol w="576580">
                  <a:extLst>
                    <a:ext uri="{9D8B030D-6E8A-4147-A177-3AD203B41FA5}">
                      <a16:colId xmlns:a16="http://schemas.microsoft.com/office/drawing/2014/main" val="41112783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-10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683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750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772412"/>
                  </a:ext>
                </a:extLst>
              </a:tr>
            </a:tbl>
          </a:graphicData>
        </a:graphic>
      </p:graphicFrame>
      <p:sp>
        <p:nvSpPr>
          <p:cNvPr id="34" name="Szövegdoboz 33">
            <a:extLst>
              <a:ext uri="{FF2B5EF4-FFF2-40B4-BE49-F238E27FC236}">
                <a16:creationId xmlns:a16="http://schemas.microsoft.com/office/drawing/2014/main" id="{9DE9C793-9A56-4474-AD51-16CCF804D209}"/>
              </a:ext>
            </a:extLst>
          </p:cNvPr>
          <p:cNvSpPr txBox="1"/>
          <p:nvPr/>
        </p:nvSpPr>
        <p:spPr>
          <a:xfrm>
            <a:off x="9857423" y="5643523"/>
            <a:ext cx="12201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400" dirty="0"/>
              <a:t>135°-os</a:t>
            </a:r>
          </a:p>
        </p:txBody>
      </p:sp>
    </p:spTree>
    <p:extLst>
      <p:ext uri="{BB962C8B-B14F-4D97-AF65-F5344CB8AC3E}">
        <p14:creationId xmlns:p14="http://schemas.microsoft.com/office/powerpoint/2010/main" val="3644774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2FF462E-15CD-4387-92F8-877DA41C2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Mit veszünk észre? 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996A0BB-3649-40D9-9EE6-F7A3C41BC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konvolúciós</a:t>
            </a:r>
            <a:r>
              <a:rPr lang="hu-HU" dirty="0"/>
              <a:t> eljárás felbontás veszteséggel jár, melynek mértéke: (n – f + 1). Tehát az eredmény </a:t>
            </a:r>
            <a:r>
              <a:rPr lang="hu-HU"/>
              <a:t>mátrix (n – f + 1) x (n – f + 1)-es. </a:t>
            </a:r>
            <a:endParaRPr lang="hu-HU" dirty="0"/>
          </a:p>
          <a:p>
            <a:r>
              <a:rPr lang="hu-HU" dirty="0"/>
              <a:t>Az előző példáinkban egy 6x6-os mátrixból az eljárás után 4x4-es mátrixot kaptunk. A felbontás veszteség nagyban függ a filter méretétől.</a:t>
            </a:r>
          </a:p>
          <a:p>
            <a:r>
              <a:rPr lang="hu-HU" dirty="0"/>
              <a:t>Ez a neurális hálózatok esetén nem probléma, de képfeldolgozásnál már lehet, hogy gondot okoz. </a:t>
            </a:r>
          </a:p>
          <a:p>
            <a:r>
              <a:rPr lang="hu-HU" dirty="0"/>
              <a:t>Ebből adódóan viszont felmerül az a probléma, hogy a </a:t>
            </a:r>
            <a:r>
              <a:rPr lang="hu-HU" dirty="0" err="1"/>
              <a:t>konvolúciós</a:t>
            </a:r>
            <a:r>
              <a:rPr lang="hu-HU" dirty="0"/>
              <a:t> eljárás során a mátrix sarkaiban lévő értékek csak egyszer értékelődnek ki, míg a közepén lévő értékek többször. </a:t>
            </a:r>
          </a:p>
        </p:txBody>
      </p:sp>
    </p:spTree>
    <p:extLst>
      <p:ext uri="{BB962C8B-B14F-4D97-AF65-F5344CB8AC3E}">
        <p14:creationId xmlns:p14="http://schemas.microsoft.com/office/powerpoint/2010/main" val="21930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9804146-A763-4691-8170-8D092052D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Egy megoldás: </a:t>
            </a:r>
            <a:r>
              <a:rPr lang="hu-HU" dirty="0" err="1"/>
              <a:t>Padding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A6178DD-B1F2-4552-A961-20F1FD869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padding</a:t>
            </a:r>
            <a:r>
              <a:rPr lang="hu-HU" dirty="0"/>
              <a:t> módszer alkalmazásával, a </a:t>
            </a:r>
            <a:r>
              <a:rPr lang="hu-HU" dirty="0" err="1"/>
              <a:t>konvolúciós</a:t>
            </a:r>
            <a:r>
              <a:rPr lang="hu-HU" dirty="0"/>
              <a:t> eljárás után az eredmény mátrix mérete azonos lesz az eredeti mátrix méretével.</a:t>
            </a:r>
          </a:p>
          <a:p>
            <a:r>
              <a:rPr lang="hu-HU" dirty="0"/>
              <a:t>Az előző képlet úgy módosul, hogy n+2p-f+1. </a:t>
            </a:r>
          </a:p>
        </p:txBody>
      </p:sp>
    </p:spTree>
    <p:extLst>
      <p:ext uri="{BB962C8B-B14F-4D97-AF65-F5344CB8AC3E}">
        <p14:creationId xmlns:p14="http://schemas.microsoft.com/office/powerpoint/2010/main" val="1418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0EFC6A2-5D70-4FE7-8275-64EEF8830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padding</a:t>
            </a:r>
            <a:endParaRPr lang="hu-HU" dirty="0"/>
          </a:p>
        </p:txBody>
      </p:sp>
      <p:graphicFrame>
        <p:nvGraphicFramePr>
          <p:cNvPr id="3" name="Tartalom helye 3">
            <a:extLst>
              <a:ext uri="{FF2B5EF4-FFF2-40B4-BE49-F238E27FC236}">
                <a16:creationId xmlns:a16="http://schemas.microsoft.com/office/drawing/2014/main" id="{2C7686AD-C105-4081-895C-EFE5F1441B5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1406672"/>
              </p:ext>
            </p:extLst>
          </p:nvPr>
        </p:nvGraphicFramePr>
        <p:xfrm>
          <a:off x="1061540" y="2575560"/>
          <a:ext cx="3011805" cy="22250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03555">
                  <a:extLst>
                    <a:ext uri="{9D8B030D-6E8A-4147-A177-3AD203B41FA5}">
                      <a16:colId xmlns:a16="http://schemas.microsoft.com/office/drawing/2014/main" val="150819705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216831800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710840610"/>
                    </a:ext>
                  </a:extLst>
                </a:gridCol>
                <a:gridCol w="500380">
                  <a:extLst>
                    <a:ext uri="{9D8B030D-6E8A-4147-A177-3AD203B41FA5}">
                      <a16:colId xmlns:a16="http://schemas.microsoft.com/office/drawing/2014/main" val="219889534"/>
                    </a:ext>
                  </a:extLst>
                </a:gridCol>
                <a:gridCol w="500380">
                  <a:extLst>
                    <a:ext uri="{9D8B030D-6E8A-4147-A177-3AD203B41FA5}">
                      <a16:colId xmlns:a16="http://schemas.microsoft.com/office/drawing/2014/main" val="361497323"/>
                    </a:ext>
                  </a:extLst>
                </a:gridCol>
                <a:gridCol w="500380">
                  <a:extLst>
                    <a:ext uri="{9D8B030D-6E8A-4147-A177-3AD203B41FA5}">
                      <a16:colId xmlns:a16="http://schemas.microsoft.com/office/drawing/2014/main" val="41789965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280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085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487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318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3765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328386"/>
                  </a:ext>
                </a:extLst>
              </a:tr>
            </a:tbl>
          </a:graphicData>
        </a:graphic>
      </p:graphicFrame>
      <p:sp>
        <p:nvSpPr>
          <p:cNvPr id="4" name="Szövegdoboz 3">
            <a:extLst>
              <a:ext uri="{FF2B5EF4-FFF2-40B4-BE49-F238E27FC236}">
                <a16:creationId xmlns:a16="http://schemas.microsoft.com/office/drawing/2014/main" id="{63511A86-A70F-470C-B47D-41474866FCA0}"/>
              </a:ext>
            </a:extLst>
          </p:cNvPr>
          <p:cNvSpPr txBox="1"/>
          <p:nvPr/>
        </p:nvSpPr>
        <p:spPr>
          <a:xfrm>
            <a:off x="4938430" y="3250592"/>
            <a:ext cx="295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dirty="0"/>
              <a:t>*</a:t>
            </a:r>
          </a:p>
        </p:txBody>
      </p:sp>
      <p:graphicFrame>
        <p:nvGraphicFramePr>
          <p:cNvPr id="5" name="Táblázat 4">
            <a:extLst>
              <a:ext uri="{FF2B5EF4-FFF2-40B4-BE49-F238E27FC236}">
                <a16:creationId xmlns:a16="http://schemas.microsoft.com/office/drawing/2014/main" id="{9817D394-DF57-4D7A-B9B8-D522898EE3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1579406"/>
              </p:ext>
            </p:extLst>
          </p:nvPr>
        </p:nvGraphicFramePr>
        <p:xfrm>
          <a:off x="5628345" y="2951507"/>
          <a:ext cx="1369378" cy="11125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49580">
                  <a:extLst>
                    <a:ext uri="{9D8B030D-6E8A-4147-A177-3AD203B41FA5}">
                      <a16:colId xmlns:a16="http://schemas.microsoft.com/office/drawing/2014/main" val="3551019743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1165512669"/>
                    </a:ext>
                  </a:extLst>
                </a:gridCol>
                <a:gridCol w="470218">
                  <a:extLst>
                    <a:ext uri="{9D8B030D-6E8A-4147-A177-3AD203B41FA5}">
                      <a16:colId xmlns:a16="http://schemas.microsoft.com/office/drawing/2014/main" val="41112783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683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750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772412"/>
                  </a:ext>
                </a:extLst>
              </a:tr>
            </a:tbl>
          </a:graphicData>
        </a:graphic>
      </p:graphicFrame>
      <p:sp>
        <p:nvSpPr>
          <p:cNvPr id="6" name="Nyíl: jobbra mutató 5">
            <a:extLst>
              <a:ext uri="{FF2B5EF4-FFF2-40B4-BE49-F238E27FC236}">
                <a16:creationId xmlns:a16="http://schemas.microsoft.com/office/drawing/2014/main" id="{9538B71F-5B3E-4DDE-B154-B766F84A735F}"/>
              </a:ext>
            </a:extLst>
          </p:cNvPr>
          <p:cNvSpPr/>
          <p:nvPr/>
        </p:nvSpPr>
        <p:spPr>
          <a:xfrm>
            <a:off x="7147208" y="3270330"/>
            <a:ext cx="828561" cy="5048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aphicFrame>
        <p:nvGraphicFramePr>
          <p:cNvPr id="7" name="Táblázat 6">
            <a:extLst>
              <a:ext uri="{FF2B5EF4-FFF2-40B4-BE49-F238E27FC236}">
                <a16:creationId xmlns:a16="http://schemas.microsoft.com/office/drawing/2014/main" id="{068FEC88-1270-4ACE-9837-48C6093A77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9561488"/>
              </p:ext>
            </p:extLst>
          </p:nvPr>
        </p:nvGraphicFramePr>
        <p:xfrm>
          <a:off x="8565220" y="2761324"/>
          <a:ext cx="2153920" cy="14833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00380">
                  <a:extLst>
                    <a:ext uri="{9D8B030D-6E8A-4147-A177-3AD203B41FA5}">
                      <a16:colId xmlns:a16="http://schemas.microsoft.com/office/drawing/2014/main" val="2721208932"/>
                    </a:ext>
                  </a:extLst>
                </a:gridCol>
                <a:gridCol w="500380">
                  <a:extLst>
                    <a:ext uri="{9D8B030D-6E8A-4147-A177-3AD203B41FA5}">
                      <a16:colId xmlns:a16="http://schemas.microsoft.com/office/drawing/2014/main" val="2973569554"/>
                    </a:ext>
                  </a:extLst>
                </a:gridCol>
                <a:gridCol w="576580">
                  <a:extLst>
                    <a:ext uri="{9D8B030D-6E8A-4147-A177-3AD203B41FA5}">
                      <a16:colId xmlns:a16="http://schemas.microsoft.com/office/drawing/2014/main" val="1288506729"/>
                    </a:ext>
                  </a:extLst>
                </a:gridCol>
                <a:gridCol w="576580">
                  <a:extLst>
                    <a:ext uri="{9D8B030D-6E8A-4147-A177-3AD203B41FA5}">
                      <a16:colId xmlns:a16="http://schemas.microsoft.com/office/drawing/2014/main" val="40731971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407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523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9785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520471"/>
                  </a:ext>
                </a:extLst>
              </a:tr>
            </a:tbl>
          </a:graphicData>
        </a:graphic>
      </p:graphicFrame>
      <p:graphicFrame>
        <p:nvGraphicFramePr>
          <p:cNvPr id="12" name="Tartalom helye 3">
            <a:extLst>
              <a:ext uri="{FF2B5EF4-FFF2-40B4-BE49-F238E27FC236}">
                <a16:creationId xmlns:a16="http://schemas.microsoft.com/office/drawing/2014/main" id="{B2C42076-0688-4BAD-BC8A-3AF3C0DE529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7870825"/>
              </p:ext>
            </p:extLst>
          </p:nvPr>
        </p:nvGraphicFramePr>
        <p:xfrm>
          <a:off x="565922" y="2204720"/>
          <a:ext cx="4003040" cy="29667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00380">
                  <a:extLst>
                    <a:ext uri="{9D8B030D-6E8A-4147-A177-3AD203B41FA5}">
                      <a16:colId xmlns:a16="http://schemas.microsoft.com/office/drawing/2014/main" val="2509013720"/>
                    </a:ext>
                  </a:extLst>
                </a:gridCol>
                <a:gridCol w="500380">
                  <a:extLst>
                    <a:ext uri="{9D8B030D-6E8A-4147-A177-3AD203B41FA5}">
                      <a16:colId xmlns:a16="http://schemas.microsoft.com/office/drawing/2014/main" val="150819705"/>
                    </a:ext>
                  </a:extLst>
                </a:gridCol>
                <a:gridCol w="500380">
                  <a:extLst>
                    <a:ext uri="{9D8B030D-6E8A-4147-A177-3AD203B41FA5}">
                      <a16:colId xmlns:a16="http://schemas.microsoft.com/office/drawing/2014/main" val="216831800"/>
                    </a:ext>
                  </a:extLst>
                </a:gridCol>
                <a:gridCol w="500380">
                  <a:extLst>
                    <a:ext uri="{9D8B030D-6E8A-4147-A177-3AD203B41FA5}">
                      <a16:colId xmlns:a16="http://schemas.microsoft.com/office/drawing/2014/main" val="710840610"/>
                    </a:ext>
                  </a:extLst>
                </a:gridCol>
                <a:gridCol w="500380">
                  <a:extLst>
                    <a:ext uri="{9D8B030D-6E8A-4147-A177-3AD203B41FA5}">
                      <a16:colId xmlns:a16="http://schemas.microsoft.com/office/drawing/2014/main" val="219889534"/>
                    </a:ext>
                  </a:extLst>
                </a:gridCol>
                <a:gridCol w="500380">
                  <a:extLst>
                    <a:ext uri="{9D8B030D-6E8A-4147-A177-3AD203B41FA5}">
                      <a16:colId xmlns:a16="http://schemas.microsoft.com/office/drawing/2014/main" val="361497323"/>
                    </a:ext>
                  </a:extLst>
                </a:gridCol>
                <a:gridCol w="500380">
                  <a:extLst>
                    <a:ext uri="{9D8B030D-6E8A-4147-A177-3AD203B41FA5}">
                      <a16:colId xmlns:a16="http://schemas.microsoft.com/office/drawing/2014/main" val="4178996503"/>
                    </a:ext>
                  </a:extLst>
                </a:gridCol>
                <a:gridCol w="500380">
                  <a:extLst>
                    <a:ext uri="{9D8B030D-6E8A-4147-A177-3AD203B41FA5}">
                      <a16:colId xmlns:a16="http://schemas.microsoft.com/office/drawing/2014/main" val="23148990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10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10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10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10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8044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10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7280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0085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4487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3318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3765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362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328386"/>
                  </a:ext>
                </a:extLst>
              </a:tr>
            </a:tbl>
          </a:graphicData>
        </a:graphic>
      </p:graphicFrame>
      <p:graphicFrame>
        <p:nvGraphicFramePr>
          <p:cNvPr id="13" name="Táblázat 12">
            <a:extLst>
              <a:ext uri="{FF2B5EF4-FFF2-40B4-BE49-F238E27FC236}">
                <a16:creationId xmlns:a16="http://schemas.microsoft.com/office/drawing/2014/main" id="{084F40B1-948E-4F0F-9331-1890E44DEF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5975768"/>
              </p:ext>
            </p:extLst>
          </p:nvPr>
        </p:nvGraphicFramePr>
        <p:xfrm>
          <a:off x="8057106" y="2390484"/>
          <a:ext cx="3230880" cy="22250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00380">
                  <a:extLst>
                    <a:ext uri="{9D8B030D-6E8A-4147-A177-3AD203B41FA5}">
                      <a16:colId xmlns:a16="http://schemas.microsoft.com/office/drawing/2014/main" val="4134620907"/>
                    </a:ext>
                  </a:extLst>
                </a:gridCol>
                <a:gridCol w="515005">
                  <a:extLst>
                    <a:ext uri="{9D8B030D-6E8A-4147-A177-3AD203B41FA5}">
                      <a16:colId xmlns:a16="http://schemas.microsoft.com/office/drawing/2014/main" val="2721208932"/>
                    </a:ext>
                  </a:extLst>
                </a:gridCol>
                <a:gridCol w="485755">
                  <a:extLst>
                    <a:ext uri="{9D8B030D-6E8A-4147-A177-3AD203B41FA5}">
                      <a16:colId xmlns:a16="http://schemas.microsoft.com/office/drawing/2014/main" val="2973569554"/>
                    </a:ext>
                  </a:extLst>
                </a:gridCol>
                <a:gridCol w="576580">
                  <a:extLst>
                    <a:ext uri="{9D8B030D-6E8A-4147-A177-3AD203B41FA5}">
                      <a16:colId xmlns:a16="http://schemas.microsoft.com/office/drawing/2014/main" val="1288506729"/>
                    </a:ext>
                  </a:extLst>
                </a:gridCol>
                <a:gridCol w="576580">
                  <a:extLst>
                    <a:ext uri="{9D8B030D-6E8A-4147-A177-3AD203B41FA5}">
                      <a16:colId xmlns:a16="http://schemas.microsoft.com/office/drawing/2014/main" val="4073197187"/>
                    </a:ext>
                  </a:extLst>
                </a:gridCol>
                <a:gridCol w="576580">
                  <a:extLst>
                    <a:ext uri="{9D8B030D-6E8A-4147-A177-3AD203B41FA5}">
                      <a16:colId xmlns:a16="http://schemas.microsoft.com/office/drawing/2014/main" val="12625763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4495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8407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30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-30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523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30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-30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9785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3520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875313"/>
                  </a:ext>
                </a:extLst>
              </a:tr>
            </a:tbl>
          </a:graphicData>
        </a:graphic>
      </p:graphicFrame>
      <p:sp>
        <p:nvSpPr>
          <p:cNvPr id="14" name="Szövegdoboz 13">
            <a:extLst>
              <a:ext uri="{FF2B5EF4-FFF2-40B4-BE49-F238E27FC236}">
                <a16:creationId xmlns:a16="http://schemas.microsoft.com/office/drawing/2014/main" id="{02C842B3-4C32-41D8-A05E-118A1ABAE500}"/>
              </a:ext>
            </a:extLst>
          </p:cNvPr>
          <p:cNvSpPr txBox="1"/>
          <p:nvPr/>
        </p:nvSpPr>
        <p:spPr>
          <a:xfrm>
            <a:off x="1276865" y="5519351"/>
            <a:ext cx="2257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8x8</a:t>
            </a: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C8EB7553-7E59-4991-843C-57F98746C5F4}"/>
              </a:ext>
            </a:extLst>
          </p:cNvPr>
          <p:cNvSpPr txBox="1"/>
          <p:nvPr/>
        </p:nvSpPr>
        <p:spPr>
          <a:xfrm>
            <a:off x="7786026" y="4946986"/>
            <a:ext cx="3773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(n + 2p - f + 1) x (n + 2p - f + 1)</a:t>
            </a:r>
          </a:p>
          <a:p>
            <a:pPr algn="ctr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62052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14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>
            <a:extLst>
              <a:ext uri="{FF2B5EF4-FFF2-40B4-BE49-F238E27FC236}">
                <a16:creationId xmlns:a16="http://schemas.microsoft.com/office/drawing/2014/main" id="{6F8381D0-FCAD-4C42-B81C-067561EEE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0325" y="655188"/>
            <a:ext cx="8610600" cy="1293812"/>
          </a:xfrm>
        </p:spPr>
        <p:txBody>
          <a:bodyPr/>
          <a:lstStyle/>
          <a:p>
            <a:r>
              <a:rPr lang="ro-RO" dirty="0"/>
              <a:t>Egy általános neurális háló</a:t>
            </a:r>
            <a:endParaRPr lang="hu-HU" dirty="0"/>
          </a:p>
        </p:txBody>
      </p:sp>
      <p:sp>
        <p:nvSpPr>
          <p:cNvPr id="6" name="Tartalom helye 3">
            <a:extLst>
              <a:ext uri="{FF2B5EF4-FFF2-40B4-BE49-F238E27FC236}">
                <a16:creationId xmlns:a16="http://schemas.microsoft.com/office/drawing/2014/main" id="{01F82133-4639-4252-B822-82F043978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3925"/>
            <a:ext cx="5668505" cy="402431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hu-HU" b="1" dirty="0">
                <a:latin typeface="+mj-lt"/>
              </a:rPr>
              <a:t>Bementi réteg</a:t>
            </a:r>
            <a:r>
              <a:rPr lang="hu-HU" dirty="0">
                <a:latin typeface="+mj-lt"/>
              </a:rPr>
              <a:t>: módosítatlanul továbbítja a bemenetként átadott adatot a hálózat többi részének. </a:t>
            </a:r>
          </a:p>
          <a:p>
            <a:pPr marL="0" indent="0" algn="just">
              <a:buNone/>
            </a:pPr>
            <a:r>
              <a:rPr lang="hu-HU" b="1" dirty="0">
                <a:latin typeface="+mj-lt"/>
              </a:rPr>
              <a:t>Rejtett rétegek</a:t>
            </a:r>
            <a:r>
              <a:rPr lang="hu-HU" dirty="0">
                <a:latin typeface="+mj-lt"/>
              </a:rPr>
              <a:t>: a bemenet és a kimenet között helyezkednek el, feladatuk az információ transzformációja, kódolása, illetve absztrakciók, köztes reprezentációk létrehozása. </a:t>
            </a:r>
          </a:p>
          <a:p>
            <a:pPr marL="0" indent="0" algn="just">
              <a:buNone/>
            </a:pPr>
            <a:r>
              <a:rPr lang="hu-HU" b="1" dirty="0">
                <a:latin typeface="+mj-lt"/>
              </a:rPr>
              <a:t>Kimeneti réteg</a:t>
            </a:r>
            <a:r>
              <a:rPr lang="hu-HU" dirty="0">
                <a:latin typeface="+mj-lt"/>
              </a:rPr>
              <a:t>: A kimeneti függvényt és a kimeneti neuronok számát az adott probléma jellege határozza meg.</a:t>
            </a:r>
          </a:p>
        </p:txBody>
      </p:sp>
      <p:sp>
        <p:nvSpPr>
          <p:cNvPr id="5" name="Cím 1">
            <a:extLst>
              <a:ext uri="{FF2B5EF4-FFF2-40B4-BE49-F238E27FC236}">
                <a16:creationId xmlns:a16="http://schemas.microsoft.com/office/drawing/2014/main" id="{A337DADC-B017-4E71-9C00-02F13F73BA24}"/>
              </a:ext>
            </a:extLst>
          </p:cNvPr>
          <p:cNvSpPr txBox="1">
            <a:spLocks/>
          </p:cNvSpPr>
          <p:nvPr/>
        </p:nvSpPr>
        <p:spPr>
          <a:xfrm>
            <a:off x="0" y="-7991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o-RO" dirty="0"/>
              <a:t>Emlékeztet</a:t>
            </a:r>
            <a:r>
              <a:rPr lang="hu-HU" dirty="0"/>
              <a:t>ő:</a:t>
            </a:r>
          </a:p>
        </p:txBody>
      </p:sp>
      <p:grpSp>
        <p:nvGrpSpPr>
          <p:cNvPr id="7" name="Csoportba foglalás 6">
            <a:extLst>
              <a:ext uri="{FF2B5EF4-FFF2-40B4-BE49-F238E27FC236}">
                <a16:creationId xmlns:a16="http://schemas.microsoft.com/office/drawing/2014/main" id="{FDDF496D-34CB-4E90-B127-4707B23074D1}"/>
              </a:ext>
            </a:extLst>
          </p:cNvPr>
          <p:cNvGrpSpPr/>
          <p:nvPr/>
        </p:nvGrpSpPr>
        <p:grpSpPr>
          <a:xfrm>
            <a:off x="7280694" y="1813302"/>
            <a:ext cx="4658264" cy="4846289"/>
            <a:chOff x="7056408" y="1173192"/>
            <a:chExt cx="4658264" cy="5262113"/>
          </a:xfrm>
          <a:solidFill>
            <a:schemeClr val="tx1"/>
          </a:solidFill>
        </p:grpSpPr>
        <p:sp>
          <p:nvSpPr>
            <p:cNvPr id="8" name="Téglalap 7">
              <a:extLst>
                <a:ext uri="{FF2B5EF4-FFF2-40B4-BE49-F238E27FC236}">
                  <a16:creationId xmlns:a16="http://schemas.microsoft.com/office/drawing/2014/main" id="{CA98417B-857B-4441-A460-9460DC25FA7F}"/>
                </a:ext>
              </a:extLst>
            </p:cNvPr>
            <p:cNvSpPr/>
            <p:nvPr/>
          </p:nvSpPr>
          <p:spPr>
            <a:xfrm>
              <a:off x="7056408" y="1173192"/>
              <a:ext cx="4658264" cy="5262113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pic>
          <p:nvPicPr>
            <p:cNvPr id="9" name="Picture 2" descr="https://upload.wikimedia.org/wikipedia/commons/b/b9/Szines_neuralis_halo.png">
              <a:extLst>
                <a:ext uri="{FF2B5EF4-FFF2-40B4-BE49-F238E27FC236}">
                  <a16:creationId xmlns:a16="http://schemas.microsoft.com/office/drawing/2014/main" id="{8472C259-F6E6-4EF9-A195-EA4D09372D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46051" y="1320533"/>
              <a:ext cx="4111265" cy="4947454"/>
            </a:xfrm>
            <a:prstGeom prst="rect">
              <a:avLst/>
            </a:prstGeom>
            <a:grpFill/>
            <a:extLst/>
          </p:spPr>
        </p:pic>
      </p:grpSp>
    </p:spTree>
    <p:extLst>
      <p:ext uri="{BB962C8B-B14F-4D97-AF65-F5344CB8AC3E}">
        <p14:creationId xmlns:p14="http://schemas.microsoft.com/office/powerpoint/2010/main" val="3253175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D906D088-24EC-4FDF-8CCA-A16110D02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39315"/>
            <a:ext cx="10820400" cy="1293812"/>
          </a:xfrm>
        </p:spPr>
        <p:txBody>
          <a:bodyPr/>
          <a:lstStyle/>
          <a:p>
            <a:r>
              <a:rPr lang="ro-RO" dirty="0"/>
              <a:t>Neurális hálózat típusok</a:t>
            </a:r>
            <a:endParaRPr lang="hu-HU" dirty="0"/>
          </a:p>
        </p:txBody>
      </p:sp>
      <p:pic>
        <p:nvPicPr>
          <p:cNvPr id="5" name="Picture 2" descr="https://s3-ap-south-1.amazonaws.com/av-blog-media/wp-content/uploads/2018/10/Screenshot-from-2018-10-12-14-10-51.png">
            <a:extLst>
              <a:ext uri="{FF2B5EF4-FFF2-40B4-BE49-F238E27FC236}">
                <a16:creationId xmlns:a16="http://schemas.microsoft.com/office/drawing/2014/main" id="{C62CC931-41DD-4A06-96B3-75B92055886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962" y="2202873"/>
            <a:ext cx="8982075" cy="3393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0737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96F165B-386F-4099-B28E-248749164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Konvolúciós</a:t>
            </a:r>
            <a:r>
              <a:rPr lang="hu-HU" dirty="0"/>
              <a:t> neurális hálózatok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2DE8B83-9D39-4003-BF1E-1D667D58A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/>
              <a:t>A </a:t>
            </a:r>
            <a:r>
              <a:rPr lang="hu-HU" dirty="0" err="1"/>
              <a:t>konvolúciós</a:t>
            </a:r>
            <a:r>
              <a:rPr lang="hu-HU" dirty="0"/>
              <a:t> neurális </a:t>
            </a:r>
            <a:r>
              <a:rPr lang="hu-HU" dirty="0" err="1"/>
              <a:t>hálózatokat</a:t>
            </a:r>
            <a:r>
              <a:rPr lang="hu-HU" dirty="0"/>
              <a:t> a biológiai értelemben vett vizuális kéreg ihlette</a:t>
            </a:r>
          </a:p>
          <a:p>
            <a:r>
              <a:rPr lang="hu-HU" dirty="0"/>
              <a:t>A kéregnek kis méretű sejtjei vannak, amelyek érzékenyek a vizuális mező specifikus területeire </a:t>
            </a:r>
          </a:p>
          <a:p>
            <a:r>
              <a:rPr lang="hu-HU" dirty="0"/>
              <a:t>Ezt az elképzelést </a:t>
            </a:r>
            <a:r>
              <a:rPr lang="hu-HU" dirty="0" err="1"/>
              <a:t>Hubel</a:t>
            </a:r>
            <a:r>
              <a:rPr lang="hu-HU" dirty="0"/>
              <a:t> és Wiesel 1962-ben elvégzett kísérlete bővítette</a:t>
            </a:r>
          </a:p>
          <a:p>
            <a:r>
              <a:rPr lang="hu-HU" dirty="0"/>
              <a:t>A kísérlet eredményeképpen rájöttek, hogy  az egyes neuronok az agyunkban  csak bizonyos élek jelenlétében aktiválódnak. Például, függőleges és vízszintes élek esetén. </a:t>
            </a:r>
          </a:p>
          <a:p>
            <a:r>
              <a:rPr lang="hu-HU" dirty="0"/>
              <a:t>A két tudós, úgy találta, hogy ezek a neuronok oszlopos módon rendeződnek és együtt állítják elő a vizuális észlelést </a:t>
            </a:r>
          </a:p>
          <a:p>
            <a:r>
              <a:rPr lang="hu-HU" dirty="0"/>
              <a:t>A </a:t>
            </a:r>
            <a:r>
              <a:rPr lang="hu-HU" dirty="0" err="1"/>
              <a:t>konvolúciós</a:t>
            </a:r>
            <a:r>
              <a:rPr lang="hu-HU" dirty="0"/>
              <a:t> hálózatok egyszerű neurális hálózatok, amelyek </a:t>
            </a:r>
            <a:r>
              <a:rPr lang="hu-HU" dirty="0" err="1"/>
              <a:t>konvolúciót</a:t>
            </a:r>
            <a:r>
              <a:rPr lang="hu-HU" dirty="0"/>
              <a:t> használnak az egyszerű mátrix szorzás helyett, legalább egy rétegükben</a:t>
            </a:r>
          </a:p>
          <a:p>
            <a:pPr marL="0" indent="0">
              <a:buNone/>
            </a:pP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11342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92BEACE-2362-4145-A082-B83A65275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Példa </a:t>
            </a:r>
            <a:r>
              <a:rPr lang="hu-HU" dirty="0" err="1"/>
              <a:t>konvolúciós</a:t>
            </a:r>
            <a:r>
              <a:rPr lang="hu-HU" dirty="0"/>
              <a:t> neuronhálózatokra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7922B5B-D7B6-4ED6-BB4D-9323B29B7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konvolúciós</a:t>
            </a:r>
            <a:r>
              <a:rPr lang="hu-HU" dirty="0"/>
              <a:t> neurális hálózatok egy nagy előrelépést jelentettek a gépi látás terén</a:t>
            </a:r>
          </a:p>
          <a:p>
            <a:r>
              <a:rPr lang="hu-HU" dirty="0"/>
              <a:t>Sokkal jobban teljesítettek, mint a hagyományos gépi látás, és a legkorszerűbb eredményeket hozták</a:t>
            </a:r>
          </a:p>
          <a:p>
            <a:r>
              <a:rPr lang="hu-HU" dirty="0"/>
              <a:t>Ezek a neurális hálózatók sikeresnek bizonyultak  több különböző valós alkalmazásban is: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hu-HU" dirty="0"/>
              <a:t>	képosztályozás, objektum felismerés, szegmentálás és arcfelismerés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hu-HU" dirty="0"/>
              <a:t> 	önvezető autók, amelyek sikeresen kihasználják CNN alapú látásrendszert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hu-HU" dirty="0"/>
              <a:t> 	kristály szerkezet osztályozása </a:t>
            </a:r>
          </a:p>
        </p:txBody>
      </p:sp>
    </p:spTree>
    <p:extLst>
      <p:ext uri="{BB962C8B-B14F-4D97-AF65-F5344CB8AC3E}">
        <p14:creationId xmlns:p14="http://schemas.microsoft.com/office/powerpoint/2010/main" val="3147127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convolutional neural networks python">
            <a:extLst>
              <a:ext uri="{FF2B5EF4-FFF2-40B4-BE49-F238E27FC236}">
                <a16:creationId xmlns:a16="http://schemas.microsoft.com/office/drawing/2014/main" id="{46121E96-0927-4527-8363-ABA7BDC677C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sp>
        <p:nvSpPr>
          <p:cNvPr id="5" name="AutoShape 4" descr="convolutional neural networks python">
            <a:extLst>
              <a:ext uri="{FF2B5EF4-FFF2-40B4-BE49-F238E27FC236}">
                <a16:creationId xmlns:a16="http://schemas.microsoft.com/office/drawing/2014/main" id="{DC0F57D3-DA07-41E5-936C-DA45FFE43F4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89F2A066-97EA-4101-8A3B-E2249B08A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755" y="1653540"/>
            <a:ext cx="11540490" cy="3550920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35D369AC-7016-4CAC-BFB7-722EB1BDA1F9}"/>
              </a:ext>
            </a:extLst>
          </p:cNvPr>
          <p:cNvSpPr txBox="1"/>
          <p:nvPr/>
        </p:nvSpPr>
        <p:spPr>
          <a:xfrm>
            <a:off x="4191000" y="5650230"/>
            <a:ext cx="55473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1. Ábra </a:t>
            </a:r>
            <a:r>
              <a:rPr lang="hu-HU" dirty="0" err="1"/>
              <a:t>Konvlúciós</a:t>
            </a:r>
            <a:r>
              <a:rPr lang="hu-HU" dirty="0"/>
              <a:t> neurális hálózat</a:t>
            </a:r>
          </a:p>
        </p:txBody>
      </p:sp>
    </p:spTree>
    <p:extLst>
      <p:ext uri="{BB962C8B-B14F-4D97-AF65-F5344CB8AC3E}">
        <p14:creationId xmlns:p14="http://schemas.microsoft.com/office/powerpoint/2010/main" val="871001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AF363D5-D8AB-43FA-903C-938AFB900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A </a:t>
            </a:r>
            <a:r>
              <a:rPr lang="hu-HU" dirty="0" err="1"/>
              <a:t>Konvolúciós</a:t>
            </a:r>
            <a:r>
              <a:rPr lang="hu-HU" dirty="0"/>
              <a:t> eljárás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9150C4F3-CFEA-4EBC-995C-AAF24814C6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u-HU" dirty="0"/>
                  <a:t>Mi is az a </a:t>
                </a:r>
                <a:r>
                  <a:rPr lang="hu-HU" dirty="0" err="1"/>
                  <a:t>konvolúció</a:t>
                </a:r>
                <a:r>
                  <a:rPr lang="hu-HU" dirty="0"/>
                  <a:t>?</a:t>
                </a:r>
              </a:p>
              <a:p>
                <a:pPr lvl="1"/>
                <a:r>
                  <a:rPr lang="hu-HU" dirty="0"/>
                  <a:t>A </a:t>
                </a:r>
                <a:r>
                  <a:rPr lang="hu-HU" dirty="0" err="1"/>
                  <a:t>konvolúció</a:t>
                </a:r>
                <a:r>
                  <a:rPr lang="hu-HU" dirty="0"/>
                  <a:t> matematikai eljárás, mely legáltalánosabb formájában két valós </a:t>
                </a:r>
                <a:r>
                  <a:rPr lang="hu-HU" dirty="0" err="1"/>
                  <a:t>paraméterezésű</a:t>
                </a:r>
                <a:r>
                  <a:rPr lang="hu-HU" dirty="0"/>
                  <a:t> függvény közötti eljárás:</a:t>
                </a:r>
              </a:p>
              <a:p>
                <a:pPr marL="457200" lvl="1" indent="0">
                  <a:buNone/>
                </a:pPr>
                <a:endParaRPr lang="hu-HU" dirty="0"/>
              </a:p>
              <a:p>
                <a:pPr lvl="1"/>
                <a:r>
                  <a:rPr lang="hu-HU" dirty="0"/>
                  <a:t>[</a:t>
                </a:r>
                <a14:m>
                  <m:oMath xmlns:m="http://schemas.openxmlformats.org/officeDocument/2006/math">
                    <m:r>
                      <a:rPr lang="hu-HU" i="1" dirty="0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hu-H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hu-HU" i="0" dirty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grow m:val="on"/>
                        <m:subHide m:val="on"/>
                        <m:supHide m:val="on"/>
                        <m:ctrlPr>
                          <a:rPr lang="hu-HU" i="1" dirty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hu-HU" i="1" dirty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hu-HU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hu-HU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hu-HU" i="1" dirty="0">
                            <a:latin typeface="Cambria Math" panose="02040503050406030204" pitchFamily="18" charset="0"/>
                          </a:rPr>
                          <m:t>𝜔</m:t>
                        </m:r>
                        <m:d>
                          <m:dPr>
                            <m:ctrlPr>
                              <a:rPr lang="hu-HU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hu-HU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hu-HU" i="0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hu-HU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hu-HU" i="0" dirty="0">
                            <a:latin typeface="Cambria Math" panose="02040503050406030204" pitchFamily="18" charset="0"/>
                          </a:rPr>
                          <m:t>ⅆ</m:t>
                        </m:r>
                        <m:r>
                          <a:rPr lang="hu-HU" i="1" dirty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hu-HU" b="0" i="1" dirty="0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hu-HU" dirty="0"/>
                  <a:t> vagyis [s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hu-H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hu-HU" i="0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hu-H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hu-HU" i="0" dirty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hu-HU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d>
                      <m:dPr>
                        <m:ctrlPr>
                          <a:rPr lang="hu-H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hu-HU" b="0" i="1" dirty="0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hu-HU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hu-HU" b="0" dirty="0"/>
              </a:p>
              <a:p>
                <a:pPr lvl="1"/>
                <a:r>
                  <a:rPr lang="hu-HU" dirty="0"/>
                  <a:t>Ebből adódóan egy dimenzióra a konvolúció képlete: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hu-HU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hu-HU" i="1" dirty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hu-HU" i="0" dirty="0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hu-HU" i="0" dirty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hu-HU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  <m:d>
                      <m:dPr>
                        <m:ctrlPr>
                          <a:rPr lang="hu-H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hu-HU" i="1" dirty="0">
                        <a:latin typeface="Cambria Math" panose="02040503050406030204" pitchFamily="18" charset="0"/>
                      </a:rPr>
                      <m:t>𝜔</m:t>
                    </m:r>
                    <m:d>
                      <m:dPr>
                        <m:ctrlPr>
                          <a:rPr lang="hu-H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hu-HU" i="0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hu-HU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hu-HU" dirty="0"/>
              </a:p>
              <a:p>
                <a:pPr lvl="1"/>
                <a:r>
                  <a:rPr lang="hu-HU" dirty="0"/>
                  <a:t>A </a:t>
                </a:r>
                <a:r>
                  <a:rPr lang="hu-HU" dirty="0" err="1"/>
                  <a:t>konvolúciós</a:t>
                </a:r>
                <a:r>
                  <a:rPr lang="hu-HU" dirty="0"/>
                  <a:t> eljárást azonban érdemesebb két dimenziós objektumokra például képekre alkalmazni. Ennek képlete:</a:t>
                </a: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grow m:val="on"/>
                        <m:subHide m:val="on"/>
                        <m:supHide m:val="on"/>
                        <m:ctrlPr>
                          <a:rPr lang="hu-HU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nary>
                          <m:naryPr>
                            <m:chr m:val="∑"/>
                            <m:grow m:val="on"/>
                            <m:subHide m:val="on"/>
                            <m:supHide m:val="on"/>
                            <m:ctrlPr>
                              <a:rPr lang="hu-HU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hu-HU" i="1" dirty="0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d>
                              <m:dPr>
                                <m:ctrlPr>
                                  <a:rPr lang="hu-HU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hu-HU" i="1" dirty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hu-HU" i="0" dirty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hu-HU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hu-HU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u-HU" i="1" dirty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d>
                                  <m:dPr>
                                    <m:ctrlPr>
                                      <a:rPr lang="hu-HU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hu-HU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hu-HU" i="0" dirty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hu-HU" i="1" dirty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hu-HU" b="0" i="1" dirty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hu-HU" i="1" dirty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hu-HU" i="0" dirty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hu-HU" i="1" dirty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sub>
                            </m:sSub>
                          </m:e>
                        </m:nary>
                      </m:e>
                    </m:nary>
                  </m:oMath>
                </a14:m>
                <a:r>
                  <a:rPr lang="hu-HU" dirty="0"/>
                  <a:t> ahol I az image és K a kernel.</a:t>
                </a:r>
              </a:p>
              <a:p>
                <a:pPr lvl="1"/>
                <a:r>
                  <a:rPr lang="hu-HU" dirty="0"/>
                  <a:t>Erre a függvényre érvényesül az asszociativitás [A * (B * C) = (A * B) * C]</a:t>
                </a:r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9150C4F3-CFEA-4EBC-995C-AAF24814C6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76" t="-197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9358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84C9055-02FC-4286-91C0-E87EAA93D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Példa a </a:t>
            </a:r>
            <a:r>
              <a:rPr lang="hu-HU" dirty="0" err="1"/>
              <a:t>konvolúcióra</a:t>
            </a:r>
            <a:r>
              <a:rPr lang="hu-HU" dirty="0"/>
              <a:t>:</a:t>
            </a:r>
            <a:br>
              <a:rPr lang="hu-HU" dirty="0"/>
            </a:br>
            <a:r>
              <a:rPr lang="hu-HU" dirty="0"/>
              <a:t>Függőleges éldetektálás</a:t>
            </a:r>
          </a:p>
        </p:txBody>
      </p:sp>
      <p:graphicFrame>
        <p:nvGraphicFramePr>
          <p:cNvPr id="4" name="Tartalom helye 3">
            <a:extLst>
              <a:ext uri="{FF2B5EF4-FFF2-40B4-BE49-F238E27FC236}">
                <a16:creationId xmlns:a16="http://schemas.microsoft.com/office/drawing/2014/main" id="{0371682F-E12F-4F75-B3B3-EB3D2D874F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9595439"/>
              </p:ext>
            </p:extLst>
          </p:nvPr>
        </p:nvGraphicFramePr>
        <p:xfrm>
          <a:off x="2141217" y="2775585"/>
          <a:ext cx="2249808" cy="22250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74968">
                  <a:extLst>
                    <a:ext uri="{9D8B030D-6E8A-4147-A177-3AD203B41FA5}">
                      <a16:colId xmlns:a16="http://schemas.microsoft.com/office/drawing/2014/main" val="150819705"/>
                    </a:ext>
                  </a:extLst>
                </a:gridCol>
                <a:gridCol w="374968">
                  <a:extLst>
                    <a:ext uri="{9D8B030D-6E8A-4147-A177-3AD203B41FA5}">
                      <a16:colId xmlns:a16="http://schemas.microsoft.com/office/drawing/2014/main" val="216831800"/>
                    </a:ext>
                  </a:extLst>
                </a:gridCol>
                <a:gridCol w="374968">
                  <a:extLst>
                    <a:ext uri="{9D8B030D-6E8A-4147-A177-3AD203B41FA5}">
                      <a16:colId xmlns:a16="http://schemas.microsoft.com/office/drawing/2014/main" val="710840610"/>
                    </a:ext>
                  </a:extLst>
                </a:gridCol>
                <a:gridCol w="374968">
                  <a:extLst>
                    <a:ext uri="{9D8B030D-6E8A-4147-A177-3AD203B41FA5}">
                      <a16:colId xmlns:a16="http://schemas.microsoft.com/office/drawing/2014/main" val="219889534"/>
                    </a:ext>
                  </a:extLst>
                </a:gridCol>
                <a:gridCol w="374968">
                  <a:extLst>
                    <a:ext uri="{9D8B030D-6E8A-4147-A177-3AD203B41FA5}">
                      <a16:colId xmlns:a16="http://schemas.microsoft.com/office/drawing/2014/main" val="361497323"/>
                    </a:ext>
                  </a:extLst>
                </a:gridCol>
                <a:gridCol w="374968">
                  <a:extLst>
                    <a:ext uri="{9D8B030D-6E8A-4147-A177-3AD203B41FA5}">
                      <a16:colId xmlns:a16="http://schemas.microsoft.com/office/drawing/2014/main" val="41789965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280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085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487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318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3765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328386"/>
                  </a:ext>
                </a:extLst>
              </a:tr>
            </a:tbl>
          </a:graphicData>
        </a:graphic>
      </p:graphicFrame>
      <p:sp>
        <p:nvSpPr>
          <p:cNvPr id="5" name="Szövegdoboz 4">
            <a:extLst>
              <a:ext uri="{FF2B5EF4-FFF2-40B4-BE49-F238E27FC236}">
                <a16:creationId xmlns:a16="http://schemas.microsoft.com/office/drawing/2014/main" id="{B0B4F63A-2873-4A7F-ACD0-971D215A3265}"/>
              </a:ext>
            </a:extLst>
          </p:cNvPr>
          <p:cNvSpPr txBox="1"/>
          <p:nvPr/>
        </p:nvSpPr>
        <p:spPr>
          <a:xfrm>
            <a:off x="4619625" y="3371850"/>
            <a:ext cx="295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dirty="0"/>
              <a:t>*</a:t>
            </a:r>
          </a:p>
        </p:txBody>
      </p:sp>
      <p:graphicFrame>
        <p:nvGraphicFramePr>
          <p:cNvPr id="6" name="Táblázat 5">
            <a:extLst>
              <a:ext uri="{FF2B5EF4-FFF2-40B4-BE49-F238E27FC236}">
                <a16:creationId xmlns:a16="http://schemas.microsoft.com/office/drawing/2014/main" id="{07BB24C9-45C7-4FB2-A298-22696103E7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5770874"/>
              </p:ext>
            </p:extLst>
          </p:nvPr>
        </p:nvGraphicFramePr>
        <p:xfrm>
          <a:off x="5143500" y="3072765"/>
          <a:ext cx="1220154" cy="11125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74968">
                  <a:extLst>
                    <a:ext uri="{9D8B030D-6E8A-4147-A177-3AD203B41FA5}">
                      <a16:colId xmlns:a16="http://schemas.microsoft.com/office/drawing/2014/main" val="3551019743"/>
                    </a:ext>
                  </a:extLst>
                </a:gridCol>
                <a:gridCol w="374968">
                  <a:extLst>
                    <a:ext uri="{9D8B030D-6E8A-4147-A177-3AD203B41FA5}">
                      <a16:colId xmlns:a16="http://schemas.microsoft.com/office/drawing/2014/main" val="1165512669"/>
                    </a:ext>
                  </a:extLst>
                </a:gridCol>
                <a:gridCol w="470218">
                  <a:extLst>
                    <a:ext uri="{9D8B030D-6E8A-4147-A177-3AD203B41FA5}">
                      <a16:colId xmlns:a16="http://schemas.microsoft.com/office/drawing/2014/main" val="41112783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683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750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772412"/>
                  </a:ext>
                </a:extLst>
              </a:tr>
            </a:tbl>
          </a:graphicData>
        </a:graphic>
      </p:graphicFrame>
      <p:sp>
        <p:nvSpPr>
          <p:cNvPr id="7" name="Nyíl: jobbra mutató 6">
            <a:extLst>
              <a:ext uri="{FF2B5EF4-FFF2-40B4-BE49-F238E27FC236}">
                <a16:creationId xmlns:a16="http://schemas.microsoft.com/office/drawing/2014/main" id="{2EF4C0C0-E0BA-4AA4-8E88-4B4BFE4C6D95}"/>
              </a:ext>
            </a:extLst>
          </p:cNvPr>
          <p:cNvSpPr/>
          <p:nvPr/>
        </p:nvSpPr>
        <p:spPr>
          <a:xfrm>
            <a:off x="6743700" y="3371850"/>
            <a:ext cx="1104900" cy="5048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aphicFrame>
        <p:nvGraphicFramePr>
          <p:cNvPr id="8" name="Táblázat 7">
            <a:extLst>
              <a:ext uri="{FF2B5EF4-FFF2-40B4-BE49-F238E27FC236}">
                <a16:creationId xmlns:a16="http://schemas.microsoft.com/office/drawing/2014/main" id="{54981BF2-3B0C-425F-968B-FB856A9664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7878219"/>
              </p:ext>
            </p:extLst>
          </p:nvPr>
        </p:nvGraphicFramePr>
        <p:xfrm>
          <a:off x="8080375" y="2882582"/>
          <a:ext cx="2072957" cy="14833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76580">
                  <a:extLst>
                    <a:ext uri="{9D8B030D-6E8A-4147-A177-3AD203B41FA5}">
                      <a16:colId xmlns:a16="http://schemas.microsoft.com/office/drawing/2014/main" val="2721208932"/>
                    </a:ext>
                  </a:extLst>
                </a:gridCol>
                <a:gridCol w="470217">
                  <a:extLst>
                    <a:ext uri="{9D8B030D-6E8A-4147-A177-3AD203B41FA5}">
                      <a16:colId xmlns:a16="http://schemas.microsoft.com/office/drawing/2014/main" val="2973569554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1288506729"/>
                    </a:ext>
                  </a:extLst>
                </a:gridCol>
                <a:gridCol w="576580">
                  <a:extLst>
                    <a:ext uri="{9D8B030D-6E8A-4147-A177-3AD203B41FA5}">
                      <a16:colId xmlns:a16="http://schemas.microsoft.com/office/drawing/2014/main" val="40731971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407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523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9785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520471"/>
                  </a:ext>
                </a:extLst>
              </a:tr>
            </a:tbl>
          </a:graphicData>
        </a:graphic>
      </p:graphicFrame>
      <p:cxnSp>
        <p:nvCxnSpPr>
          <p:cNvPr id="10" name="Összekötő: szögletes 9">
            <a:extLst>
              <a:ext uri="{FF2B5EF4-FFF2-40B4-BE49-F238E27FC236}">
                <a16:creationId xmlns:a16="http://schemas.microsoft.com/office/drawing/2014/main" id="{B6482967-0584-4779-BD5F-AAFBB6D40BB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751389" y="2595562"/>
            <a:ext cx="663576" cy="65405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33782E5D-1779-4FAE-82CB-9DA6D437218B}"/>
              </a:ext>
            </a:extLst>
          </p:cNvPr>
          <p:cNvSpPr txBox="1"/>
          <p:nvPr/>
        </p:nvSpPr>
        <p:spPr>
          <a:xfrm>
            <a:off x="4914900" y="2247900"/>
            <a:ext cx="20729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dirty="0" err="1"/>
              <a:t>Konvolúciós</a:t>
            </a:r>
            <a:r>
              <a:rPr lang="hu-HU" sz="1200" dirty="0"/>
              <a:t> eljárás jele</a:t>
            </a: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FF6FADB9-3C1C-4C24-A17A-A4AA8400ABA6}"/>
              </a:ext>
            </a:extLst>
          </p:cNvPr>
          <p:cNvSpPr txBox="1"/>
          <p:nvPr/>
        </p:nvSpPr>
        <p:spPr>
          <a:xfrm>
            <a:off x="2270758" y="5067300"/>
            <a:ext cx="199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400" dirty="0"/>
              <a:t>Eredeti mátrix</a:t>
            </a: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B732914F-2C7F-4E67-86BA-C63E04ABE0B1}"/>
              </a:ext>
            </a:extLst>
          </p:cNvPr>
          <p:cNvSpPr txBox="1"/>
          <p:nvPr/>
        </p:nvSpPr>
        <p:spPr>
          <a:xfrm>
            <a:off x="5143500" y="4365942"/>
            <a:ext cx="10953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400" dirty="0"/>
              <a:t>Szűrő</a:t>
            </a: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9616571B-1902-4AFF-B5CB-50E38C064875}"/>
              </a:ext>
            </a:extLst>
          </p:cNvPr>
          <p:cNvSpPr txBox="1"/>
          <p:nvPr/>
        </p:nvSpPr>
        <p:spPr>
          <a:xfrm>
            <a:off x="7588090" y="4415849"/>
            <a:ext cx="3057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400" dirty="0" err="1"/>
              <a:t>Konvolúció</a:t>
            </a:r>
            <a:r>
              <a:rPr lang="hu-HU" sz="1400" dirty="0"/>
              <a:t> eredménye</a:t>
            </a:r>
          </a:p>
        </p:txBody>
      </p:sp>
    </p:spTree>
    <p:extLst>
      <p:ext uri="{BB962C8B-B14F-4D97-AF65-F5344CB8AC3E}">
        <p14:creationId xmlns:p14="http://schemas.microsoft.com/office/powerpoint/2010/main" val="344235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12" grpId="0"/>
      <p:bldP spid="13" grpId="0"/>
      <p:bldP spid="14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EC69BC1-AF15-4F06-A72A-75C657348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Valós felhasználás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6DC5F54-D10A-406C-ABDE-9110BBAFD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konvolúciós</a:t>
            </a:r>
            <a:r>
              <a:rPr lang="hu-HU" dirty="0"/>
              <a:t> művelet elvégzésével, az eredeti mátrixban meghatározhatjuk egy alakzat éleit.</a:t>
            </a:r>
          </a:p>
        </p:txBody>
      </p:sp>
      <p:graphicFrame>
        <p:nvGraphicFramePr>
          <p:cNvPr id="4" name="Tartalom helye 3">
            <a:extLst>
              <a:ext uri="{FF2B5EF4-FFF2-40B4-BE49-F238E27FC236}">
                <a16:creationId xmlns:a16="http://schemas.microsoft.com/office/drawing/2014/main" id="{7A35BD41-A5F8-4F90-AA82-6E75B89ADF7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984504"/>
              </p:ext>
            </p:extLst>
          </p:nvPr>
        </p:nvGraphicFramePr>
        <p:xfrm>
          <a:off x="1127443" y="3497747"/>
          <a:ext cx="3011805" cy="22250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03555">
                  <a:extLst>
                    <a:ext uri="{9D8B030D-6E8A-4147-A177-3AD203B41FA5}">
                      <a16:colId xmlns:a16="http://schemas.microsoft.com/office/drawing/2014/main" val="150819705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216831800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710840610"/>
                    </a:ext>
                  </a:extLst>
                </a:gridCol>
                <a:gridCol w="500380">
                  <a:extLst>
                    <a:ext uri="{9D8B030D-6E8A-4147-A177-3AD203B41FA5}">
                      <a16:colId xmlns:a16="http://schemas.microsoft.com/office/drawing/2014/main" val="219889534"/>
                    </a:ext>
                  </a:extLst>
                </a:gridCol>
                <a:gridCol w="500380">
                  <a:extLst>
                    <a:ext uri="{9D8B030D-6E8A-4147-A177-3AD203B41FA5}">
                      <a16:colId xmlns:a16="http://schemas.microsoft.com/office/drawing/2014/main" val="361497323"/>
                    </a:ext>
                  </a:extLst>
                </a:gridCol>
                <a:gridCol w="500380">
                  <a:extLst>
                    <a:ext uri="{9D8B030D-6E8A-4147-A177-3AD203B41FA5}">
                      <a16:colId xmlns:a16="http://schemas.microsoft.com/office/drawing/2014/main" val="41789965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280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085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487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318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3765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328386"/>
                  </a:ext>
                </a:extLst>
              </a:tr>
            </a:tbl>
          </a:graphicData>
        </a:graphic>
      </p:graphicFrame>
      <p:sp>
        <p:nvSpPr>
          <p:cNvPr id="5" name="Szövegdoboz 4">
            <a:extLst>
              <a:ext uri="{FF2B5EF4-FFF2-40B4-BE49-F238E27FC236}">
                <a16:creationId xmlns:a16="http://schemas.microsoft.com/office/drawing/2014/main" id="{2194F450-2ED0-445D-ABBD-5D54BFC2721C}"/>
              </a:ext>
            </a:extLst>
          </p:cNvPr>
          <p:cNvSpPr txBox="1"/>
          <p:nvPr/>
        </p:nvSpPr>
        <p:spPr>
          <a:xfrm>
            <a:off x="4429125" y="4090400"/>
            <a:ext cx="295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dirty="0"/>
              <a:t>*</a:t>
            </a:r>
          </a:p>
        </p:txBody>
      </p:sp>
      <p:graphicFrame>
        <p:nvGraphicFramePr>
          <p:cNvPr id="6" name="Táblázat 5">
            <a:extLst>
              <a:ext uri="{FF2B5EF4-FFF2-40B4-BE49-F238E27FC236}">
                <a16:creationId xmlns:a16="http://schemas.microsoft.com/office/drawing/2014/main" id="{8ADB53AF-A01F-4918-AD8D-525E88D9F2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4778761"/>
              </p:ext>
            </p:extLst>
          </p:nvPr>
        </p:nvGraphicFramePr>
        <p:xfrm>
          <a:off x="4953000" y="3791315"/>
          <a:ext cx="1369378" cy="11125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49580">
                  <a:extLst>
                    <a:ext uri="{9D8B030D-6E8A-4147-A177-3AD203B41FA5}">
                      <a16:colId xmlns:a16="http://schemas.microsoft.com/office/drawing/2014/main" val="3551019743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1165512669"/>
                    </a:ext>
                  </a:extLst>
                </a:gridCol>
                <a:gridCol w="470218">
                  <a:extLst>
                    <a:ext uri="{9D8B030D-6E8A-4147-A177-3AD203B41FA5}">
                      <a16:colId xmlns:a16="http://schemas.microsoft.com/office/drawing/2014/main" val="41112783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683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750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772412"/>
                  </a:ext>
                </a:extLst>
              </a:tr>
            </a:tbl>
          </a:graphicData>
        </a:graphic>
      </p:graphicFrame>
      <p:sp>
        <p:nvSpPr>
          <p:cNvPr id="7" name="Nyíl: jobbra mutató 6">
            <a:extLst>
              <a:ext uri="{FF2B5EF4-FFF2-40B4-BE49-F238E27FC236}">
                <a16:creationId xmlns:a16="http://schemas.microsoft.com/office/drawing/2014/main" id="{B5FE7797-761F-4BB4-A9B3-2C39639B553C}"/>
              </a:ext>
            </a:extLst>
          </p:cNvPr>
          <p:cNvSpPr/>
          <p:nvPr/>
        </p:nvSpPr>
        <p:spPr>
          <a:xfrm>
            <a:off x="6553200" y="4090400"/>
            <a:ext cx="1104900" cy="5048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aphicFrame>
        <p:nvGraphicFramePr>
          <p:cNvPr id="8" name="Táblázat 7">
            <a:extLst>
              <a:ext uri="{FF2B5EF4-FFF2-40B4-BE49-F238E27FC236}">
                <a16:creationId xmlns:a16="http://schemas.microsoft.com/office/drawing/2014/main" id="{4994A712-51FF-4B3F-A60A-655FA9942E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333259"/>
              </p:ext>
            </p:extLst>
          </p:nvPr>
        </p:nvGraphicFramePr>
        <p:xfrm>
          <a:off x="7889875" y="3601132"/>
          <a:ext cx="2199957" cy="14833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76580">
                  <a:extLst>
                    <a:ext uri="{9D8B030D-6E8A-4147-A177-3AD203B41FA5}">
                      <a16:colId xmlns:a16="http://schemas.microsoft.com/office/drawing/2014/main" val="2721208932"/>
                    </a:ext>
                  </a:extLst>
                </a:gridCol>
                <a:gridCol w="470217">
                  <a:extLst>
                    <a:ext uri="{9D8B030D-6E8A-4147-A177-3AD203B41FA5}">
                      <a16:colId xmlns:a16="http://schemas.microsoft.com/office/drawing/2014/main" val="2973569554"/>
                    </a:ext>
                  </a:extLst>
                </a:gridCol>
                <a:gridCol w="576580">
                  <a:extLst>
                    <a:ext uri="{9D8B030D-6E8A-4147-A177-3AD203B41FA5}">
                      <a16:colId xmlns:a16="http://schemas.microsoft.com/office/drawing/2014/main" val="1288506729"/>
                    </a:ext>
                  </a:extLst>
                </a:gridCol>
                <a:gridCol w="576580">
                  <a:extLst>
                    <a:ext uri="{9D8B030D-6E8A-4147-A177-3AD203B41FA5}">
                      <a16:colId xmlns:a16="http://schemas.microsoft.com/office/drawing/2014/main" val="40731971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407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523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9785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520471"/>
                  </a:ext>
                </a:extLst>
              </a:tr>
            </a:tbl>
          </a:graphicData>
        </a:graphic>
      </p:graphicFrame>
      <p:sp>
        <p:nvSpPr>
          <p:cNvPr id="11" name="Szövegdoboz 10">
            <a:extLst>
              <a:ext uri="{FF2B5EF4-FFF2-40B4-BE49-F238E27FC236}">
                <a16:creationId xmlns:a16="http://schemas.microsoft.com/office/drawing/2014/main" id="{2C6A9570-C0AF-4DA1-B357-52E3DE1D5A76}"/>
              </a:ext>
            </a:extLst>
          </p:cNvPr>
          <p:cNvSpPr txBox="1"/>
          <p:nvPr/>
        </p:nvSpPr>
        <p:spPr>
          <a:xfrm>
            <a:off x="1637982" y="5816847"/>
            <a:ext cx="199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400" dirty="0"/>
              <a:t>Eredeti mátrix</a:t>
            </a: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B232260B-92BE-42C4-9588-0CAA1AD96841}"/>
              </a:ext>
            </a:extLst>
          </p:cNvPr>
          <p:cNvSpPr txBox="1"/>
          <p:nvPr/>
        </p:nvSpPr>
        <p:spPr>
          <a:xfrm>
            <a:off x="4953000" y="5084492"/>
            <a:ext cx="10953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400" dirty="0"/>
              <a:t>Szűrő</a:t>
            </a: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E9DC3F89-A00A-4AC0-9DA8-04DA7108CB52}"/>
              </a:ext>
            </a:extLst>
          </p:cNvPr>
          <p:cNvSpPr txBox="1"/>
          <p:nvPr/>
        </p:nvSpPr>
        <p:spPr>
          <a:xfrm>
            <a:off x="7397590" y="5134399"/>
            <a:ext cx="3057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400" dirty="0"/>
              <a:t>Vízszintes él</a:t>
            </a:r>
          </a:p>
        </p:txBody>
      </p:sp>
    </p:spTree>
    <p:extLst>
      <p:ext uri="{BB962C8B-B14F-4D97-AF65-F5344CB8AC3E}">
        <p14:creationId xmlns:p14="http://schemas.microsoft.com/office/powerpoint/2010/main" val="1653117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11" grpId="0"/>
      <p:bldP spid="12" grpId="0"/>
      <p:bldP spid="13" grpId="0"/>
    </p:bldLst>
  </p:timing>
</p:sld>
</file>

<file path=ppt/theme/theme1.xml><?xml version="1.0" encoding="utf-8"?>
<a:theme xmlns:a="http://schemas.openxmlformats.org/drawingml/2006/main" name="Kondenzcsík">
  <a:themeElements>
    <a:clrScheme name="Kondenzcsík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Kondenzcsík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denzcsík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TM04033937[[fn=Kondenzcsík]]</Template>
  <TotalTime>1356</TotalTime>
  <Words>1106</Words>
  <Application>Microsoft Office PowerPoint</Application>
  <PresentationFormat>Szélesvásznú</PresentationFormat>
  <Paragraphs>477</Paragraphs>
  <Slides>14</Slides>
  <Notes>3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14</vt:i4>
      </vt:variant>
    </vt:vector>
  </HeadingPairs>
  <TitlesOfParts>
    <vt:vector size="20" baseType="lpstr">
      <vt:lpstr>Arial</vt:lpstr>
      <vt:lpstr>Calibri</vt:lpstr>
      <vt:lpstr>Cambria Math</vt:lpstr>
      <vt:lpstr>Century Gothic</vt:lpstr>
      <vt:lpstr>Wingdings</vt:lpstr>
      <vt:lpstr>Kondenzcsík</vt:lpstr>
      <vt:lpstr>Konvolúciós neuronhálók</vt:lpstr>
      <vt:lpstr>Egy általános neurális háló</vt:lpstr>
      <vt:lpstr>Neurális hálózat típusok</vt:lpstr>
      <vt:lpstr>Konvolúciós neurális hálózatok</vt:lpstr>
      <vt:lpstr>Példa konvolúciós neuronhálózatokra</vt:lpstr>
      <vt:lpstr>PowerPoint-bemutató</vt:lpstr>
      <vt:lpstr>A Konvolúciós eljárás</vt:lpstr>
      <vt:lpstr>Példa a konvolúcióra: Függőleges éldetektálás</vt:lpstr>
      <vt:lpstr>Valós felhasználás</vt:lpstr>
      <vt:lpstr>Milyen Szűrőket használhatunk</vt:lpstr>
      <vt:lpstr>Alkalmazható szűrők</vt:lpstr>
      <vt:lpstr>Mit veszünk észre? </vt:lpstr>
      <vt:lpstr>Egy megoldás: Padding</vt:lpstr>
      <vt:lpstr>padding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Konvolúciós neuronhálók</dc:title>
  <dc:creator>Tamás Marton</dc:creator>
  <cp:lastModifiedBy>Tamás Marton</cp:lastModifiedBy>
  <cp:revision>27</cp:revision>
  <dcterms:created xsi:type="dcterms:W3CDTF">2019-03-12T14:45:44Z</dcterms:created>
  <dcterms:modified xsi:type="dcterms:W3CDTF">2019-03-16T17:09:21Z</dcterms:modified>
</cp:coreProperties>
</file>