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9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82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0025472"/>
        <c:axId val="670029080"/>
      </c:barChart>
      <c:catAx>
        <c:axId val="67002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20000"/>
                <a:lumOff val="80000"/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29080"/>
        <c:crosses val="autoZero"/>
        <c:auto val="1"/>
        <c:lblAlgn val="ctr"/>
        <c:lblOffset val="100"/>
        <c:noMultiLvlLbl val="0"/>
      </c:catAx>
      <c:valAx>
        <c:axId val="67002908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accent1">
                  <a:lumMod val="20000"/>
                  <a:lumOff val="8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>
            <a:solidFill>
              <a:schemeClr val="accent1">
                <a:lumMod val="20000"/>
                <a:lumOff val="80000"/>
                <a:alpha val="3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254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Remove Blank Columns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6ABE9384-859D-4C4C-B983-2B1E39A8B34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Remove Unwanted Columns</a:t>
          </a:r>
        </a:p>
      </dgm:t>
    </dgm:pt>
    <dgm:pt modelId="{4C63E530-1425-407B-8508-FAC57680DEF0}" type="parTrans" cxnId="{929B611D-ADB7-45E4-812D-4E288BD2D31C}">
      <dgm:prSet/>
      <dgm:spPr/>
      <dgm:t>
        <a:bodyPr/>
        <a:lstStyle/>
        <a:p>
          <a:endParaRPr lang="en-US"/>
        </a:p>
      </dgm:t>
    </dgm:pt>
    <dgm:pt modelId="{012549DD-A1CA-4571-A981-CFD78093EB20}" type="sibTrans" cxnId="{929B611D-ADB7-45E4-812D-4E288BD2D31C}">
      <dgm:prSet/>
      <dgm:spPr/>
      <dgm:t>
        <a:bodyPr/>
        <a:lstStyle/>
        <a:p>
          <a:endParaRPr lang="en-US"/>
        </a:p>
      </dgm:t>
    </dgm:pt>
    <dgm:pt modelId="{F7214975-5AC4-4CF8-9015-322498751A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Strip Columns for Accurate Counts</a:t>
          </a:r>
        </a:p>
      </dgm:t>
    </dgm:pt>
    <dgm:pt modelId="{51AC1870-5B81-422A-9A2E-E1F58EF50843}" type="parTrans" cxnId="{B7CE7116-0D68-4E90-AA49-C97B6B372915}">
      <dgm:prSet/>
      <dgm:spPr/>
      <dgm:t>
        <a:bodyPr/>
        <a:lstStyle/>
        <a:p>
          <a:endParaRPr lang="en-US"/>
        </a:p>
      </dgm:t>
    </dgm:pt>
    <dgm:pt modelId="{CE7BE2A3-5633-4666-BB75-6164E26282D5}" type="sibTrans" cxnId="{B7CE7116-0D68-4E90-AA49-C97B6B37291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3"/>
      <dgm:spPr/>
    </dgm:pt>
    <dgm:pt modelId="{55596134-9829-4D70-890A-C69BBF81D77E}" type="pres">
      <dgm:prSet presAssocID="{6FA86730-1CE5-4EBE-A9BA-FC19829C94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3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3"/>
      <dgm:spPr/>
    </dgm:pt>
    <dgm:pt modelId="{FCE68459-8AC8-4D4B-8B2A-B85347F651AB}" type="pres">
      <dgm:prSet presAssocID="{6ABE9384-859D-4C4C-B983-2B1E39A8B3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3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3"/>
      <dgm:spPr/>
    </dgm:pt>
    <dgm:pt modelId="{A64BFE9C-AA80-43CE-8FF6-8D33BAD07C57}" type="pres">
      <dgm:prSet presAssocID="{F7214975-5AC4-4CF8-9015-322498751A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465"/>
          <a:ext cx="4802031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29212" y="245333"/>
          <a:ext cx="598567" cy="598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256992" y="465"/>
          <a:ext cx="354503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Remove Blank Columns</a:t>
          </a:r>
        </a:p>
      </dsp:txBody>
      <dsp:txXfrm>
        <a:off x="1256992" y="465"/>
        <a:ext cx="3545038" cy="1088305"/>
      </dsp:txXfrm>
    </dsp:sp>
    <dsp:sp modelId="{5DD1A591-E379-4123-AFEF-0E0E1C78A6C8}">
      <dsp:nvSpPr>
        <dsp:cNvPr id="0" name=""/>
        <dsp:cNvSpPr/>
      </dsp:nvSpPr>
      <dsp:spPr>
        <a:xfrm>
          <a:off x="0" y="1360846"/>
          <a:ext cx="4802031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329212" y="1605715"/>
          <a:ext cx="598567" cy="598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1256992" y="1360846"/>
          <a:ext cx="354503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Remove Unwanted Columns</a:t>
          </a:r>
        </a:p>
      </dsp:txBody>
      <dsp:txXfrm>
        <a:off x="1256992" y="1360846"/>
        <a:ext cx="3545038" cy="1088305"/>
      </dsp:txXfrm>
    </dsp:sp>
    <dsp:sp modelId="{B231036C-5FBE-4605-8393-F1B6359EE169}">
      <dsp:nvSpPr>
        <dsp:cNvPr id="0" name=""/>
        <dsp:cNvSpPr/>
      </dsp:nvSpPr>
      <dsp:spPr>
        <a:xfrm>
          <a:off x="0" y="2721228"/>
          <a:ext cx="4802031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329212" y="2966097"/>
          <a:ext cx="598567" cy="5985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1256992" y="2721228"/>
          <a:ext cx="354503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Strip Columns for Accurate Counts</a:t>
          </a:r>
        </a:p>
      </dsp:txBody>
      <dsp:txXfrm>
        <a:off x="1256992" y="2721228"/>
        <a:ext cx="3545038" cy="108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Picture 3" descr="A graph with blue square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7D6FE6C4-8D8A-9A07-8C85-64D37D1F535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1992573" y="-2101755"/>
          <a:ext cx="8700163" cy="420107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6" name="Picture 5" descr="A graph with blue square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E88C38A-0827-FA3F-84D1-8892244E92B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-1514902" y="0"/>
          <a:ext cx="7949820" cy="439214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6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/facet-plots/" TargetMode="External"/><Relationship Id="rId2" Type="http://schemas.openxmlformats.org/officeDocument/2006/relationships/hyperlink" Target="https://www.kaggle.com/code/alkidiarete/social-media-analysis-sentiment/notebook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ipywidgets.readthedocs.io/en/latest/examples/Widget%20Basic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4.png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Transformative Impact of Social Media Engagement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Marisol Trejo, </a:t>
            </a:r>
            <a:r>
              <a:rPr lang="en-US" dirty="0" err="1"/>
              <a:t>akeem</a:t>
            </a:r>
            <a:r>
              <a:rPr lang="en-US" dirty="0"/>
              <a:t> Anderson,</a:t>
            </a:r>
          </a:p>
          <a:p>
            <a:r>
              <a:rPr lang="en-US" dirty="0"/>
              <a:t>Anthony banks ii, drew </a:t>
            </a:r>
            <a:r>
              <a:rPr lang="en-US" dirty="0" err="1"/>
              <a:t>middleton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E02E-C24B-3CA6-C1B8-A6D0A7AC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Graph: Australia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1DC0CFC1-1C52-5304-3E8B-A487BB61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" y="1613248"/>
            <a:ext cx="10704668" cy="47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7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93D-6203-03BF-2450-402DB450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D320-25B8-F126-8C75-1CABBBB5F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244" y="2859206"/>
            <a:ext cx="8825659" cy="2362200"/>
          </a:xfrm>
        </p:spPr>
        <p:txBody>
          <a:bodyPr>
            <a:normAutofit fontScale="62500" lnSpcReduction="20000"/>
          </a:bodyPr>
          <a:lstStyle/>
          <a:p>
            <a:pPr marR="0" lvl="0">
              <a:spcBef>
                <a:spcPts val="18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sz="2400" b="1" spc="50" dirty="0">
                <a:effectLst/>
                <a:latin typeface="Arial" panose="020B0604020202020204" pitchFamily="34" charset="0"/>
                <a:cs typeface="Times New Roman (Body CS)"/>
              </a:rPr>
              <a:t>Data 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16395A"/>
              </a:buClr>
              <a:tabLst>
                <a:tab pos="228600" algn="l"/>
              </a:tabLst>
            </a:pPr>
            <a:r>
              <a:rPr lang="en-US" sz="2400" u="sng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https://www.kaggle.com/code/alkidiarete/social-media-analysis-sentiment/notebook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74320" marR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tabLst>
                <a:tab pos="228600" algn="l"/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18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sz="2400" b="1" spc="50" dirty="0">
                <a:effectLst/>
                <a:latin typeface="Arial" panose="020B0604020202020204" pitchFamily="34" charset="0"/>
                <a:cs typeface="Times New Roman (Body CS)"/>
              </a:rPr>
              <a:t>References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Tutor Sessions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tabLst>
                <a:tab pos="228600" algn="l"/>
                <a:tab pos="457200" algn="l"/>
              </a:tabLst>
            </a:pPr>
            <a:r>
              <a:rPr lang="en-US" sz="2400" u="sng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https://plotly.com/python/facet-plots/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tabLst>
                <a:tab pos="228600" algn="l"/>
                <a:tab pos="457200" algn="l"/>
              </a:tabLst>
            </a:pPr>
            <a:r>
              <a:rPr lang="en-US" sz="2400" u="sng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https://ipywidgets.readthedocs.io/en/latest/examples/Widget%20Basics.html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Any further Questions or Observations are appreciated!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852062"/>
          </a:xfrm>
        </p:spPr>
        <p:txBody>
          <a:bodyPr>
            <a:normAutofit/>
          </a:bodyPr>
          <a:lstStyle/>
          <a:p>
            <a:r>
              <a:rPr lang="en-US" dirty="0"/>
              <a:t>Cleaning 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22715"/>
              </p:ext>
            </p:extLst>
          </p:nvPr>
        </p:nvGraphicFramePr>
        <p:xfrm>
          <a:off x="650668" y="179832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84259F-7C16-4174-F82B-C3938F6E8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3775" y="1386046"/>
            <a:ext cx="5912440" cy="2680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8EEBB-38CF-86DE-DB80-ED18F62C9D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775" y="4309282"/>
            <a:ext cx="6037337" cy="15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/>
          <a:lstStyle/>
          <a:p>
            <a:r>
              <a:rPr lang="en-US" sz="3200" dirty="0"/>
              <a:t>Top 3 Social Media Users </a:t>
            </a:r>
            <a:br>
              <a:rPr lang="en-US" sz="3200" dirty="0"/>
            </a:br>
            <a:r>
              <a:rPr lang="en-US" sz="3200" dirty="0"/>
              <a:t>Year 2021</a:t>
            </a:r>
            <a:endParaRPr lang="ru-RU" sz="3200" dirty="0"/>
          </a:p>
        </p:txBody>
      </p:sp>
      <p:graphicFrame>
        <p:nvGraphicFramePr>
          <p:cNvPr id="6" name="Content Placeholder 5" descr="Bar chart">
            <a:extLst>
              <a:ext uri="{FF2B5EF4-FFF2-40B4-BE49-F238E27FC236}">
                <a16:creationId xmlns:a16="http://schemas.microsoft.com/office/drawing/2014/main" id="{4266437E-354E-4F66-BE6B-21E476F4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951628"/>
              </p:ext>
            </p:extLst>
          </p:nvPr>
        </p:nvGraphicFramePr>
        <p:xfrm>
          <a:off x="1514902" y="1910687"/>
          <a:ext cx="7949820" cy="4392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8C52152D-F85D-1680-0D95-641FEBED1067}"/>
              </a:ext>
            </a:extLst>
          </p:cNvPr>
          <p:cNvSpPr/>
          <p:nvPr/>
        </p:nvSpPr>
        <p:spPr>
          <a:xfrm>
            <a:off x="163774" y="2804615"/>
            <a:ext cx="682388" cy="4367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A5839-0A67-00B1-3AE1-3EDFF82907E4}"/>
              </a:ext>
            </a:extLst>
          </p:cNvPr>
          <p:cNvSpPr txBox="1"/>
          <p:nvPr/>
        </p:nvSpPr>
        <p:spPr>
          <a:xfrm>
            <a:off x="9826388" y="2027421"/>
            <a:ext cx="1999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2021, Canada was the top user in social media. </a:t>
            </a:r>
          </a:p>
          <a:p>
            <a:endParaRPr lang="en-US" dirty="0"/>
          </a:p>
          <a:p>
            <a:r>
              <a:rPr lang="en-US" dirty="0"/>
              <a:t>The activity on social media is helpful for businesses and marketing.</a:t>
            </a: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B6EE-60DF-3AFA-CA6C-1507D704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 3 Social Media Users </a:t>
            </a:r>
            <a:br>
              <a:rPr lang="en-US" sz="4400" dirty="0"/>
            </a:br>
            <a:r>
              <a:rPr lang="en-US" sz="4400" dirty="0"/>
              <a:t>Year 2022</a:t>
            </a:r>
            <a:endParaRPr lang="en-US" dirty="0"/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4F202AF3-4B66-44EC-D732-E10859A9A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41598"/>
            <a:ext cx="7460657" cy="3417841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CE71858-0446-4C9B-5396-FF0D3AB9A207}"/>
              </a:ext>
            </a:extLst>
          </p:cNvPr>
          <p:cNvSpPr/>
          <p:nvPr/>
        </p:nvSpPr>
        <p:spPr>
          <a:xfrm>
            <a:off x="443552" y="3220872"/>
            <a:ext cx="518615" cy="266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A3695-C438-734A-8A0D-F4FC2B389618}"/>
              </a:ext>
            </a:extLst>
          </p:cNvPr>
          <p:cNvSpPr txBox="1"/>
          <p:nvPr/>
        </p:nvSpPr>
        <p:spPr>
          <a:xfrm>
            <a:off x="9198591" y="2504364"/>
            <a:ext cx="2470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social media in 2022 was Australia.</a:t>
            </a:r>
          </a:p>
          <a:p>
            <a:endParaRPr lang="en-US" dirty="0"/>
          </a:p>
          <a:p>
            <a:r>
              <a:rPr lang="en-US" dirty="0"/>
              <a:t>How could this help a country?</a:t>
            </a:r>
          </a:p>
          <a:p>
            <a:r>
              <a:rPr lang="en-US" dirty="0"/>
              <a:t>Tourism or economically.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6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AF89-B2DC-8167-46AE-1B3814E3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 3 Social Media Users </a:t>
            </a:r>
            <a:br>
              <a:rPr lang="en-US" sz="4400" dirty="0"/>
            </a:br>
            <a:r>
              <a:rPr lang="en-US" sz="4400" dirty="0"/>
              <a:t>Year 2023</a:t>
            </a:r>
            <a:endParaRPr lang="en-US" dirty="0"/>
          </a:p>
        </p:txBody>
      </p:sp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3BAAAF71-49AB-13DD-8D7C-309217352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41598"/>
            <a:ext cx="8013391" cy="3417841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010A29B-B9F0-B5AD-67D6-D698E2CC8837}"/>
              </a:ext>
            </a:extLst>
          </p:cNvPr>
          <p:cNvSpPr/>
          <p:nvPr/>
        </p:nvSpPr>
        <p:spPr>
          <a:xfrm>
            <a:off x="646111" y="3166281"/>
            <a:ext cx="457202" cy="388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9433B-83C4-72B7-00BF-46611C2D156D}"/>
              </a:ext>
            </a:extLst>
          </p:cNvPr>
          <p:cNvSpPr txBox="1"/>
          <p:nvPr/>
        </p:nvSpPr>
        <p:spPr>
          <a:xfrm>
            <a:off x="9526137" y="2524836"/>
            <a:ext cx="2019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Social media user was the US in 2023.</a:t>
            </a:r>
          </a:p>
          <a:p>
            <a:endParaRPr lang="en-US" dirty="0"/>
          </a:p>
          <a:p>
            <a:r>
              <a:rPr lang="en-US" dirty="0"/>
              <a:t>Followed by the UK and Canada.</a:t>
            </a:r>
          </a:p>
          <a:p>
            <a:endParaRPr lang="en-US" dirty="0"/>
          </a:p>
          <a:p>
            <a:r>
              <a:rPr lang="en-US" dirty="0"/>
              <a:t>Was the interactions positive, negative or neutral?</a:t>
            </a:r>
          </a:p>
        </p:txBody>
      </p:sp>
    </p:spTree>
    <p:extLst>
      <p:ext uri="{BB962C8B-B14F-4D97-AF65-F5344CB8AC3E}">
        <p14:creationId xmlns:p14="http://schemas.microsoft.com/office/powerpoint/2010/main" val="278344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6C56-FFBC-3231-1834-6CCC6687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Sentimental Percentages of Top 3 Year 2023</a:t>
            </a:r>
            <a:endParaRPr lang="en-US" dirty="0"/>
          </a:p>
        </p:txBody>
      </p:sp>
      <p:pic>
        <p:nvPicPr>
          <p:cNvPr id="4" name="Picture 3" descr="A green and blue circle with a blue triangle&#10;&#10;Description automatically generated">
            <a:extLst>
              <a:ext uri="{FF2B5EF4-FFF2-40B4-BE49-F238E27FC236}">
                <a16:creationId xmlns:a16="http://schemas.microsoft.com/office/drawing/2014/main" id="{5E5222BA-9D34-A236-195A-C72B706C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2328172"/>
            <a:ext cx="10924657" cy="37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4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59D9-E770-759D-7E6D-976DD7B0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Negative and Neutral Likes Per Country</a:t>
            </a:r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61CE896-B952-7A30-7AEB-4C0136C5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8" y="1904608"/>
            <a:ext cx="7480519" cy="4286250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40D38D0-64B9-E1A9-F1E3-C17A52B5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63" y="1285660"/>
            <a:ext cx="3886742" cy="52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8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E6FB-C15C-4576-3039-F1861D7A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Retweets on Each Platform Positive Negative and Neutral</a:t>
            </a:r>
          </a:p>
        </p:txBody>
      </p:sp>
      <p:pic>
        <p:nvPicPr>
          <p:cNvPr id="4" name="Picture 3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30CEBCA-5046-E4AD-DA5A-DC507E07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0" y="2119032"/>
            <a:ext cx="8141461" cy="4286250"/>
          </a:xfrm>
          <a:prstGeom prst="rect">
            <a:avLst/>
          </a:prstGeom>
        </p:spPr>
      </p:pic>
      <p:pic>
        <p:nvPicPr>
          <p:cNvPr id="6" name="Picture 5" descr="A graph with colorful dots&#10;&#10;Description automatically generated">
            <a:extLst>
              <a:ext uri="{FF2B5EF4-FFF2-40B4-BE49-F238E27FC236}">
                <a16:creationId xmlns:a16="http://schemas.microsoft.com/office/drawing/2014/main" id="{8C587213-EA4B-CE70-60A7-47991D21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193" y="1975539"/>
            <a:ext cx="353426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18F9-17BA-1FF7-3B83-2793D7E1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Positive, Negative, Neutral Retweets of USA</a:t>
            </a:r>
          </a:p>
        </p:txBody>
      </p:sp>
      <p:pic>
        <p:nvPicPr>
          <p:cNvPr id="11" name="Picture 10" descr="A diagram of a variety of data&#10;&#10;Description automatically generated with medium confidence">
            <a:extLst>
              <a:ext uri="{FF2B5EF4-FFF2-40B4-BE49-F238E27FC236}">
                <a16:creationId xmlns:a16="http://schemas.microsoft.com/office/drawing/2014/main" id="{98DC08B0-E40E-556C-FF70-A1ABBD78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4" y="1853248"/>
            <a:ext cx="11213432" cy="48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4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1483</TotalTime>
  <Words>228</Words>
  <Application>Microsoft Office PowerPoint</Application>
  <PresentationFormat>Widescreen</PresentationFormat>
  <Paragraphs>42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Transformative Impact of Social Media Engagement</vt:lpstr>
      <vt:lpstr>Cleaning Data</vt:lpstr>
      <vt:lpstr>Top 3 Social Media Users  Year 2021</vt:lpstr>
      <vt:lpstr>Top 3 Social Media Users  Year 2022</vt:lpstr>
      <vt:lpstr>Top 3 Social Media Users  Year 2023</vt:lpstr>
      <vt:lpstr>Sentimental Percentages of Top 3 Year 2023</vt:lpstr>
      <vt:lpstr>Positive Negative and Neutral Likes Per Country</vt:lpstr>
      <vt:lpstr>Total Retweets on Each Platform Positive Negative and Neutral</vt:lpstr>
      <vt:lpstr>Positive, Negative, Neutral Retweets of USA</vt:lpstr>
      <vt:lpstr>Interactive Graph: Australia</vt:lpstr>
      <vt:lpstr>Data and 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Marisol Trejo</dc:creator>
  <cp:lastModifiedBy>Marisol Trejo</cp:lastModifiedBy>
  <cp:revision>5</cp:revision>
  <dcterms:created xsi:type="dcterms:W3CDTF">2024-07-28T21:50:04Z</dcterms:created>
  <dcterms:modified xsi:type="dcterms:W3CDTF">2024-07-29T22:33:55Z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