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478" r:id="rId3"/>
    <p:sldId id="258" r:id="rId4"/>
    <p:sldId id="387" r:id="rId5"/>
    <p:sldId id="500" r:id="rId6"/>
    <p:sldId id="501" r:id="rId7"/>
    <p:sldId id="502" r:id="rId8"/>
    <p:sldId id="503" r:id="rId9"/>
    <p:sldId id="457" r:id="rId10"/>
    <p:sldId id="482" r:id="rId11"/>
    <p:sldId id="388" r:id="rId12"/>
    <p:sldId id="389" r:id="rId13"/>
    <p:sldId id="458" r:id="rId14"/>
    <p:sldId id="390" r:id="rId15"/>
    <p:sldId id="459" r:id="rId16"/>
    <p:sldId id="461" r:id="rId17"/>
    <p:sldId id="460" r:id="rId18"/>
    <p:sldId id="504" r:id="rId19"/>
    <p:sldId id="391" r:id="rId20"/>
    <p:sldId id="392" r:id="rId21"/>
    <p:sldId id="505" r:id="rId22"/>
    <p:sldId id="446" r:id="rId23"/>
    <p:sldId id="393" r:id="rId24"/>
    <p:sldId id="447" r:id="rId25"/>
    <p:sldId id="494" r:id="rId26"/>
    <p:sldId id="506" r:id="rId27"/>
    <p:sldId id="462" r:id="rId28"/>
    <p:sldId id="463" r:id="rId29"/>
    <p:sldId id="507" r:id="rId30"/>
    <p:sldId id="508" r:id="rId31"/>
    <p:sldId id="495" r:id="rId32"/>
    <p:sldId id="394" r:id="rId33"/>
    <p:sldId id="509" r:id="rId34"/>
    <p:sldId id="510" r:id="rId35"/>
    <p:sldId id="395" r:id="rId36"/>
    <p:sldId id="511" r:id="rId37"/>
    <p:sldId id="496" r:id="rId38"/>
    <p:sldId id="497" r:id="rId39"/>
    <p:sldId id="498" r:id="rId40"/>
    <p:sldId id="499" r:id="rId41"/>
    <p:sldId id="512" r:id="rId42"/>
    <p:sldId id="513" r:id="rId43"/>
    <p:sldId id="351" r:id="rId44"/>
    <p:sldId id="35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554BA-5AC1-4316-9BF2-C20232F2A160}" type="datetimeFigureOut">
              <a:rPr lang="en-CA" smtClean="0"/>
              <a:t>2021-01-27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463F6-C603-4ED7-B66E-4CD6F93B7A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0011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Subsurface scattering</a:t>
            </a:r>
          </a:p>
          <a:p>
            <a:r>
              <a:rPr lang="en-US" dirty="0"/>
              <a:t>Rigid</a:t>
            </a:r>
            <a:r>
              <a:rPr lang="en-US" baseline="0" dirty="0"/>
              <a:t> model of baby (no deformation when falls)</a:t>
            </a:r>
          </a:p>
          <a:p>
            <a:r>
              <a:rPr lang="en-US" baseline="0" dirty="0"/>
              <a:t>Not enough joins for realism</a:t>
            </a:r>
          </a:p>
          <a:p>
            <a:r>
              <a:rPr lang="en-US" baseline="0" dirty="0"/>
              <a:t>Lighting, texturing well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224F8-FA67-4E81-83CD-2FFF3B705EF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4929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224F8-FA67-4E81-83CD-2FFF3B705EFB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8345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remember which direction the positive z-axis points by pointing the fingers of either your left or right hand in the positive x-direction and curling them into the positive y-direction. The direction your thumb points, either toward or away from you, is the direction that the positive z-axis points for that coordinate system. The following illustration shows these two coordinate systems.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224F8-FA67-4E81-83CD-2FFF3B705EF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400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F9AFE-E86A-413A-A58B-5ADFE03B2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21343-5768-4BDA-93DA-B548BF692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BAE8C-6A39-4E79-B7A6-1234A1DE1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0A27-500E-48E7-9858-69200B71F3F8}" type="datetime1">
              <a:rPr lang="en-CA" smtClean="0"/>
              <a:t>2021-01-27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21F50-AB81-415D-94DF-525CF2A6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CSCI 3090: Modeling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65D03-215D-448D-8C9B-74065DC7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2E56-8A9F-49A7-B84F-370FCA982C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652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C263-98BF-4844-B982-35C370B6A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9B131-FBBE-4D74-86D5-557333E6B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56FD6-C28F-494A-80EE-6E31916CB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F17B-8CE8-4A21-BFE9-3BC68AD4CC34}" type="datetime1">
              <a:rPr lang="en-CA" smtClean="0"/>
              <a:t>2021-01-27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62C55-E3BB-44AD-992D-1DF8784E0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CSCI 3090: Modeling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513E1-A8F2-428B-A24E-2F208572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2E56-8A9F-49A7-B84F-370FCA982C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641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B0B02F-408E-4B9D-A452-E0F30A4460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9286A-A662-418C-A952-E8B52928A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03865-EBE9-4917-9E8E-5A22C80A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00C5-3B7F-41C2-9ECC-623DF79CEEE0}" type="datetime1">
              <a:rPr lang="en-CA" smtClean="0"/>
              <a:t>2021-01-27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B56A8-953E-4A35-B20D-1C64A8395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CSCI 3090: Modeling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685DA-12D2-4682-83CA-38976625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2E56-8A9F-49A7-B84F-370FCA982C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767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ED7B-E588-42D9-B7E1-81FFEF6C9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D5CDB-01D9-4920-A901-2F8944BE2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883DA-6431-4CDE-8B9C-E867FF78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E953-259D-4936-A27D-CA6BFE4F48FC}" type="datetime1">
              <a:rPr lang="en-CA" smtClean="0"/>
              <a:t>2021-01-27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F4D5A-4DD7-4755-8D01-2204064C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CSCI 3090: Modeling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50732-32F4-4FF7-A861-35734005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2E56-8A9F-49A7-B84F-370FCA982C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46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E71B-1145-4F88-83BD-164F9C1EE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DA906-5E4D-419B-B85F-1A71A85FC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0A5CE-308B-4D54-A0DF-F5571BD4C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A6E8-1929-4AF7-BFF7-9527731149A0}" type="datetime1">
              <a:rPr lang="en-CA" smtClean="0"/>
              <a:t>2021-01-27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C2962-89F0-40B6-B26D-2CD1E6E54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CSCI 3090: Modeling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C7707-E6D5-4E9E-8EA5-4BED91F2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2E56-8A9F-49A7-B84F-370FCA982C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0269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F8AFA-8F9E-4F53-93D0-D9076107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4C0C1-D255-4081-9A75-54E1564B3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C77A0-E5FA-430D-9E7D-A1209567C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AC555-1A89-40DF-AF01-2F562869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D601-EC7F-43AE-852C-8AFE4B93FBDB}" type="datetime1">
              <a:rPr lang="en-CA" smtClean="0"/>
              <a:t>2021-01-27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9050E-B4C2-45B2-8701-1E1EC79A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CSCI 3090: Modeling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3B265-F09E-471B-BB37-4DEE1213D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2E56-8A9F-49A7-B84F-370FCA982C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273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489D-C6D9-4159-9CD5-92F3D570A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9332B-355F-4ACD-A314-9B9388489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16DB9-587C-413D-997A-9EADF9905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F1232-766E-4226-AC86-2C803866F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138574-91B6-41D6-A086-0D6A3F621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646065-321D-4F46-B1CC-3F062BABE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8B6-072E-490B-8B31-E39BC5374354}" type="datetime1">
              <a:rPr lang="en-CA" smtClean="0"/>
              <a:t>2021-01-27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A02085-BE29-4664-927C-85B6A18C7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CSCI 3090: Modeling 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2509EA-40E6-49DE-A69A-D267FAFD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2E56-8A9F-49A7-B84F-370FCA982C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1438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0D4D-8382-4FD7-9DB4-5B301E487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85AF93-CE16-4459-AAA8-68BF517A7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5A47-27AC-4421-B3CB-B9EC53759FC3}" type="datetime1">
              <a:rPr lang="en-CA" smtClean="0"/>
              <a:t>2021-01-27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5E90C-B099-42EA-B8D5-7E1C4EFF9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CSCI 3090: Modeling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FBB63-7F09-462D-846B-FC8A84CB2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2E56-8A9F-49A7-B84F-370FCA982C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818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59E7D-4184-4AE5-BE4D-78081C6CD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CA85-213A-480D-93E0-656E50C2567A}" type="datetime1">
              <a:rPr lang="en-CA" smtClean="0"/>
              <a:t>2021-01-27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0B51F-B509-459A-ADC4-C3097B4C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CSCI 3090: Modeling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88512-17ED-4CFE-B921-28088E592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2E56-8A9F-49A7-B84F-370FCA982C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95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7CC7-A567-4F73-ADE6-EEBCFEA3B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44033-41EE-46D4-9F87-DB68035D8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63F7D-81F2-46E3-AEFE-02010D9EA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76325-1698-4790-BCDD-1961BCA6B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9010-2FC0-46F6-B12A-EAC207BD941C}" type="datetime1">
              <a:rPr lang="en-CA" smtClean="0"/>
              <a:t>2021-01-27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6994E-1E30-426A-BDFB-5F74F956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CSCI 3090: Modeling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6B268-7852-4D7A-8FCF-4B48BE3E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2E56-8A9F-49A7-B84F-370FCA982C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218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6CA9-5D4A-4869-864C-C5A4BD996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A77062-82C2-4999-A006-4064C928CB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BFCFB-C489-4713-8FCD-3F27829F7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49CD2-8CD5-441F-AE74-9EFBB6F8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AC4A-D07E-4BC3-884A-478FE958B899}" type="datetime1">
              <a:rPr lang="en-CA" smtClean="0"/>
              <a:t>2021-01-27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B43B1-3E66-4F66-BEA3-D66A7FCB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CSCI 3090: Modeling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11AF2-AAD1-45C3-A7E5-069A939A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2E56-8A9F-49A7-B84F-370FCA982C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58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B8701-167B-4274-A22B-C9B983FED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750B-C53D-4322-B4A5-E9C7EDC6C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EF300-CDD0-4A3B-8390-9B04E5967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D4126-0687-40B7-B612-84B193DB1C82}" type="datetime1">
              <a:rPr lang="en-CA" smtClean="0"/>
              <a:t>2021-01-27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FEFA0-DB42-4F29-AF1D-080880E3E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CSCI 3090: Modeling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4AAB6-6BC1-4C89-A416-3B20FC48B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12E56-8A9F-49A7-B84F-370FCA982C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409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D:\Courses\CSCI%203090\Videos\Pixar\WMV\1988%20Tin%20Toy.wmv" TargetMode="External"/><Relationship Id="rId1" Type="http://schemas.microsoft.com/office/2007/relationships/media" Target="file:///D:\Courses\CSCI%203090\Videos\Pixar\WMV\1988%20Tin%20Toy.wmv" TargetMode="Externa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13A37-C446-45E3-BC9D-A1841D28D5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CSCI 3090</a:t>
            </a:r>
            <a:br>
              <a:rPr lang="en-CA" dirty="0"/>
            </a:br>
            <a:r>
              <a:rPr lang="en-CA" dirty="0"/>
              <a:t>Introduction to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D55E3-4E38-416B-B7DB-B2A58CC2BA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Mark Green</a:t>
            </a:r>
          </a:p>
          <a:p>
            <a:r>
              <a:rPr lang="en-CA" dirty="0"/>
              <a:t>Faculty of Science</a:t>
            </a:r>
          </a:p>
          <a:p>
            <a:r>
              <a:rPr lang="en-CA" dirty="0"/>
              <a:t>Ontario Tech</a:t>
            </a:r>
          </a:p>
        </p:txBody>
      </p:sp>
    </p:spTree>
    <p:extLst>
      <p:ext uri="{BB962C8B-B14F-4D97-AF65-F5344CB8AC3E}">
        <p14:creationId xmlns:p14="http://schemas.microsoft.com/office/powerpoint/2010/main" val="472520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LHS / RHS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determine direction of z when given LHS or RHS: point the fingers of the selected hand in the positive x-direction; curl fingers towards positive y.  Direction of thumb is positive z!</a:t>
            </a:r>
            <a:endParaRPr lang="en-CA" dirty="0"/>
          </a:p>
        </p:txBody>
      </p:sp>
      <p:pic>
        <p:nvPicPr>
          <p:cNvPr id="22530" name="Picture 2" descr="Illustration of the left-handed and right-handed Cartesian coordinate syste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796" y="3812165"/>
            <a:ext cx="3816424" cy="252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831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Polygons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In many ways the most basic representation, this is what the hardware deals with, in fact it only deals with triangles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We keep things simple to increase performance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Other representations are usually converted to polygons for display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Problem is that we often need a lot of them for an accurate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511948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Polygons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Polygons are flat, a segment of a plane outlined by straight lines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Polygons are usually defined by a list of vertices, </a:t>
            </a:r>
            <a:r>
              <a:rPr lang="en-US" dirty="0">
                <a:solidFill>
                  <a:schemeClr val="accent2"/>
                </a:solidFill>
              </a:rPr>
              <a:t>the order of the vertices is important, determines inside and outside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Usually list the vertices in </a:t>
            </a:r>
            <a:r>
              <a:rPr lang="en-US" dirty="0">
                <a:solidFill>
                  <a:schemeClr val="accent2"/>
                </a:solidFill>
              </a:rPr>
              <a:t>counter clockwise </a:t>
            </a:r>
            <a:r>
              <a:rPr lang="en-US" dirty="0"/>
              <a:t>direction (the </a:t>
            </a:r>
            <a:r>
              <a:rPr lang="en-US" i="1" dirty="0"/>
              <a:t>winding order</a:t>
            </a:r>
            <a:r>
              <a:rPr lang="en-US" dirty="0"/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Must use a consistent ordering for all of the polygons in the model</a:t>
            </a:r>
          </a:p>
        </p:txBody>
      </p:sp>
    </p:spTree>
    <p:extLst>
      <p:ext uri="{BB962C8B-B14F-4D97-AF65-F5344CB8AC3E}">
        <p14:creationId xmlns:p14="http://schemas.microsoft.com/office/powerpoint/2010/main" val="10797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>
            <a:off x="3935760" y="1628800"/>
            <a:ext cx="3960440" cy="367240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47728" y="53012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80176" y="53012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57873" y="125946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V2</a:t>
            </a:r>
            <a:endParaRPr lang="en-US" dirty="0"/>
          </a:p>
        </p:txBody>
      </p:sp>
      <p:sp>
        <p:nvSpPr>
          <p:cNvPr id="12" name="Circular Arrow 11"/>
          <p:cNvSpPr/>
          <p:nvPr/>
        </p:nvSpPr>
        <p:spPr>
          <a:xfrm rot="16200000" flipV="1">
            <a:off x="4375647" y="2685401"/>
            <a:ext cx="2016224" cy="2895999"/>
          </a:xfrm>
          <a:prstGeom prst="circular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745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Polygons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List of vertices doesn’t guarantee that the polygon is planar (why?)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If it isn’t planar many algorithms will fail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Triangles are always planar, but it’s a good idea to test other types of polygons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This is also a reason for favoring triangles</a:t>
            </a:r>
          </a:p>
        </p:txBody>
      </p:sp>
    </p:spTree>
    <p:extLst>
      <p:ext uri="{BB962C8B-B14F-4D97-AF65-F5344CB8AC3E}">
        <p14:creationId xmlns:p14="http://schemas.microsoft.com/office/powerpoint/2010/main" val="145118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35760" y="2420888"/>
            <a:ext cx="4680520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31704" y="53012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(0,0,0)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84232" y="53012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(1,0,0)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84232" y="203174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(1,1,0)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28924" y="203174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(0,1,-1)</a:t>
            </a:r>
            <a:endParaRPr lang="en-US" dirty="0"/>
          </a:p>
        </p:txBody>
      </p:sp>
      <p:sp>
        <p:nvSpPr>
          <p:cNvPr id="11" name="Donut 10"/>
          <p:cNvSpPr/>
          <p:nvPr/>
        </p:nvSpPr>
        <p:spPr>
          <a:xfrm>
            <a:off x="2574818" y="1032928"/>
            <a:ext cx="3132348" cy="2736304"/>
          </a:xfrm>
          <a:prstGeom prst="donut">
            <a:avLst>
              <a:gd name="adj" fmla="val 868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50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35760" y="2420888"/>
            <a:ext cx="4680520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31704" y="53012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(0,0,0)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84232" y="53012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(1,0,0)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84232" y="203174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(1,1,0)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28924" y="203174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(0,1,-1)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423592" y="1916832"/>
            <a:ext cx="7128792" cy="424847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651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Polygons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If it isn’t planar many algorithms will fail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Triangles are always planar, but it’s a good idea to test other types of polygons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This is also a reason for favoring triangles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We could build our model from independent polygons, which is okay for small models, but this leads to problems – polygon soup</a:t>
            </a:r>
          </a:p>
        </p:txBody>
      </p:sp>
    </p:spTree>
    <p:extLst>
      <p:ext uri="{BB962C8B-B14F-4D97-AF65-F5344CB8AC3E}">
        <p14:creationId xmlns:p14="http://schemas.microsoft.com/office/powerpoint/2010/main" val="984656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72654-5B3A-4538-896B-B036CDE0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Plane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11F-1742-4B68-A73E-B80A0ED1E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point p = (x, y, z) is on a plane if it satisfies the plane equation:</a:t>
            </a:r>
          </a:p>
          <a:p>
            <a:pPr marL="0" indent="0" algn="ctr">
              <a:buNone/>
            </a:pPr>
            <a:r>
              <a:rPr lang="en-CA" dirty="0" err="1"/>
              <a:t>ax+by+cz+d</a:t>
            </a:r>
            <a:r>
              <a:rPr lang="en-CA" dirty="0"/>
              <a:t> =0</a:t>
            </a:r>
          </a:p>
          <a:p>
            <a:r>
              <a:rPr lang="en-CA" dirty="0"/>
              <a:t>Where (a, b, c) is the normal to the plane</a:t>
            </a:r>
          </a:p>
          <a:p>
            <a:r>
              <a:rPr lang="en-CA" dirty="0"/>
              <a:t>If the value of the plane equation is non-zero, this value gives us the distance from the plane to the point</a:t>
            </a:r>
          </a:p>
          <a:p>
            <a:r>
              <a:rPr lang="en-CA" dirty="0"/>
              <a:t>The sign of this value tells which side of the plane the point lies on</a:t>
            </a:r>
          </a:p>
        </p:txBody>
      </p:sp>
    </p:spTree>
    <p:extLst>
      <p:ext uri="{BB962C8B-B14F-4D97-AF65-F5344CB8AC3E}">
        <p14:creationId xmlns:p14="http://schemas.microsoft.com/office/powerpoint/2010/main" val="3212789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Meshes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If we represent a surface by a collection of polygons we want the surface to be continuous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There should be no gaps between the polygons, they should meet at their edges and vertices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One way of doing this is to use a mesh, where the shared vertices are stored only once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This also reduces the amount of memory required to store the model</a:t>
            </a:r>
          </a:p>
        </p:txBody>
      </p:sp>
    </p:spTree>
    <p:extLst>
      <p:ext uri="{BB962C8B-B14F-4D97-AF65-F5344CB8AC3E}">
        <p14:creationId xmlns:p14="http://schemas.microsoft.com/office/powerpoint/2010/main" val="3171889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Tin Toy (1988)</a:t>
            </a:r>
            <a:endParaRPr lang="en-CA" dirty="0"/>
          </a:p>
        </p:txBody>
      </p:sp>
      <p:pic>
        <p:nvPicPr>
          <p:cNvPr id="6" name="1988 Tin Toy.wm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482345" y="1772816"/>
            <a:ext cx="7228898" cy="4114512"/>
          </a:xfrm>
        </p:spPr>
      </p:pic>
    </p:spTree>
    <p:extLst>
      <p:ext uri="{BB962C8B-B14F-4D97-AF65-F5344CB8AC3E}">
        <p14:creationId xmlns:p14="http://schemas.microsoft.com/office/powerpoint/2010/main" val="177034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 fullScrn="1"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Meshes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By storing each vertex once, no matter how many polygons it appears in, we guarantee that there are no gaps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Where could the gaps come from?  Shouldn’t all the common vertices have the same value?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We are dealing with floating point, so there are several place things could go wrong:</a:t>
            </a:r>
          </a:p>
          <a:p>
            <a:pPr lvl="1">
              <a:defRPr/>
            </a:pPr>
            <a:r>
              <a:rPr lang="en-US" sz="2800" dirty="0"/>
              <a:t>We could have rounding errors in computations</a:t>
            </a:r>
          </a:p>
          <a:p>
            <a:pPr lvl="1">
              <a:defRPr/>
            </a:pPr>
            <a:r>
              <a:rPr lang="en-US" sz="2800" dirty="0"/>
              <a:t>Some of the file formats are text based, when the models are read and written we loose precision</a:t>
            </a:r>
          </a:p>
        </p:txBody>
      </p:sp>
    </p:spTree>
    <p:extLst>
      <p:ext uri="{BB962C8B-B14F-4D97-AF65-F5344CB8AC3E}">
        <p14:creationId xmlns:p14="http://schemas.microsoft.com/office/powerpoint/2010/main" val="1547347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070B1-AC88-4109-821A-5B8608BA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FC68B-73DC-4B49-8123-8F32CA0BF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We want a simple, memory efficient way of storing meshes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We also want a data structure that is compatible with OpenGL, make programming easier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The model is usually divided into two tables or arrays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The first table, called the vertex table, contains the information on all of the vertices, including their coordinates, normal vectors, and other information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This is similar to the vertex arrays in OpenGL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4343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Vertex Table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X, Y, 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Nx</a:t>
                      </a:r>
                      <a:r>
                        <a:rPr lang="en-CA" dirty="0"/>
                        <a:t>, </a:t>
                      </a:r>
                      <a:r>
                        <a:rPr lang="en-CA" dirty="0" err="1"/>
                        <a:t>Ny</a:t>
                      </a:r>
                      <a:r>
                        <a:rPr lang="en-CA" dirty="0"/>
                        <a:t>, </a:t>
                      </a:r>
                      <a:r>
                        <a:rPr lang="en-CA" dirty="0" err="1"/>
                        <a:t>Nz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R, G, 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X, Y, 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Nx</a:t>
                      </a:r>
                      <a:r>
                        <a:rPr lang="en-CA" dirty="0"/>
                        <a:t>, </a:t>
                      </a:r>
                      <a:r>
                        <a:rPr lang="en-CA" dirty="0" err="1"/>
                        <a:t>Ny</a:t>
                      </a:r>
                      <a:r>
                        <a:rPr lang="en-CA" dirty="0"/>
                        <a:t>, </a:t>
                      </a:r>
                      <a:r>
                        <a:rPr lang="en-CA" dirty="0" err="1"/>
                        <a:t>Nz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R, G, 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633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Meshes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Each vertex is identified by an index into this table</a:t>
            </a:r>
          </a:p>
          <a:p>
            <a:pPr eaLnBrk="1" hangingPunct="1">
              <a:defRPr/>
            </a:pPr>
            <a:r>
              <a:rPr lang="en-US" dirty="0"/>
              <a:t>The face table has one entry for each polygon</a:t>
            </a:r>
          </a:p>
          <a:p>
            <a:pPr eaLnBrk="1" hangingPunct="1">
              <a:defRPr/>
            </a:pPr>
            <a:r>
              <a:rPr lang="en-US" dirty="0"/>
              <a:t>This entry contains the list of vertices, indices into the vertex table, in the polygon</a:t>
            </a:r>
          </a:p>
          <a:p>
            <a:pPr eaLnBrk="1" hangingPunct="1">
              <a:defRPr/>
            </a:pPr>
            <a:r>
              <a:rPr lang="en-US" dirty="0"/>
              <a:t>It could also contain the plane equation or normal for the polygon</a:t>
            </a:r>
          </a:p>
          <a:p>
            <a:pPr eaLnBrk="1" hangingPunct="1">
              <a:defRPr/>
            </a:pPr>
            <a:r>
              <a:rPr lang="en-US" dirty="0"/>
              <a:t>Note that this is similar to the element array buffer in OpenGL</a:t>
            </a:r>
          </a:p>
          <a:p>
            <a:pPr eaLnBrk="1" hangingPunct="1">
              <a:defRPr/>
            </a:pPr>
            <a:r>
              <a:rPr lang="en-US" dirty="0"/>
              <a:t>There is a clear mapping between this data structure and OpenGL</a:t>
            </a:r>
          </a:p>
        </p:txBody>
      </p:sp>
    </p:spTree>
    <p:extLst>
      <p:ext uri="{BB962C8B-B14F-4D97-AF65-F5344CB8AC3E}">
        <p14:creationId xmlns:p14="http://schemas.microsoft.com/office/powerpoint/2010/main" val="1834949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Face Table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Face 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Vertices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0, 2, 3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1,</a:t>
                      </a:r>
                      <a:r>
                        <a:rPr lang="en-CA" baseline="0" dirty="0"/>
                        <a:t> 3, 4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122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OpenGL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is essentially what we have been doing in our OpenGL programs</a:t>
            </a:r>
          </a:p>
          <a:p>
            <a:r>
              <a:rPr lang="en-CA" dirty="0"/>
              <a:t>We had one buffer that contained the vertex information: coordinates and normal vectors</a:t>
            </a:r>
          </a:p>
          <a:p>
            <a:r>
              <a:rPr lang="en-CA" dirty="0"/>
              <a:t>A second buffer contains the indices into this table</a:t>
            </a:r>
          </a:p>
          <a:p>
            <a:r>
              <a:rPr lang="en-CA" dirty="0"/>
              <a:t>A close match between the modeling technique and its implementation in OpenGL</a:t>
            </a:r>
          </a:p>
        </p:txBody>
      </p:sp>
    </p:spTree>
    <p:extLst>
      <p:ext uri="{BB962C8B-B14F-4D97-AF65-F5344CB8AC3E}">
        <p14:creationId xmlns:p14="http://schemas.microsoft.com/office/powerpoint/2010/main" val="3897847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289C4-BE8D-4C7C-A42D-10FA85CB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Variations on the 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B3140-9851-4472-A43C-9B160AFF0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OpenGL we have two other ways of representing triangle data</a:t>
            </a:r>
          </a:p>
          <a:p>
            <a:r>
              <a:rPr lang="en-CA" dirty="0"/>
              <a:t>They are based on two different ways of looking at meshes</a:t>
            </a:r>
          </a:p>
          <a:p>
            <a:r>
              <a:rPr lang="en-CA" dirty="0"/>
              <a:t>The first is a triangle strip</a:t>
            </a:r>
          </a:p>
          <a:p>
            <a:r>
              <a:rPr lang="en-CA" dirty="0"/>
              <a:t>This occurs when we can view the triangles as forming a line</a:t>
            </a:r>
          </a:p>
          <a:p>
            <a:r>
              <a:rPr lang="en-CA" dirty="0"/>
              <a:t>In this case the last two vertices of one triangle can be the first two vertices of the next</a:t>
            </a:r>
          </a:p>
          <a:p>
            <a:r>
              <a:rPr lang="en-CA" dirty="0"/>
              <a:t>After the first triangle, each subsequent triangle only needs one vertex</a:t>
            </a:r>
          </a:p>
        </p:txBody>
      </p:sp>
    </p:spTree>
    <p:extLst>
      <p:ext uri="{BB962C8B-B14F-4D97-AF65-F5344CB8AC3E}">
        <p14:creationId xmlns:p14="http://schemas.microsoft.com/office/powerpoint/2010/main" val="1013749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Variations on the Theme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2783632" y="2276872"/>
            <a:ext cx="3240360" cy="28803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95600" y="519669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79976" y="519669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23792" y="19075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409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Variations on the 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>
            <a:off x="2783632" y="2276872"/>
            <a:ext cx="3240360" cy="28803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10800000">
            <a:off x="4403812" y="2276872"/>
            <a:ext cx="3240360" cy="28803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95600" y="519669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79976" y="519669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23792" y="19075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49643" y="190754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3</a:t>
            </a:r>
            <a:endParaRPr lang="en-US" dirty="0"/>
          </a:p>
        </p:txBody>
      </p:sp>
      <p:graphicFrame>
        <p:nvGraphicFramePr>
          <p:cNvPr id="12" name="Content Placeholder 5"/>
          <p:cNvGraphicFramePr>
            <a:graphicFrameLocks/>
          </p:cNvGraphicFramePr>
          <p:nvPr/>
        </p:nvGraphicFramePr>
        <p:xfrm>
          <a:off x="7176120" y="3717032"/>
          <a:ext cx="2962672" cy="2104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1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666">
                <a:tc>
                  <a:txBody>
                    <a:bodyPr/>
                    <a:lstStyle/>
                    <a:p>
                      <a:r>
                        <a:rPr lang="en-CA" dirty="0"/>
                        <a:t>Face 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Vertices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714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0,1,2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714"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2,1,3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714">
                <a:tc>
                  <a:txBody>
                    <a:bodyPr/>
                    <a:lstStyle/>
                    <a:p>
                      <a:r>
                        <a:rPr lang="en-CA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66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A9843-DE2B-4677-80DC-B1E3A0462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Variations on the 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B88B0-B4A2-4BAA-BC46-C19566F77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triangle fan is a similar idea</a:t>
            </a:r>
          </a:p>
          <a:p>
            <a:r>
              <a:rPr lang="en-CA" dirty="0"/>
              <a:t>In this case all the triangles have a common vertex, this is the first vertex of the fan</a:t>
            </a:r>
          </a:p>
          <a:p>
            <a:r>
              <a:rPr lang="en-CA" dirty="0"/>
              <a:t>Subsequent vertices are in counter clockwise order around the first vertex</a:t>
            </a:r>
          </a:p>
          <a:p>
            <a:r>
              <a:rPr lang="en-CA" dirty="0"/>
              <a:t>Consider the top and bottom of a cylinder, this can easily be done with a fan</a:t>
            </a:r>
          </a:p>
          <a:p>
            <a:r>
              <a:rPr lang="en-CA" dirty="0"/>
              <a:t>The first vertex is the center of the top, the rest are around the outside of the cylinder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3020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By the end of today’s class, you will:</a:t>
            </a:r>
          </a:p>
          <a:p>
            <a:pPr lvl="1"/>
            <a:r>
              <a:rPr lang="en-CA" dirty="0"/>
              <a:t>Be able to represent points and vectors in matrix form</a:t>
            </a:r>
          </a:p>
          <a:p>
            <a:pPr lvl="1"/>
            <a:r>
              <a:rPr lang="en-CA" dirty="0"/>
              <a:t>Understand the basic properties of polygons and polygonal meshes</a:t>
            </a:r>
          </a:p>
          <a:p>
            <a:pPr lvl="1"/>
            <a:r>
              <a:rPr lang="en-CA" dirty="0"/>
              <a:t>Compute normal vectors for vertices in a polygonal mesh</a:t>
            </a:r>
          </a:p>
        </p:txBody>
      </p:sp>
    </p:spTree>
    <p:extLst>
      <p:ext uri="{BB962C8B-B14F-4D97-AF65-F5344CB8AC3E}">
        <p14:creationId xmlns:p14="http://schemas.microsoft.com/office/powerpoint/2010/main" val="1648767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F163-3AD7-41E9-8D39-7025EA1B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Variations on the Theme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6FEDE6-87B9-4336-8FD9-5540081A7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9661" y="2262249"/>
            <a:ext cx="4525108" cy="341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65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OpenGL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</a:t>
            </a:r>
            <a:r>
              <a:rPr lang="en-CA" dirty="0" err="1"/>
              <a:t>glDrawElements</a:t>
            </a:r>
            <a:r>
              <a:rPr lang="en-CA" dirty="0"/>
              <a:t> we used GL_TRIANGLES as the first parameter</a:t>
            </a:r>
          </a:p>
          <a:p>
            <a:r>
              <a:rPr lang="en-CA" dirty="0"/>
              <a:t>We can use GL_TRIANGLE_STRIP to draw a triangle strip</a:t>
            </a:r>
          </a:p>
          <a:p>
            <a:r>
              <a:rPr lang="en-CA" dirty="0"/>
              <a:t>We can use GL_TRIANGLE_FAN to draw a triangle fan</a:t>
            </a:r>
          </a:p>
          <a:p>
            <a:r>
              <a:rPr lang="en-CA" dirty="0"/>
              <a:t>These are special cases that occur in some models that can be useful</a:t>
            </a:r>
          </a:p>
          <a:p>
            <a:r>
              <a:rPr lang="en-CA" dirty="0"/>
              <a:t>We will see an example of a triangle fan later in the course</a:t>
            </a:r>
          </a:p>
        </p:txBody>
      </p:sp>
    </p:spTree>
    <p:extLst>
      <p:ext uri="{BB962C8B-B14F-4D97-AF65-F5344CB8AC3E}">
        <p14:creationId xmlns:p14="http://schemas.microsoft.com/office/powerpoint/2010/main" val="1089317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Meshes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Vertex and face tables are a standard way of representing polygons, some graphics packages even have optimizations for displaying them</a:t>
            </a:r>
          </a:p>
          <a:p>
            <a:pPr eaLnBrk="1" hangingPunct="1">
              <a:defRPr/>
            </a:pPr>
            <a:r>
              <a:rPr lang="en-US" dirty="0"/>
              <a:t>We need normal vectors when displaying polygons, but sometimes they aren’t supplied, but they are quite easy to compute</a:t>
            </a:r>
          </a:p>
          <a:p>
            <a:pPr eaLnBrk="1" hangingPunct="1">
              <a:defRPr/>
            </a:pPr>
            <a:r>
              <a:rPr lang="en-US" dirty="0"/>
              <a:t>Well sort of, there are a few things that you need to be careful of when you are doing it</a:t>
            </a:r>
          </a:p>
          <a:p>
            <a:pPr eaLnBrk="1" hangingPunct="1">
              <a:defRPr/>
            </a:pPr>
            <a:r>
              <a:rPr lang="en-US" dirty="0"/>
              <a:t>The first time is a bit challenging, but after that it isn’t hard</a:t>
            </a:r>
          </a:p>
        </p:txBody>
      </p:sp>
    </p:spTree>
    <p:extLst>
      <p:ext uri="{BB962C8B-B14F-4D97-AF65-F5344CB8AC3E}">
        <p14:creationId xmlns:p14="http://schemas.microsoft.com/office/powerpoint/2010/main" val="687469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ED936-58F6-4253-9403-8B3923A2A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Mesh </a:t>
            </a:r>
            <a:r>
              <a:rPr lang="en-CA" dirty="0" err="1"/>
              <a:t>Normals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57387-4E7C-4B6F-95F0-B12EF4EA9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order to have a smooth looking mesh each vertex must have its own normal vector</a:t>
            </a:r>
          </a:p>
          <a:p>
            <a:r>
              <a:rPr lang="en-CA" dirty="0"/>
              <a:t>We want these vectors to vary smoothly over the surface of the mesh</a:t>
            </a:r>
          </a:p>
          <a:p>
            <a:r>
              <a:rPr lang="en-CA" dirty="0"/>
              <a:t>In most cases we can’t directly compute the normal vector at a vertex</a:t>
            </a:r>
          </a:p>
          <a:p>
            <a:r>
              <a:rPr lang="en-CA" dirty="0"/>
              <a:t>We need to use a two step approach:</a:t>
            </a:r>
          </a:p>
          <a:p>
            <a:pPr lvl="1"/>
            <a:r>
              <a:rPr lang="en-CA" sz="2800" dirty="0"/>
              <a:t>Start by computing normal vectors for the triangles or polygons</a:t>
            </a:r>
          </a:p>
          <a:p>
            <a:pPr lvl="1"/>
            <a:r>
              <a:rPr lang="en-CA" sz="2800" dirty="0"/>
              <a:t>Then for each vertex, average the normal vectors for the polygons it belongs to</a:t>
            </a:r>
          </a:p>
        </p:txBody>
      </p:sp>
    </p:spTree>
    <p:extLst>
      <p:ext uri="{BB962C8B-B14F-4D97-AF65-F5344CB8AC3E}">
        <p14:creationId xmlns:p14="http://schemas.microsoft.com/office/powerpoint/2010/main" val="10041054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95FBFA9-66AE-4E03-A0D3-5D59B9A37B5F}"/>
              </a:ext>
            </a:extLst>
          </p:cNvPr>
          <p:cNvCxnSpPr>
            <a:stCxn id="4" idx="1"/>
          </p:cNvCxnSpPr>
          <p:nvPr/>
        </p:nvCxnSpPr>
        <p:spPr>
          <a:xfrm flipH="1">
            <a:off x="4636655" y="3980818"/>
            <a:ext cx="1234509" cy="972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2CC9E7-F81B-4A33-9FCF-FA06F46AB8BC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4636655" y="2955636"/>
            <a:ext cx="1234509" cy="102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F1B1803-58CA-4F92-B0CE-4BA3F66D6E43}"/>
              </a:ext>
            </a:extLst>
          </p:cNvPr>
          <p:cNvCxnSpPr>
            <a:stCxn id="4" idx="1"/>
          </p:cNvCxnSpPr>
          <p:nvPr/>
        </p:nvCxnSpPr>
        <p:spPr>
          <a:xfrm>
            <a:off x="5871164" y="3980818"/>
            <a:ext cx="2044400" cy="1011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9273D8D-C6BF-45EF-921C-D776D8EB3373}"/>
              </a:ext>
            </a:extLst>
          </p:cNvPr>
          <p:cNvCxnSpPr>
            <a:stCxn id="4" idx="7"/>
          </p:cNvCxnSpPr>
          <p:nvPr/>
        </p:nvCxnSpPr>
        <p:spPr>
          <a:xfrm flipV="1">
            <a:off x="5903493" y="3001818"/>
            <a:ext cx="1448652" cy="97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C37CAE-AE7D-442E-BE20-F9F70C2A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Mesh </a:t>
            </a:r>
            <a:r>
              <a:rPr lang="en-CA" dirty="0" err="1"/>
              <a:t>Normals</a:t>
            </a:r>
            <a:endParaRPr lang="en-C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B19106-B5A5-49BD-A123-BD4E058DED3B}"/>
              </a:ext>
            </a:extLst>
          </p:cNvPr>
          <p:cNvSpPr/>
          <p:nvPr/>
        </p:nvSpPr>
        <p:spPr>
          <a:xfrm>
            <a:off x="5864469" y="3974123"/>
            <a:ext cx="45719" cy="45719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95808E-4E6B-46BE-AF77-6A2E56962B00}"/>
              </a:ext>
            </a:extLst>
          </p:cNvPr>
          <p:cNvCxnSpPr>
            <a:cxnSpLocks/>
          </p:cNvCxnSpPr>
          <p:nvPr/>
        </p:nvCxnSpPr>
        <p:spPr>
          <a:xfrm>
            <a:off x="4636655" y="2955636"/>
            <a:ext cx="2715490" cy="46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D5599A7-DD54-41C4-9F0F-C5E11F965862}"/>
              </a:ext>
            </a:extLst>
          </p:cNvPr>
          <p:cNvCxnSpPr/>
          <p:nvPr/>
        </p:nvCxnSpPr>
        <p:spPr>
          <a:xfrm>
            <a:off x="7352145" y="3008513"/>
            <a:ext cx="563419" cy="1990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509B08A-7322-4AD4-A37E-410990DEE938}"/>
              </a:ext>
            </a:extLst>
          </p:cNvPr>
          <p:cNvCxnSpPr/>
          <p:nvPr/>
        </p:nvCxnSpPr>
        <p:spPr>
          <a:xfrm>
            <a:off x="4636655" y="2978727"/>
            <a:ext cx="0" cy="197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AB517D-9BE2-46C4-B930-23A712AB86F3}"/>
              </a:ext>
            </a:extLst>
          </p:cNvPr>
          <p:cNvCxnSpPr/>
          <p:nvPr/>
        </p:nvCxnSpPr>
        <p:spPr>
          <a:xfrm>
            <a:off x="4636655" y="4953123"/>
            <a:ext cx="3278909" cy="4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3B02479-CEBA-4D08-96D5-F7DD679ACDD8}"/>
              </a:ext>
            </a:extLst>
          </p:cNvPr>
          <p:cNvSpPr txBox="1"/>
          <p:nvPr/>
        </p:nvSpPr>
        <p:spPr>
          <a:xfrm>
            <a:off x="6697168" y="3781259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r>
              <a:rPr lang="en-CA" baseline="-25000" dirty="0"/>
              <a:t>1</a:t>
            </a: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84B54E-81F3-454A-A60A-B2EFF9E850A0}"/>
              </a:ext>
            </a:extLst>
          </p:cNvPr>
          <p:cNvSpPr txBox="1"/>
          <p:nvPr/>
        </p:nvSpPr>
        <p:spPr>
          <a:xfrm>
            <a:off x="5740581" y="3311229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r>
              <a:rPr lang="en-CA" baseline="-25000" dirty="0"/>
              <a:t>2</a:t>
            </a:r>
            <a:endParaRPr lang="en-C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E8F6DF9-064A-40A5-9796-D19734D86AE2}"/>
              </a:ext>
            </a:extLst>
          </p:cNvPr>
          <p:cNvSpPr txBox="1"/>
          <p:nvPr/>
        </p:nvSpPr>
        <p:spPr>
          <a:xfrm>
            <a:off x="4824000" y="3781667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r>
              <a:rPr lang="en-CA" baseline="-25000" dirty="0"/>
              <a:t>3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DAC6B0-8C17-41DA-8342-A145155D1589}"/>
              </a:ext>
            </a:extLst>
          </p:cNvPr>
          <p:cNvSpPr txBox="1"/>
          <p:nvPr/>
        </p:nvSpPr>
        <p:spPr>
          <a:xfrm>
            <a:off x="5784288" y="437626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r>
              <a:rPr lang="en-CA" baseline="-25000" dirty="0"/>
              <a:t>4</a:t>
            </a:r>
            <a:endParaRPr lang="en-CA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F0D58A-773A-4BAE-A102-A4AA550C3E1D}"/>
              </a:ext>
            </a:extLst>
          </p:cNvPr>
          <p:cNvSpPr txBox="1"/>
          <p:nvPr/>
        </p:nvSpPr>
        <p:spPr>
          <a:xfrm>
            <a:off x="4471964" y="5463763"/>
            <a:ext cx="3361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N</a:t>
            </a:r>
            <a:r>
              <a:rPr lang="en-CA" sz="2400" baseline="-25000" dirty="0"/>
              <a:t>v</a:t>
            </a:r>
            <a:r>
              <a:rPr lang="en-CA" sz="2400" dirty="0"/>
              <a:t> = (N</a:t>
            </a:r>
            <a:r>
              <a:rPr lang="en-CA" sz="2400" baseline="-25000" dirty="0"/>
              <a:t>1</a:t>
            </a:r>
            <a:r>
              <a:rPr lang="en-CA" sz="2400" dirty="0"/>
              <a:t> + N</a:t>
            </a:r>
            <a:r>
              <a:rPr lang="en-CA" sz="2400" baseline="-25000" dirty="0"/>
              <a:t>2</a:t>
            </a:r>
            <a:r>
              <a:rPr lang="en-CA" sz="2400" dirty="0"/>
              <a:t> + N</a:t>
            </a:r>
            <a:r>
              <a:rPr lang="en-CA" sz="2400" baseline="-25000" dirty="0"/>
              <a:t>3 </a:t>
            </a:r>
            <a:r>
              <a:rPr lang="en-CA" sz="2400" dirty="0"/>
              <a:t> + N</a:t>
            </a:r>
            <a:r>
              <a:rPr lang="en-CA" sz="2400" baseline="-25000" dirty="0"/>
              <a:t>4</a:t>
            </a:r>
            <a:r>
              <a:rPr lang="en-CA" sz="2400" dirty="0"/>
              <a:t>)/4</a:t>
            </a:r>
          </a:p>
        </p:txBody>
      </p:sp>
    </p:spTree>
    <p:extLst>
      <p:ext uri="{BB962C8B-B14F-4D97-AF65-F5344CB8AC3E}">
        <p14:creationId xmlns:p14="http://schemas.microsoft.com/office/powerpoint/2010/main" val="40817234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Polygon </a:t>
            </a:r>
            <a:r>
              <a:rPr lang="en-US" dirty="0" err="1"/>
              <a:t>Normals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One way of computing a normal vector is to take the cross product of two vectors that lie in the polygon’s plane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We can construct these vectors from the vertices, we can construct two vectors from the first 3 vertices and take their cross product</a:t>
            </a:r>
          </a:p>
        </p:txBody>
      </p:sp>
      <p:sp>
        <p:nvSpPr>
          <p:cNvPr id="4" name="Isosceles Triangle 3"/>
          <p:cNvSpPr/>
          <p:nvPr/>
        </p:nvSpPr>
        <p:spPr>
          <a:xfrm>
            <a:off x="6960096" y="4293096"/>
            <a:ext cx="2088232" cy="151216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023992" y="5805264"/>
            <a:ext cx="38164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7680176" y="3789040"/>
            <a:ext cx="1800200" cy="25922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12024" y="594928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112224" y="385175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366030" y="6021288"/>
            <a:ext cx="1620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184232" y="3933056"/>
            <a:ext cx="1620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43872" y="485986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   X         =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19936" y="485057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997878" y="4931876"/>
            <a:ext cx="1620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91944" y="4931876"/>
            <a:ext cx="1620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6000" y="48412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168008" y="4922584"/>
            <a:ext cx="1620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392144" y="5229200"/>
            <a:ext cx="612068" cy="9047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01564" y="601199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673572" y="6093296"/>
            <a:ext cx="1620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061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B723-8527-4542-87A6-47766EDF2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Polygon </a:t>
            </a:r>
            <a:r>
              <a:rPr lang="en-CA" dirty="0" err="1"/>
              <a:t>Normals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0AF61-1C33-4750-A07B-2E184D973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If the three vertices for the polygon are v</a:t>
            </a:r>
            <a:r>
              <a:rPr lang="en-CA" baseline="-25000" dirty="0"/>
              <a:t>1</a:t>
            </a:r>
            <a:r>
              <a:rPr lang="en-CA" dirty="0"/>
              <a:t>, v</a:t>
            </a:r>
            <a:r>
              <a:rPr lang="en-CA" baseline="-25000" dirty="0"/>
              <a:t>2</a:t>
            </a:r>
            <a:r>
              <a:rPr lang="en-CA" dirty="0"/>
              <a:t>, and v</a:t>
            </a:r>
            <a:r>
              <a:rPr lang="en-CA" baseline="-25000" dirty="0"/>
              <a:t>3</a:t>
            </a:r>
            <a:r>
              <a:rPr lang="en-CA" dirty="0"/>
              <a:t> in counter clockwise order, construct the two vectors:</a:t>
            </a:r>
          </a:p>
          <a:p>
            <a:pPr marL="0" indent="0" algn="ctr">
              <a:buNone/>
            </a:pPr>
            <a:r>
              <a:rPr lang="en-CA" dirty="0"/>
              <a:t>v</a:t>
            </a:r>
            <a:r>
              <a:rPr lang="en-CA" baseline="-25000" dirty="0"/>
              <a:t>2</a:t>
            </a:r>
            <a:r>
              <a:rPr lang="en-CA" dirty="0"/>
              <a:t> – v</a:t>
            </a:r>
            <a:r>
              <a:rPr lang="en-CA" baseline="-25000" dirty="0"/>
              <a:t>1</a:t>
            </a:r>
          </a:p>
          <a:p>
            <a:pPr marL="0" indent="0" algn="ctr">
              <a:buNone/>
            </a:pPr>
            <a:r>
              <a:rPr lang="en-CA" dirty="0"/>
              <a:t>v</a:t>
            </a:r>
            <a:r>
              <a:rPr lang="en-CA" baseline="-25000" dirty="0"/>
              <a:t>3</a:t>
            </a:r>
            <a:r>
              <a:rPr lang="en-CA" dirty="0"/>
              <a:t> – v</a:t>
            </a:r>
            <a:r>
              <a:rPr lang="en-CA" baseline="-25000" dirty="0"/>
              <a:t>2</a:t>
            </a:r>
            <a:endParaRPr lang="en-CA" dirty="0"/>
          </a:p>
          <a:p>
            <a:r>
              <a:rPr lang="en-CA" dirty="0"/>
              <a:t>Take the cross product of these two vectors</a:t>
            </a:r>
          </a:p>
          <a:p>
            <a:r>
              <a:rPr lang="en-CA" dirty="0"/>
              <a:t>Must do all the polygons in counter clockwise order, cannot just randomly choose two vectors</a:t>
            </a:r>
          </a:p>
          <a:p>
            <a:r>
              <a:rPr lang="en-CA" dirty="0"/>
              <a:t>Otherwise, normal vectors will have random orientations</a:t>
            </a:r>
          </a:p>
        </p:txBody>
      </p:sp>
    </p:spTree>
    <p:extLst>
      <p:ext uri="{BB962C8B-B14F-4D97-AF65-F5344CB8AC3E}">
        <p14:creationId xmlns:p14="http://schemas.microsoft.com/office/powerpoint/2010/main" val="27531501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Polygon </a:t>
            </a:r>
            <a:r>
              <a:rPr lang="en-CA" dirty="0" err="1"/>
              <a:t>Normals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For general polygons there can be a problem with this: the three vertices could be close to co-linear</a:t>
            </a:r>
          </a:p>
          <a:p>
            <a:r>
              <a:rPr lang="en-CA" dirty="0"/>
              <a:t>Only in pathological cases is this a problem with triangles, another reason for using triangles</a:t>
            </a:r>
          </a:p>
          <a:p>
            <a:r>
              <a:rPr lang="en-CA" dirty="0"/>
              <a:t>If we only use polygon </a:t>
            </a:r>
            <a:r>
              <a:rPr lang="en-CA" dirty="0" err="1"/>
              <a:t>normals</a:t>
            </a:r>
            <a:r>
              <a:rPr lang="en-CA" dirty="0"/>
              <a:t> our models will look faceted, the polygons are obvious</a:t>
            </a:r>
          </a:p>
        </p:txBody>
      </p:sp>
    </p:spTree>
    <p:extLst>
      <p:ext uri="{BB962C8B-B14F-4D97-AF65-F5344CB8AC3E}">
        <p14:creationId xmlns:p14="http://schemas.microsoft.com/office/powerpoint/2010/main" val="30474706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Normals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 better approach is to compute a normal vector for each vertex, produces a smoother looking shape</a:t>
            </a:r>
          </a:p>
          <a:p>
            <a:r>
              <a:rPr lang="en-CA" dirty="0"/>
              <a:t>Once we have per polygon </a:t>
            </a:r>
            <a:r>
              <a:rPr lang="en-CA" dirty="0" err="1"/>
              <a:t>normals</a:t>
            </a:r>
            <a:r>
              <a:rPr lang="en-CA" dirty="0"/>
              <a:t> we can easily get per vertex </a:t>
            </a:r>
            <a:r>
              <a:rPr lang="en-CA" dirty="0" err="1"/>
              <a:t>normals</a:t>
            </a:r>
            <a:endParaRPr lang="en-CA" dirty="0"/>
          </a:p>
          <a:p>
            <a:r>
              <a:rPr lang="en-CA" dirty="0"/>
              <a:t>Each vertex appears in multiple polygons, each with a different normal</a:t>
            </a:r>
          </a:p>
          <a:p>
            <a:r>
              <a:rPr lang="en-CA" dirty="0"/>
              <a:t>Compute the average of the polygon </a:t>
            </a:r>
            <a:r>
              <a:rPr lang="en-CA" dirty="0" err="1"/>
              <a:t>normals</a:t>
            </a:r>
            <a:r>
              <a:rPr lang="en-CA" dirty="0"/>
              <a:t> to get the vertex </a:t>
            </a:r>
            <a:r>
              <a:rPr lang="en-CA" dirty="0" err="1"/>
              <a:t>normals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4882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Computing </a:t>
            </a:r>
            <a:r>
              <a:rPr lang="en-CA" dirty="0" err="1"/>
              <a:t>Normals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 is an efficient way of doing this</a:t>
            </a:r>
          </a:p>
          <a:p>
            <a:r>
              <a:rPr lang="en-CA" dirty="0"/>
              <a:t>Start by constructing a normal table, one entry per vertex, four columns: three for normal vector (x, y and z), one for count of polygons</a:t>
            </a:r>
          </a:p>
          <a:p>
            <a:r>
              <a:rPr lang="en-CA" dirty="0"/>
              <a:t>Initialize this table to zero</a:t>
            </a:r>
          </a:p>
        </p:txBody>
      </p:sp>
    </p:spTree>
    <p:extLst>
      <p:ext uri="{BB962C8B-B14F-4D97-AF65-F5344CB8AC3E}">
        <p14:creationId xmlns:p14="http://schemas.microsoft.com/office/powerpoint/2010/main" val="419390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Introduction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Modeling is about representing graphical information in a computer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Mostly interested in </a:t>
            </a:r>
            <a:r>
              <a:rPr lang="en-US" dirty="0">
                <a:solidFill>
                  <a:schemeClr val="accent2"/>
                </a:solidFill>
              </a:rPr>
              <a:t>shape</a:t>
            </a:r>
            <a:r>
              <a:rPr lang="en-US" dirty="0"/>
              <a:t> information, or geometrical information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This is the common usage of the term, but could also deal with </a:t>
            </a:r>
            <a:r>
              <a:rPr lang="en-US" dirty="0">
                <a:solidFill>
                  <a:schemeClr val="accent2"/>
                </a:solidFill>
              </a:rPr>
              <a:t>material or motion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There are many ways of representing geometrical information in a computer, we will look at the basics</a:t>
            </a:r>
          </a:p>
        </p:txBody>
      </p:sp>
    </p:spTree>
    <p:extLst>
      <p:ext uri="{BB962C8B-B14F-4D97-AF65-F5344CB8AC3E}">
        <p14:creationId xmlns:p14="http://schemas.microsoft.com/office/powerpoint/2010/main" val="7431160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Computing </a:t>
            </a:r>
            <a:r>
              <a:rPr lang="en-CA" dirty="0" err="1"/>
              <a:t>Normals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Now loop through all the polygons:</a:t>
            </a:r>
          </a:p>
          <a:p>
            <a:pPr lvl="1"/>
            <a:r>
              <a:rPr lang="en-CA" sz="2800" dirty="0"/>
              <a:t>Compute the polygon normal</a:t>
            </a:r>
          </a:p>
          <a:p>
            <a:pPr lvl="1"/>
            <a:r>
              <a:rPr lang="en-CA" sz="2800" dirty="0"/>
              <a:t>For each vertex add the polygon normal to the vertex’s entry in the normal table, increment the polygon count</a:t>
            </a:r>
          </a:p>
          <a:p>
            <a:r>
              <a:rPr lang="en-CA" dirty="0"/>
              <a:t>After all the polygons have been processed, loop through the normal table, divide normal components by polygon count</a:t>
            </a:r>
          </a:p>
          <a:p>
            <a:r>
              <a:rPr lang="en-CA" dirty="0"/>
              <a:t>You will then need to normalize the normal vectors</a:t>
            </a:r>
          </a:p>
        </p:txBody>
      </p:sp>
    </p:spTree>
    <p:extLst>
      <p:ext uri="{BB962C8B-B14F-4D97-AF65-F5344CB8AC3E}">
        <p14:creationId xmlns:p14="http://schemas.microsoft.com/office/powerpoint/2010/main" val="9533615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2591A-1972-47EC-BBF9-2ACF66C1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Algorithm – Part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7DA47-0ACB-40BB-8B6F-A5C4BB71F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Set all entries in normal table to zero</a:t>
            </a:r>
          </a:p>
          <a:p>
            <a:pPr marL="0" indent="0">
              <a:buNone/>
            </a:pPr>
            <a:r>
              <a:rPr lang="en-CA" dirty="0"/>
              <a:t>for(all polygons) {</a:t>
            </a:r>
          </a:p>
          <a:p>
            <a:pPr marL="0" indent="0">
              <a:buNone/>
            </a:pPr>
            <a:r>
              <a:rPr lang="en-CA" dirty="0"/>
              <a:t>	compute polygon normal</a:t>
            </a:r>
          </a:p>
          <a:p>
            <a:pPr marL="0" indent="0">
              <a:buNone/>
            </a:pPr>
            <a:r>
              <a:rPr lang="en-CA" dirty="0"/>
              <a:t>	for(all vertices in polygon) {</a:t>
            </a:r>
          </a:p>
          <a:p>
            <a:pPr marL="0" indent="0">
              <a:buNone/>
            </a:pPr>
            <a:r>
              <a:rPr lang="en-CA" dirty="0"/>
              <a:t>		add normal to vertex entry in normal table</a:t>
            </a:r>
          </a:p>
          <a:p>
            <a:pPr marL="0" indent="0">
              <a:buNone/>
            </a:pPr>
            <a:r>
              <a:rPr lang="en-CA" dirty="0"/>
              <a:t>		increment count by 1</a:t>
            </a:r>
          </a:p>
          <a:p>
            <a:pPr marL="0" indent="0">
              <a:buNone/>
            </a:pPr>
            <a:r>
              <a:rPr lang="en-CA" dirty="0"/>
              <a:t>	}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08240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ED7F2-5F9B-42DC-BB75-8072EC092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Algorithm – Part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3A943-B36E-4A7D-988C-02F57C08F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for(each entry in normal table) {</a:t>
            </a:r>
          </a:p>
          <a:p>
            <a:pPr marL="0" indent="0">
              <a:buNone/>
            </a:pPr>
            <a:r>
              <a:rPr lang="en-CA" dirty="0"/>
              <a:t>	divide normal by count</a:t>
            </a:r>
          </a:p>
          <a:p>
            <a:pPr marL="0" indent="0">
              <a:buNone/>
            </a:pPr>
            <a:r>
              <a:rPr lang="en-CA" dirty="0"/>
              <a:t>	normalize the resulting vector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06522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today’s lecture you learned:</a:t>
            </a:r>
          </a:p>
          <a:p>
            <a:pPr lvl="1"/>
            <a:r>
              <a:rPr lang="en-CA" dirty="0"/>
              <a:t>Representation of points and vectors</a:t>
            </a:r>
          </a:p>
          <a:p>
            <a:pPr lvl="1"/>
            <a:r>
              <a:rPr lang="en-CA" dirty="0"/>
              <a:t>Coordinate systems</a:t>
            </a:r>
          </a:p>
          <a:p>
            <a:pPr lvl="1"/>
            <a:r>
              <a:rPr lang="en-CA" dirty="0"/>
              <a:t>Polygonal models and meshes</a:t>
            </a:r>
          </a:p>
          <a:p>
            <a:pPr lvl="1"/>
            <a:r>
              <a:rPr lang="en-CA" dirty="0"/>
              <a:t>How to compute normal vectors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41783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Transformations in 2D and 3D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61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F248C-8D2C-4926-B4CF-4D695AE0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C4A81-B9E8-4442-AEBF-68E8AFE1A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Before we start examining data structure, we need to review basic geometry</a:t>
            </a:r>
          </a:p>
          <a:p>
            <a:r>
              <a:rPr lang="en-CA" dirty="0"/>
              <a:t>From linear algebra we know the difference between scalars, vectors and matrices</a:t>
            </a:r>
          </a:p>
          <a:p>
            <a:r>
              <a:rPr lang="en-CA" dirty="0"/>
              <a:t>In graphics vectors usually have 3 or 4 components, but can be used to represent two different things</a:t>
            </a:r>
          </a:p>
          <a:p>
            <a:r>
              <a:rPr lang="en-CA" dirty="0"/>
              <a:t>The first is a position in 3D space, and the second is a direction in 3D space</a:t>
            </a:r>
          </a:p>
          <a:p>
            <a:r>
              <a:rPr lang="en-CA" dirty="0"/>
              <a:t>The first we can view a point and the second as an arrow</a:t>
            </a:r>
          </a:p>
        </p:txBody>
      </p:sp>
    </p:spTree>
    <p:extLst>
      <p:ext uri="{BB962C8B-B14F-4D97-AF65-F5344CB8AC3E}">
        <p14:creationId xmlns:p14="http://schemas.microsoft.com/office/powerpoint/2010/main" val="43546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6D1B-4F63-4A04-8F59-415AFE89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AFB86-3469-48CF-823E-0BE0933B9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While we can represent both by a 3 component vector, they behave differently</a:t>
            </a:r>
          </a:p>
          <a:p>
            <a:r>
              <a:rPr lang="en-CA" dirty="0"/>
              <a:t>A position can be translated, it makes sense to move a chair from one side of the room to another</a:t>
            </a:r>
          </a:p>
          <a:p>
            <a:r>
              <a:rPr lang="en-CA" dirty="0"/>
              <a:t>A direction can’t be translated, west is always west, no matter where it is, the arrow always points in the same direction</a:t>
            </a:r>
          </a:p>
          <a:p>
            <a:r>
              <a:rPr lang="en-CA" dirty="0"/>
              <a:t>This is important when we start doing transformations</a:t>
            </a:r>
          </a:p>
          <a:p>
            <a:r>
              <a:rPr lang="en-CA" dirty="0"/>
              <a:t>There is also a difference when we come to coordinate systems</a:t>
            </a:r>
          </a:p>
        </p:txBody>
      </p:sp>
    </p:spTree>
    <p:extLst>
      <p:ext uri="{BB962C8B-B14F-4D97-AF65-F5344CB8AC3E}">
        <p14:creationId xmlns:p14="http://schemas.microsoft.com/office/powerpoint/2010/main" val="1388496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C3F15-8580-418E-B468-017DFE862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872D7-97F0-49C9-8F5F-BAE18CFDB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For both points and directions we need to have 3 orthogonal axis</a:t>
            </a:r>
          </a:p>
          <a:p>
            <a:r>
              <a:rPr lang="en-CA" dirty="0"/>
              <a:t>The length along these axis become the three components of the vector</a:t>
            </a:r>
          </a:p>
          <a:p>
            <a:r>
              <a:rPr lang="en-CA" dirty="0"/>
              <a:t>We will often call these axis x, y, and z</a:t>
            </a:r>
          </a:p>
          <a:p>
            <a:r>
              <a:rPr lang="en-CA" dirty="0"/>
              <a:t>Note: there is no preferred direction for these axis, they just need to be orthogonal  </a:t>
            </a:r>
          </a:p>
          <a:p>
            <a:r>
              <a:rPr lang="en-CA" dirty="0"/>
              <a:t>For points we also need a reference point, this is the origin of the coordinate system</a:t>
            </a:r>
          </a:p>
        </p:txBody>
      </p:sp>
    </p:spTree>
    <p:extLst>
      <p:ext uri="{BB962C8B-B14F-4D97-AF65-F5344CB8AC3E}">
        <p14:creationId xmlns:p14="http://schemas.microsoft.com/office/powerpoint/2010/main" val="1940027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6924-4E66-43C6-8663-A2A3BE96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D78BD-04FC-42F5-B689-9CF1835DA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Now is a good time to review operations on vectors, we will make extensive use of the dot and cross products</a:t>
            </a:r>
          </a:p>
          <a:p>
            <a:r>
              <a:rPr lang="en-CA" dirty="0"/>
              <a:t>We will also use 3x3 and 4x4 matrices</a:t>
            </a:r>
          </a:p>
          <a:p>
            <a:r>
              <a:rPr lang="en-CA" dirty="0"/>
              <a:t>They are mainly used to represent transformations, but we will also use them in the representation of curves and surfaces</a:t>
            </a:r>
          </a:p>
          <a:p>
            <a:r>
              <a:rPr lang="en-CA" dirty="0"/>
              <a:t>Again review matrix multiplication, multiplying a vector by a matrix</a:t>
            </a:r>
          </a:p>
        </p:txBody>
      </p:sp>
    </p:spTree>
    <p:extLst>
      <p:ext uri="{BB962C8B-B14F-4D97-AF65-F5344CB8AC3E}">
        <p14:creationId xmlns:p14="http://schemas.microsoft.com/office/powerpoint/2010/main" val="2880925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Coordinate Systems in CG: 2D &amp; 3D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two-dimensional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three-dimensional</a:t>
            </a:r>
          </a:p>
          <a:p>
            <a:pPr lvl="1" eaLnBrk="1" hangingPunct="1"/>
            <a:r>
              <a:rPr lang="en-US" dirty="0"/>
              <a:t>2 mirrored systems</a:t>
            </a:r>
          </a:p>
          <a:p>
            <a:pPr lvl="1" eaLnBrk="1" hangingPunct="1"/>
            <a:r>
              <a:rPr lang="en-US" dirty="0"/>
              <a:t>cannot be matched</a:t>
            </a:r>
            <a:br>
              <a:rPr lang="en-US" dirty="0"/>
            </a:br>
            <a:r>
              <a:rPr lang="en-US" dirty="0"/>
              <a:t>by rotation</a:t>
            </a:r>
          </a:p>
          <a:p>
            <a:pPr lvl="1" eaLnBrk="1" hangingPunct="1"/>
            <a:r>
              <a:rPr lang="en-US" dirty="0"/>
              <a:t>OpenGL uses right-handed</a:t>
            </a: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 flipV="1">
            <a:off x="6172200" y="1219200"/>
            <a:ext cx="0" cy="1524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6172200" y="2743200"/>
            <a:ext cx="1752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7696201" y="2362200"/>
            <a:ext cx="284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600" b="0">
                <a:latin typeface="Tahoma" pitchFamily="34" charset="0"/>
              </a:rPr>
              <a:t>x</a:t>
            </a:r>
            <a:endParaRPr lang="en-US" sz="1600" b="0">
              <a:latin typeface="Tahoma" pitchFamily="34" charset="0"/>
            </a:endParaRP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6172200" y="1143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600" b="0">
                <a:latin typeface="Tahoma" pitchFamily="34" charset="0"/>
              </a:rPr>
              <a:t>y</a:t>
            </a:r>
            <a:endParaRPr lang="en-US" sz="1600" b="0">
              <a:latin typeface="Tahoma" pitchFamily="34" charset="0"/>
            </a:endParaRPr>
          </a:p>
        </p:txBody>
      </p:sp>
      <p:sp>
        <p:nvSpPr>
          <p:cNvPr id="100360" name="Line 8"/>
          <p:cNvSpPr>
            <a:spLocks noChangeShapeType="1"/>
          </p:cNvSpPr>
          <p:nvPr/>
        </p:nvSpPr>
        <p:spPr bwMode="auto">
          <a:xfrm flipV="1">
            <a:off x="8478838" y="3549650"/>
            <a:ext cx="0" cy="1524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61" name="Line 9"/>
          <p:cNvSpPr>
            <a:spLocks noChangeShapeType="1"/>
          </p:cNvSpPr>
          <p:nvPr/>
        </p:nvSpPr>
        <p:spPr bwMode="auto">
          <a:xfrm>
            <a:off x="8478838" y="5073650"/>
            <a:ext cx="1752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62" name="Text Box 10"/>
          <p:cNvSpPr txBox="1">
            <a:spLocks noChangeArrowheads="1"/>
          </p:cNvSpPr>
          <p:nvPr/>
        </p:nvSpPr>
        <p:spPr bwMode="auto">
          <a:xfrm>
            <a:off x="10002838" y="4692650"/>
            <a:ext cx="284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600" b="0">
                <a:latin typeface="Tahoma" pitchFamily="34" charset="0"/>
              </a:rPr>
              <a:t>x</a:t>
            </a:r>
            <a:endParaRPr lang="en-US" sz="1600" b="0">
              <a:latin typeface="Tahoma" pitchFamily="34" charset="0"/>
            </a:endParaRPr>
          </a:p>
        </p:txBody>
      </p:sp>
      <p:sp>
        <p:nvSpPr>
          <p:cNvPr id="100363" name="Text Box 11"/>
          <p:cNvSpPr txBox="1">
            <a:spLocks noChangeArrowheads="1"/>
          </p:cNvSpPr>
          <p:nvPr/>
        </p:nvSpPr>
        <p:spPr bwMode="auto">
          <a:xfrm>
            <a:off x="8478838" y="34734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600" b="0">
                <a:latin typeface="Tahoma" pitchFamily="34" charset="0"/>
              </a:rPr>
              <a:t>y</a:t>
            </a:r>
            <a:endParaRPr lang="en-US" sz="1600" b="0">
              <a:latin typeface="Tahoma" pitchFamily="34" charset="0"/>
            </a:endParaRPr>
          </a:p>
        </p:txBody>
      </p:sp>
      <p:sp>
        <p:nvSpPr>
          <p:cNvPr id="100364" name="Line 12"/>
          <p:cNvSpPr>
            <a:spLocks noChangeShapeType="1"/>
          </p:cNvSpPr>
          <p:nvPr/>
        </p:nvSpPr>
        <p:spPr bwMode="auto">
          <a:xfrm flipH="1">
            <a:off x="7621588" y="5073650"/>
            <a:ext cx="857250" cy="869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65" name="Text Box 13"/>
          <p:cNvSpPr txBox="1">
            <a:spLocks noChangeArrowheads="1"/>
          </p:cNvSpPr>
          <p:nvPr/>
        </p:nvSpPr>
        <p:spPr bwMode="auto">
          <a:xfrm>
            <a:off x="7392989" y="5607050"/>
            <a:ext cx="274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600" b="0">
                <a:latin typeface="Tahoma" pitchFamily="34" charset="0"/>
              </a:rPr>
              <a:t>z</a:t>
            </a:r>
            <a:endParaRPr lang="en-US" sz="1600" b="0">
              <a:latin typeface="Tahoma" pitchFamily="34" charset="0"/>
            </a:endParaRPr>
          </a:p>
        </p:txBody>
      </p:sp>
      <p:sp>
        <p:nvSpPr>
          <p:cNvPr id="100366" name="Line 14"/>
          <p:cNvSpPr>
            <a:spLocks noChangeShapeType="1"/>
          </p:cNvSpPr>
          <p:nvPr/>
        </p:nvSpPr>
        <p:spPr bwMode="auto">
          <a:xfrm flipV="1">
            <a:off x="6192838" y="3549650"/>
            <a:ext cx="0" cy="1524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67" name="Line 15"/>
          <p:cNvSpPr>
            <a:spLocks noChangeShapeType="1"/>
          </p:cNvSpPr>
          <p:nvPr/>
        </p:nvSpPr>
        <p:spPr bwMode="auto">
          <a:xfrm>
            <a:off x="6192838" y="5073650"/>
            <a:ext cx="1752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68" name="Text Box 16"/>
          <p:cNvSpPr txBox="1">
            <a:spLocks noChangeArrowheads="1"/>
          </p:cNvSpPr>
          <p:nvPr/>
        </p:nvSpPr>
        <p:spPr bwMode="auto">
          <a:xfrm>
            <a:off x="7716838" y="4692650"/>
            <a:ext cx="284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600" b="0">
                <a:latin typeface="Tahoma" pitchFamily="34" charset="0"/>
              </a:rPr>
              <a:t>x</a:t>
            </a:r>
            <a:endParaRPr lang="en-US" sz="1600" b="0">
              <a:latin typeface="Tahoma" pitchFamily="34" charset="0"/>
            </a:endParaRPr>
          </a:p>
        </p:txBody>
      </p:sp>
      <p:sp>
        <p:nvSpPr>
          <p:cNvPr id="100369" name="Text Box 17"/>
          <p:cNvSpPr txBox="1">
            <a:spLocks noChangeArrowheads="1"/>
          </p:cNvSpPr>
          <p:nvPr/>
        </p:nvSpPr>
        <p:spPr bwMode="auto">
          <a:xfrm>
            <a:off x="6192838" y="34734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600" b="0">
                <a:latin typeface="Tahoma" pitchFamily="34" charset="0"/>
              </a:rPr>
              <a:t>y</a:t>
            </a:r>
            <a:endParaRPr lang="en-US" sz="1600" b="0">
              <a:latin typeface="Tahoma" pitchFamily="34" charset="0"/>
            </a:endParaRPr>
          </a:p>
        </p:txBody>
      </p:sp>
      <p:sp>
        <p:nvSpPr>
          <p:cNvPr id="100370" name="Line 18"/>
          <p:cNvSpPr>
            <a:spLocks noChangeShapeType="1"/>
          </p:cNvSpPr>
          <p:nvPr/>
        </p:nvSpPr>
        <p:spPr bwMode="auto">
          <a:xfrm rot="10850554" flipH="1">
            <a:off x="6192838" y="4203700"/>
            <a:ext cx="857250" cy="869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1" name="Text Box 19"/>
          <p:cNvSpPr txBox="1">
            <a:spLocks noChangeArrowheads="1"/>
          </p:cNvSpPr>
          <p:nvPr/>
        </p:nvSpPr>
        <p:spPr bwMode="auto">
          <a:xfrm>
            <a:off x="6954839" y="4191000"/>
            <a:ext cx="274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600" b="0">
                <a:latin typeface="Tahoma" pitchFamily="34" charset="0"/>
              </a:rPr>
              <a:t>z</a:t>
            </a:r>
            <a:endParaRPr lang="en-US" sz="1600" b="0">
              <a:latin typeface="Tahoma" pitchFamily="34" charset="0"/>
            </a:endParaRPr>
          </a:p>
        </p:txBody>
      </p:sp>
      <p:sp>
        <p:nvSpPr>
          <p:cNvPr id="100372" name="Text Box 20"/>
          <p:cNvSpPr txBox="1">
            <a:spLocks noChangeArrowheads="1"/>
          </p:cNvSpPr>
          <p:nvPr/>
        </p:nvSpPr>
        <p:spPr bwMode="auto">
          <a:xfrm>
            <a:off x="6096000" y="5051426"/>
            <a:ext cx="18176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600" b="0">
                <a:solidFill>
                  <a:schemeClr val="accent2"/>
                </a:solidFill>
                <a:latin typeface="Tahoma" pitchFamily="34" charset="0"/>
              </a:rPr>
              <a:t>left-handed</a:t>
            </a:r>
            <a:br>
              <a:rPr lang="de-DE" sz="1600" b="0">
                <a:solidFill>
                  <a:schemeClr val="accent2"/>
                </a:solidFill>
                <a:latin typeface="Tahoma" pitchFamily="34" charset="0"/>
              </a:rPr>
            </a:br>
            <a:r>
              <a:rPr lang="de-DE" sz="1600" b="0">
                <a:solidFill>
                  <a:schemeClr val="accent2"/>
                </a:solidFill>
                <a:latin typeface="Tahoma" pitchFamily="34" charset="0"/>
              </a:rPr>
              <a:t>coordinate system</a:t>
            </a:r>
            <a:endParaRPr lang="en-US" sz="1600" b="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100373" name="Text Box 21"/>
          <p:cNvSpPr txBox="1">
            <a:spLocks noChangeArrowheads="1"/>
          </p:cNvSpPr>
          <p:nvPr/>
        </p:nvSpPr>
        <p:spPr bwMode="auto">
          <a:xfrm>
            <a:off x="8394700" y="5051426"/>
            <a:ext cx="18176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600" b="0">
                <a:solidFill>
                  <a:schemeClr val="accent2"/>
                </a:solidFill>
                <a:latin typeface="Tahoma" pitchFamily="34" charset="0"/>
              </a:rPr>
              <a:t>right-handed</a:t>
            </a:r>
            <a:br>
              <a:rPr lang="de-DE" sz="1600" b="0">
                <a:solidFill>
                  <a:schemeClr val="accent2"/>
                </a:solidFill>
                <a:latin typeface="Tahoma" pitchFamily="34" charset="0"/>
              </a:rPr>
            </a:br>
            <a:r>
              <a:rPr lang="de-DE" sz="1600" b="0">
                <a:solidFill>
                  <a:schemeClr val="accent2"/>
                </a:solidFill>
                <a:latin typeface="Tahoma" pitchFamily="34" charset="0"/>
              </a:rPr>
              <a:t>coordinate system</a:t>
            </a:r>
            <a:endParaRPr lang="en-US" sz="1600" b="0">
              <a:solidFill>
                <a:schemeClr val="accent2"/>
              </a:solidFill>
              <a:latin typeface="Tahoma" pitchFamily="34" charset="0"/>
            </a:endParaRPr>
          </a:p>
        </p:txBody>
      </p:sp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038" y="4422681"/>
            <a:ext cx="89535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812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0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0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0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0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0" grpId="0" animBg="1"/>
      <p:bldP spid="100361" grpId="0" animBg="1"/>
      <p:bldP spid="100362" grpId="0"/>
      <p:bldP spid="100363" grpId="0"/>
      <p:bldP spid="100364" grpId="0" animBg="1"/>
      <p:bldP spid="100365" grpId="0"/>
      <p:bldP spid="100366" grpId="0" animBg="1"/>
      <p:bldP spid="100367" grpId="0" animBg="1"/>
      <p:bldP spid="100368" grpId="0"/>
      <p:bldP spid="100369" grpId="0"/>
      <p:bldP spid="100370" grpId="0" animBg="1"/>
      <p:bldP spid="100371" grpId="0"/>
      <p:bldP spid="100372" grpId="0"/>
      <p:bldP spid="10037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2969</TotalTime>
  <Words>2173</Words>
  <Application>Microsoft Office PowerPoint</Application>
  <PresentationFormat>Widescreen</PresentationFormat>
  <Paragraphs>271</Paragraphs>
  <Slides>44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Tahoma</vt:lpstr>
      <vt:lpstr>Office Theme</vt:lpstr>
      <vt:lpstr>CSCI 3090 Introduction to Modeling</vt:lpstr>
      <vt:lpstr>Tin Toy (1988)</vt:lpstr>
      <vt:lpstr>Goals</vt:lpstr>
      <vt:lpstr>Introduction</vt:lpstr>
      <vt:lpstr>The Basics</vt:lpstr>
      <vt:lpstr>The Basics</vt:lpstr>
      <vt:lpstr>The Basics</vt:lpstr>
      <vt:lpstr>The Basics</vt:lpstr>
      <vt:lpstr>Coordinate Systems in CG: 2D &amp; 3D</vt:lpstr>
      <vt:lpstr>LHS / RHS</vt:lpstr>
      <vt:lpstr>Polygons</vt:lpstr>
      <vt:lpstr>Polygons</vt:lpstr>
      <vt:lpstr>PowerPoint Presentation</vt:lpstr>
      <vt:lpstr>Polygons</vt:lpstr>
      <vt:lpstr>PowerPoint Presentation</vt:lpstr>
      <vt:lpstr>PowerPoint Presentation</vt:lpstr>
      <vt:lpstr>Polygons</vt:lpstr>
      <vt:lpstr>Plane Equation</vt:lpstr>
      <vt:lpstr>Meshes</vt:lpstr>
      <vt:lpstr>Meshes</vt:lpstr>
      <vt:lpstr>Meshes</vt:lpstr>
      <vt:lpstr>Vertex Table</vt:lpstr>
      <vt:lpstr>Meshes</vt:lpstr>
      <vt:lpstr>Face Table</vt:lpstr>
      <vt:lpstr>OpenGL</vt:lpstr>
      <vt:lpstr>Variations on the Theme</vt:lpstr>
      <vt:lpstr>Variations on the Theme</vt:lpstr>
      <vt:lpstr>Variations on the Theme</vt:lpstr>
      <vt:lpstr>Variations on the Theme</vt:lpstr>
      <vt:lpstr>Variations on the Theme</vt:lpstr>
      <vt:lpstr>OpenGL</vt:lpstr>
      <vt:lpstr>Meshes</vt:lpstr>
      <vt:lpstr>Mesh Normals</vt:lpstr>
      <vt:lpstr>Mesh Normals</vt:lpstr>
      <vt:lpstr>Polygon Normals</vt:lpstr>
      <vt:lpstr>Polygon Normals</vt:lpstr>
      <vt:lpstr>Polygon Normals</vt:lpstr>
      <vt:lpstr>Normals</vt:lpstr>
      <vt:lpstr>Computing Normals</vt:lpstr>
      <vt:lpstr>Computing Normals</vt:lpstr>
      <vt:lpstr>Algorithm – Part One</vt:lpstr>
      <vt:lpstr>Algorithm – Part Two</vt:lpstr>
      <vt:lpstr>Summary</vt:lpstr>
      <vt:lpstr>Next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3090 Introduction to Modeling</dc:title>
  <dc:creator>Mark Green</dc:creator>
  <cp:lastModifiedBy>Mark Green</cp:lastModifiedBy>
  <cp:revision>24</cp:revision>
  <dcterms:created xsi:type="dcterms:W3CDTF">2021-01-21T22:14:40Z</dcterms:created>
  <dcterms:modified xsi:type="dcterms:W3CDTF">2021-01-27T16:45:27Z</dcterms:modified>
</cp:coreProperties>
</file>