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57" r:id="rId4"/>
    <p:sldId id="283" r:id="rId5"/>
    <p:sldId id="258" r:id="rId6"/>
    <p:sldId id="259" r:id="rId7"/>
    <p:sldId id="284" r:id="rId8"/>
    <p:sldId id="260" r:id="rId9"/>
    <p:sldId id="261" r:id="rId10"/>
    <p:sldId id="262" r:id="rId11"/>
    <p:sldId id="263" r:id="rId12"/>
    <p:sldId id="285" r:id="rId13"/>
    <p:sldId id="265" r:id="rId14"/>
    <p:sldId id="266" r:id="rId15"/>
    <p:sldId id="267" r:id="rId16"/>
    <p:sldId id="268" r:id="rId17"/>
    <p:sldId id="269" r:id="rId18"/>
    <p:sldId id="270" r:id="rId19"/>
    <p:sldId id="271" r:id="rId20"/>
    <p:sldId id="272" r:id="rId21"/>
    <p:sldId id="286" r:id="rId22"/>
    <p:sldId id="287" r:id="rId23"/>
    <p:sldId id="280" r:id="rId24"/>
    <p:sldId id="281" r:id="rId25"/>
    <p:sldId id="282" r:id="rId26"/>
    <p:sldId id="288" r:id="rId27"/>
    <p:sldId id="273" r:id="rId28"/>
    <p:sldId id="289" r:id="rId29"/>
    <p:sldId id="275" r:id="rId30"/>
    <p:sldId id="276" r:id="rId31"/>
    <p:sldId id="292"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3284-2496-4F5F-9D53-D04E15776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58515C9-09F2-447E-994D-8DB51A646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33E21D0-B6A3-4202-B7CF-C07E53F833E4}"/>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5" name="Footer Placeholder 4">
            <a:extLst>
              <a:ext uri="{FF2B5EF4-FFF2-40B4-BE49-F238E27FC236}">
                <a16:creationId xmlns:a16="http://schemas.microsoft.com/office/drawing/2014/main" id="{89022757-2958-4827-AE06-9B8E528EC0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406709-A245-4BFD-9218-377A005CF2C6}"/>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112510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0F91-DA11-4F60-8A18-ED210FDF79D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E5D670-8762-4F07-BEB9-B22356ECC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826513-00F5-4318-9DAF-DA5154DA6527}"/>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5" name="Footer Placeholder 4">
            <a:extLst>
              <a:ext uri="{FF2B5EF4-FFF2-40B4-BE49-F238E27FC236}">
                <a16:creationId xmlns:a16="http://schemas.microsoft.com/office/drawing/2014/main" id="{998C0084-612E-4288-ADFB-F9B6094442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8FBFCA-7D72-49F6-9F25-30C3BAD2210B}"/>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62340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9694B-681A-4F19-9EBC-6AD0C24231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9A9B80-921E-49AC-9BAA-DA51E080F7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45DEC6-6E97-45C9-81B4-1FD0DB68B670}"/>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5" name="Footer Placeholder 4">
            <a:extLst>
              <a:ext uri="{FF2B5EF4-FFF2-40B4-BE49-F238E27FC236}">
                <a16:creationId xmlns:a16="http://schemas.microsoft.com/office/drawing/2014/main" id="{5DFA3A4A-2C22-4226-A095-7961B57984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6BCDFC-950A-4E2B-AA7C-EC6D24039B8F}"/>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420562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E8D8-D943-4BD8-92E1-91642C7E407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ACF49B4-B48A-4A23-9A3A-CC6DEE8D5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5BAAD3-84C9-4DE7-8D60-C9237F04B67B}"/>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5" name="Footer Placeholder 4">
            <a:extLst>
              <a:ext uri="{FF2B5EF4-FFF2-40B4-BE49-F238E27FC236}">
                <a16:creationId xmlns:a16="http://schemas.microsoft.com/office/drawing/2014/main" id="{5989133C-CD2B-46B9-96C2-C636F7031EE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11F15C-FB19-4BB2-8611-6A81F03AE58A}"/>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393974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9D75-A6FF-49FE-814C-5D97CBC72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66B2C8-2FCE-4220-918B-2CBA3D99A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124548-14FB-4F06-975F-33900F9E0F2F}"/>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5" name="Footer Placeholder 4">
            <a:extLst>
              <a:ext uri="{FF2B5EF4-FFF2-40B4-BE49-F238E27FC236}">
                <a16:creationId xmlns:a16="http://schemas.microsoft.com/office/drawing/2014/main" id="{FA3B48A8-8BC5-4CDE-8A61-0B66904273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8A6ACF-A27F-43B8-9D70-284246497BE8}"/>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286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9489-EEC5-432B-9350-A70BFB2DEE2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5E628E-5F62-4339-813D-103ACBD1F8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AC428B5-D8C5-4750-BEBB-570F4BEFC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281C150-E4EE-466A-8118-106265D1724C}"/>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6" name="Footer Placeholder 5">
            <a:extLst>
              <a:ext uri="{FF2B5EF4-FFF2-40B4-BE49-F238E27FC236}">
                <a16:creationId xmlns:a16="http://schemas.microsoft.com/office/drawing/2014/main" id="{29DE735B-CD48-48DF-814C-3C77F05CB1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549481-BC97-4E48-9043-CE0DCCB0E09F}"/>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158633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A151-FEC1-41F6-A306-29801B5D0F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7C8A19E-9CE6-4605-A534-8482D6EB57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01C604-2082-4403-A802-2FC583EB7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C38CB6D-1CA9-49B0-84BC-370CDDAD6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A9E7D1-D509-4829-99B1-03FC94E600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572A49B-D728-4F6A-91F7-9032593755B8}"/>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8" name="Footer Placeholder 7">
            <a:extLst>
              <a:ext uri="{FF2B5EF4-FFF2-40B4-BE49-F238E27FC236}">
                <a16:creationId xmlns:a16="http://schemas.microsoft.com/office/drawing/2014/main" id="{1C483DB4-76F7-457B-A278-91D2D75F413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A8F4AF1-3A52-4EE8-BE78-4309B9597034}"/>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1437765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718E-6F5C-4331-B5D0-43BDC0A0C92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104BDC4-A41F-4F9B-8607-8F4B71D805D1}"/>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4" name="Footer Placeholder 3">
            <a:extLst>
              <a:ext uri="{FF2B5EF4-FFF2-40B4-BE49-F238E27FC236}">
                <a16:creationId xmlns:a16="http://schemas.microsoft.com/office/drawing/2014/main" id="{34F93779-AB09-45A7-8E92-CF175330913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14EF319-4796-4606-8426-3C9D403B44BF}"/>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228675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168A55-6EE4-41DC-B88A-5F90DCE0F19D}"/>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3" name="Footer Placeholder 2">
            <a:extLst>
              <a:ext uri="{FF2B5EF4-FFF2-40B4-BE49-F238E27FC236}">
                <a16:creationId xmlns:a16="http://schemas.microsoft.com/office/drawing/2014/main" id="{237E68E5-4293-4ABD-AF0E-E2D915113E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6670B8D-7B30-45F4-A9E3-D9FEAD491F28}"/>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3938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B0-8837-43EE-984A-8426BE355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0C14D6-E2B3-4C27-8372-1A3CE0858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BDC333C-6156-46EC-9189-E3713EF1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40103-4876-4074-A2EC-50F63B04649F}"/>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6" name="Footer Placeholder 5">
            <a:extLst>
              <a:ext uri="{FF2B5EF4-FFF2-40B4-BE49-F238E27FC236}">
                <a16:creationId xmlns:a16="http://schemas.microsoft.com/office/drawing/2014/main" id="{82624AAE-969F-4583-849F-404076FCAC2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440F83-296A-46B1-9A52-5C863F92BDA4}"/>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148252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56AE-478D-4DFB-AC61-46BE8EF05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00B6FC5-7217-4B32-8400-64AFD7F14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EA24AD8-ECA6-4C60-8AB6-758747D18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FF93B-E0D3-4B82-8D2F-3E1D6D282C22}"/>
              </a:ext>
            </a:extLst>
          </p:cNvPr>
          <p:cNvSpPr>
            <a:spLocks noGrp="1"/>
          </p:cNvSpPr>
          <p:nvPr>
            <p:ph type="dt" sz="half" idx="10"/>
          </p:nvPr>
        </p:nvSpPr>
        <p:spPr/>
        <p:txBody>
          <a:bodyPr/>
          <a:lstStyle/>
          <a:p>
            <a:fld id="{BA055C90-6EEF-4DD1-97F1-A1E375250C9F}" type="datetimeFigureOut">
              <a:rPr lang="en-CA" smtClean="0"/>
              <a:t>2021-04-18</a:t>
            </a:fld>
            <a:endParaRPr lang="en-CA"/>
          </a:p>
        </p:txBody>
      </p:sp>
      <p:sp>
        <p:nvSpPr>
          <p:cNvPr id="6" name="Footer Placeholder 5">
            <a:extLst>
              <a:ext uri="{FF2B5EF4-FFF2-40B4-BE49-F238E27FC236}">
                <a16:creationId xmlns:a16="http://schemas.microsoft.com/office/drawing/2014/main" id="{51E1476A-257C-4FF0-936F-B3AE51829A0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6277AC-ADB8-47EE-B80D-89389EBB18CA}"/>
              </a:ext>
            </a:extLst>
          </p:cNvPr>
          <p:cNvSpPr>
            <a:spLocks noGrp="1"/>
          </p:cNvSpPr>
          <p:nvPr>
            <p:ph type="sldNum" sz="quarter" idx="12"/>
          </p:nvPr>
        </p:nvSpPr>
        <p:spPr/>
        <p:txBody>
          <a:bodyPr/>
          <a:lstStyle/>
          <a:p>
            <a:fld id="{E96B27E2-CDC9-4099-BDA5-D441E91570BC}" type="slidenum">
              <a:rPr lang="en-CA" smtClean="0"/>
              <a:t>‹#›</a:t>
            </a:fld>
            <a:endParaRPr lang="en-CA"/>
          </a:p>
        </p:txBody>
      </p:sp>
    </p:spTree>
    <p:extLst>
      <p:ext uri="{BB962C8B-B14F-4D97-AF65-F5344CB8AC3E}">
        <p14:creationId xmlns:p14="http://schemas.microsoft.com/office/powerpoint/2010/main" val="364480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91021F-B1E9-4A6F-9748-E42E1F3F8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EBAB8E-21A6-4B70-8955-E26C6DA1B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34BD8F-F1D7-4ABB-B644-ED3B285C7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55C90-6EEF-4DD1-97F1-A1E375250C9F}" type="datetimeFigureOut">
              <a:rPr lang="en-CA" smtClean="0"/>
              <a:t>2021-04-18</a:t>
            </a:fld>
            <a:endParaRPr lang="en-CA"/>
          </a:p>
        </p:txBody>
      </p:sp>
      <p:sp>
        <p:nvSpPr>
          <p:cNvPr id="5" name="Footer Placeholder 4">
            <a:extLst>
              <a:ext uri="{FF2B5EF4-FFF2-40B4-BE49-F238E27FC236}">
                <a16:creationId xmlns:a16="http://schemas.microsoft.com/office/drawing/2014/main" id="{1F0EDDFE-63F8-4AF2-9984-711604C0CA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3807A28-4A02-49C2-AC37-3B1582995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B27E2-CDC9-4099-BDA5-D441E91570BC}" type="slidenum">
              <a:rPr lang="en-CA" smtClean="0"/>
              <a:t>‹#›</a:t>
            </a:fld>
            <a:endParaRPr lang="en-CA"/>
          </a:p>
        </p:txBody>
      </p:sp>
    </p:spTree>
    <p:extLst>
      <p:ext uri="{BB962C8B-B14F-4D97-AF65-F5344CB8AC3E}">
        <p14:creationId xmlns:p14="http://schemas.microsoft.com/office/powerpoint/2010/main" val="159539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7.xml"/><Relationship Id="rId7"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2.xml"/><Relationship Id="rId9" Type="http://schemas.openxmlformats.org/officeDocument/2006/relationships/slide" Target="slide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6064-72F4-48BA-A4F8-CC4015A18A6F}"/>
              </a:ext>
            </a:extLst>
          </p:cNvPr>
          <p:cNvSpPr>
            <a:spLocks noGrp="1"/>
          </p:cNvSpPr>
          <p:nvPr>
            <p:ph type="ctrTitle"/>
          </p:nvPr>
        </p:nvSpPr>
        <p:spPr/>
        <p:txBody>
          <a:bodyPr/>
          <a:lstStyle/>
          <a:p>
            <a:r>
              <a:rPr lang="en-CA" dirty="0"/>
              <a:t>CSCI 3090</a:t>
            </a:r>
            <a:br>
              <a:rPr lang="en-CA" dirty="0"/>
            </a:br>
            <a:r>
              <a:rPr lang="en-CA" dirty="0"/>
              <a:t>Exam Review</a:t>
            </a:r>
          </a:p>
        </p:txBody>
      </p:sp>
      <p:sp>
        <p:nvSpPr>
          <p:cNvPr id="3" name="Subtitle 2">
            <a:extLst>
              <a:ext uri="{FF2B5EF4-FFF2-40B4-BE49-F238E27FC236}">
                <a16:creationId xmlns:a16="http://schemas.microsoft.com/office/drawing/2014/main" id="{FB0ED42D-CFF1-468A-A5B1-ECB7FE8C2A86}"/>
              </a:ext>
            </a:extLst>
          </p:cNvPr>
          <p:cNvSpPr>
            <a:spLocks noGrp="1"/>
          </p:cNvSpPr>
          <p:nvPr>
            <p:ph type="subTitle" idx="1"/>
          </p:nvPr>
        </p:nvSpPr>
        <p:spPr/>
        <p:txBody>
          <a:bodyPr/>
          <a:lstStyle/>
          <a:p>
            <a:r>
              <a:rPr lang="en-CA" dirty="0"/>
              <a:t>Mark Green</a:t>
            </a:r>
          </a:p>
          <a:p>
            <a:r>
              <a:rPr lang="en-CA" dirty="0"/>
              <a:t>Faculty of Science</a:t>
            </a:r>
          </a:p>
          <a:p>
            <a:r>
              <a:rPr lang="en-CA" dirty="0"/>
              <a:t>Ontario </a:t>
            </a:r>
            <a:r>
              <a:rPr lang="en-CA" dirty="0" smtClean="0"/>
              <a:t>Tech</a:t>
            </a:r>
          </a:p>
        </p:txBody>
      </p:sp>
    </p:spTree>
    <p:extLst>
      <p:ext uri="{BB962C8B-B14F-4D97-AF65-F5344CB8AC3E}">
        <p14:creationId xmlns:p14="http://schemas.microsoft.com/office/powerpoint/2010/main" val="2102299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Modeling</a:t>
            </a:r>
          </a:p>
        </p:txBody>
      </p:sp>
      <p:sp>
        <p:nvSpPr>
          <p:cNvPr id="3" name="Content Placeholder 2"/>
          <p:cNvSpPr>
            <a:spLocks noGrp="1"/>
          </p:cNvSpPr>
          <p:nvPr>
            <p:ph idx="1"/>
          </p:nvPr>
        </p:nvSpPr>
        <p:spPr/>
        <p:txBody>
          <a:bodyPr/>
          <a:lstStyle/>
          <a:p>
            <a:r>
              <a:rPr lang="en-CA" dirty="0"/>
              <a:t>Implicit representations, f(p) = 0, points on surface satisfy equation</a:t>
            </a:r>
          </a:p>
          <a:p>
            <a:r>
              <a:rPr lang="en-CA" dirty="0"/>
              <a:t>Parametric representations, position as a function of a parameter, two parameters for 3D surfaces</a:t>
            </a:r>
          </a:p>
          <a:p>
            <a:r>
              <a:rPr lang="en-CA" dirty="0"/>
              <a:t>Piecewise representation, continuity, C</a:t>
            </a:r>
            <a:r>
              <a:rPr lang="en-CA" baseline="30000" dirty="0"/>
              <a:t>n</a:t>
            </a:r>
            <a:r>
              <a:rPr lang="en-CA" dirty="0"/>
              <a:t> and </a:t>
            </a:r>
            <a:r>
              <a:rPr lang="en-CA" dirty="0" err="1"/>
              <a:t>G</a:t>
            </a:r>
            <a:r>
              <a:rPr lang="en-CA" baseline="30000" dirty="0" err="1"/>
              <a:t>n</a:t>
            </a:r>
            <a:r>
              <a:rPr lang="en-CA" dirty="0"/>
              <a:t> continuity</a:t>
            </a:r>
          </a:p>
          <a:p>
            <a:pPr marL="0" indent="0">
              <a:buNone/>
            </a:pPr>
            <a:endParaRPr lang="en-CA" dirty="0"/>
          </a:p>
        </p:txBody>
      </p:sp>
    </p:spTree>
    <p:extLst>
      <p:ext uri="{BB962C8B-B14F-4D97-AF65-F5344CB8AC3E}">
        <p14:creationId xmlns:p14="http://schemas.microsoft.com/office/powerpoint/2010/main" val="23493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Modeling</a:t>
            </a:r>
          </a:p>
        </p:txBody>
      </p:sp>
      <p:sp>
        <p:nvSpPr>
          <p:cNvPr id="3" name="Content Placeholder 2"/>
          <p:cNvSpPr>
            <a:spLocks noGrp="1"/>
          </p:cNvSpPr>
          <p:nvPr>
            <p:ph idx="1"/>
          </p:nvPr>
        </p:nvSpPr>
        <p:spPr/>
        <p:txBody>
          <a:bodyPr/>
          <a:lstStyle/>
          <a:p>
            <a:r>
              <a:rPr lang="en-CA" dirty="0"/>
              <a:t>Parametric curves, polynomials, canonical representation, blended representation, control points</a:t>
            </a:r>
          </a:p>
          <a:p>
            <a:r>
              <a:rPr lang="en-CA" dirty="0"/>
              <a:t>Constraint matrix, blending matrix, general technique for fitting control points</a:t>
            </a:r>
          </a:p>
          <a:p>
            <a:r>
              <a:rPr lang="en-CA" dirty="0"/>
              <a:t>Cubic curve, </a:t>
            </a:r>
            <a:r>
              <a:rPr lang="en-CA" dirty="0" err="1"/>
              <a:t>Hermite</a:t>
            </a:r>
            <a:r>
              <a:rPr lang="en-CA" dirty="0"/>
              <a:t> curve, knots, piecewise representation, continuity schemes</a:t>
            </a:r>
          </a:p>
          <a:p>
            <a:r>
              <a:rPr lang="en-CA" dirty="0"/>
              <a:t>Local and global control</a:t>
            </a:r>
          </a:p>
          <a:p>
            <a:r>
              <a:rPr lang="en-CA" dirty="0"/>
              <a:t>Bezier curves, convex hull, variation diminishing property</a:t>
            </a:r>
          </a:p>
          <a:p>
            <a:r>
              <a:rPr lang="en-CA" dirty="0"/>
              <a:t>Generalization to 3D surfaces</a:t>
            </a:r>
          </a:p>
        </p:txBody>
      </p:sp>
    </p:spTree>
    <p:extLst>
      <p:ext uri="{BB962C8B-B14F-4D97-AF65-F5344CB8AC3E}">
        <p14:creationId xmlns:p14="http://schemas.microsoft.com/office/powerpoint/2010/main" val="1596693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7244-ABCF-4EFC-8FBD-F448D497C845}"/>
              </a:ext>
            </a:extLst>
          </p:cNvPr>
          <p:cNvSpPr>
            <a:spLocks noGrp="1"/>
          </p:cNvSpPr>
          <p:nvPr>
            <p:ph type="title"/>
          </p:nvPr>
        </p:nvSpPr>
        <p:spPr/>
        <p:txBody>
          <a:bodyPr/>
          <a:lstStyle/>
          <a:p>
            <a:r>
              <a:rPr lang="en-CA" dirty="0"/>
              <a:t>Modeling</a:t>
            </a:r>
          </a:p>
        </p:txBody>
      </p:sp>
      <p:sp>
        <p:nvSpPr>
          <p:cNvPr id="3" name="Content Placeholder 2">
            <a:extLst>
              <a:ext uri="{FF2B5EF4-FFF2-40B4-BE49-F238E27FC236}">
                <a16:creationId xmlns:a16="http://schemas.microsoft.com/office/drawing/2014/main" id="{99DEFAA8-2D69-4AFC-9FE0-C0B356669BD7}"/>
              </a:ext>
            </a:extLst>
          </p:cNvPr>
          <p:cNvSpPr>
            <a:spLocks noGrp="1"/>
          </p:cNvSpPr>
          <p:nvPr>
            <p:ph idx="1"/>
          </p:nvPr>
        </p:nvSpPr>
        <p:spPr/>
        <p:txBody>
          <a:bodyPr>
            <a:normAutofit fontScale="85000" lnSpcReduction="20000"/>
          </a:bodyPr>
          <a:lstStyle/>
          <a:p>
            <a:r>
              <a:rPr lang="en-CA" dirty="0"/>
              <a:t>Questions:</a:t>
            </a:r>
          </a:p>
          <a:p>
            <a:pPr lvl="1"/>
            <a:r>
              <a:rPr lang="en-CA" sz="2800" dirty="0"/>
              <a:t>What data structures are used to store a polygonal mesh?</a:t>
            </a:r>
          </a:p>
          <a:p>
            <a:pPr lvl="2"/>
            <a:r>
              <a:rPr lang="en-US" sz="2400" dirty="0"/>
              <a:t>The first table, called the vertex table, contains the information on all of the vertices, including their coordinates, normal vectors, and other information. The face table has one entry for each polygon. This entry contains the list of vertices, indices into the vertex table, in the polygon. It could also contain the plane equation or normal for the polygon</a:t>
            </a:r>
            <a:endParaRPr lang="en-CA" sz="2400" dirty="0"/>
          </a:p>
          <a:p>
            <a:pPr lvl="1"/>
            <a:r>
              <a:rPr lang="en-CA" sz="2800" dirty="0"/>
              <a:t>What is the main difference between C</a:t>
            </a:r>
            <a:r>
              <a:rPr lang="en-CA" sz="2800" baseline="30000" dirty="0"/>
              <a:t>n</a:t>
            </a:r>
            <a:r>
              <a:rPr lang="en-CA" sz="2800" dirty="0"/>
              <a:t> continuity and </a:t>
            </a:r>
            <a:r>
              <a:rPr lang="en-CA" sz="2800" dirty="0" err="1"/>
              <a:t>G</a:t>
            </a:r>
            <a:r>
              <a:rPr lang="en-CA" sz="2800" baseline="30000" dirty="0" err="1"/>
              <a:t>n</a:t>
            </a:r>
            <a:r>
              <a:rPr lang="en-CA" sz="2800" dirty="0"/>
              <a:t> continuity?</a:t>
            </a:r>
          </a:p>
          <a:p>
            <a:pPr lvl="2"/>
            <a:r>
              <a:rPr lang="en-US" sz="2400" dirty="0"/>
              <a:t>A curve s is said to be Cn-continuous if its nth derivative </a:t>
            </a:r>
            <a:r>
              <a:rPr lang="en-US" sz="2400" dirty="0" err="1"/>
              <a:t>dns</a:t>
            </a:r>
            <a:r>
              <a:rPr lang="en-US" sz="2400" dirty="0"/>
              <a:t>/</a:t>
            </a:r>
            <a:r>
              <a:rPr lang="en-US" sz="2400" dirty="0" err="1"/>
              <a:t>dtn</a:t>
            </a:r>
            <a:r>
              <a:rPr lang="en-US" sz="2400" dirty="0"/>
              <a:t> is continuous (Continuous at all derivatives). geometric continuity: two curves are </a:t>
            </a:r>
            <a:r>
              <a:rPr lang="en-US" sz="2400" dirty="0" err="1"/>
              <a:t>Gn</a:t>
            </a:r>
            <a:r>
              <a:rPr lang="en-US" sz="2400" dirty="0"/>
              <a:t>-continuous if they have proportional nth derivatives (same direction, speed can differ). ***If a curve is Cn continuous it will also be </a:t>
            </a:r>
            <a:r>
              <a:rPr lang="en-US" sz="2400" dirty="0" err="1"/>
              <a:t>Gn</a:t>
            </a:r>
            <a:r>
              <a:rPr lang="en-US" sz="2400" dirty="0"/>
              <a:t> continuous, but not the other way around***</a:t>
            </a:r>
            <a:endParaRPr lang="en-CA" sz="2400" dirty="0"/>
          </a:p>
          <a:p>
            <a:pPr lvl="1"/>
            <a:r>
              <a:rPr lang="en-CA" sz="2800" dirty="0"/>
              <a:t>Given the matrix M for transforming vertices, how can the matrix for transforming normal vectors be constructed</a:t>
            </a:r>
            <a:r>
              <a:rPr lang="en-CA" sz="2800" dirty="0" smtClean="0"/>
              <a:t>?</a:t>
            </a:r>
          </a:p>
          <a:p>
            <a:pPr lvl="2"/>
            <a:r>
              <a:rPr lang="en-CA" sz="2400" dirty="0" smtClean="0"/>
              <a:t>Use the inverse transpose of the transformation matrix to transform the normal vectors</a:t>
            </a:r>
            <a:endParaRPr lang="en-CA" sz="2400" dirty="0"/>
          </a:p>
          <a:p>
            <a:pPr lvl="1"/>
            <a:r>
              <a:rPr lang="en-CA" sz="2800" dirty="0"/>
              <a:t>What are the three standard transformations</a:t>
            </a:r>
            <a:r>
              <a:rPr lang="en-CA" sz="2800" dirty="0" smtClean="0"/>
              <a:t>?</a:t>
            </a:r>
          </a:p>
          <a:p>
            <a:pPr lvl="2"/>
            <a:r>
              <a:rPr lang="en-CA" sz="2400" dirty="0" smtClean="0"/>
              <a:t>Rotate, scale and translate</a:t>
            </a:r>
            <a:endParaRPr lang="en-CA" sz="2400" dirty="0"/>
          </a:p>
        </p:txBody>
      </p:sp>
      <p:sp>
        <p:nvSpPr>
          <p:cNvPr id="4" name="Right Arrow 3">
            <a:hlinkClick r:id="rId2" action="ppaction://hlinksldjump"/>
          </p:cNvPr>
          <p:cNvSpPr/>
          <p:nvPr/>
        </p:nvSpPr>
        <p:spPr>
          <a:xfrm>
            <a:off x="9039497" y="365125"/>
            <a:ext cx="221197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Back to Quick Click</a:t>
            </a:r>
            <a:endParaRPr lang="en-CA" dirty="0"/>
          </a:p>
        </p:txBody>
      </p:sp>
    </p:spTree>
    <p:extLst>
      <p:ext uri="{BB962C8B-B14F-4D97-AF65-F5344CB8AC3E}">
        <p14:creationId xmlns:p14="http://schemas.microsoft.com/office/powerpoint/2010/main" val="578926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Rendering</a:t>
            </a:r>
          </a:p>
        </p:txBody>
      </p:sp>
      <p:sp>
        <p:nvSpPr>
          <p:cNvPr id="3" name="Content Placeholder 2"/>
          <p:cNvSpPr>
            <a:spLocks noGrp="1"/>
          </p:cNvSpPr>
          <p:nvPr>
            <p:ph idx="1"/>
          </p:nvPr>
        </p:nvSpPr>
        <p:spPr/>
        <p:txBody>
          <a:bodyPr/>
          <a:lstStyle/>
          <a:p>
            <a:r>
              <a:rPr lang="en-CA" dirty="0"/>
              <a:t>Viewing transformation, canonical viewing volume, transformation to screen space</a:t>
            </a:r>
          </a:p>
          <a:p>
            <a:r>
              <a:rPr lang="en-CA" dirty="0"/>
              <a:t>Projection, parallel and perspective, orthographic projection matrix</a:t>
            </a:r>
          </a:p>
          <a:p>
            <a:r>
              <a:rPr lang="en-CA" dirty="0" err="1"/>
              <a:t>Lookat</a:t>
            </a:r>
            <a:r>
              <a:rPr lang="en-CA" dirty="0"/>
              <a:t> transformation, transformation from model space to eye space</a:t>
            </a:r>
          </a:p>
          <a:p>
            <a:r>
              <a:rPr lang="en-CA" dirty="0"/>
              <a:t>Perspective projection, projection matrix, use of homogeneous coordinate</a:t>
            </a:r>
          </a:p>
        </p:txBody>
      </p:sp>
    </p:spTree>
    <p:extLst>
      <p:ext uri="{BB962C8B-B14F-4D97-AF65-F5344CB8AC3E}">
        <p14:creationId xmlns:p14="http://schemas.microsoft.com/office/powerpoint/2010/main" val="1907140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Rendering</a:t>
            </a:r>
          </a:p>
        </p:txBody>
      </p:sp>
      <p:sp>
        <p:nvSpPr>
          <p:cNvPr id="3" name="Content Placeholder 2"/>
          <p:cNvSpPr>
            <a:spLocks noGrp="1"/>
          </p:cNvSpPr>
          <p:nvPr>
            <p:ph idx="1"/>
          </p:nvPr>
        </p:nvSpPr>
        <p:spPr/>
        <p:txBody>
          <a:bodyPr/>
          <a:lstStyle/>
          <a:p>
            <a:r>
              <a:rPr lang="en-CA" dirty="0"/>
              <a:t>Hidden surface removal, why we need to remove hidden surfaces, back face culling</a:t>
            </a:r>
          </a:p>
          <a:p>
            <a:r>
              <a:rPr lang="en-CA" dirty="0"/>
              <a:t>Z-buffer algorithm, implemented in hardware, buffer resolution problem, non-linear z value, z fighting, why its worse with perspective</a:t>
            </a:r>
          </a:p>
          <a:p>
            <a:r>
              <a:rPr lang="en-CA" dirty="0"/>
              <a:t>BSP trees – binary tree based on polygon plane, independent of eye position</a:t>
            </a:r>
          </a:p>
          <a:p>
            <a:r>
              <a:rPr lang="en-CA" dirty="0"/>
              <a:t>Display and construction algorithms</a:t>
            </a:r>
          </a:p>
        </p:txBody>
      </p:sp>
    </p:spTree>
    <p:extLst>
      <p:ext uri="{BB962C8B-B14F-4D97-AF65-F5344CB8AC3E}">
        <p14:creationId xmlns:p14="http://schemas.microsoft.com/office/powerpoint/2010/main" val="244088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Rendering</a:t>
            </a:r>
          </a:p>
        </p:txBody>
      </p:sp>
      <p:sp>
        <p:nvSpPr>
          <p:cNvPr id="3" name="Content Placeholder 2"/>
          <p:cNvSpPr>
            <a:spLocks noGrp="1"/>
          </p:cNvSpPr>
          <p:nvPr>
            <p:ph idx="1"/>
          </p:nvPr>
        </p:nvSpPr>
        <p:spPr/>
        <p:txBody>
          <a:bodyPr>
            <a:normAutofit/>
          </a:bodyPr>
          <a:lstStyle/>
          <a:p>
            <a:r>
              <a:rPr lang="en-CA" dirty="0"/>
              <a:t>Local and global illumination, illumination models</a:t>
            </a:r>
          </a:p>
          <a:p>
            <a:r>
              <a:rPr lang="en-CA" dirty="0" err="1"/>
              <a:t>Phong</a:t>
            </a:r>
            <a:r>
              <a:rPr lang="en-CA" dirty="0"/>
              <a:t> Model: ambient, diffuse and specular reflection</a:t>
            </a:r>
          </a:p>
          <a:p>
            <a:r>
              <a:rPr lang="en-CA" dirty="0"/>
              <a:t>Diffuse reflection, Lambert’s cosine law</a:t>
            </a:r>
          </a:p>
          <a:p>
            <a:r>
              <a:rPr lang="en-CA" dirty="0"/>
              <a:t>Specular reflection, cosine to a power, half vector</a:t>
            </a:r>
          </a:p>
          <a:p>
            <a:r>
              <a:rPr lang="en-CA" dirty="0"/>
              <a:t>Material colour, multiple light sources</a:t>
            </a:r>
          </a:p>
          <a:p>
            <a:r>
              <a:rPr lang="en-CA" dirty="0"/>
              <a:t>Flat, </a:t>
            </a:r>
            <a:r>
              <a:rPr lang="en-CA" dirty="0" err="1"/>
              <a:t>Gouraud</a:t>
            </a:r>
            <a:r>
              <a:rPr lang="en-CA" dirty="0"/>
              <a:t> and </a:t>
            </a:r>
            <a:r>
              <a:rPr lang="en-CA" dirty="0" err="1"/>
              <a:t>Phong</a:t>
            </a:r>
            <a:r>
              <a:rPr lang="en-CA" dirty="0"/>
              <a:t> shading</a:t>
            </a:r>
          </a:p>
        </p:txBody>
      </p:sp>
    </p:spTree>
    <p:extLst>
      <p:ext uri="{BB962C8B-B14F-4D97-AF65-F5344CB8AC3E}">
        <p14:creationId xmlns:p14="http://schemas.microsoft.com/office/powerpoint/2010/main" val="84655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Rendering</a:t>
            </a:r>
          </a:p>
        </p:txBody>
      </p:sp>
      <p:sp>
        <p:nvSpPr>
          <p:cNvPr id="3" name="Content Placeholder 2"/>
          <p:cNvSpPr>
            <a:spLocks noGrp="1"/>
          </p:cNvSpPr>
          <p:nvPr>
            <p:ph idx="1"/>
          </p:nvPr>
        </p:nvSpPr>
        <p:spPr/>
        <p:txBody>
          <a:bodyPr/>
          <a:lstStyle/>
          <a:p>
            <a:r>
              <a:rPr lang="en-CA" dirty="0" err="1"/>
              <a:t>Phong</a:t>
            </a:r>
            <a:r>
              <a:rPr lang="en-CA" dirty="0"/>
              <a:t> model in OpenGL, fragment </a:t>
            </a:r>
            <a:r>
              <a:rPr lang="en-CA" dirty="0" err="1"/>
              <a:t>shader</a:t>
            </a:r>
            <a:endParaRPr lang="en-CA" dirty="0"/>
          </a:p>
          <a:p>
            <a:r>
              <a:rPr lang="en-CA" dirty="0"/>
              <a:t>Directional light, easiest to implement</a:t>
            </a:r>
          </a:p>
          <a:p>
            <a:r>
              <a:rPr lang="en-CA" dirty="0"/>
              <a:t>Point light, finite light position, eye coordinates or model coordinates</a:t>
            </a:r>
          </a:p>
          <a:p>
            <a:r>
              <a:rPr lang="en-CA" dirty="0"/>
              <a:t>Spot light, cone of light at a finite position, light points in one direction</a:t>
            </a:r>
          </a:p>
          <a:p>
            <a:r>
              <a:rPr lang="en-CA" dirty="0"/>
              <a:t>Computations in vertex </a:t>
            </a:r>
            <a:r>
              <a:rPr lang="en-CA" dirty="0" err="1"/>
              <a:t>shader</a:t>
            </a:r>
            <a:r>
              <a:rPr lang="en-CA" dirty="0"/>
              <a:t> produce </a:t>
            </a:r>
            <a:r>
              <a:rPr lang="en-CA" dirty="0" err="1"/>
              <a:t>Gouraud</a:t>
            </a:r>
            <a:r>
              <a:rPr lang="en-CA" dirty="0"/>
              <a:t> shading</a:t>
            </a:r>
          </a:p>
        </p:txBody>
      </p:sp>
    </p:spTree>
    <p:extLst>
      <p:ext uri="{BB962C8B-B14F-4D97-AF65-F5344CB8AC3E}">
        <p14:creationId xmlns:p14="http://schemas.microsoft.com/office/powerpoint/2010/main" val="164364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Rendering</a:t>
            </a:r>
          </a:p>
        </p:txBody>
      </p:sp>
      <p:sp>
        <p:nvSpPr>
          <p:cNvPr id="3" name="Content Placeholder 2"/>
          <p:cNvSpPr>
            <a:spLocks noGrp="1"/>
          </p:cNvSpPr>
          <p:nvPr>
            <p:ph idx="1"/>
          </p:nvPr>
        </p:nvSpPr>
        <p:spPr/>
        <p:txBody>
          <a:bodyPr>
            <a:normAutofit/>
          </a:bodyPr>
          <a:lstStyle/>
          <a:p>
            <a:r>
              <a:rPr lang="en-CA" dirty="0"/>
              <a:t>Ray tracing, trace ray from eye through pixel, intersect closest object, shadow rays, reflection rays, refraction rays</a:t>
            </a:r>
          </a:p>
          <a:p>
            <a:r>
              <a:rPr lang="en-CA" dirty="0"/>
              <a:t>Ray tree, stopping conditions</a:t>
            </a:r>
          </a:p>
          <a:p>
            <a:r>
              <a:rPr lang="en-CA" dirty="0"/>
              <a:t>Intersection, ray equation, implicit representation, substitution and solve, ray intersection with sphere</a:t>
            </a:r>
          </a:p>
          <a:p>
            <a:r>
              <a:rPr lang="en-CA" dirty="0"/>
              <a:t>Polygon intersection, plane intersection, point in polygon</a:t>
            </a:r>
          </a:p>
        </p:txBody>
      </p:sp>
    </p:spTree>
    <p:extLst>
      <p:ext uri="{BB962C8B-B14F-4D97-AF65-F5344CB8AC3E}">
        <p14:creationId xmlns:p14="http://schemas.microsoft.com/office/powerpoint/2010/main" val="131000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Rendering</a:t>
            </a:r>
          </a:p>
        </p:txBody>
      </p:sp>
      <p:sp>
        <p:nvSpPr>
          <p:cNvPr id="3" name="Content Placeholder 2"/>
          <p:cNvSpPr>
            <a:spLocks noGrp="1"/>
          </p:cNvSpPr>
          <p:nvPr>
            <p:ph idx="1"/>
          </p:nvPr>
        </p:nvSpPr>
        <p:spPr/>
        <p:txBody>
          <a:bodyPr/>
          <a:lstStyle/>
          <a:p>
            <a:r>
              <a:rPr lang="en-CA" dirty="0"/>
              <a:t>Bounding volumes, increase efficiency, bounding sphere, bounding box</a:t>
            </a:r>
          </a:p>
          <a:p>
            <a:r>
              <a:rPr lang="en-CA" dirty="0"/>
              <a:t>Space partitioning, look in the most likely spot, grids</a:t>
            </a:r>
          </a:p>
          <a:p>
            <a:r>
              <a:rPr lang="en-CA" dirty="0"/>
              <a:t>Algorithm, shadow rays, reflection ray computation, refraction computations, Snell’s law</a:t>
            </a:r>
          </a:p>
          <a:p>
            <a:r>
              <a:rPr lang="en-CA" dirty="0" err="1"/>
              <a:t>Schlick</a:t>
            </a:r>
            <a:r>
              <a:rPr lang="en-CA" dirty="0"/>
              <a:t> approximation, Beer’s law</a:t>
            </a:r>
          </a:p>
        </p:txBody>
      </p:sp>
    </p:spTree>
    <p:extLst>
      <p:ext uri="{BB962C8B-B14F-4D97-AF65-F5344CB8AC3E}">
        <p14:creationId xmlns:p14="http://schemas.microsoft.com/office/powerpoint/2010/main" val="393781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Rendering</a:t>
            </a:r>
          </a:p>
        </p:txBody>
      </p:sp>
      <p:sp>
        <p:nvSpPr>
          <p:cNvPr id="3" name="Content Placeholder 2"/>
          <p:cNvSpPr>
            <a:spLocks noGrp="1"/>
          </p:cNvSpPr>
          <p:nvPr>
            <p:ph idx="1"/>
          </p:nvPr>
        </p:nvSpPr>
        <p:spPr/>
        <p:txBody>
          <a:bodyPr/>
          <a:lstStyle/>
          <a:p>
            <a:r>
              <a:rPr lang="en-CA" dirty="0"/>
              <a:t>Distributed ray tracing, multiple rays per pixel, multiple shadow, reflection and refraction rays</a:t>
            </a:r>
          </a:p>
          <a:p>
            <a:r>
              <a:rPr lang="en-CA" dirty="0"/>
              <a:t>Soft shadows, </a:t>
            </a:r>
            <a:r>
              <a:rPr lang="en-CA"/>
              <a:t>path tracing</a:t>
            </a:r>
          </a:p>
        </p:txBody>
      </p:sp>
    </p:spTree>
    <p:extLst>
      <p:ext uri="{BB962C8B-B14F-4D97-AF65-F5344CB8AC3E}">
        <p14:creationId xmlns:p14="http://schemas.microsoft.com/office/powerpoint/2010/main" val="30797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 Quick Click</a:t>
            </a:r>
            <a:endParaRPr lang="en-CA" dirty="0"/>
          </a:p>
        </p:txBody>
      </p:sp>
      <p:sp>
        <p:nvSpPr>
          <p:cNvPr id="3" name="Content Placeholder 2"/>
          <p:cNvSpPr>
            <a:spLocks noGrp="1"/>
          </p:cNvSpPr>
          <p:nvPr>
            <p:ph idx="1"/>
          </p:nvPr>
        </p:nvSpPr>
        <p:spPr/>
        <p:txBody>
          <a:bodyPr/>
          <a:lstStyle/>
          <a:p>
            <a:r>
              <a:rPr lang="en-CA" dirty="0" smtClean="0">
                <a:hlinkClick r:id="rId2" action="ppaction://hlinksldjump"/>
              </a:rPr>
              <a:t>Graphics Pipeline</a:t>
            </a:r>
            <a:r>
              <a:rPr lang="en-CA" dirty="0" smtClean="0"/>
              <a:t> (slide 4)</a:t>
            </a:r>
          </a:p>
          <a:p>
            <a:r>
              <a:rPr lang="en-CA" dirty="0" smtClean="0">
                <a:hlinkClick r:id="rId3" action="ppaction://hlinksldjump"/>
              </a:rPr>
              <a:t>OpenGL Programming</a:t>
            </a:r>
            <a:r>
              <a:rPr lang="en-CA" dirty="0" smtClean="0"/>
              <a:t> (slide 7)</a:t>
            </a:r>
          </a:p>
          <a:p>
            <a:r>
              <a:rPr lang="en-CA" dirty="0" smtClean="0">
                <a:hlinkClick r:id="rId4" action="ppaction://hlinksldjump"/>
              </a:rPr>
              <a:t>Modeling</a:t>
            </a:r>
            <a:r>
              <a:rPr lang="en-CA" dirty="0" smtClean="0"/>
              <a:t> (slide 12)</a:t>
            </a:r>
          </a:p>
          <a:p>
            <a:r>
              <a:rPr lang="en-CA" dirty="0" smtClean="0">
                <a:hlinkClick r:id="rId5" action="ppaction://hlinksldjump"/>
              </a:rPr>
              <a:t>Rendering (z-fighting, </a:t>
            </a:r>
            <a:r>
              <a:rPr lang="en-CA" dirty="0" err="1" smtClean="0">
                <a:hlinkClick r:id="rId5" action="ppaction://hlinksldjump"/>
              </a:rPr>
              <a:t>Phong</a:t>
            </a:r>
            <a:r>
              <a:rPr lang="en-CA" dirty="0" smtClean="0">
                <a:hlinkClick r:id="rId5" action="ppaction://hlinksldjump"/>
              </a:rPr>
              <a:t> model)</a:t>
            </a:r>
            <a:r>
              <a:rPr lang="en-CA" dirty="0" smtClean="0"/>
              <a:t> (slide 21)</a:t>
            </a:r>
          </a:p>
          <a:p>
            <a:r>
              <a:rPr lang="en-CA" dirty="0" smtClean="0">
                <a:hlinkClick r:id="rId6" action="ppaction://hlinksldjump"/>
              </a:rPr>
              <a:t>Rendering (ray tracing, procedural texture)</a:t>
            </a:r>
            <a:r>
              <a:rPr lang="en-CA" dirty="0" smtClean="0"/>
              <a:t> (slide 22)</a:t>
            </a:r>
          </a:p>
          <a:p>
            <a:r>
              <a:rPr lang="en-CA" dirty="0" smtClean="0">
                <a:hlinkClick r:id="rId7" action="ppaction://hlinksldjump"/>
              </a:rPr>
              <a:t>Graphics Application Development</a:t>
            </a:r>
            <a:r>
              <a:rPr lang="en-CA" dirty="0" smtClean="0"/>
              <a:t> (slide 26)</a:t>
            </a:r>
          </a:p>
          <a:p>
            <a:r>
              <a:rPr lang="en-CA" dirty="0" smtClean="0">
                <a:hlinkClick r:id="rId8" action="ppaction://hlinksldjump"/>
              </a:rPr>
              <a:t>Colour</a:t>
            </a:r>
            <a:r>
              <a:rPr lang="en-CA" dirty="0" smtClean="0"/>
              <a:t> (slide 28)</a:t>
            </a:r>
          </a:p>
          <a:p>
            <a:r>
              <a:rPr lang="en-CA" dirty="0" smtClean="0">
                <a:hlinkClick r:id="rId9" action="ppaction://hlinksldjump"/>
              </a:rPr>
              <a:t>Graphics Hardware</a:t>
            </a:r>
            <a:r>
              <a:rPr lang="en-CA" dirty="0" smtClean="0"/>
              <a:t> (slide 32)</a:t>
            </a:r>
            <a:endParaRPr lang="en-CA" dirty="0"/>
          </a:p>
        </p:txBody>
      </p:sp>
    </p:spTree>
    <p:extLst>
      <p:ext uri="{BB962C8B-B14F-4D97-AF65-F5344CB8AC3E}">
        <p14:creationId xmlns:p14="http://schemas.microsoft.com/office/powerpoint/2010/main" val="3665805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Rendering - Texture</a:t>
            </a:r>
          </a:p>
        </p:txBody>
      </p:sp>
      <p:sp>
        <p:nvSpPr>
          <p:cNvPr id="3" name="Content Placeholder 2"/>
          <p:cNvSpPr>
            <a:spLocks noGrp="1"/>
          </p:cNvSpPr>
          <p:nvPr>
            <p:ph idx="1"/>
          </p:nvPr>
        </p:nvSpPr>
        <p:spPr/>
        <p:txBody>
          <a:bodyPr>
            <a:normAutofit/>
          </a:bodyPr>
          <a:lstStyle/>
          <a:p>
            <a:r>
              <a:rPr lang="en-CA" dirty="0"/>
              <a:t>Use images to add realism, </a:t>
            </a:r>
            <a:r>
              <a:rPr lang="en-CA" dirty="0" err="1"/>
              <a:t>texels</a:t>
            </a:r>
            <a:r>
              <a:rPr lang="en-CA" dirty="0"/>
              <a:t>, texture coordinates, size mismatch: </a:t>
            </a:r>
            <a:r>
              <a:rPr lang="en-CA" dirty="0" err="1"/>
              <a:t>texels</a:t>
            </a:r>
            <a:r>
              <a:rPr lang="en-CA" dirty="0"/>
              <a:t>/pixels, aliasing, sampling, averaging of </a:t>
            </a:r>
            <a:r>
              <a:rPr lang="en-CA" dirty="0" err="1"/>
              <a:t>texels</a:t>
            </a:r>
            <a:r>
              <a:rPr lang="en-CA" dirty="0"/>
              <a:t>, </a:t>
            </a:r>
            <a:r>
              <a:rPr lang="en-CA" dirty="0" err="1"/>
              <a:t>mipmaps</a:t>
            </a:r>
            <a:endParaRPr lang="en-CA" dirty="0"/>
          </a:p>
          <a:p>
            <a:r>
              <a:rPr lang="en-CA" dirty="0"/>
              <a:t>Texture mapping in OpenGL, texture function in fragment </a:t>
            </a:r>
            <a:r>
              <a:rPr lang="en-CA" dirty="0" err="1"/>
              <a:t>shader</a:t>
            </a:r>
            <a:r>
              <a:rPr lang="en-CA" dirty="0"/>
              <a:t>, reading textures from files, </a:t>
            </a:r>
            <a:r>
              <a:rPr lang="en-CA" dirty="0" err="1"/>
              <a:t>FreeImage</a:t>
            </a:r>
            <a:r>
              <a:rPr lang="en-CA" dirty="0"/>
              <a:t>, image structure</a:t>
            </a:r>
          </a:p>
          <a:p>
            <a:r>
              <a:rPr lang="en-CA" dirty="0"/>
              <a:t>Multiple textures, texture units, 1D and 3D textures, procedural textures, bump mapping, environment maps</a:t>
            </a:r>
          </a:p>
        </p:txBody>
      </p:sp>
    </p:spTree>
    <p:extLst>
      <p:ext uri="{BB962C8B-B14F-4D97-AF65-F5344CB8AC3E}">
        <p14:creationId xmlns:p14="http://schemas.microsoft.com/office/powerpoint/2010/main" val="3995120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A6EE-033E-4F3A-8DDF-4125D2BBD872}"/>
              </a:ext>
            </a:extLst>
          </p:cNvPr>
          <p:cNvSpPr>
            <a:spLocks noGrp="1"/>
          </p:cNvSpPr>
          <p:nvPr>
            <p:ph type="title"/>
          </p:nvPr>
        </p:nvSpPr>
        <p:spPr/>
        <p:txBody>
          <a:bodyPr/>
          <a:lstStyle/>
          <a:p>
            <a:r>
              <a:rPr lang="en-CA" dirty="0"/>
              <a:t>Rendering</a:t>
            </a:r>
          </a:p>
        </p:txBody>
      </p:sp>
      <p:sp>
        <p:nvSpPr>
          <p:cNvPr id="3" name="Content Placeholder 2">
            <a:extLst>
              <a:ext uri="{FF2B5EF4-FFF2-40B4-BE49-F238E27FC236}">
                <a16:creationId xmlns:a16="http://schemas.microsoft.com/office/drawing/2014/main" id="{631C9A8D-80B6-4F29-9D11-39B3A6999EB5}"/>
              </a:ext>
            </a:extLst>
          </p:cNvPr>
          <p:cNvSpPr>
            <a:spLocks noGrp="1"/>
          </p:cNvSpPr>
          <p:nvPr>
            <p:ph idx="1"/>
          </p:nvPr>
        </p:nvSpPr>
        <p:spPr>
          <a:xfrm>
            <a:off x="148046" y="1428206"/>
            <a:ext cx="11895908" cy="5286103"/>
          </a:xfrm>
        </p:spPr>
        <p:txBody>
          <a:bodyPr>
            <a:normAutofit fontScale="55000" lnSpcReduction="20000"/>
          </a:bodyPr>
          <a:lstStyle/>
          <a:p>
            <a:r>
              <a:rPr lang="en-CA" dirty="0"/>
              <a:t>Questions:</a:t>
            </a:r>
          </a:p>
          <a:p>
            <a:pPr lvl="1"/>
            <a:r>
              <a:rPr lang="en-CA" sz="3200" dirty="0"/>
              <a:t>What is the main difference between parallel and perspective projections</a:t>
            </a:r>
            <a:r>
              <a:rPr lang="en-CA" sz="3200" dirty="0" smtClean="0"/>
              <a:t>?</a:t>
            </a:r>
          </a:p>
          <a:p>
            <a:pPr lvl="2"/>
            <a:r>
              <a:rPr lang="en-US" sz="2800" dirty="0"/>
              <a:t> The parallel projections are not photorealistic, since they do not </a:t>
            </a:r>
            <a:r>
              <a:rPr lang="en-US" sz="2800" dirty="0" smtClean="0"/>
              <a:t>mimic </a:t>
            </a:r>
            <a:r>
              <a:rPr lang="en-US" sz="2800" dirty="0"/>
              <a:t>how our eye works, but they are very useful for technical </a:t>
            </a:r>
            <a:r>
              <a:rPr lang="en-US" sz="2800" dirty="0" smtClean="0"/>
              <a:t>illustrations • </a:t>
            </a:r>
            <a:r>
              <a:rPr lang="en-US" sz="2800" dirty="0"/>
              <a:t>Parallel projections preserve angles, line lengths and other </a:t>
            </a:r>
            <a:r>
              <a:rPr lang="en-US" sz="2800" dirty="0" smtClean="0"/>
              <a:t>important geometrical </a:t>
            </a:r>
            <a:r>
              <a:rPr lang="en-US" sz="2800" dirty="0"/>
              <a:t>quantities, so you can accurately measure off of an image </a:t>
            </a:r>
            <a:r>
              <a:rPr lang="en-US" sz="2800" dirty="0" smtClean="0"/>
              <a:t>produced </a:t>
            </a:r>
            <a:r>
              <a:rPr lang="en-US" sz="2800" dirty="0"/>
              <a:t>using a parallel </a:t>
            </a:r>
            <a:r>
              <a:rPr lang="en-US" sz="2800" dirty="0" smtClean="0"/>
              <a:t>projection</a:t>
            </a:r>
          </a:p>
          <a:p>
            <a:pPr lvl="2"/>
            <a:r>
              <a:rPr lang="en-US" sz="2800" dirty="0"/>
              <a:t>In a perspective projection objects that are farther away appear to be smaller than ones that are closer • The size of the object is scaled by their distance from the viewer • This is what we normally see in the real world</a:t>
            </a:r>
            <a:endParaRPr lang="en-CA" sz="2800" dirty="0"/>
          </a:p>
          <a:p>
            <a:pPr lvl="1"/>
            <a:r>
              <a:rPr lang="en-CA" sz="3200" dirty="0"/>
              <a:t>What is z fighting and how can it be avoided</a:t>
            </a:r>
            <a:r>
              <a:rPr lang="en-CA" sz="3200" dirty="0" smtClean="0"/>
              <a:t>?</a:t>
            </a:r>
          </a:p>
          <a:p>
            <a:pPr lvl="2"/>
            <a:r>
              <a:rPr lang="en-US" sz="2800" dirty="0"/>
              <a:t>As long as all the polygons are more than ∆z apart there will be no problems • If they are closer, the z buffer will think they have the same z value, so it won’t be able to determine the correct pixel • If we are lucky, it will always choose the pixels from the same polygon • In practice we are usually unlucky, and we will get a mixture of the two polygons</a:t>
            </a:r>
            <a:endParaRPr lang="en-CA" sz="2800" dirty="0"/>
          </a:p>
          <a:p>
            <a:pPr lvl="1"/>
            <a:r>
              <a:rPr lang="en-CA" sz="3200" dirty="0"/>
              <a:t>What is the main difference between </a:t>
            </a:r>
            <a:r>
              <a:rPr lang="en-CA" sz="3200" dirty="0" err="1"/>
              <a:t>Gouraud</a:t>
            </a:r>
            <a:r>
              <a:rPr lang="en-CA" sz="3200" dirty="0"/>
              <a:t> and </a:t>
            </a:r>
            <a:r>
              <a:rPr lang="en-CA" sz="3200" dirty="0" err="1"/>
              <a:t>Phong</a:t>
            </a:r>
            <a:r>
              <a:rPr lang="en-CA" sz="3200" dirty="0"/>
              <a:t> shading</a:t>
            </a:r>
            <a:r>
              <a:rPr lang="en-CA" sz="3200" dirty="0" smtClean="0"/>
              <a:t>?</a:t>
            </a:r>
          </a:p>
          <a:p>
            <a:pPr lvl="2"/>
            <a:r>
              <a:rPr lang="en-CA" sz="2800" dirty="0" err="1" smtClean="0"/>
              <a:t>Gouraud</a:t>
            </a:r>
            <a:r>
              <a:rPr lang="en-CA" sz="2800" dirty="0" smtClean="0"/>
              <a:t>:</a:t>
            </a:r>
          </a:p>
          <a:p>
            <a:pPr lvl="2"/>
            <a:r>
              <a:rPr lang="en-US" sz="2800" b="1" dirty="0"/>
              <a:t>computation of colors at all vertices</a:t>
            </a:r>
            <a:r>
              <a:rPr lang="en-US" sz="2800" dirty="0"/>
              <a:t> </a:t>
            </a:r>
            <a:r>
              <a:rPr lang="en-US" sz="2800" b="1" dirty="0"/>
              <a:t>• linear interpolation of colors over polygon </a:t>
            </a:r>
            <a:r>
              <a:rPr lang="en-US" sz="2800" dirty="0"/>
              <a:t>• more computation but better quality than flat shading • highlights problematic: highlight shapes and highlights in the middle of </a:t>
            </a:r>
            <a:r>
              <a:rPr lang="en-US" sz="2800" dirty="0" smtClean="0"/>
              <a:t>triangles</a:t>
            </a:r>
          </a:p>
          <a:p>
            <a:pPr lvl="2"/>
            <a:r>
              <a:rPr lang="en-US" sz="2800" dirty="0" err="1" smtClean="0"/>
              <a:t>Phong</a:t>
            </a:r>
            <a:r>
              <a:rPr lang="en-US" sz="2800" dirty="0" smtClean="0"/>
              <a:t>:</a:t>
            </a:r>
          </a:p>
          <a:p>
            <a:pPr lvl="2"/>
            <a:r>
              <a:rPr lang="en-US" sz="2800" b="1" dirty="0"/>
              <a:t>linear interpolation of </a:t>
            </a:r>
            <a:r>
              <a:rPr lang="en-US" sz="2800" b="1" dirty="0" err="1"/>
              <a:t>normals</a:t>
            </a:r>
            <a:r>
              <a:rPr lang="en-US" sz="2800" b="1" dirty="0"/>
              <a:t> for each pixel </a:t>
            </a:r>
            <a:r>
              <a:rPr lang="en-US" sz="2800" dirty="0"/>
              <a:t>• </a:t>
            </a:r>
            <a:r>
              <a:rPr lang="en-US" sz="2800" b="1" dirty="0"/>
              <a:t>color computation for each pixel separately </a:t>
            </a:r>
            <a:r>
              <a:rPr lang="en-US" sz="2800" dirty="0"/>
              <a:t>• </a:t>
            </a:r>
            <a:r>
              <a:rPr lang="en-US" sz="2800" b="1" dirty="0"/>
              <a:t>best quality</a:t>
            </a:r>
            <a:r>
              <a:rPr lang="en-US" sz="2800" dirty="0"/>
              <a:t>, highlights are shown correctly • computationally more expensive • problems: • polygons still visible at silhouettes</a:t>
            </a:r>
            <a:endParaRPr lang="en-CA" sz="2800" dirty="0"/>
          </a:p>
          <a:p>
            <a:pPr lvl="1"/>
            <a:r>
              <a:rPr lang="en-CA" sz="3200" dirty="0"/>
              <a:t>What are the three components of the </a:t>
            </a:r>
            <a:r>
              <a:rPr lang="en-CA" sz="3200" dirty="0" err="1"/>
              <a:t>Phong</a:t>
            </a:r>
            <a:r>
              <a:rPr lang="en-CA" sz="3200" dirty="0"/>
              <a:t> lighting model</a:t>
            </a:r>
            <a:r>
              <a:rPr lang="en-CA" sz="3200" dirty="0" smtClean="0"/>
              <a:t>?</a:t>
            </a:r>
          </a:p>
          <a:p>
            <a:pPr lvl="2"/>
            <a:r>
              <a:rPr lang="en-CA" sz="2800" dirty="0" smtClean="0">
                <a:latin typeface="Adobe Song Std L" panose="02020300000000000000" pitchFamily="18" charset="-128"/>
                <a:ea typeface="Adobe Song Std L" panose="02020300000000000000" pitchFamily="18" charset="-128"/>
              </a:rPr>
              <a:t>I = </a:t>
            </a:r>
            <a:r>
              <a:rPr lang="en-CA" sz="2800" dirty="0" err="1" smtClean="0">
                <a:latin typeface="Adobe Song Std L" panose="02020300000000000000" pitchFamily="18" charset="-128"/>
                <a:ea typeface="Adobe Song Std L" panose="02020300000000000000" pitchFamily="18" charset="-128"/>
              </a:rPr>
              <a:t>Ia</a:t>
            </a:r>
            <a:r>
              <a:rPr lang="en-CA" sz="2800" dirty="0" smtClean="0">
                <a:latin typeface="Adobe Song Std L" panose="02020300000000000000" pitchFamily="18" charset="-128"/>
                <a:ea typeface="Adobe Song Std L" panose="02020300000000000000" pitchFamily="18" charset="-128"/>
              </a:rPr>
              <a:t> + Id + Is</a:t>
            </a:r>
          </a:p>
          <a:p>
            <a:pPr lvl="2"/>
            <a:r>
              <a:rPr lang="en-CA" sz="2800" dirty="0" smtClean="0">
                <a:ea typeface="Adobe Song Std L" panose="02020300000000000000" pitchFamily="18" charset="-128"/>
              </a:rPr>
              <a:t>Where A is ambient light, d is diffuse light and s is specular </a:t>
            </a:r>
            <a:r>
              <a:rPr lang="en-CA" sz="2800" dirty="0" smtClean="0">
                <a:ea typeface="Adobe Song Std L" panose="02020300000000000000" pitchFamily="18" charset="-128"/>
              </a:rPr>
              <a:t>light</a:t>
            </a:r>
          </a:p>
          <a:p>
            <a:pPr lvl="2"/>
            <a:r>
              <a:rPr lang="en-US" sz="2800" dirty="0"/>
              <a:t>ambient light: base illumination of scene • simulates light scattering on objects • necessary because repeated diffuse reflection is not considered in local illumination model • depends on color of all objects in scene • should always be kept very small • diffuse light: light from diffuse reflection • specular light: light from mirror-like reflection</a:t>
            </a:r>
            <a:endParaRPr lang="en-CA" sz="2800" dirty="0">
              <a:ea typeface="Adobe Song Std L" panose="02020300000000000000" pitchFamily="18" charset="-128"/>
            </a:endParaRPr>
          </a:p>
        </p:txBody>
      </p:sp>
      <p:sp>
        <p:nvSpPr>
          <p:cNvPr id="4" name="Right Arrow 3">
            <a:hlinkClick r:id="rId2" action="ppaction://hlinksldjump"/>
          </p:cNvPr>
          <p:cNvSpPr/>
          <p:nvPr/>
        </p:nvSpPr>
        <p:spPr>
          <a:xfrm>
            <a:off x="9039497" y="365125"/>
            <a:ext cx="221197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Back to Quick Click</a:t>
            </a:r>
            <a:endParaRPr lang="en-CA" dirty="0"/>
          </a:p>
        </p:txBody>
      </p:sp>
    </p:spTree>
    <p:extLst>
      <p:ext uri="{BB962C8B-B14F-4D97-AF65-F5344CB8AC3E}">
        <p14:creationId xmlns:p14="http://schemas.microsoft.com/office/powerpoint/2010/main" val="439947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952D-0359-400D-8654-D6EE28355D26}"/>
              </a:ext>
            </a:extLst>
          </p:cNvPr>
          <p:cNvSpPr>
            <a:spLocks noGrp="1"/>
          </p:cNvSpPr>
          <p:nvPr>
            <p:ph type="title"/>
          </p:nvPr>
        </p:nvSpPr>
        <p:spPr/>
        <p:txBody>
          <a:bodyPr/>
          <a:lstStyle/>
          <a:p>
            <a:r>
              <a:rPr lang="en-CA" dirty="0"/>
              <a:t>Rendering</a:t>
            </a:r>
          </a:p>
        </p:txBody>
      </p:sp>
      <p:sp>
        <p:nvSpPr>
          <p:cNvPr id="3" name="Content Placeholder 2">
            <a:extLst>
              <a:ext uri="{FF2B5EF4-FFF2-40B4-BE49-F238E27FC236}">
                <a16:creationId xmlns:a16="http://schemas.microsoft.com/office/drawing/2014/main" id="{010AD94E-E5F4-4A01-864F-6006AD61D2C5}"/>
              </a:ext>
            </a:extLst>
          </p:cNvPr>
          <p:cNvSpPr>
            <a:spLocks noGrp="1"/>
          </p:cNvSpPr>
          <p:nvPr>
            <p:ph idx="1"/>
          </p:nvPr>
        </p:nvSpPr>
        <p:spPr/>
        <p:txBody>
          <a:bodyPr>
            <a:normAutofit fontScale="77500" lnSpcReduction="20000"/>
          </a:bodyPr>
          <a:lstStyle/>
          <a:p>
            <a:r>
              <a:rPr lang="en-CA" dirty="0"/>
              <a:t>Questions:</a:t>
            </a:r>
          </a:p>
          <a:p>
            <a:pPr lvl="1"/>
            <a:r>
              <a:rPr lang="en-CA" sz="3200" dirty="0"/>
              <a:t>What are two techniques that can increase the efficiency of ray tracing</a:t>
            </a:r>
            <a:r>
              <a:rPr lang="en-CA" sz="3200" dirty="0" smtClean="0"/>
              <a:t>?</a:t>
            </a:r>
          </a:p>
          <a:p>
            <a:pPr lvl="2"/>
            <a:r>
              <a:rPr lang="en-CA" sz="2800" dirty="0" smtClean="0"/>
              <a:t>Stopping Conditions:</a:t>
            </a:r>
          </a:p>
          <a:p>
            <a:pPr lvl="2"/>
            <a:r>
              <a:rPr lang="en-US" sz="2800" dirty="0"/>
              <a:t>1. Stop tracing when the ray tree has reached a maximum depth </a:t>
            </a:r>
            <a:endParaRPr lang="en-US" sz="2800" dirty="0" smtClean="0"/>
          </a:p>
          <a:p>
            <a:pPr lvl="2"/>
            <a:r>
              <a:rPr lang="en-US" sz="2800" dirty="0" smtClean="0"/>
              <a:t>2</a:t>
            </a:r>
            <a:r>
              <a:rPr lang="en-US" sz="2800" dirty="0"/>
              <a:t>. Stop tracing when the contribution to the </a:t>
            </a:r>
            <a:r>
              <a:rPr lang="en-US" sz="2800" dirty="0" err="1"/>
              <a:t>colour</a:t>
            </a:r>
            <a:r>
              <a:rPr lang="en-US" sz="2800" dirty="0"/>
              <a:t> is below a certain level. </a:t>
            </a:r>
            <a:endParaRPr lang="en-CA" sz="2800" dirty="0"/>
          </a:p>
          <a:p>
            <a:pPr lvl="1"/>
            <a:r>
              <a:rPr lang="en-CA" sz="3200" dirty="0"/>
              <a:t>What is the </a:t>
            </a:r>
            <a:r>
              <a:rPr lang="en-CA" sz="3200" dirty="0" err="1"/>
              <a:t>Schlick</a:t>
            </a:r>
            <a:r>
              <a:rPr lang="en-CA" sz="3200" dirty="0"/>
              <a:t> approximation used for</a:t>
            </a:r>
            <a:r>
              <a:rPr lang="en-CA" sz="3200" dirty="0" smtClean="0"/>
              <a:t>?</a:t>
            </a:r>
          </a:p>
          <a:p>
            <a:pPr lvl="2"/>
            <a:r>
              <a:rPr lang="en-CA" sz="2800" dirty="0" smtClean="0"/>
              <a:t>Used to approximate the </a:t>
            </a:r>
            <a:r>
              <a:rPr lang="en-CA" sz="2800" dirty="0" err="1" smtClean="0"/>
              <a:t>Fresna</a:t>
            </a:r>
            <a:r>
              <a:rPr lang="en-CA" sz="2800" dirty="0" err="1" smtClean="0"/>
              <a:t>l</a:t>
            </a:r>
            <a:r>
              <a:rPr lang="en-CA" sz="2800" dirty="0" smtClean="0"/>
              <a:t> Equations, which give the intensity of refracted and reflected light.</a:t>
            </a:r>
            <a:endParaRPr lang="en-CA" sz="2800" dirty="0"/>
          </a:p>
          <a:p>
            <a:pPr lvl="1"/>
            <a:r>
              <a:rPr lang="en-CA" sz="3200" dirty="0"/>
              <a:t>What is a procedural texture</a:t>
            </a:r>
            <a:r>
              <a:rPr lang="en-CA" sz="3200" dirty="0" smtClean="0"/>
              <a:t>?</a:t>
            </a:r>
          </a:p>
          <a:p>
            <a:pPr lvl="2"/>
            <a:r>
              <a:rPr lang="en-CA" sz="2800" dirty="0" smtClean="0"/>
              <a:t>Excerpt from notes:</a:t>
            </a:r>
          </a:p>
          <a:p>
            <a:pPr lvl="2"/>
            <a:r>
              <a:rPr lang="en-US" sz="2800" dirty="0"/>
              <a:t>• The checkerboard texture is created inside the program, this is somewhat unusual since we normally load textures from files </a:t>
            </a:r>
            <a:endParaRPr lang="en-US" sz="2800" dirty="0" smtClean="0"/>
          </a:p>
          <a:p>
            <a:pPr lvl="2"/>
            <a:r>
              <a:rPr lang="en-US" sz="2800" dirty="0" smtClean="0"/>
              <a:t>• </a:t>
            </a:r>
            <a:r>
              <a:rPr lang="en-US" sz="2800" dirty="0"/>
              <a:t>This is called a procedural texture and it saves all the issues involved with file formats and reading images, etc. </a:t>
            </a:r>
            <a:endParaRPr lang="en-CA" sz="2800" dirty="0"/>
          </a:p>
        </p:txBody>
      </p:sp>
      <p:sp>
        <p:nvSpPr>
          <p:cNvPr id="4" name="Right Arrow 3">
            <a:hlinkClick r:id="rId2" action="ppaction://hlinksldjump"/>
          </p:cNvPr>
          <p:cNvSpPr/>
          <p:nvPr/>
        </p:nvSpPr>
        <p:spPr>
          <a:xfrm>
            <a:off x="9039497" y="365125"/>
            <a:ext cx="221197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Back to Quick Click</a:t>
            </a:r>
            <a:endParaRPr lang="en-CA" dirty="0"/>
          </a:p>
        </p:txBody>
      </p:sp>
    </p:spTree>
    <p:extLst>
      <p:ext uri="{BB962C8B-B14F-4D97-AF65-F5344CB8AC3E}">
        <p14:creationId xmlns:p14="http://schemas.microsoft.com/office/powerpoint/2010/main" val="1292477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Graphics Application Development</a:t>
            </a:r>
          </a:p>
        </p:txBody>
      </p:sp>
      <p:sp>
        <p:nvSpPr>
          <p:cNvPr id="3" name="Content Placeholder 2"/>
          <p:cNvSpPr>
            <a:spLocks noGrp="1"/>
          </p:cNvSpPr>
          <p:nvPr>
            <p:ph idx="1"/>
          </p:nvPr>
        </p:nvSpPr>
        <p:spPr/>
        <p:txBody>
          <a:bodyPr>
            <a:normAutofit/>
          </a:bodyPr>
          <a:lstStyle/>
          <a:p>
            <a:r>
              <a:rPr lang="en-CA" dirty="0"/>
              <a:t>General architecture: data, preprocessing, extract, display</a:t>
            </a:r>
          </a:p>
          <a:p>
            <a:r>
              <a:rPr lang="en-CA" dirty="0"/>
              <a:t>Data: collection of data, file construction</a:t>
            </a:r>
          </a:p>
          <a:p>
            <a:r>
              <a:rPr lang="en-CA" dirty="0"/>
              <a:t>Preprocessing: put data into usable format</a:t>
            </a:r>
          </a:p>
          <a:p>
            <a:r>
              <a:rPr lang="en-CA" dirty="0"/>
              <a:t>Extraction: extract parts of data we are interested in</a:t>
            </a:r>
          </a:p>
          <a:p>
            <a:r>
              <a:rPr lang="en-CA" dirty="0"/>
              <a:t>Display: display the data</a:t>
            </a:r>
          </a:p>
          <a:p>
            <a:r>
              <a:rPr lang="en-CA" dirty="0"/>
              <a:t>Scale: large amounts of data, larger than workstation, in-situ visualization, computational steering</a:t>
            </a:r>
          </a:p>
        </p:txBody>
      </p:sp>
    </p:spTree>
    <p:extLst>
      <p:ext uri="{BB962C8B-B14F-4D97-AF65-F5344CB8AC3E}">
        <p14:creationId xmlns:p14="http://schemas.microsoft.com/office/powerpoint/2010/main" val="3683341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Graphics Application Development</a:t>
            </a:r>
          </a:p>
        </p:txBody>
      </p:sp>
      <p:sp>
        <p:nvSpPr>
          <p:cNvPr id="3" name="Content Placeholder 2"/>
          <p:cNvSpPr>
            <a:spLocks noGrp="1"/>
          </p:cNvSpPr>
          <p:nvPr>
            <p:ph idx="1"/>
          </p:nvPr>
        </p:nvSpPr>
        <p:spPr/>
        <p:txBody>
          <a:bodyPr/>
          <a:lstStyle/>
          <a:p>
            <a:r>
              <a:rPr lang="en-CA" dirty="0"/>
              <a:t>Case study: hurricane Isabel simulation</a:t>
            </a:r>
          </a:p>
          <a:p>
            <a:r>
              <a:rPr lang="en-CA" dirty="0"/>
              <a:t>Preprocessing: convert separate U, V, W files into one wind velocity file</a:t>
            </a:r>
          </a:p>
          <a:p>
            <a:r>
              <a:rPr lang="en-CA" dirty="0"/>
              <a:t>Extraction: compute particle paths, seeding</a:t>
            </a:r>
          </a:p>
          <a:p>
            <a:r>
              <a:rPr lang="en-CA" dirty="0"/>
              <a:t>Display: line and tubes</a:t>
            </a:r>
          </a:p>
          <a:p>
            <a:r>
              <a:rPr lang="en-CA" dirty="0"/>
              <a:t>Convert variables to 3D texture, display plane within texture, interactively control position and orientation of plane</a:t>
            </a:r>
          </a:p>
        </p:txBody>
      </p:sp>
    </p:spTree>
    <p:extLst>
      <p:ext uri="{BB962C8B-B14F-4D97-AF65-F5344CB8AC3E}">
        <p14:creationId xmlns:p14="http://schemas.microsoft.com/office/powerpoint/2010/main" val="1624722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Graphics Application Development</a:t>
            </a:r>
          </a:p>
        </p:txBody>
      </p:sp>
      <p:sp>
        <p:nvSpPr>
          <p:cNvPr id="3" name="Content Placeholder 2"/>
          <p:cNvSpPr>
            <a:spLocks noGrp="1"/>
          </p:cNvSpPr>
          <p:nvPr>
            <p:ph idx="1"/>
          </p:nvPr>
        </p:nvSpPr>
        <p:spPr/>
        <p:txBody>
          <a:bodyPr>
            <a:normAutofit/>
          </a:bodyPr>
          <a:lstStyle/>
          <a:p>
            <a:r>
              <a:rPr lang="en-CA" dirty="0"/>
              <a:t>Volume rendering, </a:t>
            </a:r>
            <a:r>
              <a:rPr lang="en-CA"/>
              <a:t>two components: </a:t>
            </a:r>
            <a:r>
              <a:rPr lang="en-CA" dirty="0"/>
              <a:t>voxels that contribute to a pixel, transfer function</a:t>
            </a:r>
          </a:p>
          <a:p>
            <a:r>
              <a:rPr lang="en-CA" dirty="0"/>
              <a:t>Trace ray through volume, uniform sample, voxel by voxel</a:t>
            </a:r>
          </a:p>
          <a:p>
            <a:r>
              <a:rPr lang="en-CA" dirty="0"/>
              <a:t>Transfer functions: maximum value, average value, distance to value and composite</a:t>
            </a:r>
          </a:p>
          <a:p>
            <a:r>
              <a:rPr lang="en-CA" dirty="0" err="1"/>
              <a:t>Shaders</a:t>
            </a:r>
            <a:r>
              <a:rPr lang="en-CA" dirty="0"/>
              <a:t> for average value, opacity, extraction of structure, fragment </a:t>
            </a:r>
            <a:r>
              <a:rPr lang="en-CA" dirty="0" err="1"/>
              <a:t>shader</a:t>
            </a:r>
            <a:r>
              <a:rPr lang="en-CA" dirty="0"/>
              <a:t> for extracting low pressure area</a:t>
            </a:r>
          </a:p>
          <a:p>
            <a:r>
              <a:rPr lang="en-CA" dirty="0"/>
              <a:t>Lighting the volume</a:t>
            </a:r>
          </a:p>
        </p:txBody>
      </p:sp>
    </p:spTree>
    <p:extLst>
      <p:ext uri="{BB962C8B-B14F-4D97-AF65-F5344CB8AC3E}">
        <p14:creationId xmlns:p14="http://schemas.microsoft.com/office/powerpoint/2010/main" val="1634808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70DB-CD16-4048-A17B-9586F119D03C}"/>
              </a:ext>
            </a:extLst>
          </p:cNvPr>
          <p:cNvSpPr>
            <a:spLocks noGrp="1"/>
          </p:cNvSpPr>
          <p:nvPr>
            <p:ph type="title"/>
          </p:nvPr>
        </p:nvSpPr>
        <p:spPr/>
        <p:txBody>
          <a:bodyPr/>
          <a:lstStyle/>
          <a:p>
            <a:r>
              <a:rPr lang="en-CA" dirty="0"/>
              <a:t>Graphics Application Development</a:t>
            </a:r>
          </a:p>
        </p:txBody>
      </p:sp>
      <p:sp>
        <p:nvSpPr>
          <p:cNvPr id="3" name="Content Placeholder 2">
            <a:extLst>
              <a:ext uri="{FF2B5EF4-FFF2-40B4-BE49-F238E27FC236}">
                <a16:creationId xmlns:a16="http://schemas.microsoft.com/office/drawing/2014/main" id="{5FB7831A-3218-40EB-9EF5-C29343E10C51}"/>
              </a:ext>
            </a:extLst>
          </p:cNvPr>
          <p:cNvSpPr>
            <a:spLocks noGrp="1"/>
          </p:cNvSpPr>
          <p:nvPr>
            <p:ph idx="1"/>
          </p:nvPr>
        </p:nvSpPr>
        <p:spPr>
          <a:xfrm>
            <a:off x="147485" y="1825624"/>
            <a:ext cx="8674297" cy="4879975"/>
          </a:xfrm>
        </p:spPr>
        <p:txBody>
          <a:bodyPr>
            <a:normAutofit fontScale="47500" lnSpcReduction="20000"/>
          </a:bodyPr>
          <a:lstStyle/>
          <a:p>
            <a:r>
              <a:rPr lang="en-CA" dirty="0"/>
              <a:t>Questions</a:t>
            </a:r>
          </a:p>
          <a:p>
            <a:pPr lvl="1"/>
            <a:r>
              <a:rPr lang="en-CA" sz="3200" dirty="0"/>
              <a:t>What is in-situ visualization</a:t>
            </a:r>
            <a:r>
              <a:rPr lang="en-CA" sz="3200" dirty="0" smtClean="0"/>
              <a:t>?</a:t>
            </a:r>
          </a:p>
          <a:p>
            <a:pPr lvl="2"/>
            <a:r>
              <a:rPr lang="en-US" sz="2800" dirty="0"/>
              <a:t>• Rather than write the data to disk, can we perform the visualization on the supercomputer? </a:t>
            </a:r>
            <a:endParaRPr lang="en-US" sz="2800" dirty="0" smtClean="0"/>
          </a:p>
          <a:p>
            <a:pPr lvl="2"/>
            <a:r>
              <a:rPr lang="en-US" sz="2800" dirty="0" smtClean="0"/>
              <a:t>• </a:t>
            </a:r>
            <a:r>
              <a:rPr lang="en-US" sz="2800" dirty="0"/>
              <a:t>Don’t try to move the data off the supercomputer, build the visualization on the supercomputer while the computation is running </a:t>
            </a:r>
            <a:endParaRPr lang="en-US" sz="2800" dirty="0" smtClean="0"/>
          </a:p>
          <a:p>
            <a:pPr lvl="2"/>
            <a:r>
              <a:rPr lang="en-US" sz="2800" dirty="0" smtClean="0"/>
              <a:t>• </a:t>
            </a:r>
            <a:r>
              <a:rPr lang="en-US" sz="2800" dirty="0"/>
              <a:t>Display the results of the visualization on a separate </a:t>
            </a:r>
            <a:r>
              <a:rPr lang="en-US" sz="2800" dirty="0" smtClean="0"/>
              <a:t>workstation</a:t>
            </a:r>
          </a:p>
          <a:p>
            <a:pPr lvl="2"/>
            <a:r>
              <a:rPr lang="en-US" sz="2800" dirty="0"/>
              <a:t>• Also reduces the amount of data that must be saved – no need to save data on disk for visualization </a:t>
            </a:r>
            <a:endParaRPr lang="en-US" sz="2800" dirty="0" smtClean="0"/>
          </a:p>
          <a:p>
            <a:pPr lvl="2"/>
            <a:r>
              <a:rPr lang="en-US" sz="2800" dirty="0" smtClean="0"/>
              <a:t>• </a:t>
            </a:r>
            <a:r>
              <a:rPr lang="en-US" sz="2800" dirty="0"/>
              <a:t>Ideally distribute the visualization over the supercomputer so the data doesn’t need to be moved between processors  </a:t>
            </a:r>
            <a:endParaRPr lang="en-CA" sz="2800" dirty="0"/>
          </a:p>
          <a:p>
            <a:pPr lvl="1"/>
            <a:r>
              <a:rPr lang="en-CA" sz="3200" dirty="0"/>
              <a:t>What is seeding and describe one of the techniques that can be used for seeding</a:t>
            </a:r>
            <a:r>
              <a:rPr lang="en-CA" sz="3200" dirty="0" smtClean="0"/>
              <a:t>?</a:t>
            </a:r>
          </a:p>
          <a:p>
            <a:pPr lvl="2"/>
            <a:r>
              <a:rPr lang="en-US" sz="2800" dirty="0"/>
              <a:t>• Finding initial particle positions, called seeding is a difficult problem </a:t>
            </a:r>
            <a:endParaRPr lang="en-US" sz="2800" dirty="0" smtClean="0"/>
          </a:p>
          <a:p>
            <a:pPr lvl="2"/>
            <a:r>
              <a:rPr lang="en-US" sz="2800" dirty="0" smtClean="0"/>
              <a:t>• </a:t>
            </a:r>
            <a:r>
              <a:rPr lang="en-US" sz="2800" dirty="0"/>
              <a:t>Choosing random positions is a good general strategy, but could miss important features </a:t>
            </a:r>
            <a:endParaRPr lang="en-US" sz="2800" dirty="0" smtClean="0"/>
          </a:p>
          <a:p>
            <a:pPr lvl="2"/>
            <a:r>
              <a:rPr lang="en-US" sz="2800" dirty="0" smtClean="0"/>
              <a:t>• </a:t>
            </a:r>
            <a:r>
              <a:rPr lang="en-US" sz="2800" dirty="0"/>
              <a:t>If we know the location of the interesting features we can randomly generate seeds within a sphere or along a line at that location </a:t>
            </a:r>
            <a:endParaRPr lang="en-US" sz="2800" dirty="0" smtClean="0"/>
          </a:p>
          <a:p>
            <a:pPr lvl="2"/>
            <a:r>
              <a:rPr lang="en-US" sz="2800" dirty="0" smtClean="0"/>
              <a:t>• </a:t>
            </a:r>
            <a:r>
              <a:rPr lang="en-US" sz="2800" dirty="0"/>
              <a:t>With a small data set this can be under interactive control, move the sphere or line and see how the paths change</a:t>
            </a:r>
            <a:endParaRPr lang="en-CA" sz="2800" dirty="0"/>
          </a:p>
          <a:p>
            <a:pPr lvl="1"/>
            <a:r>
              <a:rPr lang="en-CA" sz="3200" dirty="0"/>
              <a:t>Describe two transfer functions</a:t>
            </a:r>
            <a:r>
              <a:rPr lang="en-CA" sz="3200" b="1" dirty="0" smtClean="0"/>
              <a:t>. (view left)</a:t>
            </a:r>
          </a:p>
          <a:p>
            <a:pPr lvl="2"/>
            <a:r>
              <a:rPr lang="en-US" sz="2800" dirty="0"/>
              <a:t>The maximum value or maximum intensity function takes the largest voxel value that is encountered along the ray  This is fairly easy to understand and isn’t effected very much by noise in the data </a:t>
            </a:r>
            <a:endParaRPr lang="en-US" sz="2800" dirty="0" smtClean="0"/>
          </a:p>
          <a:p>
            <a:pPr lvl="2"/>
            <a:r>
              <a:rPr lang="en-US" sz="2800" dirty="0"/>
              <a:t>The average value function computes the average voxel value along the ray, this tends to be more representative of the values along the ray </a:t>
            </a:r>
            <a:endParaRPr lang="en-US" sz="2800" dirty="0" smtClean="0"/>
          </a:p>
          <a:p>
            <a:pPr lvl="2"/>
            <a:r>
              <a:rPr lang="en-US" sz="2800" dirty="0"/>
              <a:t>The distance to value computes the distance to a particular voxel value and uses this as the pixel </a:t>
            </a:r>
            <a:r>
              <a:rPr lang="en-US" sz="2800" dirty="0" err="1"/>
              <a:t>colour</a:t>
            </a:r>
            <a:r>
              <a:rPr lang="en-US" sz="2800" dirty="0"/>
              <a:t> </a:t>
            </a:r>
            <a:endParaRPr lang="en-US" sz="2800" dirty="0" smtClean="0"/>
          </a:p>
          <a:p>
            <a:pPr lvl="2"/>
            <a:r>
              <a:rPr lang="en-US" sz="2800" dirty="0"/>
              <a:t>The composite function is the most complex </a:t>
            </a:r>
            <a:r>
              <a:rPr lang="en-US" sz="2800" dirty="0" smtClean="0"/>
              <a:t>one. This </a:t>
            </a:r>
            <a:r>
              <a:rPr lang="en-US" sz="2800" dirty="0"/>
              <a:t>function views the voxel value as an opacity, the opposite of </a:t>
            </a:r>
            <a:r>
              <a:rPr lang="en-US" sz="2800" dirty="0" smtClean="0"/>
              <a:t>transparency. The </a:t>
            </a:r>
            <a:r>
              <a:rPr lang="en-US" sz="2800" dirty="0"/>
              <a:t>opacity is accumulated along the ray to give the pixel </a:t>
            </a:r>
            <a:r>
              <a:rPr lang="en-US" sz="2800" dirty="0" smtClean="0"/>
              <a:t>values. Regions </a:t>
            </a:r>
            <a:r>
              <a:rPr lang="en-US" sz="2800" dirty="0"/>
              <a:t>of low opacity tend to look transparent and allow us to look through the volume </a:t>
            </a:r>
            <a:endParaRPr lang="en-US" sz="2800" dirty="0" smtClean="0"/>
          </a:p>
          <a:p>
            <a:pPr lvl="2"/>
            <a:endParaRPr lang="en-CA" sz="2800" dirty="0"/>
          </a:p>
        </p:txBody>
      </p:sp>
      <p:pic>
        <p:nvPicPr>
          <p:cNvPr id="1026" name="Picture 2" descr="https://i.gyazo.com/cf01f88823085d780dd93b31b2477b98.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932816" y="3100249"/>
            <a:ext cx="3014895" cy="3091544"/>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a:hlinkClick r:id="rId3" action="ppaction://hlinksldjump"/>
          </p:cNvPr>
          <p:cNvSpPr/>
          <p:nvPr/>
        </p:nvSpPr>
        <p:spPr>
          <a:xfrm>
            <a:off x="9039497" y="365125"/>
            <a:ext cx="221197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Back to Quick Click</a:t>
            </a:r>
            <a:endParaRPr lang="en-CA" dirty="0"/>
          </a:p>
        </p:txBody>
      </p:sp>
    </p:spTree>
    <p:extLst>
      <p:ext uri="{BB962C8B-B14F-4D97-AF65-F5344CB8AC3E}">
        <p14:creationId xmlns:p14="http://schemas.microsoft.com/office/powerpoint/2010/main" val="3592523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Colour</a:t>
            </a:r>
          </a:p>
        </p:txBody>
      </p:sp>
      <p:sp>
        <p:nvSpPr>
          <p:cNvPr id="3" name="Content Placeholder 2"/>
          <p:cNvSpPr>
            <a:spLocks noGrp="1"/>
          </p:cNvSpPr>
          <p:nvPr>
            <p:ph idx="1"/>
          </p:nvPr>
        </p:nvSpPr>
        <p:spPr/>
        <p:txBody>
          <a:bodyPr/>
          <a:lstStyle/>
          <a:p>
            <a:r>
              <a:rPr lang="en-CA" dirty="0"/>
              <a:t>Human vision system, detectors, frequency response, weighting function, 3 types, not linearly independent, </a:t>
            </a:r>
            <a:r>
              <a:rPr lang="en-CA" dirty="0" err="1"/>
              <a:t>metamers</a:t>
            </a:r>
            <a:endParaRPr lang="en-CA" dirty="0"/>
          </a:p>
          <a:p>
            <a:r>
              <a:rPr lang="en-CA" dirty="0"/>
              <a:t>CIE colour space (X, Y, Z), gamut</a:t>
            </a:r>
          </a:p>
          <a:p>
            <a:r>
              <a:rPr lang="en-CA" dirty="0"/>
              <a:t>Perceptually linear colour spaces, L*u*v* and L*a*b* colour spaces</a:t>
            </a:r>
          </a:p>
          <a:p>
            <a:r>
              <a:rPr lang="en-CA" dirty="0"/>
              <a:t>Differences between device </a:t>
            </a:r>
            <a:r>
              <a:rPr lang="en-CA" dirty="0" err="1"/>
              <a:t>gamuts</a:t>
            </a:r>
            <a:endParaRPr lang="en-CA" dirty="0"/>
          </a:p>
        </p:txBody>
      </p:sp>
    </p:spTree>
    <p:extLst>
      <p:ext uri="{BB962C8B-B14F-4D97-AF65-F5344CB8AC3E}">
        <p14:creationId xmlns:p14="http://schemas.microsoft.com/office/powerpoint/2010/main" val="3955779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C838-E46A-420D-BE68-19711E1BD6BB}"/>
              </a:ext>
            </a:extLst>
          </p:cNvPr>
          <p:cNvSpPr>
            <a:spLocks noGrp="1"/>
          </p:cNvSpPr>
          <p:nvPr>
            <p:ph type="title"/>
          </p:nvPr>
        </p:nvSpPr>
        <p:spPr/>
        <p:txBody>
          <a:bodyPr/>
          <a:lstStyle/>
          <a:p>
            <a:r>
              <a:rPr lang="en-CA" dirty="0"/>
              <a:t>Colour</a:t>
            </a:r>
          </a:p>
        </p:txBody>
      </p:sp>
      <p:sp>
        <p:nvSpPr>
          <p:cNvPr id="3" name="Content Placeholder 2">
            <a:extLst>
              <a:ext uri="{FF2B5EF4-FFF2-40B4-BE49-F238E27FC236}">
                <a16:creationId xmlns:a16="http://schemas.microsoft.com/office/drawing/2014/main" id="{9B62EF61-C193-46B6-A944-F1685305B6B7}"/>
              </a:ext>
            </a:extLst>
          </p:cNvPr>
          <p:cNvSpPr>
            <a:spLocks noGrp="1"/>
          </p:cNvSpPr>
          <p:nvPr>
            <p:ph idx="1"/>
          </p:nvPr>
        </p:nvSpPr>
        <p:spPr>
          <a:xfrm>
            <a:off x="838200" y="1825624"/>
            <a:ext cx="6259286" cy="4731929"/>
          </a:xfrm>
        </p:spPr>
        <p:txBody>
          <a:bodyPr>
            <a:normAutofit fontScale="62500" lnSpcReduction="20000"/>
          </a:bodyPr>
          <a:lstStyle/>
          <a:p>
            <a:r>
              <a:rPr lang="en-CA" dirty="0"/>
              <a:t>Questions</a:t>
            </a:r>
          </a:p>
          <a:p>
            <a:pPr lvl="1"/>
            <a:r>
              <a:rPr lang="en-CA" sz="3200" dirty="0"/>
              <a:t>What is a </a:t>
            </a:r>
            <a:r>
              <a:rPr lang="en-CA" sz="3200" dirty="0" err="1"/>
              <a:t>metamer</a:t>
            </a:r>
            <a:r>
              <a:rPr lang="en-CA" sz="3200" dirty="0" smtClean="0"/>
              <a:t>?</a:t>
            </a:r>
          </a:p>
          <a:p>
            <a:pPr lvl="2"/>
            <a:r>
              <a:rPr lang="en-US" sz="2800" dirty="0"/>
              <a:t>We can have two spectra that produce the same </a:t>
            </a:r>
            <a:r>
              <a:rPr lang="en-US" sz="2800" dirty="0" err="1"/>
              <a:t>colour</a:t>
            </a:r>
            <a:r>
              <a:rPr lang="en-US" sz="2800" dirty="0"/>
              <a:t>, in this case the spectra are called </a:t>
            </a:r>
            <a:r>
              <a:rPr lang="en-US" sz="2800" dirty="0" err="1"/>
              <a:t>metamers</a:t>
            </a:r>
            <a:r>
              <a:rPr lang="en-US" sz="2800" dirty="0"/>
              <a:t> </a:t>
            </a:r>
            <a:endParaRPr lang="en-US" sz="2800" dirty="0" smtClean="0"/>
          </a:p>
          <a:p>
            <a:pPr lvl="2"/>
            <a:r>
              <a:rPr lang="en-US" sz="2800" dirty="0"/>
              <a:t>These two spectra look totally different, but when viewed they have the exact same </a:t>
            </a:r>
            <a:r>
              <a:rPr lang="en-US" sz="2800" dirty="0" err="1"/>
              <a:t>colour</a:t>
            </a:r>
            <a:r>
              <a:rPr lang="en-US" sz="2800" dirty="0"/>
              <a:t> </a:t>
            </a:r>
            <a:endParaRPr lang="en-CA" sz="2800" dirty="0"/>
          </a:p>
          <a:p>
            <a:pPr lvl="1"/>
            <a:r>
              <a:rPr lang="en-CA" sz="3200" dirty="0"/>
              <a:t>Why can’t the RGB colour system be used to produce all visible colours</a:t>
            </a:r>
            <a:r>
              <a:rPr lang="en-CA" sz="3200" dirty="0" smtClean="0"/>
              <a:t>?</a:t>
            </a:r>
          </a:p>
          <a:p>
            <a:pPr lvl="2"/>
            <a:r>
              <a:rPr lang="en-US" sz="2800" dirty="0"/>
              <a:t>• Note that </a:t>
            </a:r>
            <a:r>
              <a:rPr lang="en-US" sz="2800" dirty="0" smtClean="0"/>
              <a:t>in </a:t>
            </a:r>
            <a:r>
              <a:rPr lang="en-US" sz="2800" dirty="0"/>
              <a:t>some </a:t>
            </a:r>
            <a:r>
              <a:rPr lang="en-US" sz="2800" dirty="0" smtClean="0"/>
              <a:t>cases </a:t>
            </a:r>
            <a:r>
              <a:rPr lang="en-US" sz="2800" b="1" dirty="0" smtClean="0"/>
              <a:t>(view left) </a:t>
            </a:r>
            <a:r>
              <a:rPr lang="en-US" sz="2800" dirty="0"/>
              <a:t>we need a negative amount of red, which is not physically possible </a:t>
            </a:r>
            <a:endParaRPr lang="en-US" sz="2800" dirty="0" smtClean="0"/>
          </a:p>
          <a:p>
            <a:pPr lvl="2"/>
            <a:r>
              <a:rPr lang="en-US" sz="2800" dirty="0" smtClean="0"/>
              <a:t>• </a:t>
            </a:r>
            <a:r>
              <a:rPr lang="en-US" sz="2800" dirty="0"/>
              <a:t>It turns out that we can’t choose three physical </a:t>
            </a:r>
            <a:r>
              <a:rPr lang="en-US" sz="2800" dirty="0" err="1"/>
              <a:t>colours</a:t>
            </a:r>
            <a:r>
              <a:rPr lang="en-US" sz="2800" dirty="0"/>
              <a:t> that can be combined to produce the complete spectrum </a:t>
            </a:r>
            <a:endParaRPr lang="en-CA" sz="2800" dirty="0"/>
          </a:p>
          <a:p>
            <a:pPr lvl="1"/>
            <a:r>
              <a:rPr lang="en-US" sz="3200" dirty="0"/>
              <a:t>What is the main difference between the RGB </a:t>
            </a:r>
            <a:r>
              <a:rPr lang="en-US" sz="3200" dirty="0" err="1"/>
              <a:t>colour</a:t>
            </a:r>
            <a:r>
              <a:rPr lang="en-US" sz="3200" dirty="0"/>
              <a:t> space and the L*u*v* </a:t>
            </a:r>
            <a:r>
              <a:rPr lang="en-US" sz="3200" dirty="0" err="1"/>
              <a:t>colour</a:t>
            </a:r>
            <a:r>
              <a:rPr lang="en-US" sz="3200" dirty="0"/>
              <a:t> space</a:t>
            </a:r>
            <a:r>
              <a:rPr lang="en-US" sz="3200" dirty="0" smtClean="0"/>
              <a:t>?</a:t>
            </a:r>
          </a:p>
          <a:p>
            <a:pPr lvl="2"/>
            <a:r>
              <a:rPr lang="en-US" sz="2800" dirty="0" smtClean="0"/>
              <a:t>The L*u*v is an attempt at a linear </a:t>
            </a:r>
            <a:r>
              <a:rPr lang="en-US" sz="2800" dirty="0" err="1" smtClean="0"/>
              <a:t>colour</a:t>
            </a:r>
            <a:r>
              <a:rPr lang="en-US" sz="2800" dirty="0" smtClean="0"/>
              <a:t> space, while RGB is a non-linear </a:t>
            </a:r>
            <a:r>
              <a:rPr lang="en-US" sz="2800" dirty="0" err="1" smtClean="0"/>
              <a:t>colour</a:t>
            </a:r>
            <a:r>
              <a:rPr lang="en-US" sz="2800" dirty="0" smtClean="0"/>
              <a:t> space. We must use formulas to get from RGB space to L*u*v space.</a:t>
            </a:r>
            <a:endParaRPr lang="en-CA" sz="2800" dirty="0"/>
          </a:p>
        </p:txBody>
      </p:sp>
      <p:pic>
        <p:nvPicPr>
          <p:cNvPr id="2050" name="Picture 2" descr="https://i.gyazo.com/8d03c30eba5453ad1b7ee40b4e029a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86" y="1963851"/>
            <a:ext cx="4846781" cy="4074886"/>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a:hlinkClick r:id="rId3" action="ppaction://hlinksldjump"/>
          </p:cNvPr>
          <p:cNvSpPr/>
          <p:nvPr/>
        </p:nvSpPr>
        <p:spPr>
          <a:xfrm>
            <a:off x="9039497" y="365125"/>
            <a:ext cx="221197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Back to Quick Click</a:t>
            </a:r>
            <a:endParaRPr lang="en-CA" dirty="0"/>
          </a:p>
        </p:txBody>
      </p:sp>
    </p:spTree>
    <p:extLst>
      <p:ext uri="{BB962C8B-B14F-4D97-AF65-F5344CB8AC3E}">
        <p14:creationId xmlns:p14="http://schemas.microsoft.com/office/powerpoint/2010/main" val="3985668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Graphics Hardware</a:t>
            </a:r>
          </a:p>
        </p:txBody>
      </p:sp>
      <p:sp>
        <p:nvSpPr>
          <p:cNvPr id="3" name="Content Placeholder 2"/>
          <p:cNvSpPr>
            <a:spLocks noGrp="1"/>
          </p:cNvSpPr>
          <p:nvPr>
            <p:ph idx="1"/>
          </p:nvPr>
        </p:nvSpPr>
        <p:spPr/>
        <p:txBody>
          <a:bodyPr>
            <a:normAutofit/>
          </a:bodyPr>
          <a:lstStyle/>
          <a:p>
            <a:r>
              <a:rPr lang="en-CA" dirty="0"/>
              <a:t>Programmability, simple fragment processing, assembly language, short programs, limited instruction set, integer</a:t>
            </a:r>
          </a:p>
          <a:p>
            <a:r>
              <a:rPr lang="en-CA" dirty="0"/>
              <a:t>Expanded to geometry </a:t>
            </a:r>
            <a:r>
              <a:rPr lang="en-CA" dirty="0" err="1"/>
              <a:t>shaders</a:t>
            </a:r>
            <a:r>
              <a:rPr lang="en-CA" dirty="0"/>
              <a:t>, floating point, limited control structures, geometry </a:t>
            </a:r>
            <a:r>
              <a:rPr lang="en-CA" dirty="0" err="1"/>
              <a:t>shaders</a:t>
            </a:r>
            <a:endParaRPr lang="en-CA" dirty="0"/>
          </a:p>
          <a:p>
            <a:r>
              <a:rPr lang="en-CA" dirty="0"/>
              <a:t>High level languages: Cg, HLSL, GLSL</a:t>
            </a:r>
          </a:p>
          <a:p>
            <a:r>
              <a:rPr lang="en-CA" dirty="0"/>
              <a:t>Fixed GPU architecture, separate vertex and fragment processors, MIMD and SIMD architectures, load balancing, vertex vs. fragment shaders, screen aligned quads</a:t>
            </a:r>
          </a:p>
        </p:txBody>
      </p:sp>
    </p:spTree>
    <p:extLst>
      <p:ext uri="{BB962C8B-B14F-4D97-AF65-F5344CB8AC3E}">
        <p14:creationId xmlns:p14="http://schemas.microsoft.com/office/powerpoint/2010/main" val="3778850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Graphics Pipeline</a:t>
            </a:r>
          </a:p>
        </p:txBody>
      </p:sp>
      <p:sp>
        <p:nvSpPr>
          <p:cNvPr id="3" name="Content Placeholder 2"/>
          <p:cNvSpPr>
            <a:spLocks noGrp="1"/>
          </p:cNvSpPr>
          <p:nvPr>
            <p:ph idx="1"/>
          </p:nvPr>
        </p:nvSpPr>
        <p:spPr/>
        <p:txBody>
          <a:bodyPr>
            <a:normAutofit/>
          </a:bodyPr>
          <a:lstStyle/>
          <a:p>
            <a:r>
              <a:rPr lang="en-CA" dirty="0"/>
              <a:t>LCDs, rectangular array of pixels, resolution</a:t>
            </a:r>
          </a:p>
          <a:p>
            <a:r>
              <a:rPr lang="en-CA" dirty="0"/>
              <a:t>Colour, RGB, gamut, scanning pattern, graphics memory -  frame buffer</a:t>
            </a:r>
          </a:p>
          <a:p>
            <a:r>
              <a:rPr lang="en-CA" dirty="0"/>
              <a:t>Rendering, pixel based, object based, global vs. local illumination</a:t>
            </a:r>
          </a:p>
          <a:p>
            <a:r>
              <a:rPr lang="en-CA" dirty="0"/>
              <a:t>Pipeline: modeling, projections, viewing, lighting and colour – vertex processing</a:t>
            </a:r>
          </a:p>
          <a:p>
            <a:r>
              <a:rPr lang="en-CA" dirty="0"/>
              <a:t>Hidden surface, pixels covered by triangles, lighting – fragment processing</a:t>
            </a:r>
          </a:p>
        </p:txBody>
      </p:sp>
    </p:spTree>
    <p:extLst>
      <p:ext uri="{BB962C8B-B14F-4D97-AF65-F5344CB8AC3E}">
        <p14:creationId xmlns:p14="http://schemas.microsoft.com/office/powerpoint/2010/main" val="4064435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Graphics Hardware</a:t>
            </a:r>
          </a:p>
        </p:txBody>
      </p:sp>
      <p:sp>
        <p:nvSpPr>
          <p:cNvPr id="3" name="Content Placeholder 2"/>
          <p:cNvSpPr>
            <a:spLocks noGrp="1"/>
          </p:cNvSpPr>
          <p:nvPr>
            <p:ph idx="1"/>
          </p:nvPr>
        </p:nvSpPr>
        <p:spPr/>
        <p:txBody>
          <a:bodyPr>
            <a:normAutofit/>
          </a:bodyPr>
          <a:lstStyle/>
          <a:p>
            <a:r>
              <a:rPr lang="en-CA" dirty="0"/>
              <a:t>Unified shader architecture, one type of processor, can execute all shader programs, large number of SIMD processors</a:t>
            </a:r>
          </a:p>
          <a:p>
            <a:r>
              <a:rPr lang="en-CA" dirty="0"/>
              <a:t>Run many copies of program at same time, more silicon devoted to computation</a:t>
            </a:r>
          </a:p>
          <a:p>
            <a:r>
              <a:rPr lang="en-CA" dirty="0"/>
              <a:t>Difference with CPU, stream processing, less need for data storage</a:t>
            </a:r>
          </a:p>
          <a:p>
            <a:r>
              <a:rPr lang="en-CA" dirty="0"/>
              <a:t>Current GPUs, Kepler architecture, massively parallel, thousands of processors</a:t>
            </a:r>
          </a:p>
        </p:txBody>
      </p:sp>
    </p:spTree>
    <p:extLst>
      <p:ext uri="{BB962C8B-B14F-4D97-AF65-F5344CB8AC3E}">
        <p14:creationId xmlns:p14="http://schemas.microsoft.com/office/powerpoint/2010/main" val="1712066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2CDB-E99E-43BF-AB1D-7D0ABBD86C28}"/>
              </a:ext>
            </a:extLst>
          </p:cNvPr>
          <p:cNvSpPr>
            <a:spLocks noGrp="1"/>
          </p:cNvSpPr>
          <p:nvPr>
            <p:ph type="title"/>
          </p:nvPr>
        </p:nvSpPr>
        <p:spPr/>
        <p:txBody>
          <a:bodyPr/>
          <a:lstStyle/>
          <a:p>
            <a:r>
              <a:rPr lang="en-CA" dirty="0"/>
              <a:t>Graphics Hardware</a:t>
            </a:r>
          </a:p>
        </p:txBody>
      </p:sp>
      <p:sp>
        <p:nvSpPr>
          <p:cNvPr id="3" name="Content Placeholder 2">
            <a:extLst>
              <a:ext uri="{FF2B5EF4-FFF2-40B4-BE49-F238E27FC236}">
                <a16:creationId xmlns:a16="http://schemas.microsoft.com/office/drawing/2014/main" id="{C8D58E0A-A3E9-4160-9F8F-7635F9D4356A}"/>
              </a:ext>
            </a:extLst>
          </p:cNvPr>
          <p:cNvSpPr>
            <a:spLocks noGrp="1"/>
          </p:cNvSpPr>
          <p:nvPr>
            <p:ph idx="1"/>
          </p:nvPr>
        </p:nvSpPr>
        <p:spPr/>
        <p:txBody>
          <a:bodyPr/>
          <a:lstStyle/>
          <a:p>
            <a:r>
              <a:rPr lang="en-CA" dirty="0"/>
              <a:t>Spatial Light Modulators (SLM)</a:t>
            </a:r>
          </a:p>
          <a:p>
            <a:r>
              <a:rPr lang="en-CA" dirty="0"/>
              <a:t>LCD, polarized light, backlights, HDR</a:t>
            </a:r>
          </a:p>
          <a:p>
            <a:r>
              <a:rPr lang="en-CA" dirty="0"/>
              <a:t>Reflective displays, </a:t>
            </a:r>
            <a:r>
              <a:rPr lang="en-CA" dirty="0" err="1"/>
              <a:t>LCoS</a:t>
            </a:r>
            <a:r>
              <a:rPr lang="en-CA" dirty="0"/>
              <a:t>, small pixels</a:t>
            </a:r>
          </a:p>
          <a:p>
            <a:r>
              <a:rPr lang="en-CA" dirty="0"/>
              <a:t>DMD, small mirrors, high frequency, small pixels</a:t>
            </a:r>
          </a:p>
        </p:txBody>
      </p:sp>
    </p:spTree>
    <p:extLst>
      <p:ext uri="{BB962C8B-B14F-4D97-AF65-F5344CB8AC3E}">
        <p14:creationId xmlns:p14="http://schemas.microsoft.com/office/powerpoint/2010/main" val="3438362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B859-6CE8-46D7-A143-4AB4C0A489C9}"/>
              </a:ext>
            </a:extLst>
          </p:cNvPr>
          <p:cNvSpPr>
            <a:spLocks noGrp="1"/>
          </p:cNvSpPr>
          <p:nvPr>
            <p:ph type="title"/>
          </p:nvPr>
        </p:nvSpPr>
        <p:spPr/>
        <p:txBody>
          <a:bodyPr/>
          <a:lstStyle/>
          <a:p>
            <a:r>
              <a:rPr lang="en-CA" dirty="0"/>
              <a:t>Graphics Hardware</a:t>
            </a:r>
          </a:p>
        </p:txBody>
      </p:sp>
      <p:sp>
        <p:nvSpPr>
          <p:cNvPr id="3" name="Content Placeholder 2">
            <a:extLst>
              <a:ext uri="{FF2B5EF4-FFF2-40B4-BE49-F238E27FC236}">
                <a16:creationId xmlns:a16="http://schemas.microsoft.com/office/drawing/2014/main" id="{632C7DFF-E37C-4C51-A5E6-769C2CCA754F}"/>
              </a:ext>
            </a:extLst>
          </p:cNvPr>
          <p:cNvSpPr>
            <a:spLocks noGrp="1"/>
          </p:cNvSpPr>
          <p:nvPr>
            <p:ph idx="1"/>
          </p:nvPr>
        </p:nvSpPr>
        <p:spPr>
          <a:xfrm>
            <a:off x="444137" y="1567543"/>
            <a:ext cx="11190513" cy="5120640"/>
          </a:xfrm>
        </p:spPr>
        <p:txBody>
          <a:bodyPr>
            <a:normAutofit fontScale="47500" lnSpcReduction="20000"/>
          </a:bodyPr>
          <a:lstStyle/>
          <a:p>
            <a:r>
              <a:rPr lang="en-CA" dirty="0"/>
              <a:t>Questions:</a:t>
            </a:r>
          </a:p>
          <a:p>
            <a:pPr lvl="1"/>
            <a:r>
              <a:rPr lang="en-CA" sz="3200" dirty="0"/>
              <a:t>What is the advantage of screen aligned quads when it comes to rasterization</a:t>
            </a:r>
            <a:r>
              <a:rPr lang="en-CA" sz="3200" dirty="0" smtClean="0"/>
              <a:t>?</a:t>
            </a:r>
          </a:p>
          <a:p>
            <a:pPr lvl="2"/>
            <a:r>
              <a:rPr lang="en-US" sz="2800" dirty="0"/>
              <a:t>At the output of the vertex processor the vertices are reassembled into triangles and are then converted into screen aligned quads </a:t>
            </a:r>
            <a:endParaRPr lang="en-US" sz="2800" dirty="0" smtClean="0"/>
          </a:p>
          <a:p>
            <a:pPr lvl="2"/>
            <a:r>
              <a:rPr lang="en-US" sz="2800" dirty="0" smtClean="0"/>
              <a:t>• </a:t>
            </a:r>
            <a:r>
              <a:rPr lang="en-US" sz="2800" dirty="0"/>
              <a:t>In a screen aligned quad the upper and lower edges are scan lines or rows of pixels on the screen </a:t>
            </a:r>
            <a:endParaRPr lang="en-US" sz="2800" dirty="0" smtClean="0"/>
          </a:p>
          <a:p>
            <a:pPr lvl="2"/>
            <a:r>
              <a:rPr lang="en-US" sz="2800" dirty="0"/>
              <a:t>This makes scan conversion easier, determining the pixels that are covered by the triangle</a:t>
            </a:r>
            <a:endParaRPr lang="en-CA" sz="2800" dirty="0"/>
          </a:p>
          <a:p>
            <a:pPr lvl="1"/>
            <a:r>
              <a:rPr lang="en-CA" sz="3200" dirty="0"/>
              <a:t>What is the main advantage of the unified shader architecture</a:t>
            </a:r>
            <a:r>
              <a:rPr lang="en-CA" sz="3200" dirty="0" smtClean="0"/>
              <a:t>?</a:t>
            </a:r>
          </a:p>
          <a:p>
            <a:pPr lvl="2"/>
            <a:r>
              <a:rPr lang="en-CA" sz="2800" dirty="0" smtClean="0"/>
              <a:t>Removes the issue of idle GPU processors</a:t>
            </a:r>
          </a:p>
          <a:p>
            <a:pPr lvl="2"/>
            <a:r>
              <a:rPr lang="en-US" sz="2800" dirty="0" smtClean="0"/>
              <a:t>Why </a:t>
            </a:r>
            <a:r>
              <a:rPr lang="en-US" sz="2800" dirty="0"/>
              <a:t>not combine the two types of processors, so they can be switched between vertex and fragment programs depending upon application demand? </a:t>
            </a:r>
            <a:endParaRPr lang="en-US" sz="2800" dirty="0" smtClean="0"/>
          </a:p>
          <a:p>
            <a:pPr lvl="2"/>
            <a:r>
              <a:rPr lang="en-US" sz="2800" dirty="0" smtClean="0"/>
              <a:t>• </a:t>
            </a:r>
            <a:r>
              <a:rPr lang="en-US" sz="2800" dirty="0"/>
              <a:t>This would make better use of hardware resources and increase performance </a:t>
            </a:r>
            <a:endParaRPr lang="en-US" sz="2800" dirty="0" smtClean="0"/>
          </a:p>
          <a:p>
            <a:pPr lvl="2"/>
            <a:r>
              <a:rPr lang="en-US" sz="2800" dirty="0" smtClean="0"/>
              <a:t>• </a:t>
            </a:r>
            <a:r>
              <a:rPr lang="en-US" sz="2800" dirty="0"/>
              <a:t>This was the motivation behind the NVIDIA 8800 GPU </a:t>
            </a:r>
            <a:endParaRPr lang="en-US" sz="2800" dirty="0" smtClean="0"/>
          </a:p>
          <a:p>
            <a:pPr lvl="2"/>
            <a:r>
              <a:rPr lang="en-US" sz="2800" dirty="0" smtClean="0"/>
              <a:t>• </a:t>
            </a:r>
            <a:r>
              <a:rPr lang="en-US" sz="2800" dirty="0"/>
              <a:t>This GPU uses a unified </a:t>
            </a:r>
            <a:r>
              <a:rPr lang="en-US" sz="2800" dirty="0" err="1"/>
              <a:t>shader</a:t>
            </a:r>
            <a:r>
              <a:rPr lang="en-US" sz="2800" dirty="0"/>
              <a:t> architecture where a </a:t>
            </a:r>
            <a:r>
              <a:rPr lang="en-US" sz="2800" dirty="0" err="1"/>
              <a:t>shader</a:t>
            </a:r>
            <a:r>
              <a:rPr lang="en-US" sz="2800" dirty="0"/>
              <a:t> program can be run on any processor </a:t>
            </a:r>
          </a:p>
          <a:p>
            <a:pPr lvl="1"/>
            <a:r>
              <a:rPr lang="en-CA" sz="3600" dirty="0" smtClean="0"/>
              <a:t>Why </a:t>
            </a:r>
            <a:r>
              <a:rPr lang="en-CA" sz="3600" dirty="0"/>
              <a:t>does a GPU require less cache than a CPU</a:t>
            </a:r>
            <a:r>
              <a:rPr lang="en-CA" sz="3600" dirty="0" smtClean="0"/>
              <a:t>?</a:t>
            </a:r>
          </a:p>
          <a:p>
            <a:pPr lvl="2"/>
            <a:r>
              <a:rPr lang="en-US" sz="3200" dirty="0"/>
              <a:t>On a CPU a large portion of the area is allocated to cache memory, only a small portion is allocated to computing </a:t>
            </a:r>
            <a:endParaRPr lang="en-US" sz="3200" dirty="0" smtClean="0"/>
          </a:p>
          <a:p>
            <a:pPr lvl="2"/>
            <a:r>
              <a:rPr lang="en-US" sz="3200" dirty="0" smtClean="0"/>
              <a:t>• </a:t>
            </a:r>
            <a:r>
              <a:rPr lang="en-US" sz="3200" dirty="0"/>
              <a:t>The reverse is the case on a GPU, most of the area is devoted to computing, while there is very little cache</a:t>
            </a:r>
            <a:endParaRPr lang="en-CA" sz="3200" dirty="0"/>
          </a:p>
          <a:p>
            <a:pPr lvl="1"/>
            <a:r>
              <a:rPr lang="en-CA" sz="3200" dirty="0"/>
              <a:t>What is the main difference between an LCD and DMD display</a:t>
            </a:r>
            <a:r>
              <a:rPr lang="en-CA" sz="3200" dirty="0" smtClean="0"/>
              <a:t>?</a:t>
            </a:r>
          </a:p>
          <a:p>
            <a:pPr lvl="2"/>
            <a:r>
              <a:rPr lang="en-US" sz="2800" dirty="0"/>
              <a:t>LCDs work by changing the polarization of light, so we have polarizers on both sides of the panel </a:t>
            </a:r>
            <a:endParaRPr lang="en-US" sz="2800" dirty="0" smtClean="0"/>
          </a:p>
          <a:p>
            <a:pPr lvl="2"/>
            <a:r>
              <a:rPr lang="en-US" sz="2800" dirty="0"/>
              <a:t>The polarizers are thin sheets that pass light of only one polarity </a:t>
            </a:r>
            <a:endParaRPr lang="en-US" sz="2800" dirty="0" smtClean="0"/>
          </a:p>
          <a:p>
            <a:pPr lvl="2"/>
            <a:r>
              <a:rPr lang="en-US" sz="2800" dirty="0"/>
              <a:t>Digital </a:t>
            </a:r>
            <a:r>
              <a:rPr lang="en-US" sz="2800" dirty="0" err="1"/>
              <a:t>micromirror</a:t>
            </a:r>
            <a:r>
              <a:rPr lang="en-US" sz="2800" dirty="0"/>
              <a:t> devices (DMD) are based on fabricating very small mirrors on a silicon chip </a:t>
            </a:r>
            <a:endParaRPr lang="en-US" sz="2800" dirty="0" smtClean="0"/>
          </a:p>
          <a:p>
            <a:pPr lvl="2"/>
            <a:r>
              <a:rPr lang="en-US" sz="2800" dirty="0" smtClean="0"/>
              <a:t>• </a:t>
            </a:r>
            <a:r>
              <a:rPr lang="en-US" sz="2800" dirty="0"/>
              <a:t>These mirrors can move using silicon hinges and springs, see the next slide </a:t>
            </a:r>
            <a:endParaRPr lang="en-US" sz="2800" dirty="0" smtClean="0"/>
          </a:p>
          <a:p>
            <a:pPr lvl="2"/>
            <a:r>
              <a:rPr lang="en-US" sz="2800" dirty="0"/>
              <a:t>In one configuration the mirror reflects light towards the viewer and in the other the light is reflected away from the viewer, this gives basically a binary signal </a:t>
            </a:r>
            <a:endParaRPr lang="en-US" sz="2800" dirty="0" smtClean="0"/>
          </a:p>
          <a:p>
            <a:pPr lvl="2"/>
            <a:r>
              <a:rPr lang="en-US" sz="2800" dirty="0" smtClean="0"/>
              <a:t>• </a:t>
            </a:r>
            <a:r>
              <a:rPr lang="en-US" sz="2800" dirty="0"/>
              <a:t>We can get grey levels by controlling the amount of time the mirror points towards the viewer </a:t>
            </a:r>
            <a:endParaRPr lang="en-US" sz="2800" dirty="0" smtClean="0"/>
          </a:p>
          <a:p>
            <a:pPr lvl="2"/>
            <a:r>
              <a:rPr lang="en-US" sz="2800" dirty="0"/>
              <a:t>DMDs switch very quickly, much faster the </a:t>
            </a:r>
            <a:r>
              <a:rPr lang="en-US" sz="2800" dirty="0" smtClean="0"/>
              <a:t>LCDs. They </a:t>
            </a:r>
            <a:r>
              <a:rPr lang="en-US" sz="2800" dirty="0"/>
              <a:t>are also very efficient, since there is very little light loss in the reflection, can be used for very bright projectors </a:t>
            </a:r>
            <a:endParaRPr lang="en-CA" sz="2800" dirty="0"/>
          </a:p>
        </p:txBody>
      </p:sp>
      <p:sp>
        <p:nvSpPr>
          <p:cNvPr id="4" name="Right Arrow 3">
            <a:hlinkClick r:id="rId2" action="ppaction://hlinksldjump"/>
          </p:cNvPr>
          <p:cNvSpPr/>
          <p:nvPr/>
        </p:nvSpPr>
        <p:spPr>
          <a:xfrm>
            <a:off x="9039497" y="365125"/>
            <a:ext cx="221197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Back to Quick Click</a:t>
            </a:r>
            <a:endParaRPr lang="en-CA" dirty="0"/>
          </a:p>
        </p:txBody>
      </p:sp>
    </p:spTree>
    <p:extLst>
      <p:ext uri="{BB962C8B-B14F-4D97-AF65-F5344CB8AC3E}">
        <p14:creationId xmlns:p14="http://schemas.microsoft.com/office/powerpoint/2010/main" val="1408463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3AD2-2DFA-4032-8021-81C4558A0E0F}"/>
              </a:ext>
            </a:extLst>
          </p:cNvPr>
          <p:cNvSpPr>
            <a:spLocks noGrp="1"/>
          </p:cNvSpPr>
          <p:nvPr>
            <p:ph type="title"/>
          </p:nvPr>
        </p:nvSpPr>
        <p:spPr/>
        <p:txBody>
          <a:bodyPr/>
          <a:lstStyle/>
          <a:p>
            <a:r>
              <a:rPr lang="en-CA" dirty="0"/>
              <a:t>Graphics Pipeline</a:t>
            </a:r>
          </a:p>
        </p:txBody>
      </p:sp>
      <p:sp>
        <p:nvSpPr>
          <p:cNvPr id="3" name="Content Placeholder 2">
            <a:extLst>
              <a:ext uri="{FF2B5EF4-FFF2-40B4-BE49-F238E27FC236}">
                <a16:creationId xmlns:a16="http://schemas.microsoft.com/office/drawing/2014/main" id="{4827EE13-2408-496A-91DC-4974E5FAA802}"/>
              </a:ext>
            </a:extLst>
          </p:cNvPr>
          <p:cNvSpPr>
            <a:spLocks noGrp="1"/>
          </p:cNvSpPr>
          <p:nvPr>
            <p:ph idx="1"/>
          </p:nvPr>
        </p:nvSpPr>
        <p:spPr/>
        <p:txBody>
          <a:bodyPr>
            <a:normAutofit fontScale="77500" lnSpcReduction="20000"/>
          </a:bodyPr>
          <a:lstStyle/>
          <a:p>
            <a:r>
              <a:rPr lang="en-CA" dirty="0"/>
              <a:t>Questions:</a:t>
            </a:r>
          </a:p>
          <a:p>
            <a:pPr lvl="1"/>
            <a:r>
              <a:rPr lang="en-CA" sz="3200" dirty="0"/>
              <a:t>How is colour represented in computer graphics</a:t>
            </a:r>
            <a:r>
              <a:rPr lang="en-CA" sz="3200" dirty="0" smtClean="0"/>
              <a:t>?</a:t>
            </a:r>
          </a:p>
          <a:p>
            <a:pPr lvl="2"/>
            <a:r>
              <a:rPr lang="en-US" sz="2800" dirty="0"/>
              <a:t>We use an approximation to represent </a:t>
            </a:r>
            <a:r>
              <a:rPr lang="en-US" sz="2800" dirty="0" err="1"/>
              <a:t>colour</a:t>
            </a:r>
            <a:r>
              <a:rPr lang="en-US" sz="2800" dirty="0"/>
              <a:t>, it is based on the red, green, blue, or RGB </a:t>
            </a:r>
            <a:r>
              <a:rPr lang="en-US" sz="2800" dirty="0" err="1"/>
              <a:t>colour</a:t>
            </a:r>
            <a:r>
              <a:rPr lang="en-US" sz="2800" dirty="0"/>
              <a:t> space • A </a:t>
            </a:r>
            <a:r>
              <a:rPr lang="en-US" sz="2800" dirty="0" err="1"/>
              <a:t>colour</a:t>
            </a:r>
            <a:r>
              <a:rPr lang="en-US" sz="2800" dirty="0"/>
              <a:t> is a triple (</a:t>
            </a:r>
            <a:r>
              <a:rPr lang="en-US" sz="2800" dirty="0" err="1"/>
              <a:t>r,g,b</a:t>
            </a:r>
            <a:r>
              <a:rPr lang="en-US" sz="2800" dirty="0"/>
              <a:t>), where r, g, and b are either integers (usually from 0 to 255) or floating point numbers (from 0 to 1) • This triple gives the amount of red, green and blue in the </a:t>
            </a:r>
            <a:r>
              <a:rPr lang="en-US" sz="2800" dirty="0" err="1"/>
              <a:t>colour</a:t>
            </a:r>
            <a:r>
              <a:rPr lang="en-US" sz="2800" dirty="0"/>
              <a:t> (also, the </a:t>
            </a:r>
            <a:r>
              <a:rPr lang="en-US" sz="2800" dirty="0" err="1"/>
              <a:t>colour</a:t>
            </a:r>
            <a:r>
              <a:rPr lang="en-US" sz="2800" dirty="0"/>
              <a:t> space is called a Gamut). • It turns out the RGB is a close match to the </a:t>
            </a:r>
            <a:r>
              <a:rPr lang="en-US" sz="2800" dirty="0" err="1"/>
              <a:t>colours</a:t>
            </a:r>
            <a:r>
              <a:rPr lang="en-US" sz="2800" dirty="0"/>
              <a:t> produced by monitors so it is used in computer </a:t>
            </a:r>
            <a:r>
              <a:rPr lang="en-US" sz="2800" dirty="0" smtClean="0"/>
              <a:t>graphics</a:t>
            </a:r>
            <a:endParaRPr lang="en-CA" sz="2800" dirty="0"/>
          </a:p>
          <a:p>
            <a:pPr lvl="1"/>
            <a:r>
              <a:rPr lang="en-CA" sz="3200" dirty="0"/>
              <a:t>What is a frame buffer</a:t>
            </a:r>
            <a:r>
              <a:rPr lang="en-CA" sz="3200" dirty="0" smtClean="0"/>
              <a:t>?</a:t>
            </a:r>
          </a:p>
          <a:p>
            <a:pPr lvl="2"/>
            <a:r>
              <a:rPr lang="en-US" sz="2800" dirty="0"/>
              <a:t>(it seems the frame buffer holds the image?) • View the pixels has a 2D array of cells, we need to provide a value for each of these cells • The graphics card has a 2D array of memory, with one entry for each of these cells • The array is called a </a:t>
            </a:r>
            <a:r>
              <a:rPr lang="en-US" sz="2800" dirty="0" smtClean="0"/>
              <a:t>framebuffer</a:t>
            </a:r>
            <a:endParaRPr lang="en-CA" sz="2800" dirty="0"/>
          </a:p>
          <a:p>
            <a:pPr lvl="1"/>
            <a:r>
              <a:rPr lang="en-CA" sz="3200" dirty="0"/>
              <a:t>What operations are performed in vertex processing</a:t>
            </a:r>
            <a:r>
              <a:rPr lang="en-CA" sz="3200" dirty="0" smtClean="0"/>
              <a:t>?</a:t>
            </a:r>
          </a:p>
          <a:p>
            <a:pPr lvl="2"/>
            <a:r>
              <a:rPr lang="en-CA" sz="2800" dirty="0" smtClean="0"/>
              <a:t>Start from page 89 of the PDF, then 98</a:t>
            </a:r>
            <a:endParaRPr lang="en-CA" sz="2800" dirty="0"/>
          </a:p>
        </p:txBody>
      </p:sp>
      <p:sp>
        <p:nvSpPr>
          <p:cNvPr id="4" name="Right Arrow 3">
            <a:hlinkClick r:id="rId2" action="ppaction://hlinksldjump"/>
          </p:cNvPr>
          <p:cNvSpPr/>
          <p:nvPr/>
        </p:nvSpPr>
        <p:spPr>
          <a:xfrm>
            <a:off x="9039497" y="365125"/>
            <a:ext cx="221197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Back to Quick Click</a:t>
            </a:r>
            <a:endParaRPr lang="en-CA" dirty="0"/>
          </a:p>
        </p:txBody>
      </p:sp>
    </p:spTree>
    <p:extLst>
      <p:ext uri="{BB962C8B-B14F-4D97-AF65-F5344CB8AC3E}">
        <p14:creationId xmlns:p14="http://schemas.microsoft.com/office/powerpoint/2010/main" val="1480550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OpenGL Programming</a:t>
            </a:r>
          </a:p>
        </p:txBody>
      </p:sp>
      <p:sp>
        <p:nvSpPr>
          <p:cNvPr id="3" name="Content Placeholder 2"/>
          <p:cNvSpPr>
            <a:spLocks noGrp="1"/>
          </p:cNvSpPr>
          <p:nvPr>
            <p:ph idx="1"/>
          </p:nvPr>
        </p:nvSpPr>
        <p:spPr/>
        <p:txBody>
          <a:bodyPr/>
          <a:lstStyle/>
          <a:p>
            <a:r>
              <a:rPr lang="en-CA" dirty="0"/>
              <a:t>GPUs, vertex and fragment </a:t>
            </a:r>
            <a:r>
              <a:rPr lang="en-CA" dirty="0" err="1"/>
              <a:t>shaders</a:t>
            </a:r>
            <a:r>
              <a:rPr lang="en-CA" dirty="0"/>
              <a:t>, GLSL</a:t>
            </a:r>
          </a:p>
          <a:p>
            <a:r>
              <a:rPr lang="en-CA" dirty="0"/>
              <a:t>Buffer objects – vertices, </a:t>
            </a:r>
            <a:r>
              <a:rPr lang="en-CA" dirty="0" err="1"/>
              <a:t>normals</a:t>
            </a:r>
            <a:r>
              <a:rPr lang="en-CA" dirty="0"/>
              <a:t>, indices, loading data into buffers, vertex array objects</a:t>
            </a:r>
          </a:p>
          <a:p>
            <a:r>
              <a:rPr lang="en-CA" dirty="0"/>
              <a:t>Building </a:t>
            </a:r>
            <a:r>
              <a:rPr lang="en-CA" dirty="0" err="1"/>
              <a:t>shader</a:t>
            </a:r>
            <a:r>
              <a:rPr lang="en-CA" dirty="0"/>
              <a:t> programs, attribute and uniform variables</a:t>
            </a:r>
          </a:p>
          <a:p>
            <a:r>
              <a:rPr lang="en-CA" dirty="0"/>
              <a:t>GLFW and GLEW – window creation, display functions, keyboard functions</a:t>
            </a:r>
          </a:p>
          <a:p>
            <a:r>
              <a:rPr lang="en-CA" dirty="0"/>
              <a:t>GLM – transformations, viewing, projections</a:t>
            </a:r>
          </a:p>
        </p:txBody>
      </p:sp>
    </p:spTree>
    <p:extLst>
      <p:ext uri="{BB962C8B-B14F-4D97-AF65-F5344CB8AC3E}">
        <p14:creationId xmlns:p14="http://schemas.microsoft.com/office/powerpoint/2010/main" val="4170772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OpenGL Programming</a:t>
            </a:r>
          </a:p>
        </p:txBody>
      </p:sp>
      <p:sp>
        <p:nvSpPr>
          <p:cNvPr id="3" name="Content Placeholder 2"/>
          <p:cNvSpPr>
            <a:spLocks noGrp="1"/>
          </p:cNvSpPr>
          <p:nvPr>
            <p:ph idx="1"/>
          </p:nvPr>
        </p:nvSpPr>
        <p:spPr/>
        <p:txBody>
          <a:bodyPr/>
          <a:lstStyle/>
          <a:p>
            <a:r>
              <a:rPr lang="en-CA" dirty="0"/>
              <a:t>Location of uniform variables, setting uniform variables</a:t>
            </a:r>
          </a:p>
          <a:p>
            <a:r>
              <a:rPr lang="en-CA" dirty="0"/>
              <a:t>Transformations in vertex programs, simple light models in fragment </a:t>
            </a:r>
            <a:r>
              <a:rPr lang="en-CA" dirty="0" err="1"/>
              <a:t>shaders</a:t>
            </a:r>
            <a:endParaRPr lang="en-CA" dirty="0"/>
          </a:p>
          <a:p>
            <a:r>
              <a:rPr lang="en-CA" dirty="0"/>
              <a:t>Constructing projection and viewing matrices</a:t>
            </a:r>
          </a:p>
          <a:p>
            <a:r>
              <a:rPr lang="en-CA" dirty="0"/>
              <a:t>Simple animations, transformations</a:t>
            </a:r>
          </a:p>
        </p:txBody>
      </p:sp>
    </p:spTree>
    <p:extLst>
      <p:ext uri="{BB962C8B-B14F-4D97-AF65-F5344CB8AC3E}">
        <p14:creationId xmlns:p14="http://schemas.microsoft.com/office/powerpoint/2010/main" val="3383873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C414-8584-4B2C-92F8-8E8E1ED0DE3B}"/>
              </a:ext>
            </a:extLst>
          </p:cNvPr>
          <p:cNvSpPr>
            <a:spLocks noGrp="1"/>
          </p:cNvSpPr>
          <p:nvPr>
            <p:ph type="title"/>
          </p:nvPr>
        </p:nvSpPr>
        <p:spPr/>
        <p:txBody>
          <a:bodyPr/>
          <a:lstStyle/>
          <a:p>
            <a:r>
              <a:rPr lang="en-CA" dirty="0"/>
              <a:t>OpenGL Programming</a:t>
            </a:r>
          </a:p>
        </p:txBody>
      </p:sp>
      <p:sp>
        <p:nvSpPr>
          <p:cNvPr id="3" name="Content Placeholder 2">
            <a:extLst>
              <a:ext uri="{FF2B5EF4-FFF2-40B4-BE49-F238E27FC236}">
                <a16:creationId xmlns:a16="http://schemas.microsoft.com/office/drawing/2014/main" id="{D63D8CB4-8CEC-4E02-8B1F-211EABE1A42C}"/>
              </a:ext>
            </a:extLst>
          </p:cNvPr>
          <p:cNvSpPr>
            <a:spLocks noGrp="1"/>
          </p:cNvSpPr>
          <p:nvPr>
            <p:ph idx="1"/>
          </p:nvPr>
        </p:nvSpPr>
        <p:spPr/>
        <p:txBody>
          <a:bodyPr>
            <a:normAutofit fontScale="92500" lnSpcReduction="20000"/>
          </a:bodyPr>
          <a:lstStyle/>
          <a:p>
            <a:r>
              <a:rPr lang="en-CA" dirty="0"/>
              <a:t>Questions:</a:t>
            </a:r>
          </a:p>
          <a:p>
            <a:pPr lvl="1"/>
            <a:r>
              <a:rPr lang="en-CA" sz="3200" dirty="0"/>
              <a:t>What is a fragment </a:t>
            </a:r>
            <a:r>
              <a:rPr lang="en-CA" sz="3200" dirty="0" err="1"/>
              <a:t>shader</a:t>
            </a:r>
            <a:r>
              <a:rPr lang="en-CA" sz="3200" dirty="0" smtClean="0"/>
              <a:t>?</a:t>
            </a:r>
          </a:p>
          <a:p>
            <a:pPr lvl="2"/>
            <a:r>
              <a:rPr lang="en-CA" sz="2800" dirty="0"/>
              <a:t>Fragment </a:t>
            </a:r>
            <a:r>
              <a:rPr lang="en-CA" sz="2800" dirty="0" err="1"/>
              <a:t>Shaders</a:t>
            </a:r>
            <a:r>
              <a:rPr lang="en-CA" sz="2800" dirty="0"/>
              <a:t> compute the renderings of a shape's colors and other attributes</a:t>
            </a:r>
            <a:r>
              <a:rPr lang="en-CA" sz="2800" dirty="0" smtClean="0"/>
              <a:t>.</a:t>
            </a:r>
            <a:endParaRPr lang="en-CA" sz="2800" dirty="0"/>
          </a:p>
          <a:p>
            <a:pPr lvl="1"/>
            <a:r>
              <a:rPr lang="en-CA" sz="3200" dirty="0"/>
              <a:t>How does a uniform variable get its value</a:t>
            </a:r>
            <a:r>
              <a:rPr lang="en-CA" sz="3200" dirty="0" smtClean="0"/>
              <a:t>?</a:t>
            </a:r>
          </a:p>
          <a:p>
            <a:pPr lvl="2"/>
            <a:r>
              <a:rPr lang="en-CA" sz="2800" dirty="0" smtClean="0"/>
              <a:t>It is assigned, or it is obtained from the executed program.</a:t>
            </a:r>
            <a:endParaRPr lang="en-CA" sz="2800" dirty="0"/>
          </a:p>
          <a:p>
            <a:pPr lvl="1"/>
            <a:r>
              <a:rPr lang="en-CA" sz="3200" dirty="0" smtClean="0"/>
              <a:t>What </a:t>
            </a:r>
            <a:r>
              <a:rPr lang="en-CA" sz="3200" dirty="0"/>
              <a:t>is the difference between an attribute and a uniform variable</a:t>
            </a:r>
            <a:r>
              <a:rPr lang="en-CA" sz="3200" dirty="0" smtClean="0"/>
              <a:t>?</a:t>
            </a:r>
          </a:p>
          <a:p>
            <a:pPr lvl="2"/>
            <a:r>
              <a:rPr lang="en-CA" sz="2800" dirty="0" smtClean="0"/>
              <a:t>A </a:t>
            </a:r>
            <a:r>
              <a:rPr lang="en-CA" sz="2800" dirty="0"/>
              <a:t>uniform variable has the same value for many vertices and fragments. You specify it by adding “uniform” to the beginning of the variable type</a:t>
            </a:r>
            <a:r>
              <a:rPr lang="en-CA" sz="2800" dirty="0" smtClean="0"/>
              <a:t>.</a:t>
            </a:r>
          </a:p>
          <a:p>
            <a:pPr lvl="2"/>
            <a:r>
              <a:rPr lang="en-US" sz="2800" dirty="0"/>
              <a:t>We have already seen attribute variables, they get a new value for each vertex or fragment</a:t>
            </a:r>
            <a:endParaRPr lang="en-CA" sz="2800" dirty="0"/>
          </a:p>
          <a:p>
            <a:pPr lvl="2"/>
            <a:endParaRPr lang="en-CA" sz="2800" dirty="0"/>
          </a:p>
        </p:txBody>
      </p:sp>
      <p:sp>
        <p:nvSpPr>
          <p:cNvPr id="4" name="Right Arrow 3">
            <a:hlinkClick r:id="rId2" action="ppaction://hlinksldjump"/>
          </p:cNvPr>
          <p:cNvSpPr/>
          <p:nvPr/>
        </p:nvSpPr>
        <p:spPr>
          <a:xfrm>
            <a:off x="9039497" y="365125"/>
            <a:ext cx="221197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Back to Quick Click</a:t>
            </a:r>
            <a:endParaRPr lang="en-CA" dirty="0"/>
          </a:p>
        </p:txBody>
      </p:sp>
    </p:spTree>
    <p:extLst>
      <p:ext uri="{BB962C8B-B14F-4D97-AF65-F5344CB8AC3E}">
        <p14:creationId xmlns:p14="http://schemas.microsoft.com/office/powerpoint/2010/main" val="328995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Modeling</a:t>
            </a:r>
          </a:p>
        </p:txBody>
      </p:sp>
      <p:sp>
        <p:nvSpPr>
          <p:cNvPr id="3" name="Content Placeholder 2"/>
          <p:cNvSpPr>
            <a:spLocks noGrp="1"/>
          </p:cNvSpPr>
          <p:nvPr>
            <p:ph idx="1"/>
          </p:nvPr>
        </p:nvSpPr>
        <p:spPr/>
        <p:txBody>
          <a:bodyPr>
            <a:normAutofit/>
          </a:bodyPr>
          <a:lstStyle/>
          <a:p>
            <a:r>
              <a:rPr lang="en-CA" dirty="0"/>
              <a:t>Coordinate systems, polygons, triangles</a:t>
            </a:r>
          </a:p>
          <a:p>
            <a:r>
              <a:rPr lang="en-CA" dirty="0"/>
              <a:t>Meshes, vertex and face tables, computation of normal vectors, polygon and vertex </a:t>
            </a:r>
            <a:r>
              <a:rPr lang="en-CA" dirty="0" err="1"/>
              <a:t>normals</a:t>
            </a:r>
            <a:endParaRPr lang="en-CA" dirty="0"/>
          </a:p>
          <a:p>
            <a:r>
              <a:rPr lang="en-CA" dirty="0"/>
              <a:t>Transformations: translate, rotate and scale, transformation matrices, combining transformations, homogeneous coordinates</a:t>
            </a:r>
          </a:p>
          <a:p>
            <a:r>
              <a:rPr lang="en-CA" dirty="0"/>
              <a:t>Scale and rotate about a point</a:t>
            </a:r>
          </a:p>
          <a:p>
            <a:r>
              <a:rPr lang="en-CA" dirty="0"/>
              <a:t>3D transformations, problems with rotation, rotation about an arbitrary axis, transforming normal vectors</a:t>
            </a:r>
          </a:p>
        </p:txBody>
      </p:sp>
    </p:spTree>
    <p:extLst>
      <p:ext uri="{BB962C8B-B14F-4D97-AF65-F5344CB8AC3E}">
        <p14:creationId xmlns:p14="http://schemas.microsoft.com/office/powerpoint/2010/main" val="2834132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Modeling</a:t>
            </a:r>
          </a:p>
        </p:txBody>
      </p:sp>
      <p:sp>
        <p:nvSpPr>
          <p:cNvPr id="3" name="Content Placeholder 2"/>
          <p:cNvSpPr>
            <a:spLocks noGrp="1"/>
          </p:cNvSpPr>
          <p:nvPr>
            <p:ph idx="1"/>
          </p:nvPr>
        </p:nvSpPr>
        <p:spPr/>
        <p:txBody>
          <a:bodyPr/>
          <a:lstStyle/>
          <a:p>
            <a:r>
              <a:rPr lang="en-CA" dirty="0"/>
              <a:t>Hierarchical modeling, parts and subparts, tree structure, objects at nodes, transformations on edges, car example</a:t>
            </a:r>
          </a:p>
          <a:p>
            <a:r>
              <a:rPr lang="en-CA" dirty="0"/>
              <a:t>Masters and instances</a:t>
            </a:r>
          </a:p>
          <a:p>
            <a:r>
              <a:rPr lang="en-CA" dirty="0"/>
              <a:t>Stickman example in OpenGL, cylinder procedure -&gt; masters</a:t>
            </a:r>
          </a:p>
          <a:p>
            <a:r>
              <a:rPr lang="en-CA" dirty="0"/>
              <a:t>Animation of hierarchical models</a:t>
            </a:r>
          </a:p>
        </p:txBody>
      </p:sp>
    </p:spTree>
    <p:extLst>
      <p:ext uri="{BB962C8B-B14F-4D97-AF65-F5344CB8AC3E}">
        <p14:creationId xmlns:p14="http://schemas.microsoft.com/office/powerpoint/2010/main" val="3413775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3067</Words>
  <Application>Microsoft Office PowerPoint</Application>
  <PresentationFormat>Widescreen</PresentationFormat>
  <Paragraphs>245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Adobe Song Std L</vt:lpstr>
      <vt:lpstr>Arial</vt:lpstr>
      <vt:lpstr>Calibri</vt:lpstr>
      <vt:lpstr>Calibri Light</vt:lpstr>
      <vt:lpstr>Office Theme</vt:lpstr>
      <vt:lpstr>CSCI 3090 Exam Review</vt:lpstr>
      <vt:lpstr>Questions Quick Click</vt:lpstr>
      <vt:lpstr>Graphics Pipeline</vt:lpstr>
      <vt:lpstr>Graphics Pipeline</vt:lpstr>
      <vt:lpstr>OpenGL Programming</vt:lpstr>
      <vt:lpstr>OpenGL Programming</vt:lpstr>
      <vt:lpstr>OpenGL Programming</vt:lpstr>
      <vt:lpstr>Modeling</vt:lpstr>
      <vt:lpstr>Modeling</vt:lpstr>
      <vt:lpstr>Modeling</vt:lpstr>
      <vt:lpstr>Modeling</vt:lpstr>
      <vt:lpstr>Modeling</vt:lpstr>
      <vt:lpstr>Rendering</vt:lpstr>
      <vt:lpstr>Rendering</vt:lpstr>
      <vt:lpstr>Rendering</vt:lpstr>
      <vt:lpstr>Rendering</vt:lpstr>
      <vt:lpstr>Rendering</vt:lpstr>
      <vt:lpstr>Rendering</vt:lpstr>
      <vt:lpstr>Rendering</vt:lpstr>
      <vt:lpstr>Rendering - Texture</vt:lpstr>
      <vt:lpstr>Rendering</vt:lpstr>
      <vt:lpstr>Rendering</vt:lpstr>
      <vt:lpstr>Graphics Application Development</vt:lpstr>
      <vt:lpstr>Graphics Application Development</vt:lpstr>
      <vt:lpstr>Graphics Application Development</vt:lpstr>
      <vt:lpstr>Graphics Application Development</vt:lpstr>
      <vt:lpstr>Colour</vt:lpstr>
      <vt:lpstr>Colour</vt:lpstr>
      <vt:lpstr>Graphics Hardware</vt:lpstr>
      <vt:lpstr>Graphics Hardware</vt:lpstr>
      <vt:lpstr>Graphics Hardware</vt:lpstr>
      <vt:lpstr>Graphics Hardware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3090 Exam Review</dc:title>
  <dc:creator>Mark Green</dc:creator>
  <cp:lastModifiedBy>Ian Reyn</cp:lastModifiedBy>
  <cp:revision>69</cp:revision>
  <dcterms:created xsi:type="dcterms:W3CDTF">2021-04-09T15:31:11Z</dcterms:created>
  <dcterms:modified xsi:type="dcterms:W3CDTF">2021-04-19T01:08:16Z</dcterms:modified>
</cp:coreProperties>
</file>