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98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75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283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57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949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612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096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340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8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33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21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54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83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39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82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50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71D0A7-BD54-4FBC-A75D-36B3F605E496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0D4B-599C-495A-83A3-ED82CF174D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516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A532-D1AB-4E23-8E06-0A75A09E9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CSCI 3310</a:t>
            </a:r>
            <a:br>
              <a:rPr lang="en-CA" dirty="0"/>
            </a:br>
            <a:r>
              <a:rPr lang="en-CA" dirty="0"/>
              <a:t>Mid-Term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05E5F-6614-4502-9D76-FF778C944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Mark Green</a:t>
            </a:r>
          </a:p>
          <a:p>
            <a:r>
              <a:rPr lang="en-CA" dirty="0"/>
              <a:t>Ontario tech</a:t>
            </a:r>
          </a:p>
        </p:txBody>
      </p:sp>
    </p:spTree>
    <p:extLst>
      <p:ext uri="{BB962C8B-B14F-4D97-AF65-F5344CB8AC3E}">
        <p14:creationId xmlns:p14="http://schemas.microsoft.com/office/powerpoint/2010/main" val="59946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02E7-FC7D-4E02-B7B5-7082EA60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86C6-889C-4476-8471-780FC4BCE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Extension to multicore</a:t>
            </a:r>
          </a:p>
          <a:p>
            <a:r>
              <a:rPr lang="en-CA" dirty="0"/>
              <a:t>Problem with XCHG instruction, hardware solution, busy wait for lock</a:t>
            </a:r>
          </a:p>
          <a:p>
            <a:r>
              <a:rPr lang="en-CA" dirty="0"/>
              <a:t>Scheduling, try to schedule all the threads together</a:t>
            </a:r>
          </a:p>
          <a:p>
            <a:r>
              <a:rPr lang="en-CA" dirty="0"/>
              <a:t>Processor affinity, access to multiple system busses</a:t>
            </a:r>
          </a:p>
        </p:txBody>
      </p:sp>
    </p:spTree>
    <p:extLst>
      <p:ext uri="{BB962C8B-B14F-4D97-AF65-F5344CB8AC3E}">
        <p14:creationId xmlns:p14="http://schemas.microsoft.com/office/powerpoint/2010/main" val="210640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DE9C-12F6-4CD9-8D98-0BCE68BF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652C-1083-4C50-AAFD-11176364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What are the states that a process can be in?</a:t>
            </a:r>
          </a:p>
          <a:p>
            <a:pPr lvl="1"/>
            <a:r>
              <a:rPr lang="en-CA" sz="2000" dirty="0"/>
              <a:t>What is the main difference between a thread and a process?</a:t>
            </a:r>
          </a:p>
          <a:p>
            <a:pPr lvl="1"/>
            <a:r>
              <a:rPr lang="en-CA" sz="2000" dirty="0"/>
              <a:t>What is a thread safe procedure?</a:t>
            </a:r>
          </a:p>
          <a:p>
            <a:pPr lvl="1"/>
            <a:r>
              <a:rPr lang="en-CA" sz="2000" dirty="0"/>
              <a:t>What are the two operations that can be performed on a semaphore?</a:t>
            </a:r>
          </a:p>
          <a:p>
            <a:pPr lvl="1"/>
            <a:r>
              <a:rPr lang="en-CA" sz="2000" dirty="0"/>
              <a:t>Briefly describe two scheduling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69127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8741-66AE-44A3-88E7-0EC48E0D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803E-AFB5-424C-B927-C6A37B1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Memory hierarchy</a:t>
            </a:r>
          </a:p>
          <a:p>
            <a:r>
              <a:rPr lang="en-CA" dirty="0"/>
              <a:t>Issues:</a:t>
            </a:r>
          </a:p>
          <a:p>
            <a:pPr lvl="1"/>
            <a:r>
              <a:rPr lang="en-CA" sz="2000" dirty="0"/>
              <a:t>Translation of program addresses into physical addresses</a:t>
            </a:r>
          </a:p>
          <a:p>
            <a:pPr lvl="1"/>
            <a:r>
              <a:rPr lang="en-CA" sz="2000" dirty="0"/>
              <a:t>Protect processes from illegal memory access</a:t>
            </a:r>
          </a:p>
          <a:p>
            <a:r>
              <a:rPr lang="en-CA" dirty="0"/>
              <a:t>Base and limit registers</a:t>
            </a:r>
          </a:p>
          <a:p>
            <a:r>
              <a:rPr lang="en-CA" dirty="0"/>
              <a:t>Swapping, multiple programs in memory, swapped to disk when not running, must have the whole process in memory</a:t>
            </a:r>
          </a:p>
          <a:p>
            <a:r>
              <a:rPr lang="en-CA" dirty="0"/>
              <a:t>Management of free memory:</a:t>
            </a:r>
          </a:p>
          <a:p>
            <a:pPr lvl="1"/>
            <a:r>
              <a:rPr lang="en-CA" sz="2000" dirty="0"/>
              <a:t>Bit vector</a:t>
            </a:r>
          </a:p>
          <a:p>
            <a:pPr lvl="1"/>
            <a:r>
              <a:rPr lang="en-CA" sz="2000" dirty="0"/>
              <a:t>Linked list of free blocks</a:t>
            </a:r>
          </a:p>
        </p:txBody>
      </p:sp>
    </p:spTree>
    <p:extLst>
      <p:ext uri="{BB962C8B-B14F-4D97-AF65-F5344CB8AC3E}">
        <p14:creationId xmlns:p14="http://schemas.microsoft.com/office/powerpoint/2010/main" val="127071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9A01-A712-411D-969F-CEF43BCE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7CFF-E5B7-4154-A37F-00A96CC3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Memory allocation under swapping:</a:t>
            </a:r>
          </a:p>
          <a:p>
            <a:pPr lvl="1"/>
            <a:r>
              <a:rPr lang="en-CA" sz="2000" dirty="0"/>
              <a:t>First fit</a:t>
            </a:r>
          </a:p>
          <a:p>
            <a:pPr lvl="1"/>
            <a:r>
              <a:rPr lang="en-CA" sz="2000" dirty="0"/>
              <a:t>Next fit</a:t>
            </a:r>
          </a:p>
          <a:p>
            <a:pPr lvl="1"/>
            <a:r>
              <a:rPr lang="en-CA" sz="2000" dirty="0"/>
              <a:t>Best fit</a:t>
            </a:r>
          </a:p>
          <a:p>
            <a:r>
              <a:rPr lang="en-CA" dirty="0"/>
              <a:t>Virtual memory:</a:t>
            </a:r>
          </a:p>
          <a:p>
            <a:pPr lvl="1"/>
            <a:r>
              <a:rPr lang="en-CA" sz="2000" dirty="0"/>
              <a:t>Only part of the process needs to be in memory</a:t>
            </a:r>
          </a:p>
          <a:p>
            <a:pPr lvl="1"/>
            <a:r>
              <a:rPr lang="en-CA" sz="2000" dirty="0"/>
              <a:t>Support programs larger than main memory</a:t>
            </a:r>
          </a:p>
          <a:p>
            <a:r>
              <a:rPr lang="en-CA" dirty="0"/>
              <a:t>Virtual pages, page frames, page tables, page fault</a:t>
            </a:r>
          </a:p>
          <a:p>
            <a:r>
              <a:rPr lang="en-CA" dirty="0"/>
              <a:t>Modified bit (M), referenced bit(R), protection bits</a:t>
            </a:r>
          </a:p>
        </p:txBody>
      </p:sp>
    </p:spTree>
    <p:extLst>
      <p:ext uri="{BB962C8B-B14F-4D97-AF65-F5344CB8AC3E}">
        <p14:creationId xmlns:p14="http://schemas.microsoft.com/office/powerpoint/2010/main" val="173044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F101-90E5-4B69-8A4D-1879910C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ADF7-8B56-4717-ABC6-74C6F45C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Translation lookaside buffers (TLB)</a:t>
            </a:r>
          </a:p>
          <a:p>
            <a:r>
              <a:rPr lang="en-CA" dirty="0"/>
              <a:t>Multilevel page tables</a:t>
            </a:r>
          </a:p>
          <a:p>
            <a:r>
              <a:rPr lang="en-CA" dirty="0"/>
              <a:t>Local and global page replacement algorithms</a:t>
            </a:r>
          </a:p>
          <a:p>
            <a:r>
              <a:rPr lang="en-CA" dirty="0"/>
              <a:t>Page replacement algorithms:</a:t>
            </a:r>
          </a:p>
          <a:p>
            <a:pPr lvl="1"/>
            <a:r>
              <a:rPr lang="en-CA" dirty="0"/>
              <a:t>Not recently used</a:t>
            </a:r>
          </a:p>
          <a:p>
            <a:pPr lvl="1"/>
            <a:r>
              <a:rPr lang="en-CA" dirty="0"/>
              <a:t>FIFO</a:t>
            </a:r>
          </a:p>
          <a:p>
            <a:pPr lvl="1"/>
            <a:r>
              <a:rPr lang="en-CA" dirty="0"/>
              <a:t>Second chance</a:t>
            </a:r>
          </a:p>
          <a:p>
            <a:pPr lvl="1"/>
            <a:r>
              <a:rPr lang="en-CA" dirty="0"/>
              <a:t>Clock</a:t>
            </a:r>
          </a:p>
          <a:p>
            <a:pPr lvl="1"/>
            <a:r>
              <a:rPr lang="en-CA" dirty="0"/>
              <a:t>Least recently used – why its hard to implement</a:t>
            </a:r>
          </a:p>
          <a:p>
            <a:pPr lvl="1"/>
            <a:r>
              <a:rPr lang="en-CA" dirty="0"/>
              <a:t>Not frequently used</a:t>
            </a:r>
          </a:p>
          <a:p>
            <a:pPr lvl="1"/>
            <a:r>
              <a:rPr lang="en-CA" dirty="0"/>
              <a:t>Aging</a:t>
            </a:r>
          </a:p>
          <a:p>
            <a:pPr lvl="1"/>
            <a:r>
              <a:rPr lang="en-CA" dirty="0"/>
              <a:t>Working set model</a:t>
            </a:r>
          </a:p>
          <a:p>
            <a:pPr lvl="1"/>
            <a:r>
              <a:rPr lang="en-CA" dirty="0" err="1"/>
              <a:t>WSClock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02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3A55-47E8-4AFB-B2E0-948D1F2C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9C87-6762-4EBA-BF32-3542B956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Allocation of page frames for local page replacement algorithms</a:t>
            </a:r>
          </a:p>
          <a:p>
            <a:r>
              <a:rPr lang="en-CA" dirty="0"/>
              <a:t>Page fault frequency</a:t>
            </a:r>
          </a:p>
          <a:p>
            <a:r>
              <a:rPr lang="en-CA" dirty="0"/>
              <a:t>Shared code, shared libraries</a:t>
            </a:r>
          </a:p>
          <a:p>
            <a:r>
              <a:rPr lang="en-CA" dirty="0"/>
              <a:t>Data sharing, memory mapped files</a:t>
            </a:r>
          </a:p>
          <a:p>
            <a:r>
              <a:rPr lang="en-CA" dirty="0"/>
              <a:t>Instruction backup</a:t>
            </a:r>
          </a:p>
          <a:p>
            <a:r>
              <a:rPr lang="en-CA" dirty="0"/>
              <a:t>Paging daemon </a:t>
            </a:r>
          </a:p>
          <a:p>
            <a:r>
              <a:rPr lang="en-CA" dirty="0"/>
              <a:t>Problems with DMA</a:t>
            </a:r>
          </a:p>
        </p:txBody>
      </p:sp>
    </p:spTree>
    <p:extLst>
      <p:ext uri="{BB962C8B-B14F-4D97-AF65-F5344CB8AC3E}">
        <p14:creationId xmlns:p14="http://schemas.microsoft.com/office/powerpoint/2010/main" val="50177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A8C8-B593-46FE-B924-52C113F6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8339-4EB2-4F8F-B174-42B3F9B8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What are two main advantages of virtual memory over swapping?</a:t>
            </a:r>
          </a:p>
          <a:p>
            <a:pPr lvl="1"/>
            <a:r>
              <a:rPr lang="en-CA" sz="2000" dirty="0"/>
              <a:t>What is a translation lookaside buffer?</a:t>
            </a:r>
          </a:p>
          <a:p>
            <a:pPr lvl="1"/>
            <a:r>
              <a:rPr lang="en-CA" sz="2000" dirty="0"/>
              <a:t>What is the working set model?</a:t>
            </a:r>
          </a:p>
          <a:p>
            <a:pPr lvl="1"/>
            <a:r>
              <a:rPr lang="en-CA" sz="2000" dirty="0"/>
              <a:t>What is a benefit of shared libraries?</a:t>
            </a:r>
          </a:p>
        </p:txBody>
      </p:sp>
    </p:spTree>
    <p:extLst>
      <p:ext uri="{BB962C8B-B14F-4D97-AF65-F5344CB8AC3E}">
        <p14:creationId xmlns:p14="http://schemas.microsoft.com/office/powerpoint/2010/main" val="346311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FD4-EACB-4B85-9D52-809C9DBE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403F-C026-4E26-8030-A3CBD508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Disks – seek time and rotational latency</a:t>
            </a:r>
          </a:p>
          <a:p>
            <a:r>
              <a:rPr lang="en-CA" dirty="0"/>
              <a:t>File – a stream of bytes</a:t>
            </a:r>
          </a:p>
          <a:p>
            <a:r>
              <a:rPr lang="en-CA" dirty="0"/>
              <a:t>Directories – associate file name with location on disk</a:t>
            </a:r>
          </a:p>
          <a:p>
            <a:r>
              <a:rPr lang="en-CA" dirty="0"/>
              <a:t>One directory per disk -&gt; hierarchical directories</a:t>
            </a:r>
          </a:p>
          <a:p>
            <a:r>
              <a:rPr lang="en-CA" dirty="0"/>
              <a:t>Disk structure – partition, master boot record (MBR), partition table</a:t>
            </a:r>
          </a:p>
          <a:p>
            <a:r>
              <a:rPr lang="en-CA" dirty="0"/>
              <a:t>File storage:</a:t>
            </a:r>
          </a:p>
          <a:p>
            <a:pPr lvl="1"/>
            <a:r>
              <a:rPr lang="en-CA" sz="2000" dirty="0"/>
              <a:t>Contiguous blocks, fragmentation</a:t>
            </a:r>
          </a:p>
          <a:p>
            <a:pPr lvl="1"/>
            <a:r>
              <a:rPr lang="en-CA" sz="2000" dirty="0"/>
              <a:t>Linked list of blocks</a:t>
            </a:r>
          </a:p>
          <a:p>
            <a:pPr lvl="1"/>
            <a:r>
              <a:rPr lang="en-CA" sz="2000" dirty="0"/>
              <a:t>File allocation table (FAT)</a:t>
            </a:r>
          </a:p>
          <a:p>
            <a:pPr lvl="1"/>
            <a:r>
              <a:rPr lang="en-CA" sz="2000" dirty="0"/>
              <a:t>Index nodes of </a:t>
            </a:r>
            <a:r>
              <a:rPr lang="en-CA" sz="2000" dirty="0" err="1"/>
              <a:t>Inodes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9144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85F6-E127-4C7F-968B-8F66BEEE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321B-9122-433D-B807-D0647DA9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Journaling file system</a:t>
            </a:r>
          </a:p>
          <a:p>
            <a:r>
              <a:rPr lang="en-CA" dirty="0"/>
              <a:t>File system administration:</a:t>
            </a:r>
          </a:p>
          <a:p>
            <a:pPr lvl="1"/>
            <a:r>
              <a:rPr lang="en-CA" sz="2000" dirty="0"/>
              <a:t>Disk partitioning – </a:t>
            </a:r>
            <a:r>
              <a:rPr lang="en-CA" sz="2000" dirty="0" err="1"/>
              <a:t>fdisk</a:t>
            </a:r>
            <a:endParaRPr lang="en-CA" sz="2000" dirty="0"/>
          </a:p>
          <a:p>
            <a:pPr lvl="1"/>
            <a:r>
              <a:rPr lang="en-CA" sz="2000" dirty="0"/>
              <a:t>File system creation – </a:t>
            </a:r>
            <a:r>
              <a:rPr lang="en-CA" sz="2000" dirty="0" err="1"/>
              <a:t>mkfs</a:t>
            </a:r>
            <a:endParaRPr lang="en-CA" sz="2000" dirty="0"/>
          </a:p>
          <a:p>
            <a:pPr lvl="1"/>
            <a:r>
              <a:rPr lang="en-CA" sz="2000" dirty="0"/>
              <a:t>Determining block size a number of </a:t>
            </a:r>
            <a:r>
              <a:rPr lang="en-CA" sz="2000" dirty="0" err="1"/>
              <a:t>Inodes</a:t>
            </a:r>
            <a:endParaRPr lang="en-CA" sz="2000" dirty="0"/>
          </a:p>
          <a:p>
            <a:pPr lvl="1"/>
            <a:r>
              <a:rPr lang="en-CA" sz="2000" dirty="0"/>
              <a:t>Quotas</a:t>
            </a:r>
          </a:p>
          <a:p>
            <a:pPr lvl="1"/>
            <a:r>
              <a:rPr lang="en-CA" sz="2000" dirty="0"/>
              <a:t>Physical backup</a:t>
            </a:r>
          </a:p>
          <a:p>
            <a:pPr lvl="1"/>
            <a:r>
              <a:rPr lang="en-CA" sz="2000" dirty="0"/>
              <a:t>Logical backup – incremental dumps</a:t>
            </a:r>
          </a:p>
          <a:p>
            <a:pPr lvl="1"/>
            <a:r>
              <a:rPr lang="en-CA" sz="2000" dirty="0"/>
              <a:t>File system inconsistency – </a:t>
            </a:r>
            <a:r>
              <a:rPr lang="en-CA" sz="2000" dirty="0" err="1"/>
              <a:t>fsck</a:t>
            </a:r>
            <a:endParaRPr lang="en-CA" sz="2000" dirty="0"/>
          </a:p>
          <a:p>
            <a:pPr lvl="1"/>
            <a:r>
              <a:rPr lang="en-CA" sz="2000" dirty="0"/>
              <a:t>The two passes of </a:t>
            </a:r>
            <a:r>
              <a:rPr lang="en-CA" sz="2000" dirty="0" err="1"/>
              <a:t>fsck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9343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5F08-4454-4152-82A2-92862A97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3C31-802D-4D21-B821-86C8AEE4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Questions:</a:t>
            </a:r>
          </a:p>
          <a:p>
            <a:pPr lvl="1"/>
            <a:r>
              <a:rPr lang="en-CA" dirty="0"/>
              <a:t>What is stored in the master boot record?</a:t>
            </a:r>
          </a:p>
          <a:p>
            <a:pPr lvl="1"/>
            <a:r>
              <a:rPr lang="en-CA" dirty="0"/>
              <a:t>What is the main advantage of a physical backup?</a:t>
            </a:r>
          </a:p>
          <a:p>
            <a:pPr lvl="1"/>
            <a:r>
              <a:rPr lang="en-CA" dirty="0"/>
              <a:t>Describe the two passes used by </a:t>
            </a:r>
            <a:r>
              <a:rPr lang="en-CA" dirty="0" err="1"/>
              <a:t>fsck</a:t>
            </a:r>
            <a:r>
              <a:rPr lang="en-CA" dirty="0"/>
              <a:t> to check for file system consistency.</a:t>
            </a:r>
          </a:p>
        </p:txBody>
      </p:sp>
    </p:spTree>
    <p:extLst>
      <p:ext uri="{BB962C8B-B14F-4D97-AF65-F5344CB8AC3E}">
        <p14:creationId xmlns:p14="http://schemas.microsoft.com/office/powerpoint/2010/main" val="345801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D36D-0308-4B03-B67E-8E98FC61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3350-7232-48C8-B72A-C6C4A3CF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Compilers, back end and front end, intermediate code, assembler, </a:t>
            </a:r>
            <a:r>
              <a:rPr lang="en-CA" dirty="0" err="1"/>
              <a:t>gcc</a:t>
            </a:r>
            <a:r>
              <a:rPr lang="en-CA" dirty="0"/>
              <a:t> versions, cross compiling</a:t>
            </a:r>
          </a:p>
          <a:p>
            <a:r>
              <a:rPr lang="en-CA" dirty="0"/>
              <a:t>Loader, relocate code, libraries – static and dynamic</a:t>
            </a:r>
          </a:p>
          <a:p>
            <a:r>
              <a:rPr lang="en-CA" dirty="0"/>
              <a:t>PC architecture, multiple buses, instruction execution, pipelining</a:t>
            </a:r>
          </a:p>
          <a:p>
            <a:r>
              <a:rPr lang="en-CA" dirty="0"/>
              <a:t>Multiple core, cache, cache lines</a:t>
            </a:r>
          </a:p>
          <a:p>
            <a:r>
              <a:rPr lang="en-CA" dirty="0"/>
              <a:t>I/O – interrupts and DMA</a:t>
            </a:r>
          </a:p>
          <a:p>
            <a:r>
              <a:rPr lang="en-CA" dirty="0"/>
              <a:t>Booting </a:t>
            </a:r>
            <a:r>
              <a:rPr lang="en-CA"/>
              <a:t>the processor, BIOS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846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2DE0-945F-416D-AE8A-192DD080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0626-E76A-46E0-B345-9A6146BF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 memory allocation – code, stack and heap</a:t>
            </a:r>
          </a:p>
          <a:p>
            <a:r>
              <a:rPr lang="en-CA" dirty="0"/>
              <a:t>malloc, free and </a:t>
            </a:r>
            <a:r>
              <a:rPr lang="en-CA" dirty="0" err="1"/>
              <a:t>realloc</a:t>
            </a:r>
            <a:endParaRPr lang="en-CA" dirty="0"/>
          </a:p>
          <a:p>
            <a:r>
              <a:rPr lang="en-CA" dirty="0" err="1"/>
              <a:t>errno</a:t>
            </a:r>
            <a:r>
              <a:rPr lang="en-CA" dirty="0"/>
              <a:t> </a:t>
            </a:r>
          </a:p>
          <a:p>
            <a:r>
              <a:rPr lang="en-CA" dirty="0"/>
              <a:t>Memory leaks, tools that assist with finding memory problems</a:t>
            </a:r>
          </a:p>
          <a:p>
            <a:r>
              <a:rPr lang="en-CA" dirty="0"/>
              <a:t>System calls, transition between supervisor and user mode</a:t>
            </a:r>
          </a:p>
          <a:p>
            <a:r>
              <a:rPr lang="en-CA" dirty="0"/>
              <a:t>make and </a:t>
            </a:r>
            <a:r>
              <a:rPr lang="en-CA" dirty="0" err="1"/>
              <a:t>makefiles</a:t>
            </a:r>
            <a:endParaRPr lang="en-CA" dirty="0"/>
          </a:p>
          <a:p>
            <a:r>
              <a:rPr lang="en-CA" dirty="0"/>
              <a:t>Rule format, prerequisites</a:t>
            </a:r>
          </a:p>
          <a:p>
            <a:r>
              <a:rPr lang="en-CA" dirty="0"/>
              <a:t>How do construct a </a:t>
            </a:r>
            <a:r>
              <a:rPr lang="en-CA" dirty="0" err="1"/>
              <a:t>makefile</a:t>
            </a:r>
            <a:r>
              <a:rPr lang="en-CA" dirty="0"/>
              <a:t> for simple programs</a:t>
            </a:r>
          </a:p>
        </p:txBody>
      </p:sp>
    </p:spTree>
    <p:extLst>
      <p:ext uri="{BB962C8B-B14F-4D97-AF65-F5344CB8AC3E}">
        <p14:creationId xmlns:p14="http://schemas.microsoft.com/office/powerpoint/2010/main" val="3161732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FBFE-F498-49ED-BCDD-F4B98618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2984-8C10-4CCB-A579-4F2E77D6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What happens if you free a pointer more than once?</a:t>
            </a:r>
          </a:p>
          <a:p>
            <a:pPr lvl="1"/>
            <a:r>
              <a:rPr lang="en-CA" sz="2000" dirty="0"/>
              <a:t>What is </a:t>
            </a:r>
            <a:r>
              <a:rPr lang="en-CA" sz="2000" dirty="0" err="1"/>
              <a:t>errno</a:t>
            </a:r>
            <a:r>
              <a:rPr lang="en-CA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05177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CEF4-7BD3-41DE-B0DA-6D0460C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D360-E69C-4EAA-BA66-A3D534F3E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File access control scheme:</a:t>
            </a:r>
          </a:p>
          <a:p>
            <a:pPr lvl="1"/>
            <a:r>
              <a:rPr lang="en-CA" sz="2000" dirty="0"/>
              <a:t>Read, write and execute</a:t>
            </a:r>
          </a:p>
          <a:p>
            <a:pPr lvl="1"/>
            <a:r>
              <a:rPr lang="en-CA" sz="2000" dirty="0"/>
              <a:t>Owner, group, world</a:t>
            </a:r>
          </a:p>
          <a:p>
            <a:r>
              <a:rPr lang="en-CA" dirty="0"/>
              <a:t>File descriptor, index into the file table</a:t>
            </a:r>
          </a:p>
          <a:p>
            <a:r>
              <a:rPr lang="en-CA" dirty="0"/>
              <a:t>Standard system calls:</a:t>
            </a:r>
          </a:p>
          <a:p>
            <a:pPr lvl="1"/>
            <a:r>
              <a:rPr lang="en-CA" sz="2000" dirty="0"/>
              <a:t>open</a:t>
            </a:r>
          </a:p>
          <a:p>
            <a:pPr lvl="1"/>
            <a:r>
              <a:rPr lang="en-CA" sz="2000" dirty="0"/>
              <a:t>close</a:t>
            </a:r>
          </a:p>
          <a:p>
            <a:pPr lvl="1"/>
            <a:r>
              <a:rPr lang="en-CA" sz="2000" dirty="0"/>
              <a:t>read</a:t>
            </a:r>
          </a:p>
          <a:p>
            <a:pPr lvl="1"/>
            <a:r>
              <a:rPr lang="en-CA" sz="2000" dirty="0"/>
              <a:t>write </a:t>
            </a:r>
          </a:p>
        </p:txBody>
      </p:sp>
    </p:spTree>
    <p:extLst>
      <p:ext uri="{BB962C8B-B14F-4D97-AF65-F5344CB8AC3E}">
        <p14:creationId xmlns:p14="http://schemas.microsoft.com/office/powerpoint/2010/main" val="93801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68AA-1716-4633-BFC4-11F09A41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05B8-CD20-4DDC-A8F9-6817A5EE2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Random access – </a:t>
            </a:r>
            <a:r>
              <a:rPr lang="en-CA" dirty="0" err="1"/>
              <a:t>lseek</a:t>
            </a:r>
            <a:r>
              <a:rPr lang="en-CA" dirty="0"/>
              <a:t> system call</a:t>
            </a:r>
          </a:p>
          <a:p>
            <a:r>
              <a:rPr lang="en-CA" dirty="0" err="1"/>
              <a:t>fstat</a:t>
            </a:r>
            <a:r>
              <a:rPr lang="en-CA" dirty="0"/>
              <a:t>() – file information, mainly content of </a:t>
            </a:r>
            <a:r>
              <a:rPr lang="en-CA" dirty="0" err="1"/>
              <a:t>Inode</a:t>
            </a:r>
            <a:endParaRPr lang="en-CA" dirty="0"/>
          </a:p>
          <a:p>
            <a:r>
              <a:rPr lang="en-CA" dirty="0"/>
              <a:t>Hard and soft links</a:t>
            </a:r>
          </a:p>
          <a:p>
            <a:r>
              <a:rPr lang="en-CA" dirty="0"/>
              <a:t>Renaming files</a:t>
            </a:r>
          </a:p>
          <a:p>
            <a:r>
              <a:rPr lang="en-CA" dirty="0"/>
              <a:t>dup and dup2, file redirection</a:t>
            </a:r>
          </a:p>
          <a:p>
            <a:r>
              <a:rPr lang="en-CA" dirty="0"/>
              <a:t>Pipes, </a:t>
            </a:r>
            <a:r>
              <a:rPr lang="en-CA" dirty="0" err="1"/>
              <a:t>fcntl</a:t>
            </a:r>
            <a:r>
              <a:rPr lang="en-CA" dirty="0"/>
              <a:t>()</a:t>
            </a:r>
          </a:p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How do we know that we’ve reached the end of the file using read()?</a:t>
            </a:r>
          </a:p>
          <a:p>
            <a:pPr lvl="1"/>
            <a:r>
              <a:rPr lang="en-CA" sz="2000" dirty="0"/>
              <a:t>How can a soft link fail?</a:t>
            </a:r>
          </a:p>
        </p:txBody>
      </p:sp>
    </p:spTree>
    <p:extLst>
      <p:ext uri="{BB962C8B-B14F-4D97-AF65-F5344CB8AC3E}">
        <p14:creationId xmlns:p14="http://schemas.microsoft.com/office/powerpoint/2010/main" val="117052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BA60-7A6F-463B-9A2E-16C9D938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 and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8B60-4BE0-4B31-AB75-6DE4BFB1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Execution permissions, user ID, </a:t>
            </a:r>
            <a:r>
              <a:rPr lang="en-CA" dirty="0" err="1"/>
              <a:t>setuid</a:t>
            </a:r>
            <a:r>
              <a:rPr lang="en-CA" dirty="0"/>
              <a:t> programs</a:t>
            </a:r>
          </a:p>
          <a:p>
            <a:r>
              <a:rPr lang="en-CA" dirty="0"/>
              <a:t>fork() and exec family of procedures, environment variables</a:t>
            </a:r>
          </a:p>
          <a:p>
            <a:r>
              <a:rPr lang="en-CA" dirty="0"/>
              <a:t>wait() and </a:t>
            </a:r>
            <a:r>
              <a:rPr lang="en-CA" dirty="0" err="1"/>
              <a:t>waitpid</a:t>
            </a:r>
            <a:r>
              <a:rPr lang="en-CA" dirty="0"/>
              <a:t> system calls</a:t>
            </a:r>
          </a:p>
          <a:p>
            <a:r>
              <a:rPr lang="en-CA" dirty="0" err="1"/>
              <a:t>Pthreads</a:t>
            </a:r>
            <a:r>
              <a:rPr lang="en-CA" dirty="0"/>
              <a:t>, Linux thread library</a:t>
            </a:r>
          </a:p>
          <a:p>
            <a:r>
              <a:rPr lang="en-CA" dirty="0"/>
              <a:t>Thread creation, thread termination</a:t>
            </a:r>
          </a:p>
          <a:p>
            <a:r>
              <a:rPr lang="en-CA" dirty="0"/>
              <a:t>Passing data to threads</a:t>
            </a:r>
          </a:p>
          <a:p>
            <a:r>
              <a:rPr lang="en-CA" dirty="0"/>
              <a:t>Determining when a thread has terminated</a:t>
            </a:r>
          </a:p>
        </p:txBody>
      </p:sp>
    </p:spTree>
    <p:extLst>
      <p:ext uri="{BB962C8B-B14F-4D97-AF65-F5344CB8AC3E}">
        <p14:creationId xmlns:p14="http://schemas.microsoft.com/office/powerpoint/2010/main" val="826405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370-906B-48E0-9CBA-ED13FDE1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 and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F7BB-BCD9-470E-9F6E-F2129D80E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Thread synchronization:</a:t>
            </a:r>
          </a:p>
          <a:p>
            <a:pPr lvl="1"/>
            <a:r>
              <a:rPr lang="en-CA" sz="2000" dirty="0"/>
              <a:t>mutex – lock and unlock</a:t>
            </a:r>
          </a:p>
          <a:p>
            <a:pPr lvl="1"/>
            <a:r>
              <a:rPr lang="en-CA" sz="2000" dirty="0"/>
              <a:t>Condition variables – must be matched with a mutex, must occur in a critical region</a:t>
            </a:r>
          </a:p>
          <a:p>
            <a:pPr lvl="1"/>
            <a:r>
              <a:rPr lang="en-CA" sz="2000" dirty="0"/>
              <a:t>Semaphores – not strictly part of </a:t>
            </a:r>
            <a:r>
              <a:rPr lang="en-CA" sz="2000" dirty="0" err="1"/>
              <a:t>pthreads</a:t>
            </a:r>
            <a:endParaRPr lang="en-CA" sz="2000" dirty="0"/>
          </a:p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After a fork() how do the processes determine which is the child and which is the parent?</a:t>
            </a:r>
          </a:p>
          <a:p>
            <a:pPr lvl="1"/>
            <a:r>
              <a:rPr lang="en-CA" sz="2000" dirty="0"/>
              <a:t>Why is a condition variable associated with a mutex in </a:t>
            </a:r>
            <a:r>
              <a:rPr lang="en-CA" sz="2000" dirty="0" err="1"/>
              <a:t>pthreads</a:t>
            </a:r>
            <a:r>
              <a:rPr lang="en-CA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02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63CD-B516-4925-9037-EEF52154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49E5-78F4-478B-A3AC-F632EECC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Two views</a:t>
            </a:r>
          </a:p>
          <a:p>
            <a:pPr lvl="1"/>
            <a:r>
              <a:rPr lang="en-CA" sz="2000" dirty="0"/>
              <a:t>Hardware abstraction</a:t>
            </a:r>
          </a:p>
          <a:p>
            <a:pPr lvl="1"/>
            <a:r>
              <a:rPr lang="en-CA" sz="2000" dirty="0"/>
              <a:t>Resource sharing</a:t>
            </a:r>
          </a:p>
          <a:p>
            <a:r>
              <a:rPr lang="en-CA" dirty="0"/>
              <a:t>Batch processing</a:t>
            </a:r>
          </a:p>
          <a:p>
            <a:r>
              <a:rPr lang="en-CA" dirty="0"/>
              <a:t>Execution modes</a:t>
            </a:r>
          </a:p>
          <a:p>
            <a:pPr lvl="1"/>
            <a:r>
              <a:rPr lang="en-CA" sz="2000" dirty="0"/>
              <a:t>Supervisor mode</a:t>
            </a:r>
          </a:p>
          <a:p>
            <a:pPr lvl="1"/>
            <a:r>
              <a:rPr lang="en-CA" sz="2000" dirty="0"/>
              <a:t>User mode</a:t>
            </a:r>
          </a:p>
          <a:p>
            <a:r>
              <a:rPr lang="en-CA" dirty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134541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B0D4-77EB-4464-B7A8-8589CACC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E86C-BDC5-44ED-BA3B-07C2FA94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Types of operating systems:</a:t>
            </a:r>
          </a:p>
          <a:p>
            <a:pPr lvl="1"/>
            <a:r>
              <a:rPr lang="en-CA" sz="2000" dirty="0"/>
              <a:t>Desk top operating systems</a:t>
            </a:r>
          </a:p>
          <a:p>
            <a:pPr lvl="1"/>
            <a:r>
              <a:rPr lang="en-CA" sz="2000" dirty="0"/>
              <a:t>Embedded operating systems</a:t>
            </a:r>
          </a:p>
          <a:p>
            <a:pPr lvl="1"/>
            <a:r>
              <a:rPr lang="en-CA" sz="2000" dirty="0"/>
              <a:t>Real time operating systems</a:t>
            </a:r>
          </a:p>
          <a:p>
            <a:pPr lvl="1"/>
            <a:r>
              <a:rPr lang="en-CA" sz="2000" dirty="0"/>
              <a:t>Server or batch operating systems</a:t>
            </a:r>
          </a:p>
          <a:p>
            <a:pPr lvl="1"/>
            <a:r>
              <a:rPr lang="en-CA" sz="2000" dirty="0"/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145332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4517-91F5-44D1-AE5F-999CD4D2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0E5A-ED83-4E5E-A31B-6C0B1BEE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Operating system architecture:</a:t>
            </a:r>
          </a:p>
          <a:p>
            <a:pPr lvl="1"/>
            <a:r>
              <a:rPr lang="en-CA" sz="2000" dirty="0"/>
              <a:t>Monolithic kernel</a:t>
            </a:r>
          </a:p>
          <a:p>
            <a:pPr lvl="1"/>
            <a:r>
              <a:rPr lang="en-CA" sz="2000" dirty="0"/>
              <a:t>Micro kernel</a:t>
            </a:r>
          </a:p>
          <a:p>
            <a:pPr lvl="1"/>
            <a:r>
              <a:rPr lang="en-CA" sz="2000" dirty="0"/>
              <a:t>Layered </a:t>
            </a:r>
          </a:p>
          <a:p>
            <a:r>
              <a:rPr lang="en-CA" dirty="0"/>
              <a:t>Questions:</a:t>
            </a:r>
          </a:p>
          <a:p>
            <a:pPr lvl="1"/>
            <a:r>
              <a:rPr lang="en-CA" sz="2000" dirty="0"/>
              <a:t>List two types of operating systems</a:t>
            </a:r>
          </a:p>
          <a:p>
            <a:pPr lvl="1"/>
            <a:r>
              <a:rPr lang="en-CA" sz="2000" dirty="0"/>
              <a:t>Why do we need supervisor mode?</a:t>
            </a:r>
          </a:p>
        </p:txBody>
      </p:sp>
    </p:spTree>
    <p:extLst>
      <p:ext uri="{BB962C8B-B14F-4D97-AF65-F5344CB8AC3E}">
        <p14:creationId xmlns:p14="http://schemas.microsoft.com/office/powerpoint/2010/main" val="8979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9FBE-BFE0-4FEE-861E-0E361E73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6E9F-1B49-4EEE-AACE-8750FD40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Process table and its contents</a:t>
            </a:r>
          </a:p>
          <a:p>
            <a:r>
              <a:rPr lang="en-CA" dirty="0"/>
              <a:t>The fork() and exec system calls</a:t>
            </a:r>
          </a:p>
          <a:p>
            <a:r>
              <a:rPr lang="en-CA" dirty="0"/>
              <a:t>Multiprogramming – run, ready and blocked states</a:t>
            </a:r>
          </a:p>
          <a:p>
            <a:r>
              <a:rPr lang="en-CA" dirty="0"/>
              <a:t>Process or context switch</a:t>
            </a:r>
          </a:p>
          <a:p>
            <a:r>
              <a:rPr lang="en-CA" dirty="0"/>
              <a:t>Process termination</a:t>
            </a:r>
          </a:p>
          <a:p>
            <a:r>
              <a:rPr lang="en-CA" dirty="0"/>
              <a:t>Threads – main reason for having threads</a:t>
            </a:r>
          </a:p>
          <a:p>
            <a:r>
              <a:rPr lang="en-CA" dirty="0"/>
              <a:t>User space and kernel space threads</a:t>
            </a:r>
          </a:p>
          <a:p>
            <a:r>
              <a:rPr lang="en-CA" dirty="0"/>
              <a:t>Stack management</a:t>
            </a:r>
          </a:p>
          <a:p>
            <a:r>
              <a:rPr lang="en-CA" dirty="0"/>
              <a:t>Thread safe procedures</a:t>
            </a:r>
          </a:p>
        </p:txBody>
      </p:sp>
    </p:spTree>
    <p:extLst>
      <p:ext uri="{BB962C8B-B14F-4D97-AF65-F5344CB8AC3E}">
        <p14:creationId xmlns:p14="http://schemas.microsoft.com/office/powerpoint/2010/main" val="192846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0B02-12B7-4299-8676-C89AF28F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D899-E9E2-4DE6-A27E-96DB8623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Interprocess</a:t>
            </a:r>
            <a:r>
              <a:rPr lang="en-CA" dirty="0"/>
              <a:t> communications and synchronization</a:t>
            </a:r>
          </a:p>
          <a:p>
            <a:r>
              <a:rPr lang="en-CA" dirty="0"/>
              <a:t>Protecting shared resources – race conditions, critical regions, mutual exclusion</a:t>
            </a:r>
          </a:p>
          <a:p>
            <a:r>
              <a:rPr lang="en-CA" dirty="0"/>
              <a:t>Examples:</a:t>
            </a:r>
          </a:p>
          <a:p>
            <a:pPr lvl="1"/>
            <a:r>
              <a:rPr lang="en-CA" sz="2000" dirty="0"/>
              <a:t>Producer-consumer problem</a:t>
            </a:r>
          </a:p>
          <a:p>
            <a:pPr lvl="1"/>
            <a:r>
              <a:rPr lang="en-CA" sz="2000" dirty="0"/>
              <a:t>Reader and writers</a:t>
            </a:r>
          </a:p>
          <a:p>
            <a:pPr lvl="1"/>
            <a:r>
              <a:rPr lang="en-CA" sz="2000" dirty="0"/>
              <a:t>Dining philosophers </a:t>
            </a:r>
          </a:p>
          <a:p>
            <a:r>
              <a:rPr lang="en-CA" dirty="0"/>
              <a:t>Semaphores, up and down operations</a:t>
            </a:r>
          </a:p>
          <a:p>
            <a:r>
              <a:rPr lang="en-CA" dirty="0"/>
              <a:t>Binary semaphore - mutex</a:t>
            </a:r>
          </a:p>
        </p:txBody>
      </p:sp>
    </p:spTree>
    <p:extLst>
      <p:ext uri="{BB962C8B-B14F-4D97-AF65-F5344CB8AC3E}">
        <p14:creationId xmlns:p14="http://schemas.microsoft.com/office/powerpoint/2010/main" val="297304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A98E-A3F7-4AA6-A77D-93730CA7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5700-70CD-4342-B140-31ECDF66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Monitors, condition variables</a:t>
            </a:r>
          </a:p>
          <a:p>
            <a:r>
              <a:rPr lang="en-CA" dirty="0"/>
              <a:t>Barriers</a:t>
            </a:r>
          </a:p>
          <a:p>
            <a:r>
              <a:rPr lang="en-CA" dirty="0"/>
              <a:t>Deadlocks, starvation </a:t>
            </a:r>
          </a:p>
          <a:p>
            <a:r>
              <a:rPr lang="en-CA" dirty="0"/>
              <a:t>Solution of dining philosophers problem with semaphores</a:t>
            </a:r>
          </a:p>
          <a:p>
            <a:r>
              <a:rPr lang="en-CA" dirty="0"/>
              <a:t>Readers and writers problem with semaphores, biased against the writer, possible starvation</a:t>
            </a:r>
          </a:p>
        </p:txBody>
      </p:sp>
    </p:spTree>
    <p:extLst>
      <p:ext uri="{BB962C8B-B14F-4D97-AF65-F5344CB8AC3E}">
        <p14:creationId xmlns:p14="http://schemas.microsoft.com/office/powerpoint/2010/main" val="192078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FD3-197E-4166-9FD5-F2149127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729-9514-4706-98F4-C41E4808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Scheduling, process types:</a:t>
            </a:r>
          </a:p>
          <a:p>
            <a:pPr lvl="1"/>
            <a:r>
              <a:rPr lang="en-CA" sz="2000" dirty="0"/>
              <a:t>Compute bound process</a:t>
            </a:r>
          </a:p>
          <a:p>
            <a:pPr lvl="1"/>
            <a:r>
              <a:rPr lang="en-CA" sz="2000" dirty="0"/>
              <a:t>I/O bound process</a:t>
            </a:r>
          </a:p>
          <a:p>
            <a:pPr lvl="1"/>
            <a:r>
              <a:rPr lang="en-CA" sz="2000" dirty="0"/>
              <a:t>Interactive process</a:t>
            </a:r>
          </a:p>
          <a:p>
            <a:r>
              <a:rPr lang="en-CA" dirty="0"/>
              <a:t>Scheduling policies, throughput, </a:t>
            </a:r>
            <a:r>
              <a:rPr lang="en-CA" dirty="0" err="1"/>
              <a:t>cpu</a:t>
            </a:r>
            <a:r>
              <a:rPr lang="en-CA" dirty="0"/>
              <a:t> utilization</a:t>
            </a:r>
          </a:p>
          <a:p>
            <a:r>
              <a:rPr lang="en-CA" dirty="0" err="1"/>
              <a:t>Preemptive</a:t>
            </a:r>
            <a:r>
              <a:rPr lang="en-CA" dirty="0"/>
              <a:t> vs. non-</a:t>
            </a:r>
            <a:r>
              <a:rPr lang="en-CA" dirty="0" err="1"/>
              <a:t>preemptive</a:t>
            </a:r>
            <a:r>
              <a:rPr lang="en-CA" dirty="0"/>
              <a:t> schedulers</a:t>
            </a:r>
          </a:p>
          <a:p>
            <a:r>
              <a:rPr lang="en-CA" dirty="0"/>
              <a:t>Scheduling algorithms:</a:t>
            </a:r>
          </a:p>
          <a:p>
            <a:pPr lvl="1"/>
            <a:r>
              <a:rPr lang="en-CA" sz="1900" dirty="0"/>
              <a:t>First come first served</a:t>
            </a:r>
          </a:p>
          <a:p>
            <a:pPr lvl="1"/>
            <a:r>
              <a:rPr lang="en-CA" sz="1900" dirty="0"/>
              <a:t>Shortest process first</a:t>
            </a:r>
          </a:p>
          <a:p>
            <a:pPr lvl="1"/>
            <a:r>
              <a:rPr lang="en-CA" sz="1900" dirty="0"/>
              <a:t>Round robin scheduling</a:t>
            </a:r>
          </a:p>
          <a:p>
            <a:pPr lvl="1"/>
            <a:r>
              <a:rPr lang="en-CA" sz="1900" dirty="0"/>
              <a:t>Priority based scheduling</a:t>
            </a:r>
          </a:p>
        </p:txBody>
      </p:sp>
    </p:spTree>
    <p:extLst>
      <p:ext uri="{BB962C8B-B14F-4D97-AF65-F5344CB8AC3E}">
        <p14:creationId xmlns:p14="http://schemas.microsoft.com/office/powerpoint/2010/main" val="117494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2483</TotalTime>
  <Words>1022</Words>
  <Application>Microsoft Office PowerPoint</Application>
  <PresentationFormat>Widescreen</PresentationFormat>
  <Paragraphs>207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CSCI 3310 Mid-Term Review</vt:lpstr>
      <vt:lpstr>Background</vt:lpstr>
      <vt:lpstr>Operating Systems</vt:lpstr>
      <vt:lpstr>Operating Systems</vt:lpstr>
      <vt:lpstr>Operating Systems</vt:lpstr>
      <vt:lpstr>Processes</vt:lpstr>
      <vt:lpstr>Processes</vt:lpstr>
      <vt:lpstr>Processes</vt:lpstr>
      <vt:lpstr>Processes</vt:lpstr>
      <vt:lpstr>Processes</vt:lpstr>
      <vt:lpstr>Processes</vt:lpstr>
      <vt:lpstr>Memory Management</vt:lpstr>
      <vt:lpstr>Memory Management</vt:lpstr>
      <vt:lpstr>Memory Management</vt:lpstr>
      <vt:lpstr>Memory Management</vt:lpstr>
      <vt:lpstr>Memory Management</vt:lpstr>
      <vt:lpstr>File Systems</vt:lpstr>
      <vt:lpstr>File Systems</vt:lpstr>
      <vt:lpstr>File Systems</vt:lpstr>
      <vt:lpstr>Programming Introduction</vt:lpstr>
      <vt:lpstr>Programming Introduction</vt:lpstr>
      <vt:lpstr>Input and Output</vt:lpstr>
      <vt:lpstr>Input and Output</vt:lpstr>
      <vt:lpstr>Process and Threads</vt:lpstr>
      <vt:lpstr>Process and Threads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3310 Review</dc:title>
  <dc:creator>Mark Green</dc:creator>
  <cp:lastModifiedBy>Mark Green</cp:lastModifiedBy>
  <cp:revision>61</cp:revision>
  <dcterms:created xsi:type="dcterms:W3CDTF">2020-02-10T21:45:26Z</dcterms:created>
  <dcterms:modified xsi:type="dcterms:W3CDTF">2021-02-08T16:34:52Z</dcterms:modified>
</cp:coreProperties>
</file>