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3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07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07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05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11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82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4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827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38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5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18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54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67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8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5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30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443E6F-CB89-41CB-A185-99F7FECB4069}" type="datetimeFigureOut">
              <a:rPr lang="en-CA" smtClean="0"/>
              <a:t>2021-01-21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EB7-BF72-4D78-B94E-9F4988CDD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324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pthre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B4A6-D6F8-43CC-BB58-41A3441B6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CSCI 3310</a:t>
            </a:r>
            <a:br>
              <a:rPr lang="en-CA" dirty="0"/>
            </a:br>
            <a:r>
              <a:rPr lang="en-CA" dirty="0"/>
              <a:t>Processes and Threads in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1D0EB-7AFE-4C14-A6C4-3F7AB52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Mark Green</a:t>
            </a:r>
          </a:p>
          <a:p>
            <a:r>
              <a:rPr lang="en-CA"/>
              <a:t>Ontario Tech</a:t>
            </a:r>
          </a:p>
        </p:txBody>
      </p:sp>
    </p:spTree>
    <p:extLst>
      <p:ext uri="{BB962C8B-B14F-4D97-AF65-F5344CB8AC3E}">
        <p14:creationId xmlns:p14="http://schemas.microsoft.com/office/powerpoint/2010/main" val="121011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108B-1124-46BA-AE6A-E2660E67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7EE8-6236-49B5-8A62-939F2A92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argv</a:t>
            </a:r>
            <a:r>
              <a:rPr lang="en-CA" dirty="0"/>
              <a:t> array is terminated by a NULL pointer when it is passed to </a:t>
            </a:r>
            <a:r>
              <a:rPr lang="en-CA" dirty="0" err="1"/>
              <a:t>execve</a:t>
            </a:r>
            <a:endParaRPr lang="en-CA" dirty="0"/>
          </a:p>
          <a:p>
            <a:r>
              <a:rPr lang="en-CA" dirty="0"/>
              <a:t>There are no constraints put on the format of the entries in the </a:t>
            </a:r>
            <a:r>
              <a:rPr lang="en-CA" dirty="0" err="1"/>
              <a:t>argv</a:t>
            </a:r>
            <a:r>
              <a:rPr lang="en-CA" dirty="0"/>
              <a:t> array, it is up to the program to interpret them</a:t>
            </a:r>
          </a:p>
          <a:p>
            <a:r>
              <a:rPr lang="en-CA" dirty="0"/>
              <a:t>The </a:t>
            </a:r>
            <a:r>
              <a:rPr lang="en-CA" dirty="0" err="1"/>
              <a:t>envp</a:t>
            </a:r>
            <a:r>
              <a:rPr lang="en-CA" dirty="0"/>
              <a:t> array is similar, it is an array of strings with the last entry being a NULL pointer</a:t>
            </a:r>
          </a:p>
          <a:p>
            <a:r>
              <a:rPr lang="en-CA" dirty="0"/>
              <a:t>This array contains the environment variables that are active when the program is started</a:t>
            </a:r>
          </a:p>
        </p:txBody>
      </p:sp>
    </p:spTree>
    <p:extLst>
      <p:ext uri="{BB962C8B-B14F-4D97-AF65-F5344CB8AC3E}">
        <p14:creationId xmlns:p14="http://schemas.microsoft.com/office/powerpoint/2010/main" val="333116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1DD7-278A-4F6C-B899-57561B7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4F3E-FC2A-4729-92B2-74EE9815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Both Linux and Windows have environment variables</a:t>
            </a:r>
          </a:p>
          <a:p>
            <a:r>
              <a:rPr lang="en-CA" dirty="0"/>
              <a:t>These are variables that are global to programs and are maintained by the shell</a:t>
            </a:r>
          </a:p>
          <a:p>
            <a:r>
              <a:rPr lang="en-CA" dirty="0"/>
              <a:t>In Linux the </a:t>
            </a:r>
            <a:r>
              <a:rPr lang="en-CA" dirty="0" err="1"/>
              <a:t>printenv</a:t>
            </a:r>
            <a:r>
              <a:rPr lang="en-CA" dirty="0"/>
              <a:t> program can be used to list all the environment variables and their values</a:t>
            </a:r>
          </a:p>
          <a:p>
            <a:r>
              <a:rPr lang="en-CA" dirty="0"/>
              <a:t>Each entry in </a:t>
            </a:r>
            <a:r>
              <a:rPr lang="en-CA" dirty="0" err="1"/>
              <a:t>envp</a:t>
            </a:r>
            <a:r>
              <a:rPr lang="en-CA" dirty="0"/>
              <a:t> is a string with a particular format:</a:t>
            </a:r>
          </a:p>
          <a:p>
            <a:pPr marL="400050" lvl="1" indent="0">
              <a:buNone/>
            </a:pPr>
            <a:r>
              <a:rPr lang="en-CA" sz="2000" dirty="0"/>
              <a:t>name=value</a:t>
            </a:r>
          </a:p>
          <a:p>
            <a:r>
              <a:rPr lang="en-CA" dirty="0"/>
              <a:t>The most important of these variables is PATH, a colon separated list of directories to search for programs</a:t>
            </a:r>
          </a:p>
        </p:txBody>
      </p:sp>
    </p:spTree>
    <p:extLst>
      <p:ext uri="{BB962C8B-B14F-4D97-AF65-F5344CB8AC3E}">
        <p14:creationId xmlns:p14="http://schemas.microsoft.com/office/powerpoint/2010/main" val="329813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C96-3A96-4466-B7BB-EDAE2B89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Interpreter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4E9A-0DAF-4984-8CB1-A4F2F804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filename passed to </a:t>
            </a:r>
            <a:r>
              <a:rPr lang="en-CA" dirty="0" err="1"/>
              <a:t>execve</a:t>
            </a:r>
            <a:r>
              <a:rPr lang="en-CA" dirty="0"/>
              <a:t> can be a text file with execute permission</a:t>
            </a:r>
          </a:p>
          <a:p>
            <a:r>
              <a:rPr lang="en-CA" dirty="0"/>
              <a:t>In this case the first line of the file must be:</a:t>
            </a:r>
          </a:p>
          <a:p>
            <a:pPr marL="400050" lvl="1" indent="0">
              <a:buNone/>
            </a:pPr>
            <a:r>
              <a:rPr lang="en-CA" sz="2000" dirty="0"/>
              <a:t>#! Interpreter [optional arguments]</a:t>
            </a:r>
          </a:p>
          <a:p>
            <a:r>
              <a:rPr lang="en-CA" dirty="0"/>
              <a:t>In this case interpreter must be a binary executable and it will be started with the optional arguments, the filename, and then the parameters in the </a:t>
            </a:r>
            <a:r>
              <a:rPr lang="en-CA" dirty="0" err="1"/>
              <a:t>argv</a:t>
            </a:r>
            <a:r>
              <a:rPr lang="en-CA" dirty="0"/>
              <a:t> array</a:t>
            </a:r>
          </a:p>
          <a:p>
            <a:r>
              <a:rPr lang="en-CA" dirty="0"/>
              <a:t>The most common use of this is to start a shell script, but it could also be used for a python program or the input to any other interpreter</a:t>
            </a:r>
          </a:p>
        </p:txBody>
      </p:sp>
    </p:spTree>
    <p:extLst>
      <p:ext uri="{BB962C8B-B14F-4D97-AF65-F5344CB8AC3E}">
        <p14:creationId xmlns:p14="http://schemas.microsoft.com/office/powerpoint/2010/main" val="67312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0C99-8D54-4AB2-B8AC-C5C8923F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A8B4-E2CB-4381-84BB-0CC0AF70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execve</a:t>
            </a:r>
            <a:r>
              <a:rPr lang="en-CA" dirty="0"/>
              <a:t> ignores the PATH variable, it just looks for the file in the current directory</a:t>
            </a:r>
          </a:p>
          <a:p>
            <a:r>
              <a:rPr lang="en-CA" dirty="0"/>
              <a:t>There are a number of library functions that call </a:t>
            </a:r>
            <a:r>
              <a:rPr lang="en-CA" dirty="0" err="1"/>
              <a:t>execve</a:t>
            </a:r>
            <a:r>
              <a:rPr lang="en-CA" dirty="0"/>
              <a:t>, but behave slightly differently or provide a different interface to </a:t>
            </a:r>
            <a:r>
              <a:rPr lang="en-CA" dirty="0" err="1"/>
              <a:t>execve</a:t>
            </a:r>
            <a:endParaRPr lang="en-CA" dirty="0"/>
          </a:p>
          <a:p>
            <a:r>
              <a:rPr lang="en-CA" dirty="0"/>
              <a:t>Three of them don’t use the </a:t>
            </a:r>
            <a:r>
              <a:rPr lang="en-CA" dirty="0" err="1"/>
              <a:t>argv</a:t>
            </a:r>
            <a:r>
              <a:rPr lang="en-CA" dirty="0"/>
              <a:t> array, instead they provide the arguments as parameters: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execl</a:t>
            </a:r>
            <a:r>
              <a:rPr lang="en-CA" sz="2000" dirty="0"/>
              <a:t>(const char *path, const char *</a:t>
            </a:r>
            <a:r>
              <a:rPr lang="en-CA" sz="2000" dirty="0" err="1"/>
              <a:t>arg</a:t>
            </a:r>
            <a:r>
              <a:rPr lang="en-CA" sz="2000" dirty="0"/>
              <a:t>, … (char*) NULL);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execlp</a:t>
            </a:r>
            <a:r>
              <a:rPr lang="en-CA" sz="2000" dirty="0"/>
              <a:t>(const char *file, const char *</a:t>
            </a:r>
            <a:r>
              <a:rPr lang="en-CA" sz="2000" dirty="0" err="1"/>
              <a:t>arg</a:t>
            </a:r>
            <a:r>
              <a:rPr lang="en-CA" sz="2000" dirty="0"/>
              <a:t>, … (char*) NULL);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execle</a:t>
            </a:r>
            <a:r>
              <a:rPr lang="en-CA" sz="2000" dirty="0"/>
              <a:t>(const char *path, const char *</a:t>
            </a:r>
            <a:r>
              <a:rPr lang="en-CA" sz="2000" dirty="0" err="1"/>
              <a:t>arg</a:t>
            </a:r>
            <a:r>
              <a:rPr lang="en-CA" sz="2000" dirty="0"/>
              <a:t>, … (char*) NULL, char* const </a:t>
            </a:r>
            <a:r>
              <a:rPr lang="en-CA" sz="2000" dirty="0" err="1"/>
              <a:t>envp</a:t>
            </a:r>
            <a:r>
              <a:rPr lang="en-CA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7895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C4D2-7F2C-4B1F-B842-D3AD547D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A543-771E-4727-A318-CFB3B131D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these procedures the list of program arguments is terminated by a NULL pointer</a:t>
            </a:r>
          </a:p>
          <a:p>
            <a:r>
              <a:rPr lang="en-CA" dirty="0"/>
              <a:t>The three other procedures in this family are: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execv</a:t>
            </a:r>
            <a:r>
              <a:rPr lang="en-CA" sz="2000" dirty="0"/>
              <a:t>(const char *path, char* const </a:t>
            </a:r>
            <a:r>
              <a:rPr lang="en-CA" sz="2000" dirty="0" err="1"/>
              <a:t>argv</a:t>
            </a:r>
            <a:r>
              <a:rPr lang="en-CA" sz="2000" dirty="0"/>
              <a:t>[]);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execvp</a:t>
            </a:r>
            <a:r>
              <a:rPr lang="en-CA" sz="2000" dirty="0"/>
              <a:t>(const char *file, char*const </a:t>
            </a:r>
            <a:r>
              <a:rPr lang="en-CA" sz="2000" dirty="0" err="1"/>
              <a:t>argv</a:t>
            </a:r>
            <a:r>
              <a:rPr lang="en-CA" sz="2000" dirty="0"/>
              <a:t>[]);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execvpe</a:t>
            </a:r>
            <a:r>
              <a:rPr lang="en-CA" sz="2000" dirty="0"/>
              <a:t>(const char *file, char* const </a:t>
            </a:r>
            <a:r>
              <a:rPr lang="en-CA" sz="2000" dirty="0" err="1"/>
              <a:t>argv</a:t>
            </a:r>
            <a:r>
              <a:rPr lang="en-CA" sz="2000" dirty="0"/>
              <a:t>, char* const </a:t>
            </a:r>
            <a:r>
              <a:rPr lang="en-CA" sz="2000" dirty="0" err="1"/>
              <a:t>argv</a:t>
            </a:r>
            <a:r>
              <a:rPr lang="en-CA" sz="2000" dirty="0"/>
              <a:t>[]);</a:t>
            </a:r>
          </a:p>
          <a:p>
            <a:r>
              <a:rPr lang="en-CA" dirty="0"/>
              <a:t>The </a:t>
            </a:r>
            <a:r>
              <a:rPr lang="en-CA" dirty="0" err="1"/>
              <a:t>execlp</a:t>
            </a:r>
            <a:r>
              <a:rPr lang="en-CA" dirty="0"/>
              <a:t>(), </a:t>
            </a:r>
            <a:r>
              <a:rPr lang="en-CA" dirty="0" err="1"/>
              <a:t>execvp</a:t>
            </a:r>
            <a:r>
              <a:rPr lang="en-CA" dirty="0"/>
              <a:t>() and </a:t>
            </a:r>
            <a:r>
              <a:rPr lang="en-CA" dirty="0" err="1"/>
              <a:t>execvpe</a:t>
            </a:r>
            <a:r>
              <a:rPr lang="en-CA" dirty="0"/>
              <a:t>(), search the PATH environment variable if the filename they are passed doesn’t contain the / character</a:t>
            </a:r>
          </a:p>
          <a:p>
            <a:r>
              <a:rPr lang="en-CA" dirty="0"/>
              <a:t>There is quite a bit of flexibility here</a:t>
            </a:r>
          </a:p>
        </p:txBody>
      </p:sp>
    </p:spTree>
    <p:extLst>
      <p:ext uri="{BB962C8B-B14F-4D97-AF65-F5344CB8AC3E}">
        <p14:creationId xmlns:p14="http://schemas.microsoft.com/office/powerpoint/2010/main" val="187404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3B8-1464-4336-B96D-C6BB9E86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C5F4-9350-4F61-934D-172F736B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cases where the parent process needs to know when the child process has finished</a:t>
            </a:r>
          </a:p>
          <a:p>
            <a:r>
              <a:rPr lang="en-CA" dirty="0"/>
              <a:t>There are two system calls that can be used for this purpose:</a:t>
            </a:r>
          </a:p>
          <a:p>
            <a:pPr marL="400050" lvl="1" indent="0">
              <a:buNone/>
            </a:pPr>
            <a:r>
              <a:rPr lang="en-CA" sz="2000" dirty="0"/>
              <a:t>int wait(int *status);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waitpid</a:t>
            </a:r>
            <a:r>
              <a:rPr lang="en-CA" sz="2000" dirty="0"/>
              <a:t>(</a:t>
            </a:r>
            <a:r>
              <a:rPr lang="en-CA" sz="2000" dirty="0" err="1"/>
              <a:t>pid_t</a:t>
            </a:r>
            <a:r>
              <a:rPr lang="en-CA" sz="2000" dirty="0"/>
              <a:t> </a:t>
            </a:r>
            <a:r>
              <a:rPr lang="en-CA" sz="2000" dirty="0" err="1"/>
              <a:t>pid</a:t>
            </a:r>
            <a:r>
              <a:rPr lang="en-CA" sz="2000" dirty="0"/>
              <a:t>, int *status, int options);</a:t>
            </a:r>
          </a:p>
          <a:p>
            <a:r>
              <a:rPr lang="en-CA" dirty="0"/>
              <a:t>The wait() system call suspends the process until one of its children has terminated.</a:t>
            </a:r>
          </a:p>
          <a:p>
            <a:r>
              <a:rPr lang="en-CA" dirty="0"/>
              <a:t>The status parameter points to an integer variable that provides information on the terminated process, this can be NULL</a:t>
            </a:r>
          </a:p>
        </p:txBody>
      </p:sp>
    </p:spTree>
    <p:extLst>
      <p:ext uri="{BB962C8B-B14F-4D97-AF65-F5344CB8AC3E}">
        <p14:creationId xmlns:p14="http://schemas.microsoft.com/office/powerpoint/2010/main" val="216408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C48E-84C8-46F3-8869-ABAB6B97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D4E7-E54C-43FD-82D1-B7018DD9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waitpid</a:t>
            </a:r>
            <a:r>
              <a:rPr lang="en-CA" dirty="0"/>
              <a:t>() system call gives us more control</a:t>
            </a:r>
          </a:p>
          <a:p>
            <a:r>
              <a:rPr lang="en-CA" dirty="0"/>
              <a:t>If the value of </a:t>
            </a:r>
            <a:r>
              <a:rPr lang="en-CA" dirty="0" err="1"/>
              <a:t>pid</a:t>
            </a:r>
            <a:r>
              <a:rPr lang="en-CA" dirty="0"/>
              <a:t> is greater than 0, it waits for that particular process</a:t>
            </a:r>
          </a:p>
          <a:p>
            <a:r>
              <a:rPr lang="en-CA" dirty="0"/>
              <a:t>If the value is -1, it will wait for any child</a:t>
            </a:r>
          </a:p>
          <a:p>
            <a:r>
              <a:rPr lang="en-CA" dirty="0"/>
              <a:t>The man page gives details on how you can wait for any process in a process group</a:t>
            </a:r>
          </a:p>
          <a:p>
            <a:r>
              <a:rPr lang="en-CA" dirty="0"/>
              <a:t>There are several options that can be passed, the only one of interest now is WNOHANG</a:t>
            </a:r>
          </a:p>
          <a:p>
            <a:r>
              <a:rPr lang="en-CA" dirty="0"/>
              <a:t>If this option is used </a:t>
            </a:r>
            <a:r>
              <a:rPr lang="en-CA" dirty="0" err="1"/>
              <a:t>waitpid</a:t>
            </a:r>
            <a:r>
              <a:rPr lang="en-CA" dirty="0"/>
              <a:t>() will return immediately instead of waiting for a child to terminate</a:t>
            </a:r>
          </a:p>
        </p:txBody>
      </p:sp>
    </p:spTree>
    <p:extLst>
      <p:ext uri="{BB962C8B-B14F-4D97-AF65-F5344CB8AC3E}">
        <p14:creationId xmlns:p14="http://schemas.microsoft.com/office/powerpoint/2010/main" val="9462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8BF7-4799-4CB5-A77E-7AB7F2F3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663-D252-482D-AE6B-49293C9E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status is used there are several macros that can be used to retrieve information, these macros take the integer and not the pointer to it</a:t>
            </a:r>
          </a:p>
          <a:p>
            <a:r>
              <a:rPr lang="en-CA" dirty="0"/>
              <a:t>WIFEXITED(status) returns true if the process terminated normally, by calling exit or returning from main</a:t>
            </a:r>
          </a:p>
          <a:p>
            <a:r>
              <a:rPr lang="en-CA" dirty="0"/>
              <a:t>WEXITSTATUS(status) returns the value passed to exit when the process terminated</a:t>
            </a:r>
          </a:p>
          <a:p>
            <a:r>
              <a:rPr lang="en-CA" dirty="0"/>
              <a:t>There are several other conditions that can be tested, see the man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417588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D6A2-96C1-4D23-8A65-25D0756E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773D-F6EA-476F-B2B6-963B0C13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r>
              <a:rPr lang="en-CA" dirty="0"/>
              <a:t> is the standard thread package that is used by Linux</a:t>
            </a:r>
          </a:p>
          <a:p>
            <a:r>
              <a:rPr lang="en-CA" dirty="0"/>
              <a:t>There is a lot of basic information  on </a:t>
            </a:r>
            <a:r>
              <a:rPr lang="en-CA" dirty="0" err="1"/>
              <a:t>pthreads</a:t>
            </a:r>
            <a:r>
              <a:rPr lang="en-CA" dirty="0"/>
              <a:t> that is available on the internet, one of the best sources is </a:t>
            </a:r>
            <a:r>
              <a:rPr lang="en-CA" dirty="0">
                <a:hlinkClick r:id="rId2"/>
              </a:rPr>
              <a:t>https://computing.llnl.gov/tutorials/pthreads/</a:t>
            </a:r>
            <a:endParaRPr lang="en-CA" dirty="0"/>
          </a:p>
          <a:p>
            <a:r>
              <a:rPr lang="en-CA" dirty="0"/>
              <a:t>Some of the information on this page is particular to their lab, but it is a good source of general information</a:t>
            </a:r>
          </a:p>
          <a:p>
            <a:r>
              <a:rPr lang="en-CA" dirty="0"/>
              <a:t>We will review the basic </a:t>
            </a:r>
            <a:r>
              <a:rPr lang="en-CA" dirty="0" err="1"/>
              <a:t>pthreads</a:t>
            </a:r>
            <a:r>
              <a:rPr lang="en-CA" dirty="0"/>
              <a:t> procedures and look at a number of examples program that are available on Canvas</a:t>
            </a:r>
          </a:p>
          <a:p>
            <a:r>
              <a:rPr lang="en-CA" dirty="0"/>
              <a:t>The examples are in a tar file that contains the C source code plus a make file</a:t>
            </a:r>
          </a:p>
        </p:txBody>
      </p:sp>
    </p:spTree>
    <p:extLst>
      <p:ext uri="{BB962C8B-B14F-4D97-AF65-F5344CB8AC3E}">
        <p14:creationId xmlns:p14="http://schemas.microsoft.com/office/powerpoint/2010/main" val="254029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76F-38BB-428C-85F4-FBAE2B7D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692E-7DB7-4961-A426-E40EC57C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new thread is created by calling </a:t>
            </a:r>
            <a:r>
              <a:rPr lang="en-CA" dirty="0" err="1"/>
              <a:t>pthread_create</a:t>
            </a:r>
            <a:r>
              <a:rPr lang="en-CA" dirty="0"/>
              <a:t>():</a:t>
            </a:r>
          </a:p>
          <a:p>
            <a:pPr marL="45720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pthread_create</a:t>
            </a:r>
            <a:r>
              <a:rPr lang="en-CA" sz="2000" dirty="0"/>
              <a:t>(</a:t>
            </a:r>
            <a:r>
              <a:rPr lang="en-CA" sz="2000" dirty="0" err="1"/>
              <a:t>thead_t</a:t>
            </a:r>
            <a:r>
              <a:rPr lang="en-CA" sz="2000" dirty="0"/>
              <a:t> *thread, const </a:t>
            </a:r>
            <a:r>
              <a:rPr lang="en-CA" sz="2000" dirty="0" err="1"/>
              <a:t>pthread_attr_t</a:t>
            </a:r>
            <a:r>
              <a:rPr lang="en-CA" sz="2000" dirty="0"/>
              <a:t> *</a:t>
            </a:r>
            <a:r>
              <a:rPr lang="en-CA" sz="2000" dirty="0" err="1"/>
              <a:t>attr</a:t>
            </a:r>
            <a:r>
              <a:rPr lang="en-CA" sz="2000" dirty="0"/>
              <a:t>, void* (*</a:t>
            </a:r>
            <a:r>
              <a:rPr lang="en-CA" sz="2000" dirty="0" err="1"/>
              <a:t>start_routine</a:t>
            </a:r>
            <a:r>
              <a:rPr lang="en-CA" sz="2000" dirty="0"/>
              <a:t>) (void*), void *</a:t>
            </a:r>
            <a:r>
              <a:rPr lang="en-CA" sz="2000" dirty="0" err="1"/>
              <a:t>arg</a:t>
            </a:r>
            <a:r>
              <a:rPr lang="en-CA" sz="2000" dirty="0"/>
              <a:t>);</a:t>
            </a:r>
          </a:p>
          <a:p>
            <a:r>
              <a:rPr lang="en-CA" dirty="0"/>
              <a:t>The first parameter is a pointer to a variable that will contain the ID for the thread that is created</a:t>
            </a:r>
          </a:p>
          <a:p>
            <a:r>
              <a:rPr lang="en-CA" dirty="0"/>
              <a:t>The second parameter is a pointer to attributes for the new thread</a:t>
            </a:r>
          </a:p>
          <a:p>
            <a:r>
              <a:rPr lang="en-CA" dirty="0"/>
              <a:t>The default attributes are okay for most threads so this parameter is usually NULL</a:t>
            </a:r>
          </a:p>
          <a:p>
            <a:r>
              <a:rPr lang="en-CA" dirty="0"/>
              <a:t>The third parameter is the procedure that is used to start the thread, this is where the thread starts</a:t>
            </a:r>
          </a:p>
        </p:txBody>
      </p:sp>
    </p:spTree>
    <p:extLst>
      <p:ext uri="{BB962C8B-B14F-4D97-AF65-F5344CB8AC3E}">
        <p14:creationId xmlns:p14="http://schemas.microsoft.com/office/powerpoint/2010/main" val="106592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2C26-5B0D-4373-ABBC-7F2E4864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7518-D13D-420E-BCD9-0D57B1F8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File permissions were covered in the file section, but how do we find out what permissions a process should have?</a:t>
            </a:r>
          </a:p>
          <a:p>
            <a:r>
              <a:rPr lang="en-CA" dirty="0"/>
              <a:t>This is based on users, the user who is running the process and the user who created the program</a:t>
            </a:r>
          </a:p>
          <a:p>
            <a:r>
              <a:rPr lang="en-CA" dirty="0"/>
              <a:t>Each user has an integer ID, assigned when the user account is created</a:t>
            </a:r>
          </a:p>
          <a:p>
            <a:r>
              <a:rPr lang="en-CA" dirty="0"/>
              <a:t>There is a special user ID, 0, called the root user who has permission to access everything</a:t>
            </a:r>
          </a:p>
          <a:p>
            <a:r>
              <a:rPr lang="en-CA" dirty="0"/>
              <a:t>There used to be an actual root account, but on most systems it can no longer login, this was a major security hole</a:t>
            </a:r>
          </a:p>
        </p:txBody>
      </p:sp>
    </p:spTree>
    <p:extLst>
      <p:ext uri="{BB962C8B-B14F-4D97-AF65-F5344CB8AC3E}">
        <p14:creationId xmlns:p14="http://schemas.microsoft.com/office/powerpoint/2010/main" val="206702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FAAF-86D5-4ED8-9018-461827C7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2E63-0515-4975-9048-0E921903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thread procedure has a single parameter, which is a void*</a:t>
            </a:r>
          </a:p>
          <a:p>
            <a:r>
              <a:rPr lang="en-CA" dirty="0"/>
              <a:t>The final parameter to </a:t>
            </a:r>
            <a:r>
              <a:rPr lang="en-CA" dirty="0" err="1"/>
              <a:t>pthread_create</a:t>
            </a:r>
            <a:r>
              <a:rPr lang="en-CA" dirty="0"/>
              <a:t>() is the parameter to be passed to the thread procedure</a:t>
            </a:r>
          </a:p>
          <a:p>
            <a:r>
              <a:rPr lang="en-CA" dirty="0"/>
              <a:t>Thus, a thread procedure will have the following form:</a:t>
            </a:r>
          </a:p>
          <a:p>
            <a:pPr marL="400050" lvl="1" indent="0">
              <a:buNone/>
            </a:pPr>
            <a:r>
              <a:rPr lang="en-CA" dirty="0"/>
              <a:t>void *proc(void *parameter) {</a:t>
            </a:r>
          </a:p>
          <a:p>
            <a:pPr marL="400050" lvl="1" indent="0">
              <a:buNone/>
            </a:pPr>
            <a:r>
              <a:rPr lang="en-CA" dirty="0"/>
              <a:t>		…</a:t>
            </a:r>
          </a:p>
          <a:p>
            <a:pPr marL="400050" lvl="1" indent="0">
              <a:buNone/>
            </a:pPr>
            <a:r>
              <a:rPr lang="en-CA" dirty="0"/>
              <a:t>}</a:t>
            </a:r>
          </a:p>
          <a:p>
            <a:r>
              <a:rPr lang="en-CA" dirty="0"/>
              <a:t>The parameter will usually be cast to a variable inside the thread procedure</a:t>
            </a:r>
          </a:p>
        </p:txBody>
      </p:sp>
    </p:spTree>
    <p:extLst>
      <p:ext uri="{BB962C8B-B14F-4D97-AF65-F5344CB8AC3E}">
        <p14:creationId xmlns:p14="http://schemas.microsoft.com/office/powerpoint/2010/main" val="93941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6E2-3A9F-4BCC-BBA4-ED23E780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57DC-1319-4674-97B8-D229AFA4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 thread is finished it should call </a:t>
            </a:r>
            <a:r>
              <a:rPr lang="en-CA" dirty="0" err="1"/>
              <a:t>pthread_exit</a:t>
            </a:r>
            <a:r>
              <a:rPr lang="en-CA" dirty="0"/>
              <a:t>();</a:t>
            </a:r>
          </a:p>
          <a:p>
            <a:pPr marL="400050" lvl="1" indent="0">
              <a:buNone/>
            </a:pPr>
            <a:r>
              <a:rPr lang="en-CA" sz="2000" dirty="0"/>
              <a:t>void </a:t>
            </a:r>
            <a:r>
              <a:rPr lang="en-CA" sz="2000" dirty="0" err="1"/>
              <a:t>pthread_exit</a:t>
            </a:r>
            <a:r>
              <a:rPr lang="en-CA" sz="2000" dirty="0"/>
              <a:t>(void *</a:t>
            </a:r>
            <a:r>
              <a:rPr lang="en-CA" sz="2000" dirty="0" err="1"/>
              <a:t>retvalue</a:t>
            </a:r>
            <a:r>
              <a:rPr lang="en-CA" sz="2000" dirty="0"/>
              <a:t>);</a:t>
            </a:r>
          </a:p>
          <a:p>
            <a:r>
              <a:rPr lang="en-CA" dirty="0"/>
              <a:t>The parameter can be used to pass a value back to the procedure that created the thread</a:t>
            </a:r>
          </a:p>
          <a:p>
            <a:r>
              <a:rPr lang="en-CA" dirty="0"/>
              <a:t>This is useful in programs that do a lot of computation, but we won’t need it, there is an example that shows how it can be used</a:t>
            </a:r>
          </a:p>
          <a:p>
            <a:r>
              <a:rPr lang="en-CA" dirty="0"/>
              <a:t>This is enough to get things started with an example, just create some threads and exit</a:t>
            </a:r>
          </a:p>
          <a:p>
            <a:r>
              <a:rPr lang="en-CA" dirty="0"/>
              <a:t>All programs that use </a:t>
            </a:r>
            <a:r>
              <a:rPr lang="en-CA" dirty="0" err="1"/>
              <a:t>pthreads</a:t>
            </a:r>
            <a:r>
              <a:rPr lang="en-CA" dirty="0"/>
              <a:t> must include </a:t>
            </a:r>
            <a:r>
              <a:rPr lang="en-CA" dirty="0" err="1"/>
              <a:t>pthread.h</a:t>
            </a:r>
            <a:r>
              <a:rPr lang="en-CA" dirty="0"/>
              <a:t> and use        –</a:t>
            </a:r>
            <a:r>
              <a:rPr lang="en-CA" dirty="0" err="1"/>
              <a:t>lpthread</a:t>
            </a:r>
            <a:r>
              <a:rPr lang="en-CA" dirty="0"/>
              <a:t> to link with the </a:t>
            </a:r>
            <a:r>
              <a:rPr lang="en-CA" dirty="0" err="1"/>
              <a:t>pthreads</a:t>
            </a:r>
            <a:r>
              <a:rPr lang="en-CA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12796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8E20-ABA4-4241-B368-9B584A8F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EB51-1FB9-4B48-B74C-E3394747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first part of our example program is:</a:t>
            </a:r>
          </a:p>
          <a:p>
            <a:pPr marL="400050" lvl="1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400050" lvl="1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400050" lvl="1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</a:t>
            </a:r>
          </a:p>
          <a:p>
            <a:pPr marL="400050" lvl="1" indent="0">
              <a:buNone/>
            </a:pPr>
            <a:r>
              <a:rPr lang="en-CA" dirty="0"/>
              <a:t>#define NUM_THREADS 5</a:t>
            </a:r>
          </a:p>
          <a:p>
            <a:pPr marL="400050" lvl="1" indent="0">
              <a:buNone/>
            </a:pPr>
            <a:endParaRPr lang="en-CA" dirty="0"/>
          </a:p>
          <a:p>
            <a:pPr marL="400050" lvl="1" indent="0">
              <a:buNone/>
            </a:pPr>
            <a:r>
              <a:rPr lang="en-CA" dirty="0"/>
              <a:t>void *</a:t>
            </a:r>
            <a:r>
              <a:rPr lang="en-CA" dirty="0" err="1"/>
              <a:t>printHello</a:t>
            </a:r>
            <a:r>
              <a:rPr lang="en-CA" dirty="0"/>
              <a:t>(void *</a:t>
            </a:r>
            <a:r>
              <a:rPr lang="en-CA" dirty="0" err="1"/>
              <a:t>threadid</a:t>
            </a:r>
            <a:r>
              <a:rPr lang="en-CA" dirty="0"/>
              <a:t>) {</a:t>
            </a:r>
          </a:p>
          <a:p>
            <a:pPr marL="400050" lvl="1" indent="0">
              <a:buNone/>
            </a:pPr>
            <a:r>
              <a:rPr lang="en-CA" dirty="0"/>
              <a:t>        long </a:t>
            </a:r>
            <a:r>
              <a:rPr lang="en-CA" dirty="0" err="1"/>
              <a:t>tid</a:t>
            </a:r>
            <a:r>
              <a:rPr lang="en-CA" dirty="0"/>
              <a:t>;</a:t>
            </a:r>
          </a:p>
          <a:p>
            <a:pPr marL="400050" lvl="1" indent="0">
              <a:buNone/>
            </a:pPr>
            <a:r>
              <a:rPr lang="en-CA" dirty="0"/>
              <a:t>        </a:t>
            </a:r>
            <a:r>
              <a:rPr lang="en-CA" dirty="0" err="1"/>
              <a:t>tid</a:t>
            </a:r>
            <a:r>
              <a:rPr lang="en-CA" dirty="0"/>
              <a:t> = (long) </a:t>
            </a:r>
            <a:r>
              <a:rPr lang="en-CA" dirty="0" err="1"/>
              <a:t>threadid</a:t>
            </a:r>
            <a:r>
              <a:rPr lang="en-CA" dirty="0"/>
              <a:t>;</a:t>
            </a:r>
          </a:p>
          <a:p>
            <a:pPr marL="400050" lvl="1" indent="0">
              <a:buNone/>
            </a:pPr>
            <a:r>
              <a:rPr lang="en-CA" dirty="0"/>
              <a:t>        </a:t>
            </a:r>
            <a:r>
              <a:rPr lang="en-CA" dirty="0" err="1"/>
              <a:t>printf</a:t>
            </a:r>
            <a:r>
              <a:rPr lang="en-CA" dirty="0"/>
              <a:t>("Hello World from thread #%</a:t>
            </a:r>
            <a:r>
              <a:rPr lang="en-CA" dirty="0" err="1"/>
              <a:t>ld</a:t>
            </a:r>
            <a:r>
              <a:rPr lang="en-CA" dirty="0"/>
              <a:t>\n", </a:t>
            </a:r>
            <a:r>
              <a:rPr lang="en-CA" dirty="0" err="1"/>
              <a:t>tid</a:t>
            </a:r>
            <a:r>
              <a:rPr lang="en-CA" dirty="0"/>
              <a:t>);</a:t>
            </a:r>
          </a:p>
          <a:p>
            <a:pPr marL="400050" lvl="1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400050" lvl="1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15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61F9-09FB-4797-A06D-0FF35928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4AF8-7D9E-4B75-9370-B2EB4422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 simple thread procedure, its single parameter is a long integer that identifies the thread</a:t>
            </a:r>
          </a:p>
          <a:p>
            <a:r>
              <a:rPr lang="en-CA" dirty="0"/>
              <a:t>This parameter is then cast to the </a:t>
            </a:r>
            <a:r>
              <a:rPr lang="en-CA" dirty="0" err="1"/>
              <a:t>tid</a:t>
            </a:r>
            <a:r>
              <a:rPr lang="en-CA" dirty="0"/>
              <a:t> variable inside the thread procedure</a:t>
            </a:r>
          </a:p>
          <a:p>
            <a:r>
              <a:rPr lang="en-CA" dirty="0"/>
              <a:t>The main function for this example is shown on the next slide </a:t>
            </a:r>
          </a:p>
          <a:p>
            <a:r>
              <a:rPr lang="en-CA" dirty="0"/>
              <a:t>It has an array threads where the ID of the created threads are stored</a:t>
            </a:r>
          </a:p>
          <a:p>
            <a:r>
              <a:rPr lang="en-CA" dirty="0"/>
              <a:t>It is basically a simple loop that creates the threads</a:t>
            </a:r>
          </a:p>
          <a:p>
            <a:r>
              <a:rPr lang="en-CA" dirty="0"/>
              <a:t>An example output is shown on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70629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00FC-6FD9-47CE-82F6-F8626B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1F9F-C175-4900-921B-4207B883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pthread_t</a:t>
            </a:r>
            <a:r>
              <a:rPr lang="en-CA" dirty="0"/>
              <a:t> threads[NUM_THREADS];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rc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long t;</a:t>
            </a:r>
          </a:p>
          <a:p>
            <a:pPr marL="0" indent="0">
              <a:buNone/>
            </a:pPr>
            <a:r>
              <a:rPr lang="en-CA" dirty="0"/>
              <a:t>        for(t=0; t&lt;NUM_THREADS; t++)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("In main: creating thread %</a:t>
            </a:r>
            <a:r>
              <a:rPr lang="en-CA" dirty="0" err="1"/>
              <a:t>ld</a:t>
            </a:r>
            <a:r>
              <a:rPr lang="en-CA" dirty="0"/>
              <a:t>\n", t);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rc</a:t>
            </a:r>
            <a:r>
              <a:rPr lang="en-CA" dirty="0"/>
              <a:t> = </a:t>
            </a:r>
            <a:r>
              <a:rPr lang="en-CA" dirty="0" err="1"/>
              <a:t>pthread_create</a:t>
            </a:r>
            <a:r>
              <a:rPr lang="en-CA" dirty="0"/>
              <a:t>(&amp;threads[t], NULL, </a:t>
            </a:r>
            <a:r>
              <a:rPr lang="en-CA" dirty="0" err="1"/>
              <a:t>printHello</a:t>
            </a:r>
            <a:r>
              <a:rPr lang="en-CA" dirty="0"/>
              <a:t>, (void*) t);</a:t>
            </a:r>
          </a:p>
          <a:p>
            <a:pPr marL="0" indent="0">
              <a:buNone/>
            </a:pPr>
            <a:r>
              <a:rPr lang="en-CA" dirty="0"/>
              <a:t>                if(</a:t>
            </a:r>
            <a:r>
              <a:rPr lang="en-CA" dirty="0" err="1"/>
              <a:t>rc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                </a:t>
            </a:r>
            <a:r>
              <a:rPr lang="en-CA" dirty="0" err="1"/>
              <a:t>printf</a:t>
            </a:r>
            <a:r>
              <a:rPr lang="en-CA" dirty="0"/>
              <a:t>("Error in </a:t>
            </a:r>
            <a:r>
              <a:rPr lang="en-CA" dirty="0" err="1"/>
              <a:t>pthread_create</a:t>
            </a:r>
            <a:r>
              <a:rPr lang="en-CA" dirty="0"/>
              <a:t>: %d\n",</a:t>
            </a:r>
            <a:r>
              <a:rPr lang="en-CA" dirty="0" err="1"/>
              <a:t>rc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                exit(-1);</a:t>
            </a:r>
          </a:p>
          <a:p>
            <a:pPr marL="0" indent="0">
              <a:buNone/>
            </a:pPr>
            <a:r>
              <a:rPr lang="en-CA" dirty="0"/>
              <a:t>                }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024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42BB-BC90-467C-99CE-55256FA0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C2EE-3053-4F21-930A-51116478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main: creating thread 0</a:t>
            </a:r>
          </a:p>
          <a:p>
            <a:pPr marL="0" indent="0">
              <a:buNone/>
            </a:pPr>
            <a:r>
              <a:rPr lang="en-US" dirty="0"/>
              <a:t>In main: creating thread 1</a:t>
            </a:r>
          </a:p>
          <a:p>
            <a:pPr marL="0" indent="0">
              <a:buNone/>
            </a:pPr>
            <a:r>
              <a:rPr lang="en-US" dirty="0"/>
              <a:t>Hello World from thread #0</a:t>
            </a:r>
          </a:p>
          <a:p>
            <a:pPr marL="0" indent="0">
              <a:buNone/>
            </a:pPr>
            <a:r>
              <a:rPr lang="en-US" dirty="0"/>
              <a:t>In main: creating thread 2</a:t>
            </a:r>
          </a:p>
          <a:p>
            <a:pPr marL="0" indent="0">
              <a:buNone/>
            </a:pPr>
            <a:r>
              <a:rPr lang="en-US" dirty="0"/>
              <a:t>Hello World from thread #1</a:t>
            </a:r>
          </a:p>
          <a:p>
            <a:pPr marL="0" indent="0">
              <a:buNone/>
            </a:pPr>
            <a:r>
              <a:rPr lang="en-US" dirty="0"/>
              <a:t>In main: creating thread 3</a:t>
            </a:r>
          </a:p>
          <a:p>
            <a:pPr marL="0" indent="0">
              <a:buNone/>
            </a:pPr>
            <a:r>
              <a:rPr lang="en-US" dirty="0"/>
              <a:t>Hello World from thread #2</a:t>
            </a:r>
          </a:p>
          <a:p>
            <a:pPr marL="0" indent="0">
              <a:buNone/>
            </a:pPr>
            <a:r>
              <a:rPr lang="en-US" dirty="0"/>
              <a:t>In main: creating thread 4</a:t>
            </a:r>
          </a:p>
          <a:p>
            <a:pPr marL="0" indent="0">
              <a:buNone/>
            </a:pPr>
            <a:r>
              <a:rPr lang="en-US" dirty="0"/>
              <a:t>Hello World from thread #3</a:t>
            </a:r>
          </a:p>
          <a:p>
            <a:pPr marL="0" indent="0">
              <a:buNone/>
            </a:pPr>
            <a:r>
              <a:rPr lang="en-US" dirty="0"/>
              <a:t>Hello World from thread #4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13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B337-6DFE-486E-A6D5-700D4250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8CAA-8751-4C47-95CB-CB18378D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be careful when passing data to a thread</a:t>
            </a:r>
          </a:p>
          <a:p>
            <a:r>
              <a:rPr lang="en-CA" dirty="0"/>
              <a:t>In this case we are passing an integer value, each thread will get a different value</a:t>
            </a:r>
          </a:p>
          <a:p>
            <a:r>
              <a:rPr lang="en-CA" dirty="0"/>
              <a:t>For simple values that are passed by value everything is okay</a:t>
            </a:r>
          </a:p>
          <a:p>
            <a:r>
              <a:rPr lang="en-CA" dirty="0"/>
              <a:t>But, if we pass a pointer to a data structure we need to be careful, we could end up with all of the threads sharing the same data structure</a:t>
            </a:r>
          </a:p>
          <a:p>
            <a:r>
              <a:rPr lang="en-CA" dirty="0"/>
              <a:t>We can illustrate this with our example program, instead of passing the value of t, we pass a pointer to t</a:t>
            </a:r>
          </a:p>
        </p:txBody>
      </p:sp>
    </p:spTree>
    <p:extLst>
      <p:ext uri="{BB962C8B-B14F-4D97-AF65-F5344CB8AC3E}">
        <p14:creationId xmlns:p14="http://schemas.microsoft.com/office/powerpoint/2010/main" val="225971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33D4-23DC-4075-A760-58C2731C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BB65-A2DB-4D59-889E-BA49FBD0A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main: creating thread 0</a:t>
            </a:r>
          </a:p>
          <a:p>
            <a:pPr marL="0" indent="0">
              <a:buNone/>
            </a:pPr>
            <a:r>
              <a:rPr lang="en-US" dirty="0"/>
              <a:t>In main: creating thread 1</a:t>
            </a:r>
          </a:p>
          <a:p>
            <a:pPr marL="0" indent="0">
              <a:buNone/>
            </a:pPr>
            <a:r>
              <a:rPr lang="en-US" dirty="0"/>
              <a:t>Hello World from thread #1</a:t>
            </a:r>
          </a:p>
          <a:p>
            <a:pPr marL="0" indent="0">
              <a:buNone/>
            </a:pPr>
            <a:r>
              <a:rPr lang="en-US" dirty="0"/>
              <a:t>In main: creating thread 2</a:t>
            </a:r>
          </a:p>
          <a:p>
            <a:pPr marL="0" indent="0">
              <a:buNone/>
            </a:pPr>
            <a:r>
              <a:rPr lang="en-US" dirty="0"/>
              <a:t>Hello World from thread #2</a:t>
            </a:r>
          </a:p>
          <a:p>
            <a:pPr marL="0" indent="0">
              <a:buNone/>
            </a:pPr>
            <a:r>
              <a:rPr lang="en-US" dirty="0"/>
              <a:t>In main: creating thread 3</a:t>
            </a:r>
          </a:p>
          <a:p>
            <a:pPr marL="0" indent="0">
              <a:buNone/>
            </a:pPr>
            <a:r>
              <a:rPr lang="en-US" dirty="0"/>
              <a:t>Hello World from thread #3</a:t>
            </a:r>
          </a:p>
          <a:p>
            <a:pPr marL="0" indent="0">
              <a:buNone/>
            </a:pPr>
            <a:r>
              <a:rPr lang="en-US" dirty="0"/>
              <a:t>In main: creating thread 4</a:t>
            </a:r>
          </a:p>
          <a:p>
            <a:pPr marL="0" indent="0">
              <a:buNone/>
            </a:pPr>
            <a:r>
              <a:rPr lang="en-US" dirty="0"/>
              <a:t>Hello World from thread #4</a:t>
            </a:r>
          </a:p>
          <a:p>
            <a:pPr marL="0" indent="0">
              <a:buNone/>
            </a:pPr>
            <a:r>
              <a:rPr lang="en-US" dirty="0"/>
              <a:t>Hello World from thread #5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0678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C9A-4D02-47C0-A8E6-96942054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0697-902F-4B6F-B929-2AFC774B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a thread can pass a value back through </a:t>
            </a:r>
            <a:r>
              <a:rPr lang="en-CA" dirty="0" err="1"/>
              <a:t>pthread_exit</a:t>
            </a:r>
            <a:r>
              <a:rPr lang="en-CA" dirty="0"/>
              <a:t>, but how do we retrieve that value in the thread that created it</a:t>
            </a:r>
          </a:p>
          <a:p>
            <a:r>
              <a:rPr lang="en-CA" dirty="0"/>
              <a:t>The </a:t>
            </a:r>
            <a:r>
              <a:rPr lang="en-CA" dirty="0" err="1"/>
              <a:t>pthread_join</a:t>
            </a:r>
            <a:r>
              <a:rPr lang="en-CA" dirty="0"/>
              <a:t> procedure is used to wait for a thread to terminate and retrieve its value:</a:t>
            </a:r>
          </a:p>
          <a:p>
            <a:pPr marL="45720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pthread_join</a:t>
            </a:r>
            <a:r>
              <a:rPr lang="en-CA" sz="2000" dirty="0"/>
              <a:t>(</a:t>
            </a:r>
            <a:r>
              <a:rPr lang="en-CA" sz="2000" dirty="0" err="1"/>
              <a:t>pthread_t</a:t>
            </a:r>
            <a:r>
              <a:rPr lang="en-CA" sz="2000" dirty="0"/>
              <a:t> thread, void **</a:t>
            </a:r>
            <a:r>
              <a:rPr lang="en-CA" sz="2000" dirty="0" err="1"/>
              <a:t>reval</a:t>
            </a:r>
            <a:r>
              <a:rPr lang="en-CA" sz="2000" dirty="0"/>
              <a:t>);</a:t>
            </a:r>
          </a:p>
          <a:p>
            <a:r>
              <a:rPr lang="en-CA" dirty="0"/>
              <a:t>The first parameter is the thread ID of the thread that the caller is waiting on</a:t>
            </a:r>
          </a:p>
          <a:p>
            <a:r>
              <a:rPr lang="en-CA" dirty="0"/>
              <a:t>The second parameter is the location where the return value will be stored</a:t>
            </a:r>
          </a:p>
        </p:txBody>
      </p:sp>
    </p:spTree>
    <p:extLst>
      <p:ext uri="{BB962C8B-B14F-4D97-AF65-F5344CB8AC3E}">
        <p14:creationId xmlns:p14="http://schemas.microsoft.com/office/powerpoint/2010/main" val="753349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EEAF-94A2-47E3-B3F4-E4C0F455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6DE5-3DAB-48C5-9E3D-0DF1F794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see how this works make a simple change to our example to return the thread number: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dirty="0"/>
              <a:t>void *</a:t>
            </a:r>
            <a:r>
              <a:rPr lang="en-US" dirty="0" err="1"/>
              <a:t>printHello</a:t>
            </a:r>
            <a:r>
              <a:rPr lang="en-US" dirty="0"/>
              <a:t>(void *</a:t>
            </a:r>
            <a:r>
              <a:rPr lang="en-US" dirty="0" err="1"/>
              <a:t>threadid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long </a:t>
            </a:r>
            <a:r>
              <a:rPr lang="en-US" dirty="0" err="1"/>
              <a:t>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tid</a:t>
            </a:r>
            <a:r>
              <a:rPr lang="en-US" dirty="0"/>
              <a:t> = (long) </a:t>
            </a:r>
            <a:r>
              <a:rPr lang="en-US" dirty="0" err="1"/>
              <a:t>threadid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("Hello World from thread #%</a:t>
            </a:r>
            <a:r>
              <a:rPr lang="en-US" dirty="0" err="1"/>
              <a:t>ld</a:t>
            </a:r>
            <a:r>
              <a:rPr lang="en-US" dirty="0"/>
              <a:t>\n", </a:t>
            </a:r>
            <a:r>
              <a:rPr lang="en-US" dirty="0" err="1"/>
              <a:t>tid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pthread_exit</a:t>
            </a:r>
            <a:r>
              <a:rPr lang="en-US" dirty="0"/>
              <a:t>(</a:t>
            </a:r>
            <a:r>
              <a:rPr lang="en-US" dirty="0" err="1"/>
              <a:t>threadid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06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1AFD-1399-4571-96A3-898C35E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05CD-B091-4220-BD1B-6B594358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 user logs in, their user ID is determined, and all the processes they run normally use this ID</a:t>
            </a:r>
          </a:p>
          <a:p>
            <a:r>
              <a:rPr lang="en-CA" dirty="0"/>
              <a:t>This works well for most programs, but there are cases where a more sophisticated mechanism is required</a:t>
            </a:r>
          </a:p>
          <a:p>
            <a:r>
              <a:rPr lang="en-CA" dirty="0"/>
              <a:t>Consider the passwd program, used to change user passwords</a:t>
            </a:r>
          </a:p>
          <a:p>
            <a:r>
              <a:rPr lang="en-CA" dirty="0"/>
              <a:t>The passwords are stored in the /</a:t>
            </a:r>
            <a:r>
              <a:rPr lang="en-CA" dirty="0" err="1"/>
              <a:t>etc</a:t>
            </a:r>
            <a:r>
              <a:rPr lang="en-CA" dirty="0"/>
              <a:t>/passwd file, which can only be written by the root user</a:t>
            </a:r>
          </a:p>
          <a:p>
            <a:r>
              <a:rPr lang="en-CA" dirty="0"/>
              <a:t>So how can passwd update this file?</a:t>
            </a:r>
          </a:p>
          <a:p>
            <a:r>
              <a:rPr lang="en-CA" dirty="0"/>
              <a:t>Programs like passwd are </a:t>
            </a:r>
            <a:r>
              <a:rPr lang="en-CA" dirty="0" err="1"/>
              <a:t>setuid</a:t>
            </a:r>
            <a:r>
              <a:rPr lang="en-CA" dirty="0"/>
              <a:t>, when they run they take on the permissions of the file owner</a:t>
            </a:r>
          </a:p>
        </p:txBody>
      </p:sp>
    </p:spTree>
    <p:extLst>
      <p:ext uri="{BB962C8B-B14F-4D97-AF65-F5344CB8AC3E}">
        <p14:creationId xmlns:p14="http://schemas.microsoft.com/office/powerpoint/2010/main" val="1907043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1141-5A5B-4F51-8D81-BAA2E45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A4AE-5C65-4905-B508-98C97FE7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To the main procedure we add a new variable status and then the following code at the end of the procedure: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dirty="0"/>
              <a:t> for(t=0; t&lt;NUM_THREADS; t++)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rc</a:t>
            </a:r>
            <a:r>
              <a:rPr lang="en-US" dirty="0"/>
              <a:t> = </a:t>
            </a:r>
            <a:r>
              <a:rPr lang="en-US" dirty="0" err="1"/>
              <a:t>pthread_join</a:t>
            </a:r>
            <a:r>
              <a:rPr lang="en-US" dirty="0"/>
              <a:t>(threads[t], &amp;status);</a:t>
            </a:r>
          </a:p>
          <a:p>
            <a:pPr marL="0" indent="0">
              <a:buNone/>
            </a:pPr>
            <a:r>
              <a:rPr lang="en-US" dirty="0"/>
              <a:t>                if(</a:t>
            </a:r>
            <a:r>
              <a:rPr lang="en-US" dirty="0" err="1"/>
              <a:t>rc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printf</a:t>
            </a:r>
            <a:r>
              <a:rPr lang="en-US" dirty="0"/>
              <a:t>("Error in </a:t>
            </a:r>
            <a:r>
              <a:rPr lang="en-US" dirty="0" err="1"/>
              <a:t>pthread_join</a:t>
            </a:r>
            <a:r>
              <a:rPr lang="en-US" dirty="0"/>
              <a:t>: %d\n",</a:t>
            </a:r>
            <a:r>
              <a:rPr lang="en-US" dirty="0" err="1"/>
              <a:t>rc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        exit(-1);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("Main: thread %</a:t>
            </a:r>
            <a:r>
              <a:rPr lang="en-US" dirty="0" err="1"/>
              <a:t>ld</a:t>
            </a:r>
            <a:r>
              <a:rPr lang="en-US" dirty="0"/>
              <a:t> completed with status %</a:t>
            </a:r>
            <a:r>
              <a:rPr lang="en-US" dirty="0" err="1"/>
              <a:t>ld</a:t>
            </a:r>
            <a:r>
              <a:rPr lang="en-US" dirty="0"/>
              <a:t>\n",</a:t>
            </a:r>
          </a:p>
          <a:p>
            <a:pPr marL="0" indent="0">
              <a:buNone/>
            </a:pPr>
            <a:r>
              <a:rPr lang="en-US" dirty="0"/>
              <a:t>                        t, (long) status);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1859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B5D-E37B-4C57-8252-36221C88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6A90-4D82-4E8F-88C2-8D10D6AA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When we run this program we get the following output:</a:t>
            </a:r>
          </a:p>
          <a:p>
            <a:pPr marL="0" indent="0">
              <a:buNone/>
            </a:pPr>
            <a:r>
              <a:rPr lang="en-US" dirty="0"/>
              <a:t>In main: creating thread 0</a:t>
            </a:r>
          </a:p>
          <a:p>
            <a:pPr marL="0" indent="0">
              <a:buNone/>
            </a:pPr>
            <a:r>
              <a:rPr lang="en-US" dirty="0"/>
              <a:t>In main: creating thread 1</a:t>
            </a:r>
          </a:p>
          <a:p>
            <a:pPr marL="0" indent="0">
              <a:buNone/>
            </a:pPr>
            <a:r>
              <a:rPr lang="en-US" dirty="0"/>
              <a:t>Hello World from thread #0</a:t>
            </a:r>
          </a:p>
          <a:p>
            <a:pPr marL="0" indent="0">
              <a:buNone/>
            </a:pPr>
            <a:r>
              <a:rPr lang="en-US" dirty="0"/>
              <a:t>In main: creating thread 2</a:t>
            </a:r>
          </a:p>
          <a:p>
            <a:pPr marL="0" indent="0">
              <a:buNone/>
            </a:pPr>
            <a:r>
              <a:rPr lang="en-US" dirty="0"/>
              <a:t>Hello World from thread #1</a:t>
            </a:r>
          </a:p>
          <a:p>
            <a:pPr marL="0" indent="0">
              <a:buNone/>
            </a:pPr>
            <a:r>
              <a:rPr lang="en-US" dirty="0"/>
              <a:t>In main: creating thread 3</a:t>
            </a:r>
          </a:p>
          <a:p>
            <a:pPr marL="0" indent="0">
              <a:buNone/>
            </a:pPr>
            <a:r>
              <a:rPr lang="en-US" dirty="0"/>
              <a:t>Hello World from thread #2</a:t>
            </a:r>
          </a:p>
          <a:p>
            <a:pPr marL="0" indent="0">
              <a:buNone/>
            </a:pPr>
            <a:r>
              <a:rPr lang="en-US" dirty="0"/>
              <a:t>In main: creating thread 4</a:t>
            </a:r>
          </a:p>
          <a:p>
            <a:pPr marL="0" indent="0">
              <a:buNone/>
            </a:pPr>
            <a:r>
              <a:rPr lang="en-US" dirty="0"/>
              <a:t>Hello World from thread #4</a:t>
            </a:r>
          </a:p>
          <a:p>
            <a:pPr marL="0" indent="0">
              <a:buNone/>
            </a:pPr>
            <a:r>
              <a:rPr lang="en-US" dirty="0"/>
              <a:t>Main: thread 0 completed with status 0</a:t>
            </a:r>
          </a:p>
          <a:p>
            <a:pPr marL="0" indent="0">
              <a:buNone/>
            </a:pPr>
            <a:r>
              <a:rPr lang="en-US" dirty="0"/>
              <a:t>Main: thread 1 completed with status 1</a:t>
            </a:r>
          </a:p>
          <a:p>
            <a:pPr marL="0" indent="0">
              <a:buNone/>
            </a:pPr>
            <a:r>
              <a:rPr lang="en-US" dirty="0"/>
              <a:t>Main: thread 2 completed with status 2</a:t>
            </a:r>
          </a:p>
          <a:p>
            <a:pPr marL="0" indent="0">
              <a:buNone/>
            </a:pPr>
            <a:r>
              <a:rPr lang="en-US" dirty="0"/>
              <a:t>Hello World from thread #3</a:t>
            </a:r>
          </a:p>
          <a:p>
            <a:pPr marL="0" indent="0">
              <a:buNone/>
            </a:pPr>
            <a:r>
              <a:rPr lang="en-US" dirty="0"/>
              <a:t>Main: thread 3 completed with status 3</a:t>
            </a:r>
          </a:p>
          <a:p>
            <a:pPr marL="0" indent="0">
              <a:buNone/>
            </a:pPr>
            <a:r>
              <a:rPr lang="en-US" dirty="0"/>
              <a:t>Main: thread 4 completed with status 4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0233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F9F1-55D9-4483-B42F-9D674857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A810-5917-4168-AFA5-1CF08E8E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Critical regions can be protected in </a:t>
            </a:r>
            <a:r>
              <a:rPr lang="en-CA" dirty="0" err="1"/>
              <a:t>Pthreads</a:t>
            </a:r>
            <a:r>
              <a:rPr lang="en-CA" dirty="0"/>
              <a:t> using a mutex</a:t>
            </a:r>
          </a:p>
          <a:p>
            <a:r>
              <a:rPr lang="en-CA" dirty="0"/>
              <a:t>A mutex variable is declared in the following way:</a:t>
            </a:r>
          </a:p>
          <a:p>
            <a:pPr marL="400050" lvl="1" indent="0">
              <a:buNone/>
            </a:pPr>
            <a:r>
              <a:rPr lang="en-CA" sz="2000" dirty="0" err="1"/>
              <a:t>pthread_mutex_t</a:t>
            </a:r>
            <a:r>
              <a:rPr lang="en-CA" sz="2000" dirty="0"/>
              <a:t> mutex;</a:t>
            </a:r>
          </a:p>
          <a:p>
            <a:r>
              <a:rPr lang="en-CA" dirty="0"/>
              <a:t>Before a mutex can be used it must be initialized, there are two ways to do this</a:t>
            </a:r>
          </a:p>
          <a:p>
            <a:r>
              <a:rPr lang="en-CA" dirty="0"/>
              <a:t>One is when the variable is declared:</a:t>
            </a:r>
          </a:p>
          <a:p>
            <a:pPr marL="400050" lvl="1" indent="0">
              <a:buNone/>
            </a:pPr>
            <a:r>
              <a:rPr lang="en-CA" sz="2000" dirty="0" err="1"/>
              <a:t>pthread_mutex_t</a:t>
            </a:r>
            <a:r>
              <a:rPr lang="en-CA" sz="2000" dirty="0"/>
              <a:t> mutex = PTHREAD_MUTEX_INITIALIZER;</a:t>
            </a:r>
          </a:p>
          <a:p>
            <a:r>
              <a:rPr lang="en-CA" dirty="0"/>
              <a:t>This is the easiest way to do it if you have individual mutex variables</a:t>
            </a:r>
          </a:p>
        </p:txBody>
      </p:sp>
    </p:spTree>
    <p:extLst>
      <p:ext uri="{BB962C8B-B14F-4D97-AF65-F5344CB8AC3E}">
        <p14:creationId xmlns:p14="http://schemas.microsoft.com/office/powerpoint/2010/main" val="726820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7B8F-5DF2-4B2B-8993-95F34683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18D2-D639-45BA-A341-0DD08BC0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approach doesn’t work very well if you have an array of mutex variables</a:t>
            </a:r>
          </a:p>
          <a:p>
            <a:r>
              <a:rPr lang="en-CA" dirty="0"/>
              <a:t>In this case the </a:t>
            </a:r>
            <a:r>
              <a:rPr lang="en-CA" dirty="0" err="1"/>
              <a:t>pthread_mutex_init</a:t>
            </a:r>
            <a:r>
              <a:rPr lang="en-CA" dirty="0"/>
              <a:t>() procedure can be used:</a:t>
            </a:r>
          </a:p>
          <a:p>
            <a:pPr marL="45720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pthread_mutex_init</a:t>
            </a:r>
            <a:r>
              <a:rPr lang="en-CA" sz="2000" dirty="0"/>
              <a:t>(</a:t>
            </a:r>
            <a:r>
              <a:rPr lang="en-CA" sz="2000" dirty="0" err="1"/>
              <a:t>pthread_mutex_t</a:t>
            </a:r>
            <a:r>
              <a:rPr lang="en-CA" sz="2000" dirty="0"/>
              <a:t> *mutex, const </a:t>
            </a:r>
            <a:r>
              <a:rPr lang="en-CA" sz="2000" dirty="0" err="1"/>
              <a:t>pthread_mutexattr_t</a:t>
            </a:r>
            <a:r>
              <a:rPr lang="en-CA" sz="2000" dirty="0"/>
              <a:t> *</a:t>
            </a:r>
            <a:r>
              <a:rPr lang="en-CA" sz="2000" dirty="0" err="1"/>
              <a:t>attr</a:t>
            </a:r>
            <a:r>
              <a:rPr lang="en-CA" sz="2000" dirty="0"/>
              <a:t>);</a:t>
            </a:r>
          </a:p>
          <a:p>
            <a:r>
              <a:rPr lang="en-CA" dirty="0"/>
              <a:t>While we can specify attributes for the mutex, none of them are particularly interesting and NULL is typically used</a:t>
            </a:r>
          </a:p>
        </p:txBody>
      </p:sp>
    </p:spTree>
    <p:extLst>
      <p:ext uri="{BB962C8B-B14F-4D97-AF65-F5344CB8AC3E}">
        <p14:creationId xmlns:p14="http://schemas.microsoft.com/office/powerpoint/2010/main" val="1414759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6ACE-74EA-454F-B91C-C76996DC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F733-21BD-4B34-8571-75C97FE5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two main procedures that are used by mutex variables are: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pthread_mutex_lock</a:t>
            </a:r>
            <a:r>
              <a:rPr lang="en-CA" sz="2000" dirty="0"/>
              <a:t>(</a:t>
            </a:r>
            <a:r>
              <a:rPr lang="en-CA" sz="2000" dirty="0" err="1"/>
              <a:t>pthread_mutex_t</a:t>
            </a:r>
            <a:r>
              <a:rPr lang="en-CA" sz="2000" dirty="0"/>
              <a:t> *mutex);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pthread_mutex_unlock</a:t>
            </a:r>
            <a:r>
              <a:rPr lang="en-CA" sz="2000" dirty="0"/>
              <a:t>(</a:t>
            </a:r>
            <a:r>
              <a:rPr lang="en-CA" sz="2000" dirty="0" err="1"/>
              <a:t>pthread_mutex_t</a:t>
            </a:r>
            <a:r>
              <a:rPr lang="en-CA" sz="2000" dirty="0"/>
              <a:t> *mutex);</a:t>
            </a:r>
          </a:p>
          <a:p>
            <a:r>
              <a:rPr lang="en-CA" dirty="0"/>
              <a:t>These two procedures do the obvious thing</a:t>
            </a:r>
          </a:p>
          <a:p>
            <a:r>
              <a:rPr lang="en-CA" dirty="0"/>
              <a:t>To illustrate how this work we will return to our readers and writers problem</a:t>
            </a:r>
          </a:p>
          <a:p>
            <a:r>
              <a:rPr lang="en-CA" dirty="0"/>
              <a:t>In this program we will have a single writer thread and several reader threads</a:t>
            </a:r>
          </a:p>
          <a:p>
            <a:r>
              <a:rPr lang="en-CA" dirty="0"/>
              <a:t>The number of reader threads is given by the READERS constant</a:t>
            </a:r>
          </a:p>
        </p:txBody>
      </p:sp>
    </p:spTree>
    <p:extLst>
      <p:ext uri="{BB962C8B-B14F-4D97-AF65-F5344CB8AC3E}">
        <p14:creationId xmlns:p14="http://schemas.microsoft.com/office/powerpoint/2010/main" val="1633536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02C8-C1F8-4882-A206-3CF12DBD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709B-2F8D-4149-943B-2717DFDA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three global variables in this program, the two mutex variables and the count on the number of readers in the database</a:t>
            </a:r>
          </a:p>
          <a:p>
            <a:r>
              <a:rPr lang="en-CA" dirty="0"/>
              <a:t>Their declarations are:</a:t>
            </a:r>
          </a:p>
          <a:p>
            <a:pPr marL="400050" lvl="1" indent="0">
              <a:buNone/>
            </a:pPr>
            <a:r>
              <a:rPr lang="en-US" sz="2000" dirty="0" err="1"/>
              <a:t>pthread_mutex_t</a:t>
            </a:r>
            <a:r>
              <a:rPr lang="en-US" sz="2000" dirty="0"/>
              <a:t> mutex = PTHREAD_MUTEX_INITIALIZER;</a:t>
            </a:r>
          </a:p>
          <a:p>
            <a:pPr marL="400050" lvl="1" indent="0">
              <a:buNone/>
            </a:pPr>
            <a:r>
              <a:rPr lang="en-US" sz="2000" dirty="0" err="1"/>
              <a:t>pthread_mutex_t</a:t>
            </a:r>
            <a:r>
              <a:rPr lang="en-US" sz="2000" dirty="0"/>
              <a:t> </a:t>
            </a:r>
            <a:r>
              <a:rPr lang="en-US" sz="2000" dirty="0" err="1"/>
              <a:t>db</a:t>
            </a:r>
            <a:r>
              <a:rPr lang="en-US" sz="2000" dirty="0"/>
              <a:t> = PTHREAD_MUTEX_INITIALIZER;</a:t>
            </a:r>
          </a:p>
          <a:p>
            <a:pPr marL="400050" lvl="1" indent="0">
              <a:buNone/>
            </a:pPr>
            <a:r>
              <a:rPr lang="en-US" sz="2000" dirty="0"/>
              <a:t>int count = 0;</a:t>
            </a:r>
          </a:p>
          <a:p>
            <a:r>
              <a:rPr lang="en-CA" dirty="0"/>
              <a:t>The procedure for the writer thread is shown on the next slide, the reader procedure is on the following two slides</a:t>
            </a:r>
          </a:p>
        </p:txBody>
      </p:sp>
    </p:spTree>
    <p:extLst>
      <p:ext uri="{BB962C8B-B14F-4D97-AF65-F5344CB8AC3E}">
        <p14:creationId xmlns:p14="http://schemas.microsoft.com/office/powerpoint/2010/main" val="399593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3919-B6A8-442A-A38D-59127F62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5863-1E64-42D0-BD74-CD6B84090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void *writer(void *</a:t>
            </a:r>
            <a:r>
              <a:rPr lang="en-CA" dirty="0" err="1"/>
              <a:t>threadid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for(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&lt;10;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pPr marL="0" indent="0">
              <a:buNone/>
            </a:pPr>
            <a:r>
              <a:rPr lang="en-CA" dirty="0"/>
              <a:t>                sleep(1);       // prepare the data for writing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pthread_mutex_lock</a:t>
            </a:r>
            <a:r>
              <a:rPr lang="en-CA" dirty="0"/>
              <a:t>(&amp;</a:t>
            </a:r>
            <a:r>
              <a:rPr lang="en-CA" dirty="0" err="1"/>
              <a:t>db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("writer in database\n");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("write out of database\n");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pthread_mutex_unlock</a:t>
            </a:r>
            <a:r>
              <a:rPr lang="en-CA" dirty="0"/>
              <a:t>(&amp;</a:t>
            </a:r>
            <a:r>
              <a:rPr lang="en-CA" dirty="0" err="1"/>
              <a:t>db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5833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4A2C-758D-4A40-8BF4-BC67108B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8340-744C-41CF-BBC7-491ABDC5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void *reader(void *</a:t>
            </a:r>
            <a:r>
              <a:rPr lang="en-CA" dirty="0" err="1"/>
              <a:t>threadid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long </a:t>
            </a:r>
            <a:r>
              <a:rPr lang="en-CA" dirty="0" err="1"/>
              <a:t>tid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tid</a:t>
            </a:r>
            <a:r>
              <a:rPr lang="en-CA" dirty="0"/>
              <a:t> = (long) </a:t>
            </a:r>
            <a:r>
              <a:rPr lang="en-CA" dirty="0" err="1"/>
              <a:t>threadid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for(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&lt;10;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count = count+1;</a:t>
            </a:r>
          </a:p>
          <a:p>
            <a:pPr marL="0" indent="0">
              <a:buNone/>
            </a:pPr>
            <a:r>
              <a:rPr lang="en-CA" dirty="0"/>
              <a:t>                if(count == 1) </a:t>
            </a:r>
            <a:r>
              <a:rPr lang="en-CA" dirty="0" err="1"/>
              <a:t>pthread_mutex_lock</a:t>
            </a:r>
            <a:r>
              <a:rPr lang="en-CA" dirty="0"/>
              <a:t>(&amp;</a:t>
            </a:r>
            <a:r>
              <a:rPr lang="en-CA" dirty="0" err="1"/>
              <a:t>db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pthread_mutex_unlock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("reader %</a:t>
            </a:r>
            <a:r>
              <a:rPr lang="en-CA" dirty="0" err="1"/>
              <a:t>ld</a:t>
            </a:r>
            <a:r>
              <a:rPr lang="en-CA" dirty="0"/>
              <a:t> in database, total readers %d\n",</a:t>
            </a:r>
            <a:r>
              <a:rPr lang="en-CA" dirty="0" err="1"/>
              <a:t>tid,count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("reader %</a:t>
            </a:r>
            <a:r>
              <a:rPr lang="en-CA" dirty="0" err="1"/>
              <a:t>ld</a:t>
            </a:r>
            <a:r>
              <a:rPr lang="en-CA" dirty="0"/>
              <a:t> leaving database\n",</a:t>
            </a:r>
            <a:r>
              <a:rPr lang="en-CA" dirty="0" err="1"/>
              <a:t>tid</a:t>
            </a:r>
            <a:r>
              <a:rPr lang="en-CA" dirty="0"/>
              <a:t>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13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1AC6-F388-4A65-9DCB-FF9347B9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8DE4-ACFC-4DF8-8CD7-00A66D8B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	   </a:t>
            </a:r>
            <a:r>
              <a:rPr lang="en-US" dirty="0" err="1"/>
              <a:t>pthread_mutex_lock</a:t>
            </a:r>
            <a:r>
              <a:rPr lang="en-US" dirty="0"/>
              <a:t>(&amp;mutex);</a:t>
            </a:r>
          </a:p>
          <a:p>
            <a:pPr marL="0" indent="0">
              <a:buNone/>
            </a:pPr>
            <a:r>
              <a:rPr lang="en-US" dirty="0"/>
              <a:t>                count = count -1;</a:t>
            </a:r>
          </a:p>
          <a:p>
            <a:pPr marL="0" indent="0">
              <a:buNone/>
            </a:pPr>
            <a:r>
              <a:rPr lang="en-US" dirty="0"/>
              <a:t>                if(count == 0) </a:t>
            </a:r>
            <a:r>
              <a:rPr lang="en-US" dirty="0" err="1"/>
              <a:t>pthread_mutex_unlock</a:t>
            </a:r>
            <a:r>
              <a:rPr lang="en-US" dirty="0"/>
              <a:t>(&amp;</a:t>
            </a:r>
            <a:r>
              <a:rPr lang="en-US" dirty="0" err="1"/>
              <a:t>db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pthread_mutex_unlock</a:t>
            </a:r>
            <a:r>
              <a:rPr lang="en-US" dirty="0"/>
              <a:t>(&amp;mutex);</a:t>
            </a:r>
          </a:p>
          <a:p>
            <a:pPr marL="0" indent="0">
              <a:buNone/>
            </a:pPr>
            <a:r>
              <a:rPr lang="en-US" dirty="0"/>
              <a:t>                sleep(1);       // process the data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pthread_exit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4763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7FA1-A4F5-42C6-AFC7-E2E4DF8D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023C-659B-45BF-8CEF-15FCA66D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looks very similar to the algorithm that we had earlier in class</a:t>
            </a:r>
          </a:p>
          <a:p>
            <a:r>
              <a:rPr lang="en-CA" dirty="0"/>
              <a:t>The main procedure shown on the next slide creates one writer thread and then enters a loop to create READERS reader threads</a:t>
            </a:r>
          </a:p>
          <a:p>
            <a:r>
              <a:rPr lang="en-CA" dirty="0"/>
              <a:t>There is nothing really new here</a:t>
            </a:r>
          </a:p>
          <a:p>
            <a:r>
              <a:rPr lang="en-CA" dirty="0"/>
              <a:t>Some of the output from the program is shown on the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193445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14FB-4242-4DFF-8C45-D071407C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D4D6-EA09-496B-A3A3-044D5AEB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passwd is a </a:t>
            </a:r>
            <a:r>
              <a:rPr lang="en-CA" dirty="0" err="1"/>
              <a:t>setuid</a:t>
            </a:r>
            <a:r>
              <a:rPr lang="en-CA" dirty="0"/>
              <a:t> program, and its owner is root</a:t>
            </a:r>
          </a:p>
          <a:p>
            <a:r>
              <a:rPr lang="en-CA" dirty="0"/>
              <a:t>When passwd runs, it runs as root and not the user that started the process</a:t>
            </a:r>
          </a:p>
          <a:p>
            <a:r>
              <a:rPr lang="en-CA" dirty="0"/>
              <a:t>There is a bit in the file permissions that determines whether a program is </a:t>
            </a:r>
            <a:r>
              <a:rPr lang="en-CA" dirty="0" err="1"/>
              <a:t>setuid</a:t>
            </a:r>
            <a:endParaRPr lang="en-CA" dirty="0"/>
          </a:p>
          <a:p>
            <a:r>
              <a:rPr lang="en-CA" dirty="0"/>
              <a:t>These programs must be written with care since they are an attack vector</a:t>
            </a:r>
          </a:p>
          <a:p>
            <a:r>
              <a:rPr lang="en-CA" dirty="0"/>
              <a:t>The problem is more complicated than this, consider the ftp daemon, </a:t>
            </a:r>
            <a:r>
              <a:rPr lang="en-CA" dirty="0" err="1"/>
              <a:t>ftpd</a:t>
            </a:r>
            <a:r>
              <a:rPr lang="en-CA" dirty="0"/>
              <a:t>, that processes ftp requests</a:t>
            </a:r>
          </a:p>
        </p:txBody>
      </p:sp>
    </p:spTree>
    <p:extLst>
      <p:ext uri="{BB962C8B-B14F-4D97-AF65-F5344CB8AC3E}">
        <p14:creationId xmlns:p14="http://schemas.microsoft.com/office/powerpoint/2010/main" val="47778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309E-2BB5-4A07-BE9D-0D6F4251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7163-910D-4B87-B4DB-D6DC4008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pthread_t</a:t>
            </a:r>
            <a:r>
              <a:rPr lang="en-CA" dirty="0"/>
              <a:t> </a:t>
            </a:r>
            <a:r>
              <a:rPr lang="en-CA" dirty="0" err="1"/>
              <a:t>theWriter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pthread_t</a:t>
            </a:r>
            <a:r>
              <a:rPr lang="en-CA" dirty="0"/>
              <a:t> readers[READERS];</a:t>
            </a:r>
          </a:p>
          <a:p>
            <a:pPr marL="0" indent="0">
              <a:buNone/>
            </a:pPr>
            <a:r>
              <a:rPr lang="en-CA" dirty="0"/>
              <a:t>        long t;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rc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rc</a:t>
            </a:r>
            <a:r>
              <a:rPr lang="en-CA" dirty="0"/>
              <a:t> = </a:t>
            </a:r>
            <a:r>
              <a:rPr lang="en-CA" dirty="0" err="1"/>
              <a:t>pthread_create</a:t>
            </a:r>
            <a:r>
              <a:rPr lang="en-CA" dirty="0"/>
              <a:t>(&amp;</a:t>
            </a:r>
            <a:r>
              <a:rPr lang="en-CA" dirty="0" err="1"/>
              <a:t>theWriter</a:t>
            </a:r>
            <a:r>
              <a:rPr lang="en-CA" dirty="0"/>
              <a:t>, NULL, writer, (void*) t);</a:t>
            </a:r>
          </a:p>
          <a:p>
            <a:pPr marL="0" indent="0">
              <a:buNone/>
            </a:pPr>
            <a:r>
              <a:rPr lang="en-CA" dirty="0"/>
              <a:t>        if(</a:t>
            </a:r>
            <a:r>
              <a:rPr lang="en-CA" dirty="0" err="1"/>
              <a:t>rc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("Error, writer failed to start: %d\n",</a:t>
            </a:r>
            <a:r>
              <a:rPr lang="en-CA" dirty="0" err="1"/>
              <a:t>rc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        exit(-1);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for(t=0; t&lt;READERS; t++)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rc</a:t>
            </a:r>
            <a:r>
              <a:rPr lang="en-CA" dirty="0"/>
              <a:t> = </a:t>
            </a:r>
            <a:r>
              <a:rPr lang="en-CA" dirty="0" err="1"/>
              <a:t>pthread_create</a:t>
            </a:r>
            <a:r>
              <a:rPr lang="en-CA" dirty="0"/>
              <a:t>(&amp;readers[t], NULL, reader, (void*) t);</a:t>
            </a:r>
          </a:p>
          <a:p>
            <a:pPr marL="0" indent="0">
              <a:buNone/>
            </a:pPr>
            <a:r>
              <a:rPr lang="en-CA" dirty="0"/>
              <a:t>                if(</a:t>
            </a:r>
            <a:r>
              <a:rPr lang="en-CA" dirty="0" err="1"/>
              <a:t>rc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                </a:t>
            </a:r>
            <a:r>
              <a:rPr lang="en-CA" dirty="0" err="1"/>
              <a:t>printf</a:t>
            </a:r>
            <a:r>
              <a:rPr lang="en-CA" dirty="0"/>
              <a:t>("Error, reader failed to start: %d\n",</a:t>
            </a:r>
            <a:r>
              <a:rPr lang="en-CA" dirty="0" err="1"/>
              <a:t>rc</a:t>
            </a:r>
            <a:r>
              <a:rPr lang="en-CA" dirty="0"/>
              <a:t>);</a:t>
            </a:r>
          </a:p>
          <a:p>
            <a:pPr marL="0" indent="0">
              <a:buNone/>
            </a:pPr>
            <a:r>
              <a:rPr lang="en-CA" dirty="0"/>
              <a:t>                        exit(-1);</a:t>
            </a:r>
          </a:p>
          <a:p>
            <a:pPr marL="0" indent="0">
              <a:buNone/>
            </a:pPr>
            <a:r>
              <a:rPr lang="en-CA" dirty="0"/>
              <a:t>                }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352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D902-1E55-4523-8D47-69F23931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7EA-816C-4939-A461-720B0848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reader 0 in database, total readers 1</a:t>
            </a:r>
          </a:p>
          <a:p>
            <a:pPr marL="0" indent="0">
              <a:buNone/>
            </a:pPr>
            <a:r>
              <a:rPr lang="en-CA" dirty="0"/>
              <a:t>reader 0 leaving database</a:t>
            </a:r>
          </a:p>
          <a:p>
            <a:pPr marL="0" indent="0">
              <a:buNone/>
            </a:pPr>
            <a:r>
              <a:rPr lang="en-CA" dirty="0"/>
              <a:t>reader 1 in database, total readers 2</a:t>
            </a:r>
          </a:p>
          <a:p>
            <a:pPr marL="0" indent="0">
              <a:buNone/>
            </a:pPr>
            <a:r>
              <a:rPr lang="en-CA" dirty="0"/>
              <a:t>reader 1 leaving database</a:t>
            </a:r>
          </a:p>
          <a:p>
            <a:pPr marL="0" indent="0">
              <a:buNone/>
            </a:pPr>
            <a:r>
              <a:rPr lang="en-CA" dirty="0"/>
              <a:t>reader 2 in database, total readers 3</a:t>
            </a:r>
          </a:p>
          <a:p>
            <a:pPr marL="0" indent="0">
              <a:buNone/>
            </a:pPr>
            <a:r>
              <a:rPr lang="en-CA" dirty="0"/>
              <a:t>reader 2 leaving database</a:t>
            </a:r>
          </a:p>
          <a:p>
            <a:pPr marL="0" indent="0">
              <a:buNone/>
            </a:pPr>
            <a:r>
              <a:rPr lang="en-CA" dirty="0"/>
              <a:t>reader 4 in database, total readers 1</a:t>
            </a:r>
          </a:p>
          <a:p>
            <a:pPr marL="0" indent="0">
              <a:buNone/>
            </a:pPr>
            <a:r>
              <a:rPr lang="en-CA" dirty="0"/>
              <a:t>reader 4 leaving database</a:t>
            </a:r>
          </a:p>
          <a:p>
            <a:pPr marL="0" indent="0">
              <a:buNone/>
            </a:pPr>
            <a:r>
              <a:rPr lang="en-CA" dirty="0"/>
              <a:t>reader 3 in database, total readers 1</a:t>
            </a:r>
          </a:p>
          <a:p>
            <a:pPr marL="0" indent="0">
              <a:buNone/>
            </a:pPr>
            <a:r>
              <a:rPr lang="en-CA" dirty="0"/>
              <a:t>reader 3 leaving database</a:t>
            </a:r>
          </a:p>
          <a:p>
            <a:pPr marL="0" indent="0">
              <a:buNone/>
            </a:pPr>
            <a:r>
              <a:rPr lang="en-CA" dirty="0"/>
              <a:t>writer in database</a:t>
            </a:r>
          </a:p>
          <a:p>
            <a:pPr marL="0" indent="0">
              <a:buNone/>
            </a:pPr>
            <a:r>
              <a:rPr lang="en-CA" dirty="0"/>
              <a:t>write out of database</a:t>
            </a:r>
          </a:p>
          <a:p>
            <a:pPr marL="0" indent="0">
              <a:buNone/>
            </a:pPr>
            <a:r>
              <a:rPr lang="en-CA" dirty="0"/>
              <a:t>reader 2 in database, total readers 1</a:t>
            </a:r>
          </a:p>
          <a:p>
            <a:pPr marL="0" indent="0">
              <a:buNone/>
            </a:pPr>
            <a:r>
              <a:rPr lang="en-CA" dirty="0"/>
              <a:t>reader 1 in database, total readers 3</a:t>
            </a:r>
          </a:p>
          <a:p>
            <a:pPr marL="0" indent="0">
              <a:buNone/>
            </a:pPr>
            <a:r>
              <a:rPr lang="en-CA" dirty="0"/>
              <a:t>reader 1 leaving database</a:t>
            </a:r>
          </a:p>
        </p:txBody>
      </p:sp>
    </p:spTree>
    <p:extLst>
      <p:ext uri="{BB962C8B-B14F-4D97-AF65-F5344CB8AC3E}">
        <p14:creationId xmlns:p14="http://schemas.microsoft.com/office/powerpoint/2010/main" val="2543904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934F-03C2-4308-9614-DC33CA57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946F-EB8C-4EE8-9FAD-FBB75004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</a:t>
            </a:r>
            <a:r>
              <a:rPr lang="en-CA" dirty="0" err="1"/>
              <a:t>pthreads</a:t>
            </a:r>
            <a:r>
              <a:rPr lang="en-CA" dirty="0"/>
              <a:t> a mutex is used to protect a critical region</a:t>
            </a:r>
          </a:p>
          <a:p>
            <a:r>
              <a:rPr lang="en-CA" dirty="0" err="1"/>
              <a:t>Pthreads</a:t>
            </a:r>
            <a:r>
              <a:rPr lang="en-CA" dirty="0"/>
              <a:t> uses condition variables to signal that a condition has occurred</a:t>
            </a:r>
          </a:p>
          <a:p>
            <a:r>
              <a:rPr lang="en-CA" dirty="0"/>
              <a:t>A condition variable is manipulated within a critical region, so it is always associated with a mutex</a:t>
            </a:r>
          </a:p>
          <a:p>
            <a:r>
              <a:rPr lang="en-CA" dirty="0"/>
              <a:t>The condition variable type is </a:t>
            </a:r>
            <a:r>
              <a:rPr lang="en-CA" dirty="0" err="1"/>
              <a:t>pthread_cond_t</a:t>
            </a:r>
            <a:endParaRPr lang="en-CA" dirty="0"/>
          </a:p>
          <a:p>
            <a:r>
              <a:rPr lang="en-CA" dirty="0"/>
              <a:t>These variables can be initialized in two ways, the first way is:</a:t>
            </a:r>
          </a:p>
          <a:p>
            <a:pPr marL="400050" lvl="1" indent="0">
              <a:buNone/>
            </a:pPr>
            <a:r>
              <a:rPr lang="en-CA" sz="2000" dirty="0" err="1"/>
              <a:t>pthread_cond_t</a:t>
            </a:r>
            <a:r>
              <a:rPr lang="en-CA" sz="2000" dirty="0"/>
              <a:t> </a:t>
            </a:r>
            <a:r>
              <a:rPr lang="en-CA" sz="2000" dirty="0" err="1"/>
              <a:t>cond</a:t>
            </a:r>
            <a:r>
              <a:rPr lang="en-CA" sz="2000" dirty="0"/>
              <a:t> = PTHREAD_COND_INITIALIZER;</a:t>
            </a:r>
          </a:p>
          <a:p>
            <a:r>
              <a:rPr lang="en-CA" dirty="0"/>
              <a:t>The second way is to use </a:t>
            </a:r>
            <a:r>
              <a:rPr lang="en-CA" dirty="0" err="1"/>
              <a:t>pthread_cond_init</a:t>
            </a:r>
            <a:r>
              <a:rPr lang="en-CA" dirty="0"/>
              <a:t>, which has two parameters, a pointer to a condition variable and NULL</a:t>
            </a:r>
          </a:p>
        </p:txBody>
      </p:sp>
    </p:spTree>
    <p:extLst>
      <p:ext uri="{BB962C8B-B14F-4D97-AF65-F5344CB8AC3E}">
        <p14:creationId xmlns:p14="http://schemas.microsoft.com/office/powerpoint/2010/main" val="2535818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382B-C3C8-4B68-A929-6D157961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E674-D0E6-4340-A6E5-3419232A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pthread_cond_wait</a:t>
            </a:r>
            <a:r>
              <a:rPr lang="en-CA" dirty="0"/>
              <a:t>() procedure has two parameters:</a:t>
            </a:r>
          </a:p>
          <a:p>
            <a:pPr lvl="1"/>
            <a:r>
              <a:rPr lang="en-CA" sz="2000" dirty="0"/>
              <a:t>A pointer to a condition variable</a:t>
            </a:r>
          </a:p>
          <a:p>
            <a:pPr lvl="1"/>
            <a:r>
              <a:rPr lang="en-CA" sz="2000" dirty="0"/>
              <a:t>A pointer to a mutex</a:t>
            </a:r>
          </a:p>
          <a:p>
            <a:r>
              <a:rPr lang="en-CA" dirty="0"/>
              <a:t>The mutex must be locked when the procedure is called, that is it is within a critical region protected by the mutex</a:t>
            </a:r>
          </a:p>
          <a:p>
            <a:r>
              <a:rPr lang="en-CA" dirty="0"/>
              <a:t>The thread gives up the mutex when </a:t>
            </a:r>
            <a:r>
              <a:rPr lang="en-CA" dirty="0" err="1"/>
              <a:t>pthread_cont_wait</a:t>
            </a:r>
            <a:r>
              <a:rPr lang="en-CA" dirty="0"/>
              <a:t> is called</a:t>
            </a:r>
          </a:p>
          <a:p>
            <a:r>
              <a:rPr lang="en-CA" dirty="0"/>
              <a:t>The procedure waits until the condition is signalled</a:t>
            </a:r>
          </a:p>
          <a:p>
            <a:r>
              <a:rPr lang="en-CA" dirty="0"/>
              <a:t>The </a:t>
            </a:r>
            <a:r>
              <a:rPr lang="en-CA" dirty="0" err="1"/>
              <a:t>pthread_cond_signal</a:t>
            </a:r>
            <a:r>
              <a:rPr lang="en-CA" dirty="0"/>
              <a:t>() procedure is used to signal a condition variable</a:t>
            </a:r>
          </a:p>
          <a:p>
            <a:r>
              <a:rPr lang="en-CA" dirty="0"/>
              <a:t>It single parameter is a pointer to the condition variable</a:t>
            </a:r>
          </a:p>
        </p:txBody>
      </p:sp>
    </p:spTree>
    <p:extLst>
      <p:ext uri="{BB962C8B-B14F-4D97-AF65-F5344CB8AC3E}">
        <p14:creationId xmlns:p14="http://schemas.microsoft.com/office/powerpoint/2010/main" val="1341885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0037-A1D6-49F9-899B-18917F9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032A-3F38-4CF5-A553-FF070688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call to </a:t>
            </a:r>
            <a:r>
              <a:rPr lang="en-CA" dirty="0" err="1"/>
              <a:t>pthread_cond_signal</a:t>
            </a:r>
            <a:r>
              <a:rPr lang="en-CA" dirty="0"/>
              <a:t> must occur in a critical region that is protected by the same mutex as the </a:t>
            </a:r>
            <a:r>
              <a:rPr lang="en-CA" dirty="0" err="1"/>
              <a:t>pthread_cond_wait</a:t>
            </a:r>
            <a:endParaRPr lang="en-CA" dirty="0"/>
          </a:p>
          <a:p>
            <a:r>
              <a:rPr lang="en-CA" dirty="0"/>
              <a:t>The thread will be unblocked from the </a:t>
            </a:r>
            <a:r>
              <a:rPr lang="en-CA" dirty="0" err="1"/>
              <a:t>pthread_cond_wait</a:t>
            </a:r>
            <a:r>
              <a:rPr lang="en-CA" dirty="0"/>
              <a:t>, but it will not be able to execute until the thread that called </a:t>
            </a:r>
            <a:r>
              <a:rPr lang="en-CA" dirty="0" err="1"/>
              <a:t>pthread_cond_signal</a:t>
            </a:r>
            <a:r>
              <a:rPr lang="en-CA" dirty="0"/>
              <a:t> unlocks the mutex</a:t>
            </a:r>
          </a:p>
          <a:p>
            <a:r>
              <a:rPr lang="en-CA" dirty="0"/>
              <a:t>There is also a </a:t>
            </a:r>
            <a:r>
              <a:rPr lang="en-CA" dirty="0" err="1"/>
              <a:t>pthread_cond_broadcast</a:t>
            </a:r>
            <a:r>
              <a:rPr lang="en-CA" dirty="0"/>
              <a:t>() procedure that will unblock all the threads waiting for the condition variable</a:t>
            </a:r>
          </a:p>
          <a:p>
            <a:r>
              <a:rPr lang="en-CA" dirty="0"/>
              <a:t>Only one of these threads will be able to execute when the mutex is unlocked</a:t>
            </a:r>
          </a:p>
        </p:txBody>
      </p:sp>
    </p:spTree>
    <p:extLst>
      <p:ext uri="{BB962C8B-B14F-4D97-AF65-F5344CB8AC3E}">
        <p14:creationId xmlns:p14="http://schemas.microsoft.com/office/powerpoint/2010/main" val="789457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21EF-B7B1-4548-BE48-FACD5D52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EF09-773C-496B-9026-17BD3BA5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Earlier we examined a solution to the producer-consumer problem using semaphores</a:t>
            </a:r>
          </a:p>
          <a:p>
            <a:r>
              <a:rPr lang="en-CA" dirty="0"/>
              <a:t>We can also solve this problem using condition variables that play a similar role to the semaphores</a:t>
            </a:r>
          </a:p>
          <a:p>
            <a:r>
              <a:rPr lang="en-CA" dirty="0"/>
              <a:t>The first solution used semaphores empty and full to keep track of the number of items in the buffer and the number of free slots</a:t>
            </a:r>
          </a:p>
          <a:p>
            <a:r>
              <a:rPr lang="en-CA" dirty="0"/>
              <a:t>We can replace them by condition variables full and empty and a regular integer variable, count, which is the number of items in the buffer</a:t>
            </a:r>
          </a:p>
          <a:p>
            <a:r>
              <a:rPr lang="en-CA" dirty="0"/>
              <a:t>The first bit of the solution is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39652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6F60-775A-4496-8B2A-2B91C138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8D28-8395-463F-B25A-88DD291D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unistd.h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#define SIZE 5</a:t>
            </a:r>
          </a:p>
          <a:p>
            <a:pPr marL="0" indent="0">
              <a:buNone/>
            </a:pPr>
            <a:r>
              <a:rPr lang="en-CA" dirty="0" err="1"/>
              <a:t>pthread_mutex_t</a:t>
            </a:r>
            <a:r>
              <a:rPr lang="en-CA" dirty="0"/>
              <a:t> mutex = PTHREAD_MUTEX_INITIALIZER;</a:t>
            </a:r>
          </a:p>
          <a:p>
            <a:pPr marL="0" indent="0">
              <a:buNone/>
            </a:pPr>
            <a:r>
              <a:rPr lang="en-CA" dirty="0" err="1"/>
              <a:t>pthread_cond_t</a:t>
            </a:r>
            <a:r>
              <a:rPr lang="en-CA" dirty="0"/>
              <a:t> empty = PTHREAD_COND_INITIALIZER;</a:t>
            </a:r>
          </a:p>
          <a:p>
            <a:pPr marL="0" indent="0">
              <a:buNone/>
            </a:pPr>
            <a:r>
              <a:rPr lang="en-CA" dirty="0" err="1"/>
              <a:t>pthread_cond_t</a:t>
            </a:r>
            <a:r>
              <a:rPr lang="en-CA" dirty="0"/>
              <a:t> full = PTHREAD_COND_INITIALIZER;</a:t>
            </a:r>
          </a:p>
          <a:p>
            <a:pPr marL="0" indent="0">
              <a:buNone/>
            </a:pPr>
            <a:r>
              <a:rPr lang="en-CA" dirty="0"/>
              <a:t>int count = 0;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6997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A29E-D9A0-4332-9514-7525F6E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0039-7B05-478D-940A-AB637B7B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following two slides show the procedures for the producer and consumer threads</a:t>
            </a:r>
          </a:p>
          <a:p>
            <a:r>
              <a:rPr lang="en-CA" dirty="0"/>
              <a:t>Note that these are close to what we had before with semaphores</a:t>
            </a:r>
          </a:p>
          <a:p>
            <a:r>
              <a:rPr lang="en-CA" dirty="0"/>
              <a:t>The following slide has the main procedure followed by the output from the program</a:t>
            </a:r>
          </a:p>
          <a:p>
            <a:r>
              <a:rPr lang="en-CA" dirty="0"/>
              <a:t>The output isn’t all that interesting</a:t>
            </a:r>
          </a:p>
          <a:p>
            <a:r>
              <a:rPr lang="en-CA" dirty="0"/>
              <a:t>With a buffer of size 5 and the producer producing 20 items, we expect it to fill up approximately three times</a:t>
            </a:r>
          </a:p>
        </p:txBody>
      </p:sp>
    </p:spTree>
    <p:extLst>
      <p:ext uri="{BB962C8B-B14F-4D97-AF65-F5344CB8AC3E}">
        <p14:creationId xmlns:p14="http://schemas.microsoft.com/office/powerpoint/2010/main" val="2048027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950E-1FE0-4919-BE6D-15DC4D52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9B14-9DBA-4A20-90EE-A017EF9F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void *producer(void* </a:t>
            </a:r>
            <a:r>
              <a:rPr lang="en-CA" dirty="0" err="1"/>
              <a:t>tid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for(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&lt;20;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if(count == SIZE) {</a:t>
            </a:r>
          </a:p>
          <a:p>
            <a:pPr marL="0" indent="0">
              <a:buNone/>
            </a:pPr>
            <a:r>
              <a:rPr lang="en-CA" dirty="0"/>
              <a:t>                        </a:t>
            </a:r>
            <a:r>
              <a:rPr lang="en-CA" dirty="0" err="1"/>
              <a:t>printf</a:t>
            </a:r>
            <a:r>
              <a:rPr lang="en-CA" dirty="0"/>
              <a:t>("Producer: buffer is full\n");</a:t>
            </a:r>
          </a:p>
          <a:p>
            <a:pPr marL="0" indent="0">
              <a:buNone/>
            </a:pPr>
            <a:r>
              <a:rPr lang="en-CA" dirty="0"/>
              <a:t>                        </a:t>
            </a:r>
            <a:r>
              <a:rPr lang="en-CA" dirty="0" err="1"/>
              <a:t>pthread_cond_wait</a:t>
            </a:r>
            <a:r>
              <a:rPr lang="en-CA" dirty="0"/>
              <a:t>(&amp;empty, &amp;mutex);</a:t>
            </a:r>
          </a:p>
          <a:p>
            <a:pPr marL="0" indent="0">
              <a:buNone/>
            </a:pPr>
            <a:r>
              <a:rPr lang="en-CA" dirty="0"/>
              <a:t>                }</a:t>
            </a:r>
          </a:p>
          <a:p>
            <a:pPr marL="0" indent="0">
              <a:buNone/>
            </a:pPr>
            <a:r>
              <a:rPr lang="en-CA" dirty="0"/>
              <a:t>                count = count+1;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pthread_cond_signal</a:t>
            </a:r>
            <a:r>
              <a:rPr lang="en-CA" dirty="0"/>
              <a:t>(&amp;full);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pthread_mutex_unlock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740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1770-A5EF-4484-8AF6-1A2833EA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190F-0A80-4ECC-A5BA-44476B0B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void *consumer(void *</a:t>
            </a:r>
            <a:r>
              <a:rPr lang="en-CA" dirty="0" err="1"/>
              <a:t>tid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for(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&lt;20;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if(count == 0) {</a:t>
            </a:r>
          </a:p>
          <a:p>
            <a:pPr marL="0" indent="0">
              <a:buNone/>
            </a:pPr>
            <a:r>
              <a:rPr lang="en-CA" dirty="0"/>
              <a:t>                        </a:t>
            </a:r>
            <a:r>
              <a:rPr lang="en-CA" dirty="0" err="1"/>
              <a:t>printf</a:t>
            </a:r>
            <a:r>
              <a:rPr lang="en-CA" dirty="0"/>
              <a:t>("Consumer: buffer is empty\n");</a:t>
            </a:r>
          </a:p>
          <a:p>
            <a:pPr marL="0" indent="0">
              <a:buNone/>
            </a:pPr>
            <a:r>
              <a:rPr lang="en-CA" dirty="0"/>
              <a:t>                        </a:t>
            </a:r>
            <a:r>
              <a:rPr lang="en-CA" dirty="0" err="1"/>
              <a:t>pthread_cond_wait</a:t>
            </a:r>
            <a:r>
              <a:rPr lang="en-CA" dirty="0"/>
              <a:t>(&amp;full, &amp;mutex);</a:t>
            </a:r>
          </a:p>
          <a:p>
            <a:pPr marL="0" indent="0">
              <a:buNone/>
            </a:pPr>
            <a:r>
              <a:rPr lang="en-CA" dirty="0"/>
              <a:t>                }</a:t>
            </a:r>
          </a:p>
          <a:p>
            <a:pPr marL="0" indent="0">
              <a:buNone/>
            </a:pPr>
            <a:r>
              <a:rPr lang="en-CA" dirty="0"/>
              <a:t>                count = count-1;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pthread_cond_signal</a:t>
            </a:r>
            <a:r>
              <a:rPr lang="en-CA" dirty="0"/>
              <a:t>(&amp;empty);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pthread_mutex_unlock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160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459-EC66-435F-A309-C78441D3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47C6-6F53-40D9-AF7F-37C409E6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daemon starts by running as root, but when a user logs in it will switch to the user’s account</a:t>
            </a:r>
          </a:p>
          <a:p>
            <a:r>
              <a:rPr lang="en-CA" dirty="0"/>
              <a:t>Now the process is running as a regular user and not root</a:t>
            </a:r>
          </a:p>
          <a:p>
            <a:r>
              <a:rPr lang="en-CA" dirty="0"/>
              <a:t>The problem is that </a:t>
            </a:r>
            <a:r>
              <a:rPr lang="en-CA" dirty="0" err="1"/>
              <a:t>ftpd</a:t>
            </a:r>
            <a:r>
              <a:rPr lang="en-CA" dirty="0"/>
              <a:t> sometimes needs to run as root again, but it can’t do that because it’s now a regular user process, it’s lost that ability</a:t>
            </a:r>
          </a:p>
          <a:p>
            <a:r>
              <a:rPr lang="en-CA" dirty="0"/>
              <a:t>To solve this problem we introduce more user IDs for the process, when the process is running it uses the effective user ID</a:t>
            </a:r>
          </a:p>
          <a:p>
            <a:r>
              <a:rPr lang="en-CA" dirty="0"/>
              <a:t>It also has a real user ID, which in the case of ftp is root</a:t>
            </a:r>
          </a:p>
          <a:p>
            <a:r>
              <a:rPr lang="en-CA" dirty="0"/>
              <a:t>There is also a saved user ID</a:t>
            </a:r>
          </a:p>
        </p:txBody>
      </p:sp>
    </p:spTree>
    <p:extLst>
      <p:ext uri="{BB962C8B-B14F-4D97-AF65-F5344CB8AC3E}">
        <p14:creationId xmlns:p14="http://schemas.microsoft.com/office/powerpoint/2010/main" val="3514571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EDD-F0A9-42CF-8E99-117E9499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F475-28FA-41C2-B8EB-F7B87D3D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pthread_t</a:t>
            </a:r>
            <a:r>
              <a:rPr lang="en-CA" dirty="0"/>
              <a:t> pro;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pthread_t</a:t>
            </a:r>
            <a:r>
              <a:rPr lang="en-CA" dirty="0"/>
              <a:t> con;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rc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rc</a:t>
            </a:r>
            <a:r>
              <a:rPr lang="en-CA" dirty="0"/>
              <a:t> = </a:t>
            </a:r>
            <a:r>
              <a:rPr lang="en-CA" dirty="0" err="1"/>
              <a:t>pthread_create</a:t>
            </a:r>
            <a:r>
              <a:rPr lang="en-CA" dirty="0"/>
              <a:t>(&amp;pro, NULL, producer, NULL);</a:t>
            </a:r>
          </a:p>
          <a:p>
            <a:pPr marL="0" indent="0">
              <a:buNone/>
            </a:pPr>
            <a:r>
              <a:rPr lang="en-CA" dirty="0"/>
              <a:t>        if(</a:t>
            </a:r>
            <a:r>
              <a:rPr lang="en-CA" dirty="0" err="1"/>
              <a:t>rc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("Error: can't create producer\n");</a:t>
            </a:r>
          </a:p>
          <a:p>
            <a:pPr marL="0" indent="0">
              <a:buNone/>
            </a:pPr>
            <a:r>
              <a:rPr lang="en-CA" dirty="0"/>
              <a:t>                exit(-1);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rc</a:t>
            </a:r>
            <a:r>
              <a:rPr lang="en-CA" dirty="0"/>
              <a:t> = </a:t>
            </a:r>
            <a:r>
              <a:rPr lang="en-CA" dirty="0" err="1"/>
              <a:t>pthread_create</a:t>
            </a:r>
            <a:r>
              <a:rPr lang="en-CA" dirty="0"/>
              <a:t>(&amp;con, NULL, consumer, NULL);</a:t>
            </a:r>
          </a:p>
          <a:p>
            <a:pPr marL="0" indent="0">
              <a:buNone/>
            </a:pPr>
            <a:r>
              <a:rPr lang="en-CA" dirty="0"/>
              <a:t>        if(</a:t>
            </a:r>
            <a:r>
              <a:rPr lang="en-CA" dirty="0" err="1"/>
              <a:t>rc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("Error: can't create consumer\n");</a:t>
            </a:r>
          </a:p>
          <a:p>
            <a:pPr marL="0" indent="0">
              <a:buNone/>
            </a:pPr>
            <a:r>
              <a:rPr lang="en-CA" dirty="0"/>
              <a:t>                exit(-1);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353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0693-4378-43C7-8CA1-4167DBDE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Pthreads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D6CE-6692-4FDA-98DA-C1FC722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Producer: buffer is full</a:t>
            </a:r>
          </a:p>
          <a:p>
            <a:pPr marL="0" indent="0">
              <a:buNone/>
            </a:pPr>
            <a:r>
              <a:rPr lang="en-US" dirty="0"/>
              <a:t>Consumer: buffer is empty</a:t>
            </a:r>
          </a:p>
          <a:p>
            <a:pPr marL="0" indent="0">
              <a:buNone/>
            </a:pPr>
            <a:r>
              <a:rPr lang="en-US" dirty="0"/>
              <a:t>Producer: buffer is full</a:t>
            </a:r>
          </a:p>
          <a:p>
            <a:pPr marL="0" indent="0">
              <a:buNone/>
            </a:pPr>
            <a:r>
              <a:rPr lang="en-US" dirty="0"/>
              <a:t>Consumer: buffer is empty</a:t>
            </a:r>
          </a:p>
          <a:p>
            <a:pPr marL="0" indent="0">
              <a:buNone/>
            </a:pPr>
            <a:r>
              <a:rPr lang="en-US" dirty="0"/>
              <a:t>Producer: buffer is full</a:t>
            </a:r>
          </a:p>
          <a:p>
            <a:pPr marL="0" indent="0">
              <a:buNone/>
            </a:pPr>
            <a:r>
              <a:rPr lang="en-US" dirty="0"/>
              <a:t>Consumer: buffer is empty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0853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A439-FC5D-428A-93D2-C0EBAB57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44E6-766C-430E-AEA6-8788076F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Semaphores are a more recent addition to </a:t>
            </a:r>
            <a:r>
              <a:rPr lang="en-CA" dirty="0" err="1"/>
              <a:t>pthreads</a:t>
            </a:r>
            <a:r>
              <a:rPr lang="en-CA" dirty="0"/>
              <a:t> and are used outside of </a:t>
            </a:r>
            <a:r>
              <a:rPr lang="en-CA" dirty="0" err="1"/>
              <a:t>pthreads</a:t>
            </a:r>
            <a:endParaRPr lang="en-CA" dirty="0"/>
          </a:p>
          <a:p>
            <a:r>
              <a:rPr lang="en-CA" dirty="0"/>
              <a:t>There are two types of semaphores in Linux, those that are used within a single process to synchronize threads, and those that can be used between processes</a:t>
            </a:r>
          </a:p>
          <a:p>
            <a:r>
              <a:rPr lang="en-CA" dirty="0"/>
              <a:t>We will only look at the first kind, since they are easier to use</a:t>
            </a:r>
          </a:p>
          <a:p>
            <a:r>
              <a:rPr lang="en-CA" dirty="0"/>
              <a:t>The semaphore data types and procedures are in the </a:t>
            </a:r>
            <a:r>
              <a:rPr lang="en-CA" dirty="0" err="1"/>
              <a:t>semaphore.h</a:t>
            </a:r>
            <a:r>
              <a:rPr lang="en-CA" dirty="0"/>
              <a:t> include file, they are not part of </a:t>
            </a:r>
            <a:r>
              <a:rPr lang="en-CA" dirty="0" err="1"/>
              <a:t>pthread.h</a:t>
            </a:r>
            <a:endParaRPr lang="en-CA" dirty="0"/>
          </a:p>
          <a:p>
            <a:r>
              <a:rPr lang="en-CA" dirty="0"/>
              <a:t>A semaphore is declared in the following way:</a:t>
            </a:r>
          </a:p>
          <a:p>
            <a:pPr marL="400050" lvl="1" indent="0">
              <a:buNone/>
            </a:pPr>
            <a:r>
              <a:rPr lang="en-CA" sz="2000" dirty="0" err="1"/>
              <a:t>sem_t</a:t>
            </a:r>
            <a:r>
              <a:rPr lang="en-CA" sz="2000" dirty="0"/>
              <a:t> semaphore;</a:t>
            </a:r>
          </a:p>
        </p:txBody>
      </p:sp>
    </p:spTree>
    <p:extLst>
      <p:ext uri="{BB962C8B-B14F-4D97-AF65-F5344CB8AC3E}">
        <p14:creationId xmlns:p14="http://schemas.microsoft.com/office/powerpoint/2010/main" val="143090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0CE9-D8F0-4377-8773-2A0B4D4A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2E00-93BB-4C6A-863D-51284E10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Semaphores cannot be initialized when they are declared, instead the </a:t>
            </a:r>
            <a:r>
              <a:rPr lang="en-CA" dirty="0" err="1"/>
              <a:t>sem_init</a:t>
            </a:r>
            <a:r>
              <a:rPr lang="en-CA" dirty="0"/>
              <a:t>() procedure must be called: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sem_init</a:t>
            </a:r>
            <a:r>
              <a:rPr lang="en-CA" sz="2000" dirty="0"/>
              <a:t>(</a:t>
            </a:r>
            <a:r>
              <a:rPr lang="en-CA" sz="2000" dirty="0" err="1"/>
              <a:t>sem_t</a:t>
            </a:r>
            <a:r>
              <a:rPr lang="en-CA" sz="2000" dirty="0"/>
              <a:t> *</a:t>
            </a:r>
            <a:r>
              <a:rPr lang="en-CA" sz="2000" dirty="0" err="1"/>
              <a:t>sem</a:t>
            </a:r>
            <a:r>
              <a:rPr lang="en-CA" sz="2000" dirty="0"/>
              <a:t>, int </a:t>
            </a:r>
            <a:r>
              <a:rPr lang="en-CA" sz="2000" dirty="0" err="1"/>
              <a:t>pshared</a:t>
            </a:r>
            <a:r>
              <a:rPr lang="en-CA" sz="2000" dirty="0"/>
              <a:t>, unsigned int value);</a:t>
            </a:r>
          </a:p>
          <a:p>
            <a:r>
              <a:rPr lang="en-CA" dirty="0"/>
              <a:t>The first parameter is the semaphore to be initialized, and the third parameter is the initial value of the semaphore</a:t>
            </a:r>
          </a:p>
          <a:p>
            <a:r>
              <a:rPr lang="en-CA" dirty="0"/>
              <a:t>The </a:t>
            </a:r>
            <a:r>
              <a:rPr lang="en-CA" dirty="0" err="1"/>
              <a:t>pshared</a:t>
            </a:r>
            <a:r>
              <a:rPr lang="en-CA" dirty="0"/>
              <a:t> parameter indicates whether the semaphore is shared between processes, the value 0 indicates that it is only used within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1519973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186B-E252-446A-9C56-83FBE131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8B58-A4C1-4743-B051-AFD0B0BF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two main procedures that are used to manipulate semaphore are:</a:t>
            </a:r>
          </a:p>
          <a:p>
            <a:pPr marL="45720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sem_wait</a:t>
            </a:r>
            <a:r>
              <a:rPr lang="en-CA" sz="2000" dirty="0"/>
              <a:t>(</a:t>
            </a:r>
            <a:r>
              <a:rPr lang="en-CA" sz="2000" dirty="0" err="1"/>
              <a:t>sem_t</a:t>
            </a:r>
            <a:r>
              <a:rPr lang="en-CA" sz="2000" dirty="0"/>
              <a:t> *</a:t>
            </a:r>
            <a:r>
              <a:rPr lang="en-CA" sz="2000" dirty="0" err="1"/>
              <a:t>sem</a:t>
            </a:r>
            <a:r>
              <a:rPr lang="en-CA" sz="2000" dirty="0"/>
              <a:t>);</a:t>
            </a:r>
          </a:p>
          <a:p>
            <a:pPr marL="45720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sem_post</a:t>
            </a:r>
            <a:r>
              <a:rPr lang="en-CA" sz="2000" dirty="0"/>
              <a:t>(</a:t>
            </a:r>
            <a:r>
              <a:rPr lang="en-CA" sz="2000" dirty="0" err="1"/>
              <a:t>sem_t</a:t>
            </a:r>
            <a:r>
              <a:rPr lang="en-CA" sz="2000" dirty="0"/>
              <a:t> *</a:t>
            </a:r>
            <a:r>
              <a:rPr lang="en-CA" sz="2000" dirty="0" err="1"/>
              <a:t>sem</a:t>
            </a:r>
            <a:r>
              <a:rPr lang="en-CA" sz="2000" dirty="0"/>
              <a:t>);</a:t>
            </a:r>
          </a:p>
          <a:p>
            <a:r>
              <a:rPr lang="en-CA" dirty="0"/>
              <a:t>When </a:t>
            </a:r>
            <a:r>
              <a:rPr lang="en-CA" dirty="0" err="1"/>
              <a:t>sem_wait</a:t>
            </a:r>
            <a:r>
              <a:rPr lang="en-CA" dirty="0"/>
              <a:t>() is called it decrements the value of the semaphore, if it is greater than zero</a:t>
            </a:r>
          </a:p>
          <a:p>
            <a:r>
              <a:rPr lang="en-CA" dirty="0"/>
              <a:t>If the semaphore becomes zero, </a:t>
            </a:r>
            <a:r>
              <a:rPr lang="en-CA" dirty="0" err="1"/>
              <a:t>sem_wait</a:t>
            </a:r>
            <a:r>
              <a:rPr lang="en-CA" dirty="0"/>
              <a:t>() blocks the thread and waits for it to become greater than zero</a:t>
            </a:r>
          </a:p>
          <a:p>
            <a:r>
              <a:rPr lang="en-CA" dirty="0"/>
              <a:t>The </a:t>
            </a:r>
            <a:r>
              <a:rPr lang="en-CA" dirty="0" err="1"/>
              <a:t>sem_post</a:t>
            </a:r>
            <a:r>
              <a:rPr lang="en-CA" dirty="0"/>
              <a:t>() procedure increments the value of the semaphore, this procedure never blocks</a:t>
            </a:r>
          </a:p>
        </p:txBody>
      </p:sp>
    </p:spTree>
    <p:extLst>
      <p:ext uri="{BB962C8B-B14F-4D97-AF65-F5344CB8AC3E}">
        <p14:creationId xmlns:p14="http://schemas.microsoft.com/office/powerpoint/2010/main" val="4235947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564B-5010-43F6-8597-C7065637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1046-83BA-42A0-9E65-ACA3034D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With this in hand we can go back to our producer-consumer solution and produce a semaphore version of it in </a:t>
            </a:r>
            <a:r>
              <a:rPr lang="en-CA" dirty="0" err="1"/>
              <a:t>pthreads</a:t>
            </a:r>
            <a:endParaRPr lang="en-CA" dirty="0"/>
          </a:p>
          <a:p>
            <a:r>
              <a:rPr lang="en-CA" dirty="0"/>
              <a:t>This solution is very similar to the previous one, the program starts with: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pthread.h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semaphore.h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stdio.h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stdlib.h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#include &lt;</a:t>
            </a:r>
            <a:r>
              <a:rPr lang="en-CA" dirty="0" err="1"/>
              <a:t>unistd.h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#define SIZE 5</a:t>
            </a:r>
          </a:p>
          <a:p>
            <a:pPr marL="0" indent="0">
              <a:buNone/>
            </a:pPr>
            <a:r>
              <a:rPr lang="en-CA" dirty="0" err="1"/>
              <a:t>pthread_mutex_t</a:t>
            </a:r>
            <a:r>
              <a:rPr lang="en-CA" dirty="0"/>
              <a:t> mutex = PTHREAD_MUTEX_INITIALIZER;</a:t>
            </a:r>
          </a:p>
          <a:p>
            <a:pPr marL="0" indent="0">
              <a:buNone/>
            </a:pPr>
            <a:r>
              <a:rPr lang="en-CA" dirty="0" err="1"/>
              <a:t>sem_t</a:t>
            </a:r>
            <a:r>
              <a:rPr lang="en-CA" dirty="0"/>
              <a:t> empty;</a:t>
            </a:r>
          </a:p>
          <a:p>
            <a:pPr marL="0" indent="0">
              <a:buNone/>
            </a:pPr>
            <a:r>
              <a:rPr lang="en-CA" dirty="0" err="1"/>
              <a:t>sem_t</a:t>
            </a:r>
            <a:r>
              <a:rPr lang="en-CA" dirty="0"/>
              <a:t> full;</a:t>
            </a:r>
          </a:p>
        </p:txBody>
      </p:sp>
    </p:spTree>
    <p:extLst>
      <p:ext uri="{BB962C8B-B14F-4D97-AF65-F5344CB8AC3E}">
        <p14:creationId xmlns:p14="http://schemas.microsoft.com/office/powerpoint/2010/main" val="1566797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5F90-85E6-43E2-9764-5E431D18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Semaphores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2B485-7B66-4536-9520-2812FDF1F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84516-4B54-4791-B2F7-9AF02A5CE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void *producer(void* </a:t>
            </a:r>
            <a:r>
              <a:rPr lang="en-CA" dirty="0" err="1"/>
              <a:t>tid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for(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&lt;20;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sem_wait</a:t>
            </a:r>
            <a:r>
              <a:rPr lang="en-CA" dirty="0"/>
              <a:t>(&amp;empty);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("produce item\n");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pthread_mutex_unlock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sem_post</a:t>
            </a:r>
            <a:r>
              <a:rPr lang="en-CA" dirty="0"/>
              <a:t>(&amp;full);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0BF504-B43A-4859-9981-164F794E8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Consumer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BA7449-B08D-4C53-B556-70CCC9B95A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void *consumer(void *</a:t>
            </a:r>
            <a:r>
              <a:rPr lang="en-CA" dirty="0" err="1"/>
              <a:t>tid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i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for(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&lt;20;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sem_wait</a:t>
            </a:r>
            <a:r>
              <a:rPr lang="en-CA" dirty="0"/>
              <a:t>(&amp;full);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("consumer item\n");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pthread_mutex_unlock</a:t>
            </a:r>
            <a:r>
              <a:rPr lang="en-CA" dirty="0"/>
              <a:t>(&amp;mutex);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sem_post</a:t>
            </a:r>
            <a:r>
              <a:rPr lang="en-CA" dirty="0"/>
              <a:t>(&amp;empty);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918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A0D3CF-5AE7-4A16-A491-02090252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Semaphores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FA027A-8B24-4952-81FF-C3343366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 dirty="0"/>
              <a:t>int main(int </a:t>
            </a:r>
            <a:r>
              <a:rPr lang="en-CA" dirty="0" err="1"/>
              <a:t>argc</a:t>
            </a:r>
            <a:r>
              <a:rPr lang="en-CA" dirty="0"/>
              <a:t>, char *</a:t>
            </a:r>
            <a:r>
              <a:rPr lang="en-CA" dirty="0" err="1"/>
              <a:t>argv</a:t>
            </a:r>
            <a:r>
              <a:rPr lang="en-CA" dirty="0"/>
              <a:t>[]) {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pthread_t</a:t>
            </a:r>
            <a:r>
              <a:rPr lang="en-CA" dirty="0"/>
              <a:t> pro;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pthread_t</a:t>
            </a:r>
            <a:r>
              <a:rPr lang="en-CA" dirty="0"/>
              <a:t> con;</a:t>
            </a:r>
          </a:p>
          <a:p>
            <a:pPr marL="0" indent="0">
              <a:buNone/>
            </a:pPr>
            <a:r>
              <a:rPr lang="en-CA" dirty="0"/>
              <a:t>        int </a:t>
            </a:r>
            <a:r>
              <a:rPr lang="en-CA" dirty="0" err="1"/>
              <a:t>rc</a:t>
            </a:r>
            <a:r>
              <a:rPr lang="en-CA" dirty="0"/>
              <a:t>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sem_init</a:t>
            </a:r>
            <a:r>
              <a:rPr lang="en-CA" dirty="0"/>
              <a:t>(&amp;empty, 0, SIZE);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sem_init</a:t>
            </a:r>
            <a:r>
              <a:rPr lang="en-CA" dirty="0"/>
              <a:t>(&amp;full, 0, 0);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rc</a:t>
            </a:r>
            <a:r>
              <a:rPr lang="en-CA" dirty="0"/>
              <a:t> = </a:t>
            </a:r>
            <a:r>
              <a:rPr lang="en-CA" dirty="0" err="1"/>
              <a:t>pthread_create</a:t>
            </a:r>
            <a:r>
              <a:rPr lang="en-CA" dirty="0"/>
              <a:t>(&amp;pro, NULL, producer, NULL);</a:t>
            </a:r>
          </a:p>
          <a:p>
            <a:pPr marL="0" indent="0">
              <a:buNone/>
            </a:pPr>
            <a:r>
              <a:rPr lang="en-CA" dirty="0"/>
              <a:t>        if(</a:t>
            </a:r>
            <a:r>
              <a:rPr lang="en-CA" dirty="0" err="1"/>
              <a:t>rc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("Error: can't create producer\n");</a:t>
            </a:r>
          </a:p>
          <a:p>
            <a:pPr marL="0" indent="0">
              <a:buNone/>
            </a:pPr>
            <a:r>
              <a:rPr lang="en-CA" dirty="0"/>
              <a:t>                exit(-1);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rc</a:t>
            </a:r>
            <a:r>
              <a:rPr lang="en-CA" dirty="0"/>
              <a:t> = </a:t>
            </a:r>
            <a:r>
              <a:rPr lang="en-CA" dirty="0" err="1"/>
              <a:t>pthread_create</a:t>
            </a:r>
            <a:r>
              <a:rPr lang="en-CA" dirty="0"/>
              <a:t>(&amp;con, NULL, consumer, NULL);</a:t>
            </a:r>
          </a:p>
          <a:p>
            <a:pPr marL="0" indent="0">
              <a:buNone/>
            </a:pPr>
            <a:r>
              <a:rPr lang="en-CA" dirty="0"/>
              <a:t>        if(</a:t>
            </a:r>
            <a:r>
              <a:rPr lang="en-CA" dirty="0" err="1"/>
              <a:t>rc</a:t>
            </a:r>
            <a:r>
              <a:rPr lang="en-CA" dirty="0"/>
              <a:t>) {</a:t>
            </a:r>
          </a:p>
          <a:p>
            <a:pPr marL="0" indent="0">
              <a:buNone/>
            </a:pPr>
            <a:r>
              <a:rPr lang="en-CA" dirty="0"/>
              <a:t>                </a:t>
            </a:r>
            <a:r>
              <a:rPr lang="en-CA" dirty="0" err="1"/>
              <a:t>printf</a:t>
            </a:r>
            <a:r>
              <a:rPr lang="en-CA" dirty="0"/>
              <a:t>("Error: can't create consumer\n");</a:t>
            </a:r>
          </a:p>
          <a:p>
            <a:pPr marL="0" indent="0">
              <a:buNone/>
            </a:pPr>
            <a:r>
              <a:rPr lang="en-CA" dirty="0"/>
              <a:t>                exit(-1);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pthread_exit</a:t>
            </a:r>
            <a:r>
              <a:rPr lang="en-CA" dirty="0"/>
              <a:t>(NULL);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303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0969-A20A-448B-92BD-35D4D489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8FE6-F047-4D94-81F1-8E9993FB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Examined the system calls that are associated with processes:</a:t>
            </a:r>
          </a:p>
          <a:p>
            <a:pPr lvl="1"/>
            <a:r>
              <a:rPr lang="en-CA" sz="2000" dirty="0"/>
              <a:t>fork()</a:t>
            </a:r>
          </a:p>
          <a:p>
            <a:pPr lvl="1"/>
            <a:r>
              <a:rPr lang="en-CA" sz="2000" dirty="0"/>
              <a:t>exec procedures</a:t>
            </a:r>
          </a:p>
          <a:p>
            <a:pPr lvl="1"/>
            <a:r>
              <a:rPr lang="en-CA" sz="2000" dirty="0"/>
              <a:t>wait procedures</a:t>
            </a:r>
          </a:p>
          <a:p>
            <a:r>
              <a:rPr lang="en-CA" dirty="0"/>
              <a:t>Introduced </a:t>
            </a:r>
            <a:r>
              <a:rPr lang="en-CA" dirty="0" err="1"/>
              <a:t>pthreads</a:t>
            </a:r>
            <a:r>
              <a:rPr lang="en-CA" dirty="0"/>
              <a:t> and the main procedures in that package</a:t>
            </a:r>
          </a:p>
          <a:p>
            <a:r>
              <a:rPr lang="en-CA" dirty="0"/>
              <a:t>Examined how some of the standard concurrency problems can be solved in </a:t>
            </a:r>
            <a:r>
              <a:rPr lang="en-CA" dirty="0" err="1"/>
              <a:t>pthreads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8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32D8-F6BB-47D0-8969-4A39D42B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4D02-2C1C-4E75-8F9F-86DBFB2C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process can switch its effective user ID to either its real or effective user ID, but unless it’s root it cannot change to any other user ID</a:t>
            </a:r>
          </a:p>
          <a:p>
            <a:r>
              <a:rPr lang="en-CA" dirty="0"/>
              <a:t>There are several system calls that can be used to change the user ID, the most flexible is </a:t>
            </a:r>
            <a:r>
              <a:rPr lang="en-CA" dirty="0" err="1"/>
              <a:t>setreuid</a:t>
            </a:r>
            <a:r>
              <a:rPr lang="en-CA" dirty="0"/>
              <a:t>():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setreuid</a:t>
            </a:r>
            <a:r>
              <a:rPr lang="en-CA" sz="2000" dirty="0"/>
              <a:t>(</a:t>
            </a:r>
            <a:r>
              <a:rPr lang="en-CA" sz="2000" dirty="0" err="1"/>
              <a:t>uid_t</a:t>
            </a:r>
            <a:r>
              <a:rPr lang="en-CA" sz="2000" dirty="0"/>
              <a:t> </a:t>
            </a:r>
            <a:r>
              <a:rPr lang="en-CA" sz="2000" dirty="0" err="1"/>
              <a:t>ruid</a:t>
            </a:r>
            <a:r>
              <a:rPr lang="en-CA" sz="2000" dirty="0"/>
              <a:t>, </a:t>
            </a:r>
            <a:r>
              <a:rPr lang="en-CA" sz="2000" dirty="0" err="1"/>
              <a:t>uid_t</a:t>
            </a:r>
            <a:r>
              <a:rPr lang="en-CA" sz="2000" dirty="0"/>
              <a:t> </a:t>
            </a:r>
            <a:r>
              <a:rPr lang="en-CA" sz="2000" dirty="0" err="1"/>
              <a:t>euid</a:t>
            </a:r>
            <a:r>
              <a:rPr lang="en-CA" sz="2000" dirty="0"/>
              <a:t>);</a:t>
            </a:r>
          </a:p>
          <a:p>
            <a:r>
              <a:rPr lang="en-CA" dirty="0"/>
              <a:t>This system call sets the real and effective user IDs to its parameters</a:t>
            </a:r>
          </a:p>
          <a:p>
            <a:r>
              <a:rPr lang="en-CA" dirty="0"/>
              <a:t>If either parameter is -1, that user ID isn’t changed</a:t>
            </a:r>
          </a:p>
          <a:p>
            <a:r>
              <a:rPr lang="en-CA" dirty="0"/>
              <a:t>Note, the process must have proper permissions to change the user IDs</a:t>
            </a:r>
          </a:p>
        </p:txBody>
      </p:sp>
    </p:spTree>
    <p:extLst>
      <p:ext uri="{BB962C8B-B14F-4D97-AF65-F5344CB8AC3E}">
        <p14:creationId xmlns:p14="http://schemas.microsoft.com/office/powerpoint/2010/main" val="81375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E882-694C-4BB9-A23E-CEA32508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D71B-2CB2-40D5-90FE-21061DF6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fork() system call is used to create a new process:</a:t>
            </a:r>
          </a:p>
          <a:p>
            <a:pPr marL="400050" lvl="1" indent="0">
              <a:buNone/>
            </a:pPr>
            <a:r>
              <a:rPr lang="en-CA" sz="2000" dirty="0" err="1"/>
              <a:t>pid_t</a:t>
            </a:r>
            <a:r>
              <a:rPr lang="en-CA" sz="2000" dirty="0"/>
              <a:t> fork(void);</a:t>
            </a:r>
          </a:p>
          <a:p>
            <a:r>
              <a:rPr lang="en-CA" dirty="0"/>
              <a:t>This system call produces a child process with a copy of the parent process’s memory, it also has all the parent’s open files</a:t>
            </a:r>
          </a:p>
          <a:p>
            <a:r>
              <a:rPr lang="en-CA" dirty="0"/>
              <a:t>In the parent process fork() returns the process ID of the child process, in the child it returns 0</a:t>
            </a:r>
          </a:p>
          <a:p>
            <a:r>
              <a:rPr lang="en-CA" dirty="0"/>
              <a:t>A process can determine its process ID by calling </a:t>
            </a:r>
            <a:r>
              <a:rPr lang="en-CA" dirty="0" err="1"/>
              <a:t>getpid</a:t>
            </a:r>
            <a:r>
              <a:rPr lang="en-CA" dirty="0"/>
              <a:t>() and it can determine its parent’s process ID by calling </a:t>
            </a:r>
            <a:r>
              <a:rPr lang="en-CA" dirty="0" err="1"/>
              <a:t>getppid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0688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AF7-3401-4B28-8683-394FE5FE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DEB8-22A3-4A5B-BFB4-C0883420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exec family of procedures are used to start the execution of a new program</a:t>
            </a:r>
          </a:p>
          <a:p>
            <a:r>
              <a:rPr lang="en-CA" dirty="0"/>
              <a:t>This program replaces the currently running process</a:t>
            </a:r>
          </a:p>
          <a:p>
            <a:r>
              <a:rPr lang="en-CA" dirty="0"/>
              <a:t>If these procedures are successful they don’t return</a:t>
            </a:r>
          </a:p>
          <a:p>
            <a:r>
              <a:rPr lang="en-CA" dirty="0"/>
              <a:t>The only one of these procedures that is a system call is </a:t>
            </a:r>
            <a:r>
              <a:rPr lang="en-CA" dirty="0" err="1"/>
              <a:t>execve</a:t>
            </a:r>
            <a:r>
              <a:rPr lang="en-CA" dirty="0"/>
              <a:t>:</a:t>
            </a:r>
          </a:p>
          <a:p>
            <a:pPr marL="400050" lvl="1" indent="0">
              <a:buNone/>
            </a:pPr>
            <a:r>
              <a:rPr lang="en-CA" sz="2000" dirty="0"/>
              <a:t>int </a:t>
            </a:r>
            <a:r>
              <a:rPr lang="en-CA" sz="2000" dirty="0" err="1"/>
              <a:t>execve</a:t>
            </a:r>
            <a:r>
              <a:rPr lang="en-CA" sz="2000" dirty="0"/>
              <a:t>(const char *filename, char const </a:t>
            </a:r>
            <a:r>
              <a:rPr lang="en-CA" sz="2000" dirty="0" err="1"/>
              <a:t>argv</a:t>
            </a:r>
            <a:r>
              <a:rPr lang="en-CA" sz="2000" dirty="0"/>
              <a:t>[], char const </a:t>
            </a:r>
            <a:r>
              <a:rPr lang="en-CA" sz="2000" dirty="0" err="1"/>
              <a:t>envp</a:t>
            </a:r>
            <a:r>
              <a:rPr lang="en-CA" sz="2000" dirty="0"/>
              <a:t>[]);</a:t>
            </a:r>
          </a:p>
          <a:p>
            <a:r>
              <a:rPr lang="en-CA" dirty="0"/>
              <a:t>The first parameter is the filename for the program that will be executed, this could be a binary executable or an interpreter script</a:t>
            </a:r>
          </a:p>
        </p:txBody>
      </p:sp>
    </p:spTree>
    <p:extLst>
      <p:ext uri="{BB962C8B-B14F-4D97-AF65-F5344CB8AC3E}">
        <p14:creationId xmlns:p14="http://schemas.microsoft.com/office/powerpoint/2010/main" val="221598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0F8C-A80E-43EC-BBA9-A1BE78C9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606B-1AA5-42F6-A9A3-E9BE8D93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it’s a binary executable it must have a main() procedure that is declared in the following way:</a:t>
            </a:r>
          </a:p>
          <a:p>
            <a:pPr marL="400050" lvl="1" indent="0">
              <a:buNone/>
            </a:pPr>
            <a:r>
              <a:rPr lang="en-CA" sz="2000" dirty="0"/>
              <a:t>int main(int </a:t>
            </a:r>
            <a:r>
              <a:rPr lang="en-CA" sz="2000" dirty="0" err="1"/>
              <a:t>argc</a:t>
            </a:r>
            <a:r>
              <a:rPr lang="en-CA" sz="2000" dirty="0"/>
              <a:t>, char *</a:t>
            </a:r>
            <a:r>
              <a:rPr lang="en-CA" sz="2000" dirty="0" err="1"/>
              <a:t>argv</a:t>
            </a:r>
            <a:r>
              <a:rPr lang="en-CA" sz="2000" dirty="0"/>
              <a:t>[], char *</a:t>
            </a:r>
            <a:r>
              <a:rPr lang="en-CA" sz="2000" dirty="0" err="1"/>
              <a:t>envp</a:t>
            </a:r>
            <a:r>
              <a:rPr lang="en-CA" sz="2000" dirty="0"/>
              <a:t>[]);</a:t>
            </a:r>
          </a:p>
          <a:p>
            <a:r>
              <a:rPr lang="en-CA" dirty="0"/>
              <a:t>The </a:t>
            </a:r>
            <a:r>
              <a:rPr lang="en-CA" dirty="0" err="1"/>
              <a:t>argv</a:t>
            </a:r>
            <a:r>
              <a:rPr lang="en-CA" dirty="0"/>
              <a:t> parameter is the list of parameters to the program, and </a:t>
            </a:r>
            <a:r>
              <a:rPr lang="en-CA" dirty="0" err="1"/>
              <a:t>argc</a:t>
            </a:r>
            <a:r>
              <a:rPr lang="en-CA" dirty="0"/>
              <a:t> is the number of parameters</a:t>
            </a:r>
          </a:p>
          <a:p>
            <a:r>
              <a:rPr lang="en-CA" dirty="0"/>
              <a:t>By convention, the first parameter to a program is the name of the program, the file it is stored on</a:t>
            </a:r>
          </a:p>
          <a:p>
            <a:r>
              <a:rPr lang="en-CA" dirty="0"/>
              <a:t>Why? A single executable can be used for several different purposes, each one having a different filename, but all sharing the same </a:t>
            </a:r>
            <a:r>
              <a:rPr lang="en-CA" dirty="0" err="1"/>
              <a:t>inode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5687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4683</TotalTime>
  <Words>5236</Words>
  <Application>Microsoft Office PowerPoint</Application>
  <PresentationFormat>Widescreen</PresentationFormat>
  <Paragraphs>527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Century Gothic</vt:lpstr>
      <vt:lpstr>Wingdings 3</vt:lpstr>
      <vt:lpstr>Ion</vt:lpstr>
      <vt:lpstr>CSCI 3310 Processes and Threads in Linux</vt:lpstr>
      <vt:lpstr>Access Control</vt:lpstr>
      <vt:lpstr>Access Control</vt:lpstr>
      <vt:lpstr>Access Control</vt:lpstr>
      <vt:lpstr>Access Control</vt:lpstr>
      <vt:lpstr>Access Control</vt:lpstr>
      <vt:lpstr>Fork</vt:lpstr>
      <vt:lpstr>Exec</vt:lpstr>
      <vt:lpstr>Exec</vt:lpstr>
      <vt:lpstr>Exec</vt:lpstr>
      <vt:lpstr>Environment Variables</vt:lpstr>
      <vt:lpstr>Interpreter Scripts</vt:lpstr>
      <vt:lpstr>Exec</vt:lpstr>
      <vt:lpstr>Exec</vt:lpstr>
      <vt:lpstr>Wait</vt:lpstr>
      <vt:lpstr>Wait</vt:lpstr>
      <vt:lpstr>Wait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Pthreads</vt:lpstr>
      <vt:lpstr>Semaphores</vt:lpstr>
      <vt:lpstr>Semaphores</vt:lpstr>
      <vt:lpstr>Semaphores</vt:lpstr>
      <vt:lpstr>Semaphores</vt:lpstr>
      <vt:lpstr>Semaphores</vt:lpstr>
      <vt:lpstr>Semaphores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3310 Processes and Threads in Linux</dc:title>
  <dc:creator>Mark Green</dc:creator>
  <cp:lastModifiedBy>Mark Green</cp:lastModifiedBy>
  <cp:revision>45</cp:revision>
  <dcterms:created xsi:type="dcterms:W3CDTF">2020-01-18T18:38:13Z</dcterms:created>
  <dcterms:modified xsi:type="dcterms:W3CDTF">2021-01-21T17:33:25Z</dcterms:modified>
</cp:coreProperties>
</file>