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869" autoAdjust="0"/>
  </p:normalViewPr>
  <p:slideViewPr>
    <p:cSldViewPr snapToGrid="0">
      <p:cViewPr varScale="1">
        <p:scale>
          <a:sx n="81" d="100"/>
          <a:sy n="81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36CB-287F-4D18-8E69-935ED15EDF94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9DA4C-F2EF-4F9E-82C4-CC6346260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41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9DA4C-F2EF-4F9E-82C4-CC634626049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52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9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7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28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57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94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61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096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34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8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33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2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54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83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9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8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50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71D0A7-BD54-4FBC-A75D-36B3F605E496}" type="datetimeFigureOut">
              <a:rPr lang="en-CA" smtClean="0"/>
              <a:t>2021-04-16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516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A532-D1AB-4E23-8E06-0A75A09E9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3310</a:t>
            </a:r>
            <a:br>
              <a:rPr lang="en-CA" dirty="0"/>
            </a:br>
            <a:r>
              <a:rPr lang="en-CA" dirty="0"/>
              <a:t>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05E5F-6614-4502-9D76-FF778C944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Mark Green</a:t>
            </a:r>
          </a:p>
          <a:p>
            <a:r>
              <a:rPr lang="en-CA" dirty="0"/>
              <a:t>Ontario tech</a:t>
            </a:r>
          </a:p>
        </p:txBody>
      </p:sp>
    </p:spTree>
    <p:extLst>
      <p:ext uri="{BB962C8B-B14F-4D97-AF65-F5344CB8AC3E}">
        <p14:creationId xmlns:p14="http://schemas.microsoft.com/office/powerpoint/2010/main" val="59946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DE9C-12F6-4CD9-8D98-0BCE68BF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652C-1083-4C50-AAFD-11176364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are the states that a process can be in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/>
              <a:t>B</a:t>
            </a:r>
            <a:r>
              <a:rPr lang="en-CA" sz="1800" dirty="0" smtClean="0"/>
              <a:t>locked, ready, run.</a:t>
            </a:r>
          </a:p>
          <a:p>
            <a:pPr lvl="1"/>
            <a:r>
              <a:rPr lang="en-CA" sz="2000" dirty="0" smtClean="0"/>
              <a:t>What </a:t>
            </a:r>
            <a:r>
              <a:rPr lang="en-CA" sz="2000" dirty="0"/>
              <a:t>is the main difference between a thread and a process</a:t>
            </a:r>
            <a:r>
              <a:rPr lang="en-CA" sz="2000" dirty="0" smtClean="0"/>
              <a:t>?</a:t>
            </a:r>
          </a:p>
          <a:p>
            <a:pPr lvl="1"/>
            <a:r>
              <a:rPr lang="en-CA" sz="2000" dirty="0" smtClean="0"/>
              <a:t>What </a:t>
            </a:r>
            <a:r>
              <a:rPr lang="en-CA" sz="2000" dirty="0"/>
              <a:t>is a thread safe procedure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Procedures that can be called from multiple threads without causing problems.</a:t>
            </a:r>
            <a:endParaRPr lang="en-CA" sz="1800" dirty="0"/>
          </a:p>
          <a:p>
            <a:pPr lvl="1"/>
            <a:r>
              <a:rPr lang="en-CA" sz="2000" dirty="0"/>
              <a:t>What are the two operations that can be performed on a semaphore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Up (increment) and down (decrement or wait) operations.</a:t>
            </a:r>
            <a:endParaRPr lang="en-CA" sz="1800" dirty="0"/>
          </a:p>
          <a:p>
            <a:pPr lvl="1"/>
            <a:r>
              <a:rPr lang="en-CA" sz="2000" dirty="0"/>
              <a:t>Briefly describe two scheduling algorithms</a:t>
            </a:r>
            <a:r>
              <a:rPr lang="en-CA" sz="2000" dirty="0" smtClean="0"/>
              <a:t>.</a:t>
            </a:r>
          </a:p>
          <a:p>
            <a:pPr lvl="2"/>
            <a:r>
              <a:rPr lang="en-CA" sz="1800" dirty="0" smtClean="0"/>
              <a:t>Pre-emptive (interrupt process) and non pre-emptive (give up control on system call).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69127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741-66AE-44A3-88E7-0EC48E0D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803E-AFB5-424C-B927-C6A37B1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Memory hierarchy</a:t>
            </a:r>
          </a:p>
          <a:p>
            <a:r>
              <a:rPr lang="en-CA" dirty="0"/>
              <a:t>Issues:</a:t>
            </a:r>
          </a:p>
          <a:p>
            <a:pPr lvl="1"/>
            <a:r>
              <a:rPr lang="en-CA" sz="2000" dirty="0"/>
              <a:t>Translation of program addresses into physical addresses</a:t>
            </a:r>
          </a:p>
          <a:p>
            <a:pPr lvl="1"/>
            <a:r>
              <a:rPr lang="en-CA" sz="2000" dirty="0"/>
              <a:t>Protect processes from illegal memory access</a:t>
            </a:r>
          </a:p>
          <a:p>
            <a:r>
              <a:rPr lang="en-CA" dirty="0"/>
              <a:t>Base and limit registers</a:t>
            </a:r>
          </a:p>
          <a:p>
            <a:r>
              <a:rPr lang="en-CA" dirty="0"/>
              <a:t>Swapping, multiple programs in memory, swapped to disk when not running, must have the whole process in memory</a:t>
            </a:r>
          </a:p>
          <a:p>
            <a:r>
              <a:rPr lang="en-CA" dirty="0"/>
              <a:t>Management of free memory:</a:t>
            </a:r>
          </a:p>
          <a:p>
            <a:pPr lvl="1"/>
            <a:r>
              <a:rPr lang="en-CA" sz="2000" dirty="0"/>
              <a:t>Bit vector</a:t>
            </a:r>
          </a:p>
          <a:p>
            <a:pPr lvl="1"/>
            <a:r>
              <a:rPr lang="en-CA" sz="2000" dirty="0"/>
              <a:t>Linked list of free blocks</a:t>
            </a:r>
          </a:p>
        </p:txBody>
      </p:sp>
    </p:spTree>
    <p:extLst>
      <p:ext uri="{BB962C8B-B14F-4D97-AF65-F5344CB8AC3E}">
        <p14:creationId xmlns:p14="http://schemas.microsoft.com/office/powerpoint/2010/main" val="127071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9A01-A712-411D-969F-CEF43BCE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7CFF-E5B7-4154-A37F-00A96CC3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Memory allocation under swapping:</a:t>
            </a:r>
          </a:p>
          <a:p>
            <a:pPr lvl="1"/>
            <a:r>
              <a:rPr lang="en-CA" sz="2000" dirty="0"/>
              <a:t>First fit</a:t>
            </a:r>
          </a:p>
          <a:p>
            <a:pPr lvl="1"/>
            <a:r>
              <a:rPr lang="en-CA" sz="2000" dirty="0"/>
              <a:t>Next fit</a:t>
            </a:r>
          </a:p>
          <a:p>
            <a:pPr lvl="1"/>
            <a:r>
              <a:rPr lang="en-CA" sz="2000" dirty="0"/>
              <a:t>Best fit</a:t>
            </a:r>
          </a:p>
          <a:p>
            <a:r>
              <a:rPr lang="en-CA" dirty="0"/>
              <a:t>Virtual memory:</a:t>
            </a:r>
          </a:p>
          <a:p>
            <a:pPr lvl="1"/>
            <a:r>
              <a:rPr lang="en-CA" sz="2000" dirty="0"/>
              <a:t>Only part of the process needs to be in memory</a:t>
            </a:r>
          </a:p>
          <a:p>
            <a:pPr lvl="1"/>
            <a:r>
              <a:rPr lang="en-CA" sz="2000" dirty="0"/>
              <a:t>Support programs larger than main memory</a:t>
            </a:r>
          </a:p>
          <a:p>
            <a:r>
              <a:rPr lang="en-CA" dirty="0"/>
              <a:t>Virtual pages, page frames, page tables, page fault</a:t>
            </a:r>
          </a:p>
          <a:p>
            <a:r>
              <a:rPr lang="en-CA" dirty="0"/>
              <a:t>Modified bit (M), referenced bit(R), protection bits</a:t>
            </a:r>
          </a:p>
        </p:txBody>
      </p:sp>
    </p:spTree>
    <p:extLst>
      <p:ext uri="{BB962C8B-B14F-4D97-AF65-F5344CB8AC3E}">
        <p14:creationId xmlns:p14="http://schemas.microsoft.com/office/powerpoint/2010/main" val="173044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F101-90E5-4B69-8A4D-1879910C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ADF7-8B56-4717-ABC6-74C6F45C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Translation lookaside buffers (TLB)</a:t>
            </a:r>
          </a:p>
          <a:p>
            <a:r>
              <a:rPr lang="en-CA" dirty="0"/>
              <a:t>Multilevel page tables</a:t>
            </a:r>
          </a:p>
          <a:p>
            <a:r>
              <a:rPr lang="en-CA" dirty="0"/>
              <a:t>Local and global page replacement algorithms</a:t>
            </a:r>
          </a:p>
          <a:p>
            <a:r>
              <a:rPr lang="en-CA" dirty="0"/>
              <a:t>Page replacement algorithms:</a:t>
            </a:r>
          </a:p>
          <a:p>
            <a:pPr lvl="1"/>
            <a:r>
              <a:rPr lang="en-CA" dirty="0"/>
              <a:t>Not recently used</a:t>
            </a:r>
          </a:p>
          <a:p>
            <a:pPr lvl="1"/>
            <a:r>
              <a:rPr lang="en-CA" dirty="0"/>
              <a:t>FIFO</a:t>
            </a:r>
          </a:p>
          <a:p>
            <a:pPr lvl="1"/>
            <a:r>
              <a:rPr lang="en-CA" dirty="0"/>
              <a:t>Second chance</a:t>
            </a:r>
          </a:p>
          <a:p>
            <a:pPr lvl="1"/>
            <a:r>
              <a:rPr lang="en-CA" dirty="0"/>
              <a:t>Clock</a:t>
            </a:r>
          </a:p>
          <a:p>
            <a:pPr lvl="1"/>
            <a:r>
              <a:rPr lang="en-CA" dirty="0"/>
              <a:t>Least recently used – why its hard to implement</a:t>
            </a:r>
          </a:p>
          <a:p>
            <a:pPr lvl="1"/>
            <a:r>
              <a:rPr lang="en-CA" dirty="0"/>
              <a:t>Not frequently used</a:t>
            </a:r>
          </a:p>
          <a:p>
            <a:pPr lvl="1"/>
            <a:r>
              <a:rPr lang="en-CA" dirty="0"/>
              <a:t>Aging</a:t>
            </a:r>
          </a:p>
          <a:p>
            <a:pPr lvl="1"/>
            <a:r>
              <a:rPr lang="en-CA" dirty="0"/>
              <a:t>Working set model</a:t>
            </a:r>
          </a:p>
          <a:p>
            <a:pPr lvl="1"/>
            <a:r>
              <a:rPr lang="en-CA" dirty="0" err="1"/>
              <a:t>WSClock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2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3A55-47E8-4AFB-B2E0-948D1F2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9C87-6762-4EBA-BF32-3542B956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Allocation of page frames for local page replacement algorithms</a:t>
            </a:r>
          </a:p>
          <a:p>
            <a:r>
              <a:rPr lang="en-CA" dirty="0"/>
              <a:t>Page fault frequency</a:t>
            </a:r>
          </a:p>
          <a:p>
            <a:r>
              <a:rPr lang="en-CA" dirty="0"/>
              <a:t>Shared code, shared libraries</a:t>
            </a:r>
          </a:p>
          <a:p>
            <a:r>
              <a:rPr lang="en-CA" dirty="0"/>
              <a:t>Data sharing, memory mapped files</a:t>
            </a:r>
          </a:p>
          <a:p>
            <a:r>
              <a:rPr lang="en-CA" dirty="0"/>
              <a:t>Instruction backup</a:t>
            </a:r>
          </a:p>
          <a:p>
            <a:r>
              <a:rPr lang="en-CA" dirty="0"/>
              <a:t>Paging daemon </a:t>
            </a:r>
          </a:p>
          <a:p>
            <a:r>
              <a:rPr lang="en-CA" dirty="0"/>
              <a:t>Problems with DMA</a:t>
            </a:r>
          </a:p>
        </p:txBody>
      </p:sp>
    </p:spTree>
    <p:extLst>
      <p:ext uri="{BB962C8B-B14F-4D97-AF65-F5344CB8AC3E}">
        <p14:creationId xmlns:p14="http://schemas.microsoft.com/office/powerpoint/2010/main" val="50177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A8C8-B593-46FE-B924-52C113F6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339-4EB2-4F8F-B174-42B3F9B8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are two main advantages of virtual memory over swapping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Virtual memory can have a whole process in memory at.</a:t>
            </a:r>
          </a:p>
          <a:p>
            <a:pPr lvl="2"/>
            <a:r>
              <a:rPr lang="en-CA" sz="1800" dirty="0" smtClean="0"/>
              <a:t>Virtual memory can run processes that are larger than memory.</a:t>
            </a:r>
            <a:endParaRPr lang="en-CA" sz="1800" dirty="0"/>
          </a:p>
          <a:p>
            <a:pPr lvl="1"/>
            <a:r>
              <a:rPr lang="en-CA" sz="2000" dirty="0"/>
              <a:t>What is a translation lookaside buffer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A small table in the CPU that maps virtual tables to page frames.</a:t>
            </a:r>
            <a:endParaRPr lang="en-CA" sz="1800" dirty="0"/>
          </a:p>
          <a:p>
            <a:pPr lvl="1"/>
            <a:r>
              <a:rPr lang="en-CA" sz="2000" dirty="0"/>
              <a:t>What is the working set model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A page replacement model where pages in the working set would have its size allocated dynamically.</a:t>
            </a:r>
            <a:endParaRPr lang="en-CA" sz="1800" dirty="0"/>
          </a:p>
          <a:p>
            <a:pPr lvl="1"/>
            <a:r>
              <a:rPr lang="en-CA" sz="2000" dirty="0"/>
              <a:t>What is a benefit of shared libraries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Programs using shared libraries do not need to know the procedures in them when they are compiled.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6311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FD4-EACB-4B85-9D52-809C9DBE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403F-C026-4E26-8030-A3CBD50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Disks – seek time and rotational latency</a:t>
            </a:r>
          </a:p>
          <a:p>
            <a:r>
              <a:rPr lang="en-CA" dirty="0"/>
              <a:t>File – a stream of bytes</a:t>
            </a:r>
          </a:p>
          <a:p>
            <a:r>
              <a:rPr lang="en-CA" dirty="0"/>
              <a:t>Directories – associate file name with location on disk</a:t>
            </a:r>
          </a:p>
          <a:p>
            <a:r>
              <a:rPr lang="en-CA" dirty="0"/>
              <a:t>One directory per disk -&gt; hierarchical directories</a:t>
            </a:r>
          </a:p>
          <a:p>
            <a:r>
              <a:rPr lang="en-CA" dirty="0"/>
              <a:t>Disk structure – partition, master boot record (MBR), partition table</a:t>
            </a:r>
          </a:p>
          <a:p>
            <a:r>
              <a:rPr lang="en-CA" dirty="0"/>
              <a:t>File storage:</a:t>
            </a:r>
          </a:p>
          <a:p>
            <a:pPr lvl="1"/>
            <a:r>
              <a:rPr lang="en-CA" sz="2000" dirty="0"/>
              <a:t>Contiguous blocks, fragmentation</a:t>
            </a:r>
          </a:p>
          <a:p>
            <a:pPr lvl="1"/>
            <a:r>
              <a:rPr lang="en-CA" sz="2000" dirty="0"/>
              <a:t>Linked list of blocks</a:t>
            </a:r>
          </a:p>
          <a:p>
            <a:pPr lvl="1"/>
            <a:r>
              <a:rPr lang="en-CA" sz="2000" dirty="0"/>
              <a:t>File allocation table (FAT)</a:t>
            </a:r>
          </a:p>
          <a:p>
            <a:pPr lvl="1"/>
            <a:r>
              <a:rPr lang="en-CA" sz="2000" dirty="0"/>
              <a:t>Index nodes of </a:t>
            </a:r>
            <a:r>
              <a:rPr lang="en-CA" sz="2000" dirty="0" err="1"/>
              <a:t>Inodes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9144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85F6-E127-4C7F-968B-8F66BEEE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321B-9122-433D-B807-D0647DA9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Journaling file system</a:t>
            </a:r>
          </a:p>
          <a:p>
            <a:r>
              <a:rPr lang="en-CA" dirty="0"/>
              <a:t>File system administration:</a:t>
            </a:r>
          </a:p>
          <a:p>
            <a:pPr lvl="1"/>
            <a:r>
              <a:rPr lang="en-CA" sz="2000" dirty="0"/>
              <a:t>Disk partitioning – </a:t>
            </a:r>
            <a:r>
              <a:rPr lang="en-CA" sz="2000" dirty="0" err="1"/>
              <a:t>fdisk</a:t>
            </a:r>
            <a:endParaRPr lang="en-CA" sz="2000" dirty="0"/>
          </a:p>
          <a:p>
            <a:pPr lvl="1"/>
            <a:r>
              <a:rPr lang="en-CA" sz="2000" dirty="0"/>
              <a:t>File system creation – </a:t>
            </a:r>
            <a:r>
              <a:rPr lang="en-CA" sz="2000" dirty="0" err="1"/>
              <a:t>mkfs</a:t>
            </a:r>
            <a:endParaRPr lang="en-CA" sz="2000" dirty="0"/>
          </a:p>
          <a:p>
            <a:pPr lvl="1"/>
            <a:r>
              <a:rPr lang="en-CA" sz="2000" dirty="0"/>
              <a:t>Determining block size and number of </a:t>
            </a:r>
            <a:r>
              <a:rPr lang="en-CA" sz="2000" dirty="0" err="1"/>
              <a:t>Inodes</a:t>
            </a:r>
            <a:endParaRPr lang="en-CA" sz="2000" dirty="0"/>
          </a:p>
          <a:p>
            <a:pPr lvl="1"/>
            <a:r>
              <a:rPr lang="en-CA" sz="2000" dirty="0"/>
              <a:t>Quotas</a:t>
            </a:r>
          </a:p>
          <a:p>
            <a:pPr lvl="1"/>
            <a:r>
              <a:rPr lang="en-CA" sz="2000" dirty="0"/>
              <a:t>Physical backup</a:t>
            </a:r>
          </a:p>
          <a:p>
            <a:pPr lvl="1"/>
            <a:r>
              <a:rPr lang="en-CA" sz="2000" dirty="0"/>
              <a:t>Logical backup – incremental dumps</a:t>
            </a:r>
          </a:p>
          <a:p>
            <a:pPr lvl="1"/>
            <a:r>
              <a:rPr lang="en-CA" sz="2000" dirty="0"/>
              <a:t>File system inconsistency – </a:t>
            </a:r>
            <a:r>
              <a:rPr lang="en-CA" sz="2000" dirty="0" err="1"/>
              <a:t>fsck</a:t>
            </a:r>
            <a:endParaRPr lang="en-CA" sz="2000" dirty="0"/>
          </a:p>
          <a:p>
            <a:pPr lvl="1"/>
            <a:r>
              <a:rPr lang="en-CA" sz="2000" dirty="0"/>
              <a:t>The two passes of </a:t>
            </a:r>
            <a:r>
              <a:rPr lang="en-CA" sz="2000" dirty="0" err="1"/>
              <a:t>fsck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9343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5F08-4454-4152-82A2-92862A97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3C31-802D-4D21-B821-86C8AEE4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dirty="0"/>
              <a:t>What is stored in the master boot record</a:t>
            </a:r>
            <a:r>
              <a:rPr lang="en-CA" dirty="0" smtClean="0"/>
              <a:t>?</a:t>
            </a:r>
          </a:p>
          <a:p>
            <a:pPr lvl="2"/>
            <a:r>
              <a:rPr lang="en-CA" dirty="0" smtClean="0"/>
              <a:t>The initial boot program and the partition table is stored in the MBR.</a:t>
            </a:r>
            <a:endParaRPr lang="en-CA" dirty="0"/>
          </a:p>
          <a:p>
            <a:pPr lvl="1"/>
            <a:r>
              <a:rPr lang="en-CA" dirty="0"/>
              <a:t>What is the main advantage of a physical backup</a:t>
            </a:r>
            <a:r>
              <a:rPr lang="en-CA" dirty="0" smtClean="0"/>
              <a:t>?</a:t>
            </a:r>
          </a:p>
          <a:p>
            <a:pPr lvl="2"/>
            <a:r>
              <a:rPr lang="en-CA" dirty="0" smtClean="0"/>
              <a:t>Backups allow for the recovery from disk crash, disasters, and stupidity.</a:t>
            </a:r>
            <a:endParaRPr lang="en-CA" dirty="0"/>
          </a:p>
          <a:p>
            <a:pPr lvl="1"/>
            <a:r>
              <a:rPr lang="en-CA" dirty="0"/>
              <a:t>Describe the two passes used by </a:t>
            </a:r>
            <a:r>
              <a:rPr lang="en-CA" dirty="0" err="1"/>
              <a:t>fsck</a:t>
            </a:r>
            <a:r>
              <a:rPr lang="en-CA" dirty="0"/>
              <a:t> to check for file system consistency</a:t>
            </a:r>
            <a:r>
              <a:rPr lang="en-CA" dirty="0" smtClean="0"/>
              <a:t>.</a:t>
            </a:r>
          </a:p>
          <a:p>
            <a:pPr lvl="2"/>
            <a:r>
              <a:rPr lang="en-CA" dirty="0" smtClean="0"/>
              <a:t>First pass counts the number of times the block appears in an </a:t>
            </a:r>
            <a:r>
              <a:rPr lang="en-CA" dirty="0" err="1" smtClean="0"/>
              <a:t>inode</a:t>
            </a:r>
            <a:r>
              <a:rPr lang="en-CA" dirty="0" smtClean="0"/>
              <a:t> and in the free list.</a:t>
            </a:r>
          </a:p>
          <a:p>
            <a:pPr lvl="2"/>
            <a:r>
              <a:rPr lang="en-CA" dirty="0" smtClean="0"/>
              <a:t>On the second pass, each entry in the directory is examined and its </a:t>
            </a:r>
            <a:r>
              <a:rPr lang="en-CA" dirty="0" err="1" smtClean="0"/>
              <a:t>inode</a:t>
            </a:r>
            <a:r>
              <a:rPr lang="en-CA" dirty="0" smtClean="0"/>
              <a:t> is incremented.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01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2DE0-945F-416D-AE8A-192DD080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0626-E76A-46E0-B345-9A6146B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 memory allocation – code, stack and heap</a:t>
            </a:r>
          </a:p>
          <a:p>
            <a:r>
              <a:rPr lang="en-CA" dirty="0"/>
              <a:t>malloc, free and </a:t>
            </a:r>
            <a:r>
              <a:rPr lang="en-CA" dirty="0" err="1"/>
              <a:t>realloc</a:t>
            </a:r>
            <a:endParaRPr lang="en-CA" dirty="0"/>
          </a:p>
          <a:p>
            <a:r>
              <a:rPr lang="en-CA" dirty="0" err="1"/>
              <a:t>errno</a:t>
            </a:r>
            <a:r>
              <a:rPr lang="en-CA" dirty="0"/>
              <a:t> </a:t>
            </a:r>
          </a:p>
          <a:p>
            <a:r>
              <a:rPr lang="en-CA" dirty="0"/>
              <a:t>Memory leaks, tools that assist with finding memory problems</a:t>
            </a:r>
          </a:p>
          <a:p>
            <a:r>
              <a:rPr lang="en-CA" dirty="0"/>
              <a:t>System calls, transition between supervisor and user mode</a:t>
            </a:r>
          </a:p>
          <a:p>
            <a:r>
              <a:rPr lang="en-CA" dirty="0"/>
              <a:t>make and </a:t>
            </a:r>
            <a:r>
              <a:rPr lang="en-CA" dirty="0" err="1"/>
              <a:t>makefiles</a:t>
            </a:r>
            <a:endParaRPr lang="en-CA" dirty="0"/>
          </a:p>
          <a:p>
            <a:r>
              <a:rPr lang="en-CA" dirty="0"/>
              <a:t>Rule format, prerequisites</a:t>
            </a:r>
          </a:p>
          <a:p>
            <a:r>
              <a:rPr lang="en-CA" dirty="0"/>
              <a:t>How do construct a </a:t>
            </a:r>
            <a:r>
              <a:rPr lang="en-CA" dirty="0" err="1"/>
              <a:t>makefile</a:t>
            </a:r>
            <a:r>
              <a:rPr lang="en-CA" dirty="0"/>
              <a:t> for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1617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63CD-B516-4925-9037-EEF52154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49E5-78F4-478B-A3AC-F632EECC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Two views</a:t>
            </a:r>
          </a:p>
          <a:p>
            <a:pPr lvl="1"/>
            <a:r>
              <a:rPr lang="en-CA" sz="2000" dirty="0"/>
              <a:t>Hardware abstraction</a:t>
            </a:r>
          </a:p>
          <a:p>
            <a:pPr lvl="1"/>
            <a:r>
              <a:rPr lang="en-CA" sz="2000" dirty="0"/>
              <a:t>Resource sharing</a:t>
            </a:r>
          </a:p>
          <a:p>
            <a:r>
              <a:rPr lang="en-CA" dirty="0"/>
              <a:t>Batch processing</a:t>
            </a:r>
          </a:p>
          <a:p>
            <a:r>
              <a:rPr lang="en-CA" dirty="0"/>
              <a:t>Execution modes</a:t>
            </a:r>
          </a:p>
          <a:p>
            <a:pPr lvl="1"/>
            <a:r>
              <a:rPr lang="en-CA" sz="2000" dirty="0"/>
              <a:t>Supervisor mode</a:t>
            </a:r>
          </a:p>
          <a:p>
            <a:pPr lvl="1"/>
            <a:r>
              <a:rPr lang="en-CA" sz="2000" dirty="0"/>
              <a:t>User mode</a:t>
            </a:r>
          </a:p>
          <a:p>
            <a:r>
              <a:rPr lang="en-CA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34541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FBFE-F498-49ED-BCDD-F4B98618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2984-8C10-4CCB-A579-4F2E77D6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happens if you free a pointer more than once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A memory leak occurs.</a:t>
            </a:r>
            <a:endParaRPr lang="en-CA" sz="1800" dirty="0"/>
          </a:p>
          <a:p>
            <a:pPr lvl="1"/>
            <a:r>
              <a:rPr lang="en-CA" sz="2000" dirty="0"/>
              <a:t>What is </a:t>
            </a:r>
            <a:r>
              <a:rPr lang="en-CA" sz="2000" dirty="0" err="1"/>
              <a:t>errno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Indicates if an error occurred on a previous call to a system procedure.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00517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CEF4-7BD3-41DE-B0DA-6D0460C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D360-E69C-4EAA-BA66-A3D534F3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File access control scheme:</a:t>
            </a:r>
          </a:p>
          <a:p>
            <a:pPr lvl="1"/>
            <a:r>
              <a:rPr lang="en-CA" sz="2000" dirty="0"/>
              <a:t>Read, write and execute</a:t>
            </a:r>
          </a:p>
          <a:p>
            <a:pPr lvl="1"/>
            <a:r>
              <a:rPr lang="en-CA" sz="2000" dirty="0"/>
              <a:t>Owner, group, world</a:t>
            </a:r>
          </a:p>
          <a:p>
            <a:r>
              <a:rPr lang="en-CA" dirty="0"/>
              <a:t>File descriptor, index into the file table</a:t>
            </a:r>
          </a:p>
          <a:p>
            <a:r>
              <a:rPr lang="en-CA" dirty="0"/>
              <a:t>Standard system calls:</a:t>
            </a:r>
          </a:p>
          <a:p>
            <a:pPr lvl="1"/>
            <a:r>
              <a:rPr lang="en-CA" sz="2000" dirty="0"/>
              <a:t>open</a:t>
            </a:r>
          </a:p>
          <a:p>
            <a:pPr lvl="1"/>
            <a:r>
              <a:rPr lang="en-CA" sz="2000" dirty="0"/>
              <a:t>close</a:t>
            </a:r>
          </a:p>
          <a:p>
            <a:pPr lvl="1"/>
            <a:r>
              <a:rPr lang="en-CA" sz="2000" dirty="0"/>
              <a:t>read</a:t>
            </a:r>
          </a:p>
          <a:p>
            <a:pPr lvl="1"/>
            <a:r>
              <a:rPr lang="en-CA" sz="2000" dirty="0"/>
              <a:t>write </a:t>
            </a:r>
          </a:p>
        </p:txBody>
      </p:sp>
    </p:spTree>
    <p:extLst>
      <p:ext uri="{BB962C8B-B14F-4D97-AF65-F5344CB8AC3E}">
        <p14:creationId xmlns:p14="http://schemas.microsoft.com/office/powerpoint/2010/main" val="93801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68AA-1716-4633-BFC4-11F09A41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05B8-CD20-4DDC-A8F9-6817A5EE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Random access – </a:t>
            </a:r>
            <a:r>
              <a:rPr lang="en-CA" dirty="0" err="1"/>
              <a:t>lseek</a:t>
            </a:r>
            <a:r>
              <a:rPr lang="en-CA" dirty="0"/>
              <a:t> system call</a:t>
            </a:r>
          </a:p>
          <a:p>
            <a:r>
              <a:rPr lang="en-CA" dirty="0" err="1"/>
              <a:t>fstat</a:t>
            </a:r>
            <a:r>
              <a:rPr lang="en-CA" dirty="0"/>
              <a:t>() – file information, mainly content of </a:t>
            </a:r>
            <a:r>
              <a:rPr lang="en-CA" dirty="0" err="1"/>
              <a:t>Inode</a:t>
            </a:r>
            <a:endParaRPr lang="en-CA" dirty="0"/>
          </a:p>
          <a:p>
            <a:r>
              <a:rPr lang="en-CA" dirty="0"/>
              <a:t>Hard and soft links</a:t>
            </a:r>
          </a:p>
          <a:p>
            <a:r>
              <a:rPr lang="en-CA" dirty="0"/>
              <a:t>Renaming files</a:t>
            </a:r>
          </a:p>
          <a:p>
            <a:r>
              <a:rPr lang="en-CA" dirty="0"/>
              <a:t>dup and dup2, file redirection</a:t>
            </a:r>
          </a:p>
          <a:p>
            <a:r>
              <a:rPr lang="en-CA" dirty="0"/>
              <a:t>Pipes, </a:t>
            </a:r>
            <a:r>
              <a:rPr lang="en-CA" dirty="0" err="1"/>
              <a:t>fcntl</a:t>
            </a:r>
            <a:r>
              <a:rPr lang="en-CA" dirty="0"/>
              <a:t>()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How do we know that we’ve reached the end of the file using read</a:t>
            </a:r>
            <a:r>
              <a:rPr lang="en-CA" sz="2000" dirty="0" smtClean="0"/>
              <a:t>()?</a:t>
            </a:r>
          </a:p>
          <a:p>
            <a:pPr lvl="2"/>
            <a:r>
              <a:rPr lang="en-CA" sz="1800" dirty="0" smtClean="0"/>
              <a:t>Read the number of bytes that we have requested. If we are unable to read the requested bytes, we have reached the end of file.</a:t>
            </a:r>
            <a:endParaRPr lang="en-CA" sz="1800" dirty="0"/>
          </a:p>
          <a:p>
            <a:pPr lvl="1"/>
            <a:r>
              <a:rPr lang="en-CA" sz="2000" dirty="0"/>
              <a:t>How can a </a:t>
            </a:r>
            <a:r>
              <a:rPr lang="en-CA" sz="2000" dirty="0" smtClean="0"/>
              <a:t>hard </a:t>
            </a:r>
            <a:r>
              <a:rPr lang="en-CA" sz="2000" dirty="0"/>
              <a:t>link fail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If a directory contains the attributes of all files, these aren’t shared and the number of directories that reference the file cannot be determined.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7052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BA60-7A6F-463B-9A2E-16C9D938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8B60-4BE0-4B31-AB75-6DE4BFB1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permissions, user ID, </a:t>
            </a:r>
            <a:r>
              <a:rPr lang="en-CA" dirty="0" err="1"/>
              <a:t>setuid</a:t>
            </a:r>
            <a:r>
              <a:rPr lang="en-CA" dirty="0"/>
              <a:t> programs</a:t>
            </a:r>
          </a:p>
          <a:p>
            <a:r>
              <a:rPr lang="en-CA" dirty="0"/>
              <a:t>fork() and exec family of procedures, environment variables</a:t>
            </a:r>
          </a:p>
          <a:p>
            <a:r>
              <a:rPr lang="en-CA" dirty="0"/>
              <a:t>wait() and </a:t>
            </a:r>
            <a:r>
              <a:rPr lang="en-CA" dirty="0" err="1"/>
              <a:t>waitpid</a:t>
            </a:r>
            <a:r>
              <a:rPr lang="en-CA" dirty="0"/>
              <a:t> system calls</a:t>
            </a:r>
          </a:p>
          <a:p>
            <a:r>
              <a:rPr lang="en-CA" dirty="0" err="1"/>
              <a:t>Pthreads</a:t>
            </a:r>
            <a:r>
              <a:rPr lang="en-CA" dirty="0"/>
              <a:t>, Linux thread library</a:t>
            </a:r>
          </a:p>
          <a:p>
            <a:r>
              <a:rPr lang="en-CA" dirty="0"/>
              <a:t>Thread creation, thread termination</a:t>
            </a:r>
          </a:p>
          <a:p>
            <a:r>
              <a:rPr lang="en-CA" dirty="0"/>
              <a:t>Passing data to threads</a:t>
            </a:r>
          </a:p>
          <a:p>
            <a:r>
              <a:rPr lang="en-CA" dirty="0"/>
              <a:t>Determining when a thread has terminated</a:t>
            </a:r>
          </a:p>
        </p:txBody>
      </p:sp>
    </p:spTree>
    <p:extLst>
      <p:ext uri="{BB962C8B-B14F-4D97-AF65-F5344CB8AC3E}">
        <p14:creationId xmlns:p14="http://schemas.microsoft.com/office/powerpoint/2010/main" val="82640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370-906B-48E0-9CBA-ED13FDE1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F7BB-BCD9-470E-9F6E-F2129D80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Thread synchronization:</a:t>
            </a:r>
          </a:p>
          <a:p>
            <a:pPr lvl="1"/>
            <a:r>
              <a:rPr lang="en-CA" sz="2000" dirty="0"/>
              <a:t>mutex – lock and unlock</a:t>
            </a:r>
          </a:p>
          <a:p>
            <a:pPr lvl="1"/>
            <a:r>
              <a:rPr lang="en-CA" sz="2000" dirty="0"/>
              <a:t>Condition variables – must be matched with a mutex, must occur in a critical region</a:t>
            </a:r>
          </a:p>
          <a:p>
            <a:pPr lvl="1"/>
            <a:r>
              <a:rPr lang="en-CA" sz="2000" dirty="0"/>
              <a:t>Semaphores – not strictly part of </a:t>
            </a:r>
            <a:r>
              <a:rPr lang="en-CA" sz="2000" dirty="0" err="1"/>
              <a:t>pthreads</a:t>
            </a:r>
            <a:endParaRPr lang="en-CA" sz="2000" dirty="0"/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After a fork() how do the processes determine which is the child and which is the parent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The child process has a return value of 0; the parent process has a return value matching the process ID of the child process.</a:t>
            </a:r>
            <a:endParaRPr lang="en-CA" sz="1800" dirty="0"/>
          </a:p>
          <a:p>
            <a:pPr lvl="1"/>
            <a:r>
              <a:rPr lang="en-CA" sz="2000" dirty="0"/>
              <a:t>Why is a condition variable associated with a mutex in </a:t>
            </a:r>
            <a:r>
              <a:rPr lang="en-CA" sz="2000" dirty="0" err="1" smtClean="0"/>
              <a:t>pthreads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A condition variable is manipulated within a critical region, which associates it with a </a:t>
            </a:r>
            <a:r>
              <a:rPr lang="en-CA" sz="1800" dirty="0" err="1" smtClean="0"/>
              <a:t>mutex</a:t>
            </a:r>
            <a:r>
              <a:rPr lang="en-CA" sz="1800" dirty="0" smtClean="0"/>
              <a:t>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402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D0EC-7E14-458F-8A2F-1863B80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9F83-943A-416A-A9C5-9B65A2ED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IPv4 addresses, dot-decimal notation, port numbers, network byte order</a:t>
            </a:r>
          </a:p>
          <a:p>
            <a:r>
              <a:rPr lang="en-CA" dirty="0" err="1"/>
              <a:t>Getaddr</a:t>
            </a:r>
            <a:r>
              <a:rPr lang="en-CA" dirty="0"/>
              <a:t> function, DNS, sockets, socket types, connect(), bind(), listen(), accept()</a:t>
            </a:r>
          </a:p>
          <a:p>
            <a:r>
              <a:rPr lang="en-CA" dirty="0"/>
              <a:t>ifconfig, ping, netstat programs</a:t>
            </a:r>
          </a:p>
          <a:p>
            <a:r>
              <a:rPr lang="en-CA" dirty="0"/>
              <a:t>Use of fork() to handle multiple clients and blocking, zombie processes, signals and signal handlers, </a:t>
            </a:r>
            <a:r>
              <a:rPr lang="en-CA" dirty="0" err="1"/>
              <a:t>sigaction</a:t>
            </a:r>
            <a:r>
              <a:rPr lang="en-CA" dirty="0"/>
              <a:t>(), signal masks</a:t>
            </a:r>
          </a:p>
          <a:p>
            <a:r>
              <a:rPr lang="en-CA" dirty="0"/>
              <a:t>Problems with read() and write() partial transfers, reliable read() and write() procedures, server and client reliability, recovering from client and server crashes</a:t>
            </a:r>
          </a:p>
        </p:txBody>
      </p:sp>
    </p:spTree>
    <p:extLst>
      <p:ext uri="{BB962C8B-B14F-4D97-AF65-F5344CB8AC3E}">
        <p14:creationId xmlns:p14="http://schemas.microsoft.com/office/powerpoint/2010/main" val="169848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24FB-2339-4300-82E7-E89A732F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9C2A-7CDD-4961-BB59-E8483668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I/O multiplexing, select() system call, shutdown()</a:t>
            </a:r>
          </a:p>
          <a:p>
            <a:r>
              <a:rPr lang="en-CA" dirty="0"/>
              <a:t>UDP clients and servers, </a:t>
            </a:r>
            <a:r>
              <a:rPr lang="en-CA" dirty="0" err="1"/>
              <a:t>sendto</a:t>
            </a:r>
            <a:r>
              <a:rPr lang="en-CA" dirty="0"/>
              <a:t>(), </a:t>
            </a:r>
            <a:r>
              <a:rPr lang="en-CA" dirty="0" err="1"/>
              <a:t>recvfrom</a:t>
            </a:r>
            <a:r>
              <a:rPr lang="en-CA" dirty="0"/>
              <a:t>(), connect on UDP sockets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Why does </a:t>
            </a:r>
            <a:r>
              <a:rPr lang="en-CA" sz="2000" dirty="0" err="1"/>
              <a:t>getaddrinfo</a:t>
            </a:r>
            <a:r>
              <a:rPr lang="en-CA" sz="2000" dirty="0"/>
              <a:t> return a link list of </a:t>
            </a:r>
            <a:r>
              <a:rPr lang="en-CA" sz="2000" dirty="0" err="1"/>
              <a:t>addinfo</a:t>
            </a:r>
            <a:r>
              <a:rPr lang="en-CA" sz="2000" dirty="0"/>
              <a:t> structures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To retrieve a list of IP addresses, with the first address being the recommended address to use.</a:t>
            </a:r>
            <a:endParaRPr lang="en-CA" sz="1800" dirty="0"/>
          </a:p>
          <a:p>
            <a:pPr lvl="1"/>
            <a:r>
              <a:rPr lang="en-CA" sz="2000" dirty="0"/>
              <a:t>How can a server deal with zombie processes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Catch a process with a </a:t>
            </a:r>
            <a:r>
              <a:rPr lang="en-CA" sz="1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SIGCHLD</a:t>
            </a:r>
            <a:r>
              <a:rPr lang="en-CA" sz="1800" dirty="0" smtClean="0"/>
              <a:t> signal and </a:t>
            </a:r>
            <a:r>
              <a:rPr lang="en-CA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waitpid</a:t>
            </a:r>
            <a:r>
              <a:rPr lang="en-CA" sz="1800" dirty="0" smtClean="0"/>
              <a:t> for the process to terminate.</a:t>
            </a:r>
            <a:endParaRPr lang="en-CA" sz="1800" dirty="0"/>
          </a:p>
          <a:p>
            <a:pPr lvl="1"/>
            <a:r>
              <a:rPr lang="en-CA" sz="2000" dirty="0"/>
              <a:t>What are the two main types of sockets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TCP and UDP sockets.</a:t>
            </a:r>
            <a:endParaRPr lang="en-CA" sz="1800" dirty="0"/>
          </a:p>
          <a:p>
            <a:pPr lvl="1"/>
            <a:r>
              <a:rPr lang="en-CA" sz="2000" dirty="0"/>
              <a:t>How can select() be used to construct a server that doesn’t need fork() or threads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It determines if the socket is ready to read and/or if the terminal is ready. it waits for any client to connect and then replies with a line it has received.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68142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A224-CD89-41AA-B962-BC395773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50E4-E39D-468C-863A-8B6E168B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Classification based on distance: PAN, LAN, MAN and WAN</a:t>
            </a:r>
          </a:p>
          <a:p>
            <a:r>
              <a:rPr lang="en-CA" dirty="0"/>
              <a:t>Layered network architectures, interfaces, services and protocols</a:t>
            </a:r>
          </a:p>
          <a:p>
            <a:r>
              <a:rPr lang="en-CA" dirty="0"/>
              <a:t>Reference models, OSI, TCP/IP, problems with reference models, Tanenbaum’s model</a:t>
            </a:r>
          </a:p>
          <a:p>
            <a:r>
              <a:rPr lang="en-CA" dirty="0"/>
              <a:t>Physical layer, twisted pair, full duplex, half duplex and simplex</a:t>
            </a:r>
          </a:p>
          <a:p>
            <a:r>
              <a:rPr lang="en-CA" dirty="0"/>
              <a:t>Coax cables, fibre optics, single mode vs. multimode</a:t>
            </a:r>
          </a:p>
          <a:p>
            <a:r>
              <a:rPr lang="en-CA" dirty="0"/>
              <a:t>Wireless, spectrum allocation, line of sight</a:t>
            </a:r>
          </a:p>
          <a:p>
            <a:r>
              <a:rPr lang="en-CA" dirty="0"/>
              <a:t>Telephone system, limited bandwidth, DSL, quantum Internet</a:t>
            </a:r>
          </a:p>
        </p:txBody>
      </p:sp>
    </p:spTree>
    <p:extLst>
      <p:ext uri="{BB962C8B-B14F-4D97-AF65-F5344CB8AC3E}">
        <p14:creationId xmlns:p14="http://schemas.microsoft.com/office/powerpoint/2010/main" val="3948466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B219-7525-43B0-9644-ED357053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A71B-BA3C-4D62-B3E3-2E8C1A9F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is the main difference between a LAN and a MAN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LAN is for a local area, MAN is for metropolitan areas.</a:t>
            </a:r>
            <a:endParaRPr lang="en-CA" sz="1800" dirty="0"/>
          </a:p>
          <a:p>
            <a:pPr lvl="1"/>
            <a:r>
              <a:rPr lang="en-CA" sz="2000" dirty="0"/>
              <a:t>What is the main difference between an interface and a protocol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Protocols go horizontal and interfaces go vertical. See slide 327.</a:t>
            </a:r>
            <a:endParaRPr lang="en-CA" sz="1800" dirty="0"/>
          </a:p>
          <a:p>
            <a:pPr lvl="1"/>
            <a:r>
              <a:rPr lang="en-CA" sz="2000" dirty="0"/>
              <a:t>What is the advantage of twisted pair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Two wires would be twisted together to transmit one signal between wires, thus increasing signal speed.</a:t>
            </a:r>
            <a:endParaRPr lang="en-CA" sz="1800" dirty="0"/>
          </a:p>
          <a:p>
            <a:pPr lvl="1"/>
            <a:r>
              <a:rPr lang="en-CA" sz="2000" dirty="0"/>
              <a:t>What is the difference between a full duplex and a half duplex channel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A channel that can transmit in both directions at the same time is a full duplex. A half duplex can only transmit in one direction at a time.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675043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A16C-2A0D-49F1-BF07-DB10750C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913E-2F85-4BA2-825E-010B40E2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Frames, packaging of bits, types of services, acknowledgements</a:t>
            </a:r>
          </a:p>
          <a:p>
            <a:r>
              <a:rPr lang="en-CA" dirty="0"/>
              <a:t>Framing, start of a frame, byte counts, flag bytes, byte stuffing</a:t>
            </a:r>
          </a:p>
          <a:p>
            <a:r>
              <a:rPr lang="en-CA" dirty="0"/>
              <a:t>Ethernet, classical ethernet, coax and vampire taps, MAC addresses, collisions, minimum frame length, binary exponential </a:t>
            </a:r>
            <a:r>
              <a:rPr lang="en-CA" dirty="0" err="1"/>
              <a:t>backoff</a:t>
            </a:r>
            <a:endParaRPr lang="en-CA" dirty="0"/>
          </a:p>
          <a:p>
            <a:r>
              <a:rPr lang="en-CA" dirty="0"/>
              <a:t>Switched ethernet, matrix switch, buffers, increased bandwidth, two way communications, multiple connections, backward learning, mapping ports to ethernet addresses</a:t>
            </a:r>
          </a:p>
        </p:txBody>
      </p:sp>
    </p:spTree>
    <p:extLst>
      <p:ext uri="{BB962C8B-B14F-4D97-AF65-F5344CB8AC3E}">
        <p14:creationId xmlns:p14="http://schemas.microsoft.com/office/powerpoint/2010/main" val="42286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B0D4-77EB-4464-B7A8-8589CACC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E86C-BDC5-44ED-BA3B-07C2FA94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Types of operating systems:</a:t>
            </a:r>
          </a:p>
          <a:p>
            <a:pPr lvl="1"/>
            <a:r>
              <a:rPr lang="en-CA" sz="2000" dirty="0"/>
              <a:t>Desk top operating systems</a:t>
            </a:r>
          </a:p>
          <a:p>
            <a:pPr lvl="1"/>
            <a:r>
              <a:rPr lang="en-CA" sz="2000" dirty="0"/>
              <a:t>Embedded operating systems</a:t>
            </a:r>
          </a:p>
          <a:p>
            <a:pPr lvl="1"/>
            <a:r>
              <a:rPr lang="en-CA" sz="2000" dirty="0"/>
              <a:t>Real time operating systems</a:t>
            </a:r>
          </a:p>
          <a:p>
            <a:pPr lvl="1"/>
            <a:r>
              <a:rPr lang="en-CA" sz="2000" dirty="0"/>
              <a:t>Server or batch operating systems</a:t>
            </a:r>
          </a:p>
          <a:p>
            <a:pPr lvl="1"/>
            <a:r>
              <a:rPr lang="en-CA" sz="2000" dirty="0" smtClean="0"/>
              <a:t>Clustered operating systems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45332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12B9-3268-42C1-9249-C557B594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2B1F-1EB3-4867-B88B-B606F5A9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is the difference between an acknowledged and an unacknowledged connectionless service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Acknowledged services can handle flow control problems automatically. </a:t>
            </a:r>
          </a:p>
          <a:p>
            <a:pPr lvl="2"/>
            <a:r>
              <a:rPr lang="en-CA" sz="1800" dirty="0" smtClean="0"/>
              <a:t>Unacknowledged services cannot detect if this problem is occurring.</a:t>
            </a:r>
            <a:endParaRPr lang="en-CA" sz="1800" dirty="0"/>
          </a:p>
          <a:p>
            <a:pPr lvl="1"/>
            <a:r>
              <a:rPr lang="en-CA" sz="2000" dirty="0"/>
              <a:t>What is a flag byte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A byte value that isn’t used in the beginning or end of the frame</a:t>
            </a:r>
            <a:endParaRPr lang="en-CA" sz="1800" dirty="0"/>
          </a:p>
          <a:p>
            <a:pPr lvl="1"/>
            <a:r>
              <a:rPr lang="en-CA" sz="2000" dirty="0"/>
              <a:t>What is a MAC address and how is it used in ethernet</a:t>
            </a:r>
            <a:r>
              <a:rPr lang="en-CA" sz="2000" dirty="0" smtClean="0"/>
              <a:t>?</a:t>
            </a:r>
          </a:p>
          <a:p>
            <a:pPr lvl="2"/>
            <a:r>
              <a:rPr lang="en-CA" sz="1400" dirty="0" smtClean="0"/>
              <a:t>It is the </a:t>
            </a:r>
            <a:r>
              <a:rPr lang="en-US" sz="1400" dirty="0" smtClean="0"/>
              <a:t>preamble </a:t>
            </a:r>
            <a:r>
              <a:rPr lang="en-US" sz="1400" dirty="0"/>
              <a:t>is used to mark the start of the frame and synchronize the clocks on the sender and </a:t>
            </a:r>
            <a:r>
              <a:rPr lang="en-US" sz="1400" dirty="0" smtClean="0"/>
              <a:t>receiver followed </a:t>
            </a:r>
            <a:r>
              <a:rPr lang="en-US" sz="1400" dirty="0"/>
              <a:t>by the destination and </a:t>
            </a:r>
            <a:r>
              <a:rPr lang="en-US" sz="1400" dirty="0" smtClean="0"/>
              <a:t>source ethernet addresses.</a:t>
            </a:r>
            <a:endParaRPr lang="en-US" sz="1400" dirty="0"/>
          </a:p>
          <a:p>
            <a:pPr lvl="1"/>
            <a:r>
              <a:rPr lang="en-CA" sz="2000" dirty="0" smtClean="0"/>
              <a:t>Why </a:t>
            </a:r>
            <a:r>
              <a:rPr lang="en-CA" sz="2000" dirty="0"/>
              <a:t>does an ethernet switch need buffers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To save frames waiting to be switched.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059496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93D4-C2E0-4945-9BED-8DCCAA30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EB90-F6E4-417E-9C44-3C98ED99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Moving packets across the network, routers, store-and-forward</a:t>
            </a:r>
          </a:p>
          <a:p>
            <a:r>
              <a:rPr lang="en-CA" dirty="0"/>
              <a:t>Graph model, routers as nodes, links as edges, routing problem</a:t>
            </a:r>
          </a:p>
          <a:p>
            <a:r>
              <a:rPr lang="en-CA" dirty="0"/>
              <a:t>Connect-oriented vs. connectionless services, routing tables, virtual circuits, connection number</a:t>
            </a:r>
          </a:p>
          <a:p>
            <a:r>
              <a:rPr lang="en-CA" dirty="0"/>
              <a:t>Routing algorithms, route cost, optimality principle, shortest path graph algorithms, flooding, sequence numbers</a:t>
            </a:r>
          </a:p>
          <a:p>
            <a:r>
              <a:rPr lang="en-CA" dirty="0"/>
              <a:t>Distance vector routing, routing table construction, count-to-infinity problem, dead routers</a:t>
            </a:r>
          </a:p>
          <a:p>
            <a:r>
              <a:rPr lang="en-CA" dirty="0"/>
              <a:t>Link state routing, link state packet, hierarchical routing, problems with faulty routers</a:t>
            </a:r>
          </a:p>
        </p:txBody>
      </p:sp>
    </p:spTree>
    <p:extLst>
      <p:ext uri="{BB962C8B-B14F-4D97-AF65-F5344CB8AC3E}">
        <p14:creationId xmlns:p14="http://schemas.microsoft.com/office/powerpoint/2010/main" val="397815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5567-D880-43E0-A528-B5668562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60B8-B092-42B3-AA1B-9F107969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Internet architecture, backbones, IETF and Internet standards, RFCs</a:t>
            </a:r>
          </a:p>
          <a:p>
            <a:r>
              <a:rPr lang="en-CA" dirty="0"/>
              <a:t>IP protocol, header, IP addresses, fragments, differentiated services</a:t>
            </a:r>
          </a:p>
          <a:p>
            <a:r>
              <a:rPr lang="en-CA" dirty="0"/>
              <a:t>IP address structure, network address, host address, subnet, subnet mask, CIDR notation</a:t>
            </a:r>
          </a:p>
          <a:p>
            <a:r>
              <a:rPr lang="en-CA" dirty="0"/>
              <a:t>Local addresses, NAT, port mapping</a:t>
            </a:r>
          </a:p>
          <a:p>
            <a:r>
              <a:rPr lang="en-CA" dirty="0"/>
              <a:t>ARP protocol, map IP addresses to ethernet addresses</a:t>
            </a:r>
          </a:p>
          <a:p>
            <a:r>
              <a:rPr lang="en-CA" dirty="0"/>
              <a:t>Packet sniffing, security and network maintenance, </a:t>
            </a:r>
            <a:r>
              <a:rPr lang="en-CA" dirty="0" err="1"/>
              <a:t>libpcap</a:t>
            </a:r>
            <a:r>
              <a:rPr lang="en-CA" dirty="0"/>
              <a:t>, decoding ethernet frames and IP packets</a:t>
            </a:r>
          </a:p>
        </p:txBody>
      </p:sp>
    </p:spTree>
    <p:extLst>
      <p:ext uri="{BB962C8B-B14F-4D97-AF65-F5344CB8AC3E}">
        <p14:creationId xmlns:p14="http://schemas.microsoft.com/office/powerpoint/2010/main" val="431682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98B6-4769-4A68-84D1-42733D32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011F-8521-4C25-B7B4-24B49000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is the main problem with virtual circuits?</a:t>
            </a:r>
          </a:p>
          <a:p>
            <a:pPr lvl="1"/>
            <a:r>
              <a:rPr lang="en-CA" sz="2000" dirty="0"/>
              <a:t>How is the optimality principle used in routing algorithms</a:t>
            </a:r>
            <a:r>
              <a:rPr lang="en-CA" sz="2000" dirty="0" smtClean="0"/>
              <a:t>?</a:t>
            </a:r>
            <a:endParaRPr lang="en-CA" dirty="0"/>
          </a:p>
          <a:p>
            <a:pPr lvl="2"/>
            <a:r>
              <a:rPr lang="en-US" dirty="0"/>
              <a:t>The optimal path from </a:t>
            </a:r>
            <a:r>
              <a:rPr lang="en-US" dirty="0" smtClean="0"/>
              <a:t>one router to another must </a:t>
            </a:r>
            <a:r>
              <a:rPr lang="en-US" dirty="0"/>
              <a:t>also lie along this optimal </a:t>
            </a:r>
            <a:r>
              <a:rPr lang="en-US" dirty="0" smtClean="0"/>
              <a:t>path.</a:t>
            </a:r>
            <a:endParaRPr lang="en-CA" sz="1400" dirty="0" smtClean="0"/>
          </a:p>
          <a:p>
            <a:pPr lvl="1"/>
            <a:r>
              <a:rPr lang="en-CA" sz="2000" dirty="0" smtClean="0"/>
              <a:t>Why </a:t>
            </a:r>
            <a:r>
              <a:rPr lang="en-CA" sz="2000" dirty="0"/>
              <a:t>would an IP packets be divided into fragments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Ethernet cannot deal with large IPv4 packets, so they must be divided into fragments.</a:t>
            </a:r>
            <a:endParaRPr lang="en-CA" sz="1800" dirty="0"/>
          </a:p>
          <a:p>
            <a:pPr lvl="1"/>
            <a:r>
              <a:rPr lang="en-CA" sz="2000" dirty="0"/>
              <a:t>How does NAT work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An internal computer uses the IP address and port number of the service it wants to reach an website.</a:t>
            </a:r>
            <a:endParaRPr lang="en-CA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5786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016-BCEC-4C28-9A4A-1D68F8DD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CD3C-B50B-4928-BCAC-321EF48A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Application interface to the network, reliability and buffering, buffer sizes, checksums, multiplexing</a:t>
            </a:r>
          </a:p>
          <a:p>
            <a:r>
              <a:rPr lang="en-CA" dirty="0"/>
              <a:t>UDP, UDP header, pseudo header</a:t>
            </a:r>
          </a:p>
          <a:p>
            <a:r>
              <a:rPr lang="en-CA" dirty="0"/>
              <a:t>TCP, TCP header, connection management, three way handshake, byte sequence numbers, connection termination, buffer management, window size, small packets, Nagle’s algorithm, silly window syndrome</a:t>
            </a:r>
          </a:p>
        </p:txBody>
      </p:sp>
    </p:spTree>
    <p:extLst>
      <p:ext uri="{BB962C8B-B14F-4D97-AF65-F5344CB8AC3E}">
        <p14:creationId xmlns:p14="http://schemas.microsoft.com/office/powerpoint/2010/main" val="215357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2E3C-379A-4FD3-B9A1-70C2E57A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80AD-BCDA-4238-B103-96E24005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Why do we need checksums at the network layer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Checksums make sure nothing has happened between the sending and receiving host and detect single bit errors.</a:t>
            </a:r>
            <a:endParaRPr lang="en-CA" sz="1800" dirty="0"/>
          </a:p>
          <a:p>
            <a:pPr lvl="1"/>
            <a:r>
              <a:rPr lang="en-CA" sz="2000" dirty="0"/>
              <a:t>How is a TCP connection established?</a:t>
            </a:r>
          </a:p>
          <a:p>
            <a:pPr lvl="1"/>
            <a:r>
              <a:rPr lang="en-CA" sz="2000" dirty="0"/>
              <a:t>What is the UDP pseudo header and what is it used for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Includes </a:t>
            </a:r>
            <a:r>
              <a:rPr lang="en-US" sz="1800" dirty="0" smtClean="0"/>
              <a:t>information </a:t>
            </a:r>
            <a:r>
              <a:rPr lang="en-US" sz="1800" dirty="0"/>
              <a:t>from the IP </a:t>
            </a:r>
            <a:r>
              <a:rPr lang="en-US" sz="1800" dirty="0" smtClean="0"/>
              <a:t>headers to guarantee the validity of a packet.</a:t>
            </a:r>
            <a:endParaRPr lang="en-CA" sz="1800" dirty="0" smtClean="0"/>
          </a:p>
          <a:p>
            <a:pPr lvl="1"/>
            <a:r>
              <a:rPr lang="en-CA" sz="2000" dirty="0" smtClean="0"/>
              <a:t>What </a:t>
            </a:r>
            <a:r>
              <a:rPr lang="en-CA" sz="2000" dirty="0"/>
              <a:t>causes the silly window syndrome and why do we want to avoid it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Slide 550.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589011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4D85-9E8B-4A8F-821E-624C7A36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BADCA-7F0E-43E3-9056-2D2FF233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DNS, map domain names to IP addresses, structure of domain names</a:t>
            </a:r>
          </a:p>
          <a:p>
            <a:r>
              <a:rPr lang="en-CA" dirty="0"/>
              <a:t>DNS servers, distributed database hierarchy based on domain names, resolvers, secondary name servers, record types</a:t>
            </a:r>
          </a:p>
          <a:p>
            <a:r>
              <a:rPr lang="en-CA" dirty="0"/>
              <a:t>DHCP, dynamic network configuration, IP lease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Why are IP leases fairly short</a:t>
            </a:r>
            <a:r>
              <a:rPr lang="en-CA" sz="2000" dirty="0" smtClean="0"/>
              <a:t>?</a:t>
            </a:r>
            <a:endParaRPr lang="en-CA" sz="1800" dirty="0"/>
          </a:p>
          <a:p>
            <a:pPr lvl="1"/>
            <a:r>
              <a:rPr lang="en-CA" sz="2000" dirty="0"/>
              <a:t>Describe the domain name </a:t>
            </a:r>
            <a:r>
              <a:rPr lang="en-CA" sz="2000" dirty="0" smtClean="0"/>
              <a:t>structure</a:t>
            </a:r>
          </a:p>
          <a:p>
            <a:pPr lvl="2"/>
            <a:r>
              <a:rPr lang="en-CA" sz="1800" dirty="0" smtClean="0"/>
              <a:t>Slide 702</a:t>
            </a:r>
            <a:endParaRPr lang="en-CA" sz="1800" dirty="0"/>
          </a:p>
          <a:p>
            <a:pPr lvl="1"/>
            <a:r>
              <a:rPr lang="en-CA" sz="2000" dirty="0"/>
              <a:t>What is a secondary name server</a:t>
            </a:r>
            <a:r>
              <a:rPr lang="en-CA" sz="2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8597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8F59-C950-4902-9218-17824B5A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A1F1-BF92-4ED9-B48E-74A0B61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Security analysis – what and who, data theft, computer access, authentication, countries and professional hackers</a:t>
            </a:r>
          </a:p>
          <a:p>
            <a:r>
              <a:rPr lang="en-CA" dirty="0"/>
              <a:t>Data that needs protection, duration, who has access, destruction</a:t>
            </a:r>
          </a:p>
          <a:p>
            <a:r>
              <a:rPr lang="en-CA" dirty="0"/>
              <a:t>Unauthorized access, passwords, tokens</a:t>
            </a:r>
          </a:p>
          <a:p>
            <a:r>
              <a:rPr lang="en-CA" dirty="0"/>
              <a:t>Validating information, acceptable sources, validation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is the difference between a password and a token</a:t>
            </a:r>
            <a:r>
              <a:rPr lang="en-CA" sz="2000" dirty="0" smtClean="0"/>
              <a:t>?</a:t>
            </a:r>
          </a:p>
          <a:p>
            <a:pPr lvl="2"/>
            <a:r>
              <a:rPr lang="en-CA" sz="1800" dirty="0" smtClean="0"/>
              <a:t>Tokens are computer generated, passwords are not.</a:t>
            </a:r>
            <a:endParaRPr lang="en-CA" sz="1800" dirty="0"/>
          </a:p>
          <a:p>
            <a:pPr lvl="1"/>
            <a:r>
              <a:rPr lang="en-CA" sz="2000" dirty="0"/>
              <a:t>How can data be destroyed?</a:t>
            </a:r>
          </a:p>
        </p:txBody>
      </p:sp>
    </p:spTree>
    <p:extLst>
      <p:ext uri="{BB962C8B-B14F-4D97-AF65-F5344CB8AC3E}">
        <p14:creationId xmlns:p14="http://schemas.microsoft.com/office/powerpoint/2010/main" val="1658858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58DB-B661-466A-8D23-7B4AD86A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E4EE-53C6-48D4-BF40-77C7C114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Plaintext, ciphertext, key, injection attack</a:t>
            </a:r>
          </a:p>
          <a:p>
            <a:r>
              <a:rPr lang="en-CA" dirty="0"/>
              <a:t>Basic ciphers, substitution, permutation, XOR, breaking basic ciphers</a:t>
            </a:r>
          </a:p>
          <a:p>
            <a:r>
              <a:rPr lang="en-CA" dirty="0"/>
              <a:t>How ciphers are developed, NIST, competitions, trust</a:t>
            </a:r>
          </a:p>
          <a:p>
            <a:r>
              <a:rPr lang="en-CA" dirty="0"/>
              <a:t>Symmetric key cipher, block cipher, multiple stages, three basic cipher techniques, hardware implementation, DES, AES</a:t>
            </a:r>
          </a:p>
          <a:p>
            <a:r>
              <a:rPr lang="en-CA" dirty="0"/>
              <a:t>Cipher block chaining (CBC), produce same ciphertext for given plaintext, too easy to crack, QKD</a:t>
            </a:r>
          </a:p>
          <a:p>
            <a:r>
              <a:rPr lang="en-CA" dirty="0"/>
              <a:t>Public key ciphers, public and private keys, RSA</a:t>
            </a:r>
          </a:p>
          <a:p>
            <a:r>
              <a:rPr lang="en-CA" dirty="0"/>
              <a:t>Digital signatures, public documents, private documents</a:t>
            </a:r>
          </a:p>
        </p:txBody>
      </p:sp>
    </p:spTree>
    <p:extLst>
      <p:ext uri="{BB962C8B-B14F-4D97-AF65-F5344CB8AC3E}">
        <p14:creationId xmlns:p14="http://schemas.microsoft.com/office/powerpoint/2010/main" val="2716356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34B-E89A-4F46-BC7F-42F7621B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5F30-E4B2-40E6-9577-80E88ABC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Message digests, protection from tampering, MD-5, SHA family, encryption</a:t>
            </a:r>
          </a:p>
          <a:p>
            <a:r>
              <a:rPr lang="en-CA" dirty="0"/>
              <a:t>Public key infrastructure, certificates, certificate authority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are the three basic types of ciphers?</a:t>
            </a:r>
          </a:p>
          <a:p>
            <a:pPr lvl="1"/>
            <a:r>
              <a:rPr lang="en-CA" sz="2000" dirty="0"/>
              <a:t>What is the main problem with symmetric key ciphers?</a:t>
            </a:r>
          </a:p>
          <a:p>
            <a:pPr lvl="1"/>
            <a:r>
              <a:rPr lang="en-CA" sz="2000" dirty="0"/>
              <a:t>How can public keys be protected?</a:t>
            </a:r>
          </a:p>
        </p:txBody>
      </p:sp>
    </p:spTree>
    <p:extLst>
      <p:ext uri="{BB962C8B-B14F-4D97-AF65-F5344CB8AC3E}">
        <p14:creationId xmlns:p14="http://schemas.microsoft.com/office/powerpoint/2010/main" val="18723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4517-91F5-44D1-AE5F-999CD4D2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0E5A-ED83-4E5E-A31B-6C0B1BEE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Operating system architecture:</a:t>
            </a:r>
          </a:p>
          <a:p>
            <a:pPr lvl="1"/>
            <a:r>
              <a:rPr lang="en-CA" sz="2000" dirty="0"/>
              <a:t>Monolithic kernel</a:t>
            </a:r>
          </a:p>
          <a:p>
            <a:pPr lvl="1"/>
            <a:r>
              <a:rPr lang="en-CA" sz="2000" dirty="0"/>
              <a:t>Micro kernel</a:t>
            </a:r>
          </a:p>
          <a:p>
            <a:pPr lvl="1"/>
            <a:r>
              <a:rPr lang="en-CA" sz="2000" dirty="0"/>
              <a:t>Layered 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List two types of operating </a:t>
            </a:r>
            <a:r>
              <a:rPr lang="en-CA" sz="2000" dirty="0" smtClean="0"/>
              <a:t>systems</a:t>
            </a:r>
          </a:p>
          <a:p>
            <a:pPr lvl="2"/>
            <a:r>
              <a:rPr lang="en-CA" sz="1800" dirty="0" smtClean="0"/>
              <a:t>Desktop and embedded operating systems.</a:t>
            </a:r>
          </a:p>
          <a:p>
            <a:pPr lvl="1"/>
            <a:r>
              <a:rPr lang="en-CA" sz="2000" dirty="0" smtClean="0"/>
              <a:t>Why do we need supervisor mode?</a:t>
            </a:r>
          </a:p>
          <a:p>
            <a:pPr lvl="2"/>
            <a:r>
              <a:rPr lang="en-CA" sz="1800" dirty="0" smtClean="0"/>
              <a:t>Supervisor mode provides root access to the hardware and can read instructions that programs aren’t normally allowed to use.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89798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0050-1DC4-4FDD-80A6-8CE57407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E83D-5248-4419-9646-5906F0A7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Firewalls, port blocking, rule sets, state based</a:t>
            </a:r>
          </a:p>
          <a:p>
            <a:r>
              <a:rPr lang="en-CA" dirty="0"/>
              <a:t>Secure DNS, cache poisoning. DNSSEC</a:t>
            </a:r>
          </a:p>
          <a:p>
            <a:r>
              <a:rPr lang="en-CA" dirty="0" err="1"/>
              <a:t>WiFi</a:t>
            </a:r>
            <a:r>
              <a:rPr lang="en-CA" dirty="0"/>
              <a:t>, encryption techniques, man in the middle attacks</a:t>
            </a:r>
          </a:p>
          <a:p>
            <a:r>
              <a:rPr lang="en-CA" dirty="0" err="1"/>
              <a:t>Ipsec</a:t>
            </a:r>
            <a:r>
              <a:rPr lang="en-CA" dirty="0"/>
              <a:t>, transport and tunnelling modes. VPN, TLS, connection protocol</a:t>
            </a:r>
          </a:p>
          <a:p>
            <a:r>
              <a:rPr lang="en-CA" dirty="0"/>
              <a:t>Honeypots, misinformation, man in the middle attacks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are honeypots used for?</a:t>
            </a:r>
          </a:p>
          <a:p>
            <a:pPr lvl="1"/>
            <a:r>
              <a:rPr lang="en-CA" sz="2000" dirty="0"/>
              <a:t>What is a man in the middle attack?</a:t>
            </a:r>
          </a:p>
        </p:txBody>
      </p:sp>
    </p:spTree>
    <p:extLst>
      <p:ext uri="{BB962C8B-B14F-4D97-AF65-F5344CB8AC3E}">
        <p14:creationId xmlns:p14="http://schemas.microsoft.com/office/powerpoint/2010/main" val="4088536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04A6-0BFA-4EC0-99BB-C30A2A78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Operating Systems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62F8-1766-403C-B3EF-CF8C776E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Large kernels – many potential holes, resource access, domains, access control lists</a:t>
            </a:r>
          </a:p>
          <a:p>
            <a:r>
              <a:rPr lang="en-CA" dirty="0"/>
              <a:t>Authentication, passwords, one time passwords, challenges, biometrics</a:t>
            </a:r>
          </a:p>
          <a:p>
            <a:r>
              <a:rPr lang="en-CA" dirty="0"/>
              <a:t>OS attacks, buffer overflow, shellcode, heap spraying, injection attacks, use existing code, ASLR</a:t>
            </a:r>
          </a:p>
          <a:p>
            <a:r>
              <a:rPr lang="en-CA" dirty="0"/>
              <a:t>Malware, virus, worm, rootkits, ransomware, Sony Rootkit, SolarWinds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is the difference between a virus and a worm?</a:t>
            </a:r>
          </a:p>
          <a:p>
            <a:pPr lvl="1"/>
            <a:r>
              <a:rPr lang="en-CA" sz="2000" dirty="0"/>
              <a:t>How can a ransomware attack be prevented?</a:t>
            </a:r>
          </a:p>
        </p:txBody>
      </p:sp>
    </p:spTree>
    <p:extLst>
      <p:ext uri="{BB962C8B-B14F-4D97-AF65-F5344CB8AC3E}">
        <p14:creationId xmlns:p14="http://schemas.microsoft.com/office/powerpoint/2010/main" val="411858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FBE-BFE0-4FEE-861E-0E361E73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6E9F-1B49-4EEE-AACE-8750FD40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 table and its contents</a:t>
            </a:r>
          </a:p>
          <a:p>
            <a:r>
              <a:rPr lang="en-CA" dirty="0"/>
              <a:t>The fork() and exec system calls</a:t>
            </a:r>
          </a:p>
          <a:p>
            <a:r>
              <a:rPr lang="en-CA" dirty="0"/>
              <a:t>Multiprogramming – run, ready and blocked states</a:t>
            </a:r>
          </a:p>
          <a:p>
            <a:r>
              <a:rPr lang="en-CA" dirty="0"/>
              <a:t>Process or context switch</a:t>
            </a:r>
          </a:p>
          <a:p>
            <a:r>
              <a:rPr lang="en-CA" dirty="0"/>
              <a:t>Process termination</a:t>
            </a:r>
          </a:p>
          <a:p>
            <a:r>
              <a:rPr lang="en-CA" dirty="0"/>
              <a:t>Threads – main reason for having threads</a:t>
            </a:r>
          </a:p>
          <a:p>
            <a:r>
              <a:rPr lang="en-CA" dirty="0"/>
              <a:t>User space and kernel space threads</a:t>
            </a:r>
          </a:p>
          <a:p>
            <a:r>
              <a:rPr lang="en-CA" dirty="0"/>
              <a:t>Stack management</a:t>
            </a:r>
          </a:p>
          <a:p>
            <a:r>
              <a:rPr lang="en-CA" dirty="0"/>
              <a:t>Thread safe procedures</a:t>
            </a:r>
          </a:p>
        </p:txBody>
      </p:sp>
    </p:spTree>
    <p:extLst>
      <p:ext uri="{BB962C8B-B14F-4D97-AF65-F5344CB8AC3E}">
        <p14:creationId xmlns:p14="http://schemas.microsoft.com/office/powerpoint/2010/main" val="192846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0B02-12B7-4299-8676-C89AF28F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D899-E9E2-4DE6-A27E-96DB8623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Inter-process </a:t>
            </a:r>
            <a:r>
              <a:rPr lang="en-CA" dirty="0"/>
              <a:t>communications and synchronization</a:t>
            </a:r>
          </a:p>
          <a:p>
            <a:r>
              <a:rPr lang="en-CA" dirty="0"/>
              <a:t>Protecting shared resources – race conditions, critical regions, mutual exclusion</a:t>
            </a:r>
          </a:p>
          <a:p>
            <a:r>
              <a:rPr lang="en-CA" dirty="0"/>
              <a:t>Examples:</a:t>
            </a:r>
          </a:p>
          <a:p>
            <a:pPr lvl="1"/>
            <a:r>
              <a:rPr lang="en-CA" sz="2000" dirty="0"/>
              <a:t>Producer-consumer problem</a:t>
            </a:r>
          </a:p>
          <a:p>
            <a:pPr lvl="1"/>
            <a:r>
              <a:rPr lang="en-CA" sz="2000" dirty="0"/>
              <a:t>Reader and writers</a:t>
            </a:r>
          </a:p>
          <a:p>
            <a:pPr lvl="1"/>
            <a:r>
              <a:rPr lang="en-CA" sz="2000" dirty="0"/>
              <a:t>Dining philosophers </a:t>
            </a:r>
          </a:p>
          <a:p>
            <a:r>
              <a:rPr lang="en-CA" dirty="0"/>
              <a:t>Semaphores, up and down operations</a:t>
            </a:r>
          </a:p>
          <a:p>
            <a:r>
              <a:rPr lang="en-CA" dirty="0"/>
              <a:t>Binary semaphore - mutex</a:t>
            </a:r>
          </a:p>
        </p:txBody>
      </p:sp>
    </p:spTree>
    <p:extLst>
      <p:ext uri="{BB962C8B-B14F-4D97-AF65-F5344CB8AC3E}">
        <p14:creationId xmlns:p14="http://schemas.microsoft.com/office/powerpoint/2010/main" val="297304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A98E-A3F7-4AA6-A77D-93730CA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5700-70CD-4342-B140-31ECDF66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Monitors, condition variables</a:t>
            </a:r>
          </a:p>
          <a:p>
            <a:r>
              <a:rPr lang="en-CA" dirty="0"/>
              <a:t>Barriers</a:t>
            </a:r>
          </a:p>
          <a:p>
            <a:r>
              <a:rPr lang="en-CA" dirty="0"/>
              <a:t>Deadlocks, starvation </a:t>
            </a:r>
          </a:p>
          <a:p>
            <a:r>
              <a:rPr lang="en-CA" dirty="0"/>
              <a:t>Solution of dining philosophers problem with semaphores</a:t>
            </a:r>
          </a:p>
          <a:p>
            <a:r>
              <a:rPr lang="en-CA" dirty="0"/>
              <a:t>Readers and writers problem with semaphores, biased against the writer, possible starvation</a:t>
            </a:r>
          </a:p>
        </p:txBody>
      </p:sp>
    </p:spTree>
    <p:extLst>
      <p:ext uri="{BB962C8B-B14F-4D97-AF65-F5344CB8AC3E}">
        <p14:creationId xmlns:p14="http://schemas.microsoft.com/office/powerpoint/2010/main" val="19207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FD3-197E-4166-9FD5-F214912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729-9514-4706-98F4-C41E4808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Scheduling, process types:</a:t>
            </a:r>
          </a:p>
          <a:p>
            <a:pPr lvl="1"/>
            <a:r>
              <a:rPr lang="en-CA" sz="2000" dirty="0"/>
              <a:t>Compute bound process</a:t>
            </a:r>
          </a:p>
          <a:p>
            <a:pPr lvl="1"/>
            <a:r>
              <a:rPr lang="en-CA" sz="2000" dirty="0"/>
              <a:t>I/O bound process</a:t>
            </a:r>
          </a:p>
          <a:p>
            <a:pPr lvl="1"/>
            <a:r>
              <a:rPr lang="en-CA" sz="2000" dirty="0"/>
              <a:t>Interactive process</a:t>
            </a:r>
          </a:p>
          <a:p>
            <a:r>
              <a:rPr lang="en-CA" dirty="0"/>
              <a:t>Scheduling policies, throughput, </a:t>
            </a:r>
            <a:r>
              <a:rPr lang="en-CA" dirty="0" err="1"/>
              <a:t>cpu</a:t>
            </a:r>
            <a:r>
              <a:rPr lang="en-CA" dirty="0"/>
              <a:t> utilization</a:t>
            </a:r>
          </a:p>
          <a:p>
            <a:r>
              <a:rPr lang="en-CA" dirty="0" err="1"/>
              <a:t>Preemptive</a:t>
            </a:r>
            <a:r>
              <a:rPr lang="en-CA" dirty="0"/>
              <a:t> vs. non-</a:t>
            </a:r>
            <a:r>
              <a:rPr lang="en-CA" dirty="0" err="1"/>
              <a:t>preemptive</a:t>
            </a:r>
            <a:r>
              <a:rPr lang="en-CA" dirty="0"/>
              <a:t> schedulers</a:t>
            </a:r>
          </a:p>
          <a:p>
            <a:r>
              <a:rPr lang="en-CA" dirty="0"/>
              <a:t>Scheduling algorithms:</a:t>
            </a:r>
          </a:p>
          <a:p>
            <a:pPr lvl="1"/>
            <a:r>
              <a:rPr lang="en-CA" sz="1900" dirty="0"/>
              <a:t>First come first served</a:t>
            </a:r>
          </a:p>
          <a:p>
            <a:pPr lvl="1"/>
            <a:r>
              <a:rPr lang="en-CA" sz="1900" dirty="0"/>
              <a:t>Shortest process first</a:t>
            </a:r>
          </a:p>
          <a:p>
            <a:pPr lvl="1"/>
            <a:r>
              <a:rPr lang="en-CA" sz="1900" dirty="0"/>
              <a:t>Round robin scheduling</a:t>
            </a:r>
          </a:p>
          <a:p>
            <a:pPr lvl="1"/>
            <a:r>
              <a:rPr lang="en-CA" sz="1900" dirty="0"/>
              <a:t>Priority 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11749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02E7-FC7D-4E02-B7B5-7082EA60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86C6-889C-4476-8471-780FC4BC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Extension to multicore</a:t>
            </a:r>
          </a:p>
          <a:p>
            <a:r>
              <a:rPr lang="en-CA" dirty="0"/>
              <a:t>Problem with XCHG instruction, hardware solution, busy wait for lock</a:t>
            </a:r>
          </a:p>
          <a:p>
            <a:r>
              <a:rPr lang="en-CA" dirty="0"/>
              <a:t>Scheduling, try to schedule all the threads together</a:t>
            </a:r>
          </a:p>
          <a:p>
            <a:r>
              <a:rPr lang="en-CA" dirty="0"/>
              <a:t>Processor affinity, access to multiple system busses</a:t>
            </a:r>
          </a:p>
        </p:txBody>
      </p:sp>
    </p:spTree>
    <p:extLst>
      <p:ext uri="{BB962C8B-B14F-4D97-AF65-F5344CB8AC3E}">
        <p14:creationId xmlns:p14="http://schemas.microsoft.com/office/powerpoint/2010/main" val="210640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3454</TotalTime>
  <Words>2736</Words>
  <Application>Microsoft Office PowerPoint</Application>
  <PresentationFormat>Widescreen</PresentationFormat>
  <Paragraphs>360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DejaVu Sans Mono</vt:lpstr>
      <vt:lpstr>Wingdings 3</vt:lpstr>
      <vt:lpstr>Ion</vt:lpstr>
      <vt:lpstr>CSCI 3310 Exam Review</vt:lpstr>
      <vt:lpstr>Operating Systems</vt:lpstr>
      <vt:lpstr>Operating Systems</vt:lpstr>
      <vt:lpstr>Operating Systems</vt:lpstr>
      <vt:lpstr>Processes</vt:lpstr>
      <vt:lpstr>Processes</vt:lpstr>
      <vt:lpstr>Processes</vt:lpstr>
      <vt:lpstr>Processes</vt:lpstr>
      <vt:lpstr>Processes</vt:lpstr>
      <vt:lpstr>Processes</vt:lpstr>
      <vt:lpstr>Memory Management</vt:lpstr>
      <vt:lpstr>Memory Management</vt:lpstr>
      <vt:lpstr>Memory Management</vt:lpstr>
      <vt:lpstr>Memory Management</vt:lpstr>
      <vt:lpstr>Memory Management</vt:lpstr>
      <vt:lpstr>File Systems</vt:lpstr>
      <vt:lpstr>File Systems</vt:lpstr>
      <vt:lpstr>File Systems</vt:lpstr>
      <vt:lpstr>Programming Introduction</vt:lpstr>
      <vt:lpstr>Programming Introduction</vt:lpstr>
      <vt:lpstr>Input and Output</vt:lpstr>
      <vt:lpstr>Input and Output</vt:lpstr>
      <vt:lpstr>Process and Threads</vt:lpstr>
      <vt:lpstr>Process and Threads</vt:lpstr>
      <vt:lpstr>Network Programming</vt:lpstr>
      <vt:lpstr>Network Programming</vt:lpstr>
      <vt:lpstr>Networking</vt:lpstr>
      <vt:lpstr>Networking</vt:lpstr>
      <vt:lpstr>Data Link Layer</vt:lpstr>
      <vt:lpstr>Data Link Layer</vt:lpstr>
      <vt:lpstr>Network Layer</vt:lpstr>
      <vt:lpstr>Network Layer</vt:lpstr>
      <vt:lpstr>Network Layer</vt:lpstr>
      <vt:lpstr>Transport Layer</vt:lpstr>
      <vt:lpstr>Transport Layer</vt:lpstr>
      <vt:lpstr>Application Layer</vt:lpstr>
      <vt:lpstr>Introduction to Security</vt:lpstr>
      <vt:lpstr>Cryptography</vt:lpstr>
      <vt:lpstr>Cryptography</vt:lpstr>
      <vt:lpstr>Network Security</vt:lpstr>
      <vt:lpstr>Operating Systems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3310 Review</dc:title>
  <dc:creator>Mark Green</dc:creator>
  <cp:lastModifiedBy>Martin Truong</cp:lastModifiedBy>
  <cp:revision>94</cp:revision>
  <dcterms:created xsi:type="dcterms:W3CDTF">2020-02-10T21:45:26Z</dcterms:created>
  <dcterms:modified xsi:type="dcterms:W3CDTF">2021-04-16T05:40:46Z</dcterms:modified>
</cp:coreProperties>
</file>