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8"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301" r:id="rId47"/>
    <p:sldId id="302" r:id="rId48"/>
    <p:sldId id="303" r:id="rId49"/>
    <p:sldId id="305" r:id="rId50"/>
    <p:sldId id="306" r:id="rId51"/>
    <p:sldId id="307"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269FF8-3E4C-4290-AEC8-1E7E78CC4740}" type="datetimeFigureOut">
              <a:rPr lang="en-CA" smtClean="0"/>
              <a:t>2021-01-14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247649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269FF8-3E4C-4290-AEC8-1E7E78CC4740}" type="datetimeFigureOut">
              <a:rPr lang="en-CA" smtClean="0"/>
              <a:t>2021-01-14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58238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269FF8-3E4C-4290-AEC8-1E7E78CC4740}" type="datetimeFigureOut">
              <a:rPr lang="en-CA" smtClean="0"/>
              <a:t>2021-01-14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2521386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269FF8-3E4C-4290-AEC8-1E7E78CC4740}" type="datetimeFigureOut">
              <a:rPr lang="en-CA" smtClean="0"/>
              <a:t>2021-01-14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E778058-93AE-4227-911E-01C97DE4AE54}"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3607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69FF8-3E4C-4290-AEC8-1E7E78CC4740}" type="datetimeFigureOut">
              <a:rPr lang="en-CA" smtClean="0"/>
              <a:t>2021-01-14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3265460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269FF8-3E4C-4290-AEC8-1E7E78CC4740}" type="datetimeFigureOut">
              <a:rPr lang="en-CA" smtClean="0"/>
              <a:t>2021-01-14</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1391017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269FF8-3E4C-4290-AEC8-1E7E78CC4740}" type="datetimeFigureOut">
              <a:rPr lang="en-CA" smtClean="0"/>
              <a:t>2021-01-14</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1837621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69FF8-3E4C-4290-AEC8-1E7E78CC4740}" type="datetimeFigureOut">
              <a:rPr lang="en-CA" smtClean="0"/>
              <a:t>2021-01-14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2050458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69FF8-3E4C-4290-AEC8-1E7E78CC4740}" type="datetimeFigureOut">
              <a:rPr lang="en-CA" smtClean="0"/>
              <a:t>2021-01-14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209629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269FF8-3E4C-4290-AEC8-1E7E78CC4740}" type="datetimeFigureOut">
              <a:rPr lang="en-CA" smtClean="0"/>
              <a:t>2021-01-14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45605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69FF8-3E4C-4290-AEC8-1E7E78CC4740}" type="datetimeFigureOut">
              <a:rPr lang="en-CA" smtClean="0"/>
              <a:t>2021-01-14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226053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69FF8-3E4C-4290-AEC8-1E7E78CC4740}" type="datetimeFigureOut">
              <a:rPr lang="en-CA" smtClean="0"/>
              <a:t>2021-01-14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114588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69FF8-3E4C-4290-AEC8-1E7E78CC4740}" type="datetimeFigureOut">
              <a:rPr lang="en-CA" smtClean="0"/>
              <a:t>2021-01-14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222544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269FF8-3E4C-4290-AEC8-1E7E78CC4740}" type="datetimeFigureOut">
              <a:rPr lang="en-CA" smtClean="0"/>
              <a:t>2021-01-14</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356865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269FF8-3E4C-4290-AEC8-1E7E78CC4740}" type="datetimeFigureOut">
              <a:rPr lang="en-CA" smtClean="0"/>
              <a:t>2021-01-14</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370304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E269FF8-3E4C-4290-AEC8-1E7E78CC4740}" type="datetimeFigureOut">
              <a:rPr lang="en-CA" smtClean="0"/>
              <a:t>2021-01-14</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279827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269FF8-3E4C-4290-AEC8-1E7E78CC4740}" type="datetimeFigureOut">
              <a:rPr lang="en-CA" smtClean="0"/>
              <a:t>2021-01-14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E778058-93AE-4227-911E-01C97DE4AE54}" type="slidenum">
              <a:rPr lang="en-CA" smtClean="0"/>
              <a:t>‹#›</a:t>
            </a:fld>
            <a:endParaRPr lang="en-CA"/>
          </a:p>
        </p:txBody>
      </p:sp>
    </p:spTree>
    <p:extLst>
      <p:ext uri="{BB962C8B-B14F-4D97-AF65-F5344CB8AC3E}">
        <p14:creationId xmlns:p14="http://schemas.microsoft.com/office/powerpoint/2010/main" val="201299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269FF8-3E4C-4290-AEC8-1E7E78CC4740}" type="datetimeFigureOut">
              <a:rPr lang="en-CA" smtClean="0"/>
              <a:t>2021-01-14</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E778058-93AE-4227-911E-01C97DE4AE54}" type="slidenum">
              <a:rPr lang="en-CA" smtClean="0"/>
              <a:t>‹#›</a:t>
            </a:fld>
            <a:endParaRPr lang="en-CA"/>
          </a:p>
        </p:txBody>
      </p:sp>
    </p:spTree>
    <p:extLst>
      <p:ext uri="{BB962C8B-B14F-4D97-AF65-F5344CB8AC3E}">
        <p14:creationId xmlns:p14="http://schemas.microsoft.com/office/powerpoint/2010/main" val="21718010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F8E1-2688-48AF-9CDA-148D9E3E1B4B}"/>
              </a:ext>
            </a:extLst>
          </p:cNvPr>
          <p:cNvSpPr>
            <a:spLocks noGrp="1"/>
          </p:cNvSpPr>
          <p:nvPr>
            <p:ph type="ctrTitle"/>
          </p:nvPr>
        </p:nvSpPr>
        <p:spPr/>
        <p:txBody>
          <a:bodyPr/>
          <a:lstStyle/>
          <a:p>
            <a:r>
              <a:rPr lang="en-CA" dirty="0"/>
              <a:t>CSCI 3310</a:t>
            </a:r>
            <a:br>
              <a:rPr lang="en-CA" dirty="0"/>
            </a:br>
            <a:r>
              <a:rPr lang="en-CA" dirty="0"/>
              <a:t>Processes</a:t>
            </a:r>
          </a:p>
        </p:txBody>
      </p:sp>
      <p:sp>
        <p:nvSpPr>
          <p:cNvPr id="3" name="Subtitle 2">
            <a:extLst>
              <a:ext uri="{FF2B5EF4-FFF2-40B4-BE49-F238E27FC236}">
                <a16:creationId xmlns:a16="http://schemas.microsoft.com/office/drawing/2014/main" id="{64BB1DBB-2B10-4CE9-8D77-224BA4E61E65}"/>
              </a:ext>
            </a:extLst>
          </p:cNvPr>
          <p:cNvSpPr>
            <a:spLocks noGrp="1"/>
          </p:cNvSpPr>
          <p:nvPr>
            <p:ph type="subTitle" idx="1"/>
          </p:nvPr>
        </p:nvSpPr>
        <p:spPr/>
        <p:txBody>
          <a:bodyPr/>
          <a:lstStyle/>
          <a:p>
            <a:r>
              <a:rPr lang="en-CA" dirty="0"/>
              <a:t>Mark Green</a:t>
            </a:r>
          </a:p>
          <a:p>
            <a:r>
              <a:rPr lang="en-CA" dirty="0"/>
              <a:t>Ontario Tech</a:t>
            </a:r>
          </a:p>
        </p:txBody>
      </p:sp>
    </p:spTree>
    <p:extLst>
      <p:ext uri="{BB962C8B-B14F-4D97-AF65-F5344CB8AC3E}">
        <p14:creationId xmlns:p14="http://schemas.microsoft.com/office/powerpoint/2010/main" val="8330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D992-661E-41E3-B0E6-1EBE96410A08}"/>
              </a:ext>
            </a:extLst>
          </p:cNvPr>
          <p:cNvSpPr>
            <a:spLocks noGrp="1"/>
          </p:cNvSpPr>
          <p:nvPr>
            <p:ph type="title"/>
          </p:nvPr>
        </p:nvSpPr>
        <p:spPr/>
        <p:txBody>
          <a:bodyPr/>
          <a:lstStyle/>
          <a:p>
            <a:r>
              <a:rPr lang="en-CA" dirty="0"/>
              <a:t>Multiprogramming</a:t>
            </a:r>
          </a:p>
        </p:txBody>
      </p:sp>
      <p:sp>
        <p:nvSpPr>
          <p:cNvPr id="3" name="Content Placeholder 2">
            <a:extLst>
              <a:ext uri="{FF2B5EF4-FFF2-40B4-BE49-F238E27FC236}">
                <a16:creationId xmlns:a16="http://schemas.microsoft.com/office/drawing/2014/main" id="{8816E28A-4946-43C1-84B3-6E5402DF0556}"/>
              </a:ext>
            </a:extLst>
          </p:cNvPr>
          <p:cNvSpPr>
            <a:spLocks noGrp="1"/>
          </p:cNvSpPr>
          <p:nvPr>
            <p:ph idx="1"/>
          </p:nvPr>
        </p:nvSpPr>
        <p:spPr/>
        <p:txBody>
          <a:bodyPr/>
          <a:lstStyle/>
          <a:p>
            <a:r>
              <a:rPr lang="en-CA" dirty="0"/>
              <a:t>Assuming that we have only a single CPU there can be only one process is the run state</a:t>
            </a:r>
          </a:p>
          <a:p>
            <a:r>
              <a:rPr lang="en-CA" dirty="0"/>
              <a:t>If this process performs an action that requires it to wait it goes into the blocked state</a:t>
            </a:r>
          </a:p>
          <a:p>
            <a:r>
              <a:rPr lang="en-CA" dirty="0"/>
              <a:t>When the process becomes unblocked it then goes into the ready state</a:t>
            </a:r>
          </a:p>
          <a:p>
            <a:r>
              <a:rPr lang="en-CA" dirty="0"/>
              <a:t>When the running process is blocked one of the ready processes is selected to run</a:t>
            </a:r>
          </a:p>
        </p:txBody>
      </p:sp>
    </p:spTree>
    <p:extLst>
      <p:ext uri="{BB962C8B-B14F-4D97-AF65-F5344CB8AC3E}">
        <p14:creationId xmlns:p14="http://schemas.microsoft.com/office/powerpoint/2010/main" val="31690496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BF8F-5D1C-4996-A23B-3286D6563044}"/>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DE97DE59-C3F6-4619-8E39-C47E445DB02E}"/>
              </a:ext>
            </a:extLst>
          </p:cNvPr>
          <p:cNvSpPr>
            <a:spLocks noGrp="1"/>
          </p:cNvSpPr>
          <p:nvPr>
            <p:ph idx="1"/>
          </p:nvPr>
        </p:nvSpPr>
        <p:spPr/>
        <p:txBody>
          <a:bodyPr/>
          <a:lstStyle/>
          <a:p>
            <a:r>
              <a:rPr lang="en-CA" dirty="0"/>
              <a:t>A variation on this is </a:t>
            </a:r>
            <a:r>
              <a:rPr lang="en-CA" b="1" dirty="0"/>
              <a:t>priority based scheduling</a:t>
            </a:r>
          </a:p>
          <a:p>
            <a:r>
              <a:rPr lang="en-CA" dirty="0"/>
              <a:t>When a process enters the system it is assigned a priority</a:t>
            </a:r>
          </a:p>
          <a:p>
            <a:r>
              <a:rPr lang="en-CA" dirty="0"/>
              <a:t>Interactive processes can be given a higher priority than background processes</a:t>
            </a:r>
          </a:p>
          <a:p>
            <a:r>
              <a:rPr lang="en-CA" dirty="0"/>
              <a:t>The process list is ordered based on priority, with the highest priority process first</a:t>
            </a:r>
          </a:p>
          <a:p>
            <a:r>
              <a:rPr lang="en-CA" dirty="0"/>
              <a:t>The process with the highest priority is executed, at the end of its quantum its priority is lowered</a:t>
            </a:r>
          </a:p>
          <a:p>
            <a:r>
              <a:rPr lang="en-CA" dirty="0"/>
              <a:t>If its priority is now lower than the next process, the next process gets to execute and the older process is placed on the list in priority order</a:t>
            </a:r>
          </a:p>
        </p:txBody>
      </p:sp>
    </p:spTree>
    <p:extLst>
      <p:ext uri="{BB962C8B-B14F-4D97-AF65-F5344CB8AC3E}">
        <p14:creationId xmlns:p14="http://schemas.microsoft.com/office/powerpoint/2010/main" val="36749454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53D2-8CCF-43D5-8BBE-EB3E66516CBB}"/>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2A9DDFA9-72FD-425E-923C-C1E90D6736BF}"/>
              </a:ext>
            </a:extLst>
          </p:cNvPr>
          <p:cNvSpPr>
            <a:spLocks noGrp="1"/>
          </p:cNvSpPr>
          <p:nvPr>
            <p:ph idx="1"/>
          </p:nvPr>
        </p:nvSpPr>
        <p:spPr/>
        <p:txBody>
          <a:bodyPr/>
          <a:lstStyle/>
          <a:p>
            <a:r>
              <a:rPr lang="en-CA" dirty="0"/>
              <a:t>Periodically all processes on the list are given a priority increase</a:t>
            </a:r>
          </a:p>
          <a:p>
            <a:r>
              <a:rPr lang="en-CA" dirty="0"/>
              <a:t>Thus, a process that initially had a low priority will be given a chance to execute</a:t>
            </a:r>
          </a:p>
          <a:p>
            <a:r>
              <a:rPr lang="en-CA" dirty="0"/>
              <a:t>This is fair in the sense that all process will eventually get a chance to execute</a:t>
            </a:r>
          </a:p>
          <a:p>
            <a:r>
              <a:rPr lang="en-CA" dirty="0"/>
              <a:t>There are many variations on this scheme depending upon how the priorities are manipulated</a:t>
            </a:r>
          </a:p>
          <a:p>
            <a:r>
              <a:rPr lang="en-CA" dirty="0"/>
              <a:t>This is the scheduling approach that is used in most desktop systems</a:t>
            </a:r>
          </a:p>
          <a:p>
            <a:r>
              <a:rPr lang="en-CA" dirty="0"/>
              <a:t>On Linux the nice and renice commands can be used to change a process’s priority, there is also a </a:t>
            </a:r>
            <a:r>
              <a:rPr lang="en-CA" dirty="0" err="1"/>
              <a:t>setpriority</a:t>
            </a:r>
            <a:r>
              <a:rPr lang="en-CA" dirty="0"/>
              <a:t> system call</a:t>
            </a:r>
          </a:p>
        </p:txBody>
      </p:sp>
    </p:spTree>
    <p:extLst>
      <p:ext uri="{BB962C8B-B14F-4D97-AF65-F5344CB8AC3E}">
        <p14:creationId xmlns:p14="http://schemas.microsoft.com/office/powerpoint/2010/main" val="20472310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21CF-62F3-47D0-89CF-504CD8856195}"/>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972C2D89-9442-4542-8B1E-127175480D95}"/>
              </a:ext>
            </a:extLst>
          </p:cNvPr>
          <p:cNvSpPr>
            <a:spLocks noGrp="1"/>
          </p:cNvSpPr>
          <p:nvPr>
            <p:ph idx="1"/>
          </p:nvPr>
        </p:nvSpPr>
        <p:spPr/>
        <p:txBody>
          <a:bodyPr/>
          <a:lstStyle/>
          <a:p>
            <a:r>
              <a:rPr lang="en-CA" dirty="0"/>
              <a:t>Scheduling algorithms for real-time systems can be more complicated since they must ensure that hard real-time constraints are honoured</a:t>
            </a:r>
          </a:p>
          <a:p>
            <a:r>
              <a:rPr lang="en-CA" dirty="0"/>
              <a:t>For closed real-time systems the scheduling can be done once before the system runs</a:t>
            </a:r>
          </a:p>
          <a:p>
            <a:r>
              <a:rPr lang="en-CA" dirty="0"/>
              <a:t>In this case there is no scheduler, the OS may still check for abnormal conditions, but this usually indicates a hardware error and the system may shut down with an error message</a:t>
            </a:r>
          </a:p>
        </p:txBody>
      </p:sp>
    </p:spTree>
    <p:extLst>
      <p:ext uri="{BB962C8B-B14F-4D97-AF65-F5344CB8AC3E}">
        <p14:creationId xmlns:p14="http://schemas.microsoft.com/office/powerpoint/2010/main" val="13929766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C510-F7AD-46E3-A502-83B7C3D62A89}"/>
              </a:ext>
            </a:extLst>
          </p:cNvPr>
          <p:cNvSpPr>
            <a:spLocks noGrp="1"/>
          </p:cNvSpPr>
          <p:nvPr>
            <p:ph type="title"/>
          </p:nvPr>
        </p:nvSpPr>
        <p:spPr/>
        <p:txBody>
          <a:bodyPr/>
          <a:lstStyle/>
          <a:p>
            <a:r>
              <a:rPr lang="en-CA" dirty="0"/>
              <a:t>Multicore</a:t>
            </a:r>
          </a:p>
        </p:txBody>
      </p:sp>
      <p:sp>
        <p:nvSpPr>
          <p:cNvPr id="3" name="Content Placeholder 2">
            <a:extLst>
              <a:ext uri="{FF2B5EF4-FFF2-40B4-BE49-F238E27FC236}">
                <a16:creationId xmlns:a16="http://schemas.microsoft.com/office/drawing/2014/main" id="{2BE75B54-C624-492E-8A8E-21A817F454B2}"/>
              </a:ext>
            </a:extLst>
          </p:cNvPr>
          <p:cNvSpPr>
            <a:spLocks noGrp="1"/>
          </p:cNvSpPr>
          <p:nvPr>
            <p:ph idx="1"/>
          </p:nvPr>
        </p:nvSpPr>
        <p:spPr/>
        <p:txBody>
          <a:bodyPr/>
          <a:lstStyle/>
          <a:p>
            <a:r>
              <a:rPr lang="en-CA" dirty="0"/>
              <a:t>With multicore things get more complicated, since we have true parallelism</a:t>
            </a:r>
          </a:p>
          <a:p>
            <a:r>
              <a:rPr lang="en-CA" dirty="0"/>
              <a:t>The next slide shows the implementation we had for mutex</a:t>
            </a:r>
          </a:p>
          <a:p>
            <a:r>
              <a:rPr lang="en-CA" dirty="0"/>
              <a:t>There are two issues with this code</a:t>
            </a:r>
          </a:p>
          <a:p>
            <a:r>
              <a:rPr lang="en-CA" dirty="0"/>
              <a:t>First, what it two core execute the XCHG instruction at the same time?</a:t>
            </a:r>
          </a:p>
          <a:p>
            <a:r>
              <a:rPr lang="en-CA" dirty="0"/>
              <a:t>We could end up with both cores having the lock, no more mutual exclusion</a:t>
            </a:r>
          </a:p>
          <a:p>
            <a:r>
              <a:rPr lang="en-CA" dirty="0"/>
              <a:t>This didn’t happen before since there could only be one thread executing at a time</a:t>
            </a:r>
          </a:p>
        </p:txBody>
      </p:sp>
    </p:spTree>
    <p:extLst>
      <p:ext uri="{BB962C8B-B14F-4D97-AF65-F5344CB8AC3E}">
        <p14:creationId xmlns:p14="http://schemas.microsoft.com/office/powerpoint/2010/main" val="29170197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5E6B-8382-4E61-BE68-04CE3E0E06FE}"/>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222A0AFC-F4A2-4D94-AEF2-AF754D11B5CF}"/>
              </a:ext>
            </a:extLst>
          </p:cNvPr>
          <p:cNvSpPr>
            <a:spLocks noGrp="1"/>
          </p:cNvSpPr>
          <p:nvPr>
            <p:ph idx="1"/>
          </p:nvPr>
        </p:nvSpPr>
        <p:spPr/>
        <p:txBody>
          <a:bodyPr>
            <a:normAutofit fontScale="85000" lnSpcReduction="20000"/>
          </a:bodyPr>
          <a:lstStyle/>
          <a:p>
            <a:pPr marL="0" indent="0">
              <a:buNone/>
            </a:pPr>
            <a:r>
              <a:rPr lang="en-CA" dirty="0" err="1"/>
              <a:t>Mutex_lock</a:t>
            </a:r>
            <a:r>
              <a:rPr lang="en-CA" dirty="0"/>
              <a:t>:</a:t>
            </a:r>
          </a:p>
          <a:p>
            <a:pPr marL="0" indent="0">
              <a:buNone/>
            </a:pPr>
            <a:r>
              <a:rPr lang="en-CA" dirty="0"/>
              <a:t>	MOVE  REGISTER, #1</a:t>
            </a:r>
          </a:p>
          <a:p>
            <a:pPr marL="0" indent="0">
              <a:buNone/>
            </a:pPr>
            <a:r>
              <a:rPr lang="en-CA" dirty="0"/>
              <a:t>	XCHG  REGISTER, MUTEX</a:t>
            </a:r>
          </a:p>
          <a:p>
            <a:pPr marL="0" indent="0">
              <a:buNone/>
            </a:pPr>
            <a:r>
              <a:rPr lang="en-CA" dirty="0"/>
              <a:t>	CMP    REGISTER, #0</a:t>
            </a:r>
          </a:p>
          <a:p>
            <a:pPr marL="0" indent="0">
              <a:buNone/>
            </a:pPr>
            <a:r>
              <a:rPr lang="en-CA" dirty="0"/>
              <a:t>	JZE       ok</a:t>
            </a:r>
          </a:p>
          <a:p>
            <a:pPr marL="0" indent="0">
              <a:buNone/>
            </a:pPr>
            <a:r>
              <a:rPr lang="en-CA" dirty="0"/>
              <a:t>	CALL   </a:t>
            </a:r>
            <a:r>
              <a:rPr lang="en-CA" dirty="0" err="1"/>
              <a:t>thread_yield</a:t>
            </a:r>
            <a:endParaRPr lang="en-CA" dirty="0"/>
          </a:p>
          <a:p>
            <a:pPr marL="0" indent="0">
              <a:buNone/>
            </a:pPr>
            <a:r>
              <a:rPr lang="en-CA" dirty="0"/>
              <a:t>	JMP     </a:t>
            </a:r>
            <a:r>
              <a:rPr lang="en-CA" dirty="0" err="1"/>
              <a:t>mutex_lock</a:t>
            </a:r>
            <a:endParaRPr lang="en-CA" dirty="0"/>
          </a:p>
          <a:p>
            <a:pPr marL="0" indent="0">
              <a:buNone/>
            </a:pPr>
            <a:r>
              <a:rPr lang="en-CA" dirty="0"/>
              <a:t>ok:	RET</a:t>
            </a:r>
          </a:p>
          <a:p>
            <a:pPr marL="0" indent="0">
              <a:buNone/>
            </a:pPr>
            <a:endParaRPr lang="en-CA" dirty="0"/>
          </a:p>
          <a:p>
            <a:pPr marL="0" indent="0">
              <a:buNone/>
            </a:pPr>
            <a:r>
              <a:rPr lang="en-CA" dirty="0" err="1"/>
              <a:t>Mutex_unlock</a:t>
            </a:r>
            <a:r>
              <a:rPr lang="en-CA" dirty="0"/>
              <a:t>:</a:t>
            </a:r>
          </a:p>
          <a:p>
            <a:pPr marL="0" indent="0">
              <a:buNone/>
            </a:pPr>
            <a:r>
              <a:rPr lang="en-CA" dirty="0"/>
              <a:t>	MOVE  MUTEX</a:t>
            </a:r>
            <a:r>
              <a:rPr lang="en-CA"/>
              <a:t>, #0</a:t>
            </a:r>
            <a:endParaRPr lang="en-CA" dirty="0"/>
          </a:p>
          <a:p>
            <a:pPr marL="0" indent="0">
              <a:buNone/>
            </a:pPr>
            <a:r>
              <a:rPr lang="en-CA" dirty="0"/>
              <a:t>	RET</a:t>
            </a:r>
          </a:p>
        </p:txBody>
      </p:sp>
    </p:spTree>
    <p:extLst>
      <p:ext uri="{BB962C8B-B14F-4D97-AF65-F5344CB8AC3E}">
        <p14:creationId xmlns:p14="http://schemas.microsoft.com/office/powerpoint/2010/main" val="11939837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1BE5-BBAB-4D91-927A-C2820B0C1691}"/>
              </a:ext>
            </a:extLst>
          </p:cNvPr>
          <p:cNvSpPr>
            <a:spLocks noGrp="1"/>
          </p:cNvSpPr>
          <p:nvPr>
            <p:ph type="title"/>
          </p:nvPr>
        </p:nvSpPr>
        <p:spPr/>
        <p:txBody>
          <a:bodyPr/>
          <a:lstStyle/>
          <a:p>
            <a:r>
              <a:rPr lang="en-CA" dirty="0"/>
              <a:t>Multicore</a:t>
            </a:r>
          </a:p>
        </p:txBody>
      </p:sp>
      <p:sp>
        <p:nvSpPr>
          <p:cNvPr id="3" name="Content Placeholder 2">
            <a:extLst>
              <a:ext uri="{FF2B5EF4-FFF2-40B4-BE49-F238E27FC236}">
                <a16:creationId xmlns:a16="http://schemas.microsoft.com/office/drawing/2014/main" id="{39614503-2545-41A1-AF2D-7BA1FE9EBC6D}"/>
              </a:ext>
            </a:extLst>
          </p:cNvPr>
          <p:cNvSpPr>
            <a:spLocks noGrp="1"/>
          </p:cNvSpPr>
          <p:nvPr>
            <p:ph idx="1"/>
          </p:nvPr>
        </p:nvSpPr>
        <p:spPr/>
        <p:txBody>
          <a:bodyPr/>
          <a:lstStyle/>
          <a:p>
            <a:r>
              <a:rPr lang="en-CA" dirty="0"/>
              <a:t>We could attempt to solve this problem in software, but it gets quite complicated</a:t>
            </a:r>
          </a:p>
          <a:p>
            <a:r>
              <a:rPr lang="en-CA" dirty="0"/>
              <a:t>With modern processors there is hardware assist</a:t>
            </a:r>
          </a:p>
          <a:p>
            <a:r>
              <a:rPr lang="en-CA" dirty="0"/>
              <a:t>At the start of the XCHG instruction the memory is locked, so only one core can access memory</a:t>
            </a:r>
          </a:p>
          <a:p>
            <a:r>
              <a:rPr lang="en-CA" dirty="0"/>
              <a:t>This first core to do this wins and gets the lock</a:t>
            </a:r>
          </a:p>
          <a:p>
            <a:r>
              <a:rPr lang="en-CA" dirty="0"/>
              <a:t>Second, the process running on the second core will yield the CPU to another thread or process</a:t>
            </a:r>
          </a:p>
          <a:p>
            <a:r>
              <a:rPr lang="en-CA" dirty="0"/>
              <a:t>This made sense in a single core, since the thread that held the lock must eventually execute to free the lock</a:t>
            </a:r>
          </a:p>
        </p:txBody>
      </p:sp>
    </p:spTree>
    <p:extLst>
      <p:ext uri="{BB962C8B-B14F-4D97-AF65-F5344CB8AC3E}">
        <p14:creationId xmlns:p14="http://schemas.microsoft.com/office/powerpoint/2010/main" val="34431709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B6D1-CE7E-4AF0-9845-7150C1584DED}"/>
              </a:ext>
            </a:extLst>
          </p:cNvPr>
          <p:cNvSpPr>
            <a:spLocks noGrp="1"/>
          </p:cNvSpPr>
          <p:nvPr>
            <p:ph type="title"/>
          </p:nvPr>
        </p:nvSpPr>
        <p:spPr/>
        <p:txBody>
          <a:bodyPr/>
          <a:lstStyle/>
          <a:p>
            <a:r>
              <a:rPr lang="en-CA" dirty="0"/>
              <a:t>Multicore</a:t>
            </a:r>
          </a:p>
        </p:txBody>
      </p:sp>
      <p:sp>
        <p:nvSpPr>
          <p:cNvPr id="3" name="Content Placeholder 2">
            <a:extLst>
              <a:ext uri="{FF2B5EF4-FFF2-40B4-BE49-F238E27FC236}">
                <a16:creationId xmlns:a16="http://schemas.microsoft.com/office/drawing/2014/main" id="{51764564-C26A-4A4A-97AC-6D05C3CDAB88}"/>
              </a:ext>
            </a:extLst>
          </p:cNvPr>
          <p:cNvSpPr>
            <a:spLocks noGrp="1"/>
          </p:cNvSpPr>
          <p:nvPr>
            <p:ph idx="1"/>
          </p:nvPr>
        </p:nvSpPr>
        <p:spPr/>
        <p:txBody>
          <a:bodyPr/>
          <a:lstStyle/>
          <a:p>
            <a:r>
              <a:rPr lang="en-CA" dirty="0"/>
              <a:t>Consider the case where the process with the lock only needs to execute a few instructions and then frees the lock</a:t>
            </a:r>
          </a:p>
          <a:p>
            <a:r>
              <a:rPr lang="en-CA" dirty="0"/>
              <a:t>In general critical sections are fairly short, so the lock won’t be held for long</a:t>
            </a:r>
          </a:p>
          <a:p>
            <a:r>
              <a:rPr lang="en-CA" dirty="0"/>
              <a:t>On the other hand switching processes takes a long time</a:t>
            </a:r>
          </a:p>
          <a:p>
            <a:r>
              <a:rPr lang="en-CA" dirty="0"/>
              <a:t>By the time the new process starts running the mutex is probably free, maybe a long time before</a:t>
            </a:r>
          </a:p>
          <a:p>
            <a:r>
              <a:rPr lang="en-CA" dirty="0"/>
              <a:t>This is a waste of CPU time</a:t>
            </a:r>
          </a:p>
        </p:txBody>
      </p:sp>
    </p:spTree>
    <p:extLst>
      <p:ext uri="{BB962C8B-B14F-4D97-AF65-F5344CB8AC3E}">
        <p14:creationId xmlns:p14="http://schemas.microsoft.com/office/powerpoint/2010/main" val="6109273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A891-EFA1-4098-899C-BD5E123030EB}"/>
              </a:ext>
            </a:extLst>
          </p:cNvPr>
          <p:cNvSpPr>
            <a:spLocks noGrp="1"/>
          </p:cNvSpPr>
          <p:nvPr>
            <p:ph type="title"/>
          </p:nvPr>
        </p:nvSpPr>
        <p:spPr/>
        <p:txBody>
          <a:bodyPr/>
          <a:lstStyle/>
          <a:p>
            <a:r>
              <a:rPr lang="en-CA" dirty="0"/>
              <a:t>Multicore</a:t>
            </a:r>
          </a:p>
        </p:txBody>
      </p:sp>
      <p:sp>
        <p:nvSpPr>
          <p:cNvPr id="3" name="Content Placeholder 2">
            <a:extLst>
              <a:ext uri="{FF2B5EF4-FFF2-40B4-BE49-F238E27FC236}">
                <a16:creationId xmlns:a16="http://schemas.microsoft.com/office/drawing/2014/main" id="{3A4BA1F3-B759-4AD2-9D11-E439D183CE21}"/>
              </a:ext>
            </a:extLst>
          </p:cNvPr>
          <p:cNvSpPr>
            <a:spLocks noGrp="1"/>
          </p:cNvSpPr>
          <p:nvPr>
            <p:ph idx="1"/>
          </p:nvPr>
        </p:nvSpPr>
        <p:spPr/>
        <p:txBody>
          <a:bodyPr/>
          <a:lstStyle/>
          <a:p>
            <a:r>
              <a:rPr lang="en-CA" dirty="0"/>
              <a:t>Maybe a busy loop might be better</a:t>
            </a:r>
          </a:p>
          <a:p>
            <a:r>
              <a:rPr lang="en-CA" dirty="0"/>
              <a:t>The CPU won’t be doing anything constructive, but it will be less time than a process switch</a:t>
            </a:r>
          </a:p>
          <a:p>
            <a:r>
              <a:rPr lang="en-CA" dirty="0"/>
              <a:t>This involves a lot of memory accesses, some processors have instructions that wait for a block of memory to be written, reducing power consumption during the wait</a:t>
            </a:r>
          </a:p>
          <a:p>
            <a:r>
              <a:rPr lang="en-CA" dirty="0"/>
              <a:t>With hyperthreading or similar technologies, the core keeps the information for two threads in registers so it can quickly switch between them</a:t>
            </a:r>
          </a:p>
          <a:p>
            <a:r>
              <a:rPr lang="en-CA" dirty="0"/>
              <a:t>In this case the busy wait isn’t needed</a:t>
            </a:r>
          </a:p>
        </p:txBody>
      </p:sp>
    </p:spTree>
    <p:extLst>
      <p:ext uri="{BB962C8B-B14F-4D97-AF65-F5344CB8AC3E}">
        <p14:creationId xmlns:p14="http://schemas.microsoft.com/office/powerpoint/2010/main" val="8284770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EF60-3ED7-4225-ABBC-0BED5CCFBE7F}"/>
              </a:ext>
            </a:extLst>
          </p:cNvPr>
          <p:cNvSpPr>
            <a:spLocks noGrp="1"/>
          </p:cNvSpPr>
          <p:nvPr>
            <p:ph type="title"/>
          </p:nvPr>
        </p:nvSpPr>
        <p:spPr/>
        <p:txBody>
          <a:bodyPr/>
          <a:lstStyle/>
          <a:p>
            <a:r>
              <a:rPr lang="en-CA" dirty="0"/>
              <a:t>Multicore</a:t>
            </a:r>
          </a:p>
        </p:txBody>
      </p:sp>
      <p:sp>
        <p:nvSpPr>
          <p:cNvPr id="3" name="Content Placeholder 2">
            <a:extLst>
              <a:ext uri="{FF2B5EF4-FFF2-40B4-BE49-F238E27FC236}">
                <a16:creationId xmlns:a16="http://schemas.microsoft.com/office/drawing/2014/main" id="{67A2C483-C45A-48F7-B35C-BFAFF8F472F0}"/>
              </a:ext>
            </a:extLst>
          </p:cNvPr>
          <p:cNvSpPr>
            <a:spLocks noGrp="1"/>
          </p:cNvSpPr>
          <p:nvPr>
            <p:ph idx="1"/>
          </p:nvPr>
        </p:nvSpPr>
        <p:spPr/>
        <p:txBody>
          <a:bodyPr/>
          <a:lstStyle/>
          <a:p>
            <a:r>
              <a:rPr lang="en-CA" dirty="0"/>
              <a:t>Scheduling also becomes more difficult</a:t>
            </a:r>
          </a:p>
          <a:p>
            <a:r>
              <a:rPr lang="en-CA" dirty="0"/>
              <a:t>Before we just needed to worry about which process runs next, now we need to worry about which core it runs on</a:t>
            </a:r>
          </a:p>
          <a:p>
            <a:r>
              <a:rPr lang="en-CA" dirty="0"/>
              <a:t>If we have independent single thread processes this is easy, the process runs on the next available core</a:t>
            </a:r>
          </a:p>
          <a:p>
            <a:r>
              <a:rPr lang="en-CA" dirty="0"/>
              <a:t>This is an easy addition to a scheduling algorithm, but may not the best</a:t>
            </a:r>
          </a:p>
          <a:p>
            <a:r>
              <a:rPr lang="en-CA" dirty="0"/>
              <a:t>Consider the case of multiple threads that are communicating, we would like these threads to all be executing at the same time</a:t>
            </a:r>
          </a:p>
        </p:txBody>
      </p:sp>
    </p:spTree>
    <p:extLst>
      <p:ext uri="{BB962C8B-B14F-4D97-AF65-F5344CB8AC3E}">
        <p14:creationId xmlns:p14="http://schemas.microsoft.com/office/powerpoint/2010/main" val="25606123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5272-9B32-42D1-851C-E1104C3D9492}"/>
              </a:ext>
            </a:extLst>
          </p:cNvPr>
          <p:cNvSpPr>
            <a:spLocks noGrp="1"/>
          </p:cNvSpPr>
          <p:nvPr>
            <p:ph type="title"/>
          </p:nvPr>
        </p:nvSpPr>
        <p:spPr/>
        <p:txBody>
          <a:bodyPr/>
          <a:lstStyle/>
          <a:p>
            <a:r>
              <a:rPr lang="en-CA" dirty="0"/>
              <a:t>Multicore</a:t>
            </a:r>
          </a:p>
        </p:txBody>
      </p:sp>
      <p:sp>
        <p:nvSpPr>
          <p:cNvPr id="3" name="Content Placeholder 2">
            <a:extLst>
              <a:ext uri="{FF2B5EF4-FFF2-40B4-BE49-F238E27FC236}">
                <a16:creationId xmlns:a16="http://schemas.microsoft.com/office/drawing/2014/main" id="{0ADA4357-DFBE-49D7-A383-D553A7969752}"/>
              </a:ext>
            </a:extLst>
          </p:cNvPr>
          <p:cNvSpPr>
            <a:spLocks noGrp="1"/>
          </p:cNvSpPr>
          <p:nvPr>
            <p:ph idx="1"/>
          </p:nvPr>
        </p:nvSpPr>
        <p:spPr/>
        <p:txBody>
          <a:bodyPr/>
          <a:lstStyle/>
          <a:p>
            <a:r>
              <a:rPr lang="en-CA" dirty="0"/>
              <a:t>With kernel threads, the scheduler knows the process that the threads belong to, it can try to schedule the process’s threads at the same time</a:t>
            </a:r>
          </a:p>
          <a:p>
            <a:r>
              <a:rPr lang="en-CA" dirty="0"/>
              <a:t>If there are fewer threads than cores, the scheduler can block the process until the required number of cores become free, it can then run all the threads at the same time</a:t>
            </a:r>
          </a:p>
          <a:p>
            <a:r>
              <a:rPr lang="en-CA" dirty="0"/>
              <a:t>This could cause the process to block for a long period of time</a:t>
            </a:r>
          </a:p>
          <a:p>
            <a:r>
              <a:rPr lang="en-CA" dirty="0"/>
              <a:t>If there are more threads than cores, the scheduler can try to run as many threads as possible at the same time, but it doesn’t block the process in this case</a:t>
            </a:r>
          </a:p>
        </p:txBody>
      </p:sp>
    </p:spTree>
    <p:extLst>
      <p:ext uri="{BB962C8B-B14F-4D97-AF65-F5344CB8AC3E}">
        <p14:creationId xmlns:p14="http://schemas.microsoft.com/office/powerpoint/2010/main" val="317632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FBB9-A5FD-4F46-93F2-88FC611E56FF}"/>
              </a:ext>
            </a:extLst>
          </p:cNvPr>
          <p:cNvSpPr>
            <a:spLocks noGrp="1"/>
          </p:cNvSpPr>
          <p:nvPr>
            <p:ph type="title"/>
          </p:nvPr>
        </p:nvSpPr>
        <p:spPr/>
        <p:txBody>
          <a:bodyPr/>
          <a:lstStyle/>
          <a:p>
            <a:r>
              <a:rPr lang="en-CA" dirty="0"/>
              <a:t>Multiprogramming</a:t>
            </a:r>
          </a:p>
        </p:txBody>
      </p:sp>
      <p:sp>
        <p:nvSpPr>
          <p:cNvPr id="3" name="Content Placeholder 2">
            <a:extLst>
              <a:ext uri="{FF2B5EF4-FFF2-40B4-BE49-F238E27FC236}">
                <a16:creationId xmlns:a16="http://schemas.microsoft.com/office/drawing/2014/main" id="{2CE8DEAE-25D6-4710-BA03-CF686D2E0B58}"/>
              </a:ext>
            </a:extLst>
          </p:cNvPr>
          <p:cNvSpPr>
            <a:spLocks noGrp="1"/>
          </p:cNvSpPr>
          <p:nvPr>
            <p:ph idx="1"/>
          </p:nvPr>
        </p:nvSpPr>
        <p:spPr/>
        <p:txBody>
          <a:bodyPr/>
          <a:lstStyle/>
          <a:p>
            <a:r>
              <a:rPr lang="en-CA" dirty="0"/>
              <a:t>The currently running process can also be interrupted by the OS, its time slice is over</a:t>
            </a:r>
          </a:p>
          <a:p>
            <a:r>
              <a:rPr lang="en-CA" dirty="0"/>
              <a:t>Typically a process will be given on the order of 10-100msec to execute</a:t>
            </a:r>
          </a:p>
          <a:p>
            <a:r>
              <a:rPr lang="en-CA" dirty="0"/>
              <a:t>When this happens the process goes into the ready state and one of the other ready processes is selected for the run state</a:t>
            </a:r>
          </a:p>
          <a:p>
            <a:r>
              <a:rPr lang="en-CA" dirty="0"/>
              <a:t>The part of the operating system that does all of this is called the </a:t>
            </a:r>
            <a:r>
              <a:rPr lang="en-CA" b="1" dirty="0"/>
              <a:t>scheduler</a:t>
            </a:r>
            <a:r>
              <a:rPr lang="en-CA" dirty="0"/>
              <a:t>, there are many algorithms for this, some we will investigate later</a:t>
            </a:r>
          </a:p>
        </p:txBody>
      </p:sp>
    </p:spTree>
    <p:extLst>
      <p:ext uri="{BB962C8B-B14F-4D97-AF65-F5344CB8AC3E}">
        <p14:creationId xmlns:p14="http://schemas.microsoft.com/office/powerpoint/2010/main" val="27354459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EDFA-A460-44F7-9303-9E07CFD4480A}"/>
              </a:ext>
            </a:extLst>
          </p:cNvPr>
          <p:cNvSpPr>
            <a:spLocks noGrp="1"/>
          </p:cNvSpPr>
          <p:nvPr>
            <p:ph type="title"/>
          </p:nvPr>
        </p:nvSpPr>
        <p:spPr/>
        <p:txBody>
          <a:bodyPr/>
          <a:lstStyle/>
          <a:p>
            <a:r>
              <a:rPr lang="en-CA" dirty="0"/>
              <a:t>Multicore</a:t>
            </a:r>
          </a:p>
        </p:txBody>
      </p:sp>
      <p:sp>
        <p:nvSpPr>
          <p:cNvPr id="3" name="Content Placeholder 2">
            <a:extLst>
              <a:ext uri="{FF2B5EF4-FFF2-40B4-BE49-F238E27FC236}">
                <a16:creationId xmlns:a16="http://schemas.microsoft.com/office/drawing/2014/main" id="{57990EAA-238E-4EC7-92AF-24E17B53B4D4}"/>
              </a:ext>
            </a:extLst>
          </p:cNvPr>
          <p:cNvSpPr>
            <a:spLocks noGrp="1"/>
          </p:cNvSpPr>
          <p:nvPr>
            <p:ph idx="1"/>
          </p:nvPr>
        </p:nvSpPr>
        <p:spPr/>
        <p:txBody>
          <a:bodyPr/>
          <a:lstStyle/>
          <a:p>
            <a:r>
              <a:rPr lang="en-CA" dirty="0"/>
              <a:t>There is one other issue</a:t>
            </a:r>
          </a:p>
          <a:p>
            <a:r>
              <a:rPr lang="en-CA" dirty="0"/>
              <a:t>If a thread is executing on one core and it is interrupted in may be scheduled on any other core in the system</a:t>
            </a:r>
          </a:p>
          <a:p>
            <a:r>
              <a:rPr lang="en-CA" dirty="0"/>
              <a:t>This may not be the best choice</a:t>
            </a:r>
          </a:p>
          <a:p>
            <a:r>
              <a:rPr lang="en-CA" dirty="0"/>
              <a:t>The thread will have filled the cache with its pages, the next thread may not use all of the cache space, so some of the first threads pages my still be in cache</a:t>
            </a:r>
          </a:p>
          <a:p>
            <a:r>
              <a:rPr lang="en-CA" dirty="0"/>
              <a:t>It would make sense to schedule the first thread on the original core to reduce the amount of cache traffic</a:t>
            </a:r>
          </a:p>
        </p:txBody>
      </p:sp>
    </p:spTree>
    <p:extLst>
      <p:ext uri="{BB962C8B-B14F-4D97-AF65-F5344CB8AC3E}">
        <p14:creationId xmlns:p14="http://schemas.microsoft.com/office/powerpoint/2010/main" val="38413939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6D37-7848-4B94-978B-CA710A4B3760}"/>
              </a:ext>
            </a:extLst>
          </p:cNvPr>
          <p:cNvSpPr>
            <a:spLocks noGrp="1"/>
          </p:cNvSpPr>
          <p:nvPr>
            <p:ph type="title"/>
          </p:nvPr>
        </p:nvSpPr>
        <p:spPr/>
        <p:txBody>
          <a:bodyPr/>
          <a:lstStyle/>
          <a:p>
            <a:r>
              <a:rPr lang="en-CA" dirty="0"/>
              <a:t>Multicore</a:t>
            </a:r>
          </a:p>
        </p:txBody>
      </p:sp>
      <p:sp>
        <p:nvSpPr>
          <p:cNvPr id="3" name="Content Placeholder 2">
            <a:extLst>
              <a:ext uri="{FF2B5EF4-FFF2-40B4-BE49-F238E27FC236}">
                <a16:creationId xmlns:a16="http://schemas.microsoft.com/office/drawing/2014/main" id="{0445CB2D-4699-4108-BD34-464D435EE2FD}"/>
              </a:ext>
            </a:extLst>
          </p:cNvPr>
          <p:cNvSpPr>
            <a:spLocks noGrp="1"/>
          </p:cNvSpPr>
          <p:nvPr>
            <p:ph idx="1"/>
          </p:nvPr>
        </p:nvSpPr>
        <p:spPr/>
        <p:txBody>
          <a:bodyPr/>
          <a:lstStyle/>
          <a:p>
            <a:r>
              <a:rPr lang="en-CA" dirty="0"/>
              <a:t>This is called </a:t>
            </a:r>
            <a:r>
              <a:rPr lang="en-CA" b="1" dirty="0"/>
              <a:t>processor affinity</a:t>
            </a:r>
            <a:r>
              <a:rPr lang="en-CA" dirty="0"/>
              <a:t> a thread or process wants to run on a particular core</a:t>
            </a:r>
          </a:p>
          <a:p>
            <a:r>
              <a:rPr lang="en-CA" dirty="0"/>
              <a:t>In a multi CPU system there may be several busses, one for each CPU, and there may be devices that are on one bus, but not the other</a:t>
            </a:r>
          </a:p>
          <a:p>
            <a:r>
              <a:rPr lang="en-CA" dirty="0"/>
              <a:t>In this case it better if the processes that use that device reside on the CPU that has direct access to it, this saves transferring data between CPUs</a:t>
            </a:r>
          </a:p>
          <a:p>
            <a:r>
              <a:rPr lang="en-CA" dirty="0"/>
              <a:t>In multi CPU systems its common for each CPU to have its own ethernet port, sometimes only one CPU interacts with the GPU</a:t>
            </a:r>
          </a:p>
        </p:txBody>
      </p:sp>
    </p:spTree>
    <p:extLst>
      <p:ext uri="{BB962C8B-B14F-4D97-AF65-F5344CB8AC3E}">
        <p14:creationId xmlns:p14="http://schemas.microsoft.com/office/powerpoint/2010/main" val="42209015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D65-BED1-4527-83E7-20ADA2A0C904}"/>
              </a:ext>
            </a:extLst>
          </p:cNvPr>
          <p:cNvSpPr>
            <a:spLocks noGrp="1"/>
          </p:cNvSpPr>
          <p:nvPr>
            <p:ph type="title"/>
          </p:nvPr>
        </p:nvSpPr>
        <p:spPr/>
        <p:txBody>
          <a:bodyPr/>
          <a:lstStyle/>
          <a:p>
            <a:r>
              <a:rPr lang="en-CA" dirty="0"/>
              <a:t>Multicore</a:t>
            </a:r>
          </a:p>
        </p:txBody>
      </p:sp>
      <p:sp>
        <p:nvSpPr>
          <p:cNvPr id="3" name="Content Placeholder 2">
            <a:extLst>
              <a:ext uri="{FF2B5EF4-FFF2-40B4-BE49-F238E27FC236}">
                <a16:creationId xmlns:a16="http://schemas.microsoft.com/office/drawing/2014/main" id="{3F8D2BEC-6593-42C6-A54A-74FA6B56B86D}"/>
              </a:ext>
            </a:extLst>
          </p:cNvPr>
          <p:cNvSpPr>
            <a:spLocks noGrp="1"/>
          </p:cNvSpPr>
          <p:nvPr>
            <p:ph idx="1"/>
          </p:nvPr>
        </p:nvSpPr>
        <p:spPr/>
        <p:txBody>
          <a:bodyPr/>
          <a:lstStyle/>
          <a:p>
            <a:r>
              <a:rPr lang="en-CA" dirty="0"/>
              <a:t>We can still use the same basic scheduling algorithms, but they will need to be modified</a:t>
            </a:r>
          </a:p>
          <a:p>
            <a:r>
              <a:rPr lang="en-CA" dirty="0"/>
              <a:t>For example, we could have a ready queue per core, instead of one for the entire system, this would deal with processor affinity</a:t>
            </a:r>
          </a:p>
          <a:p>
            <a:r>
              <a:rPr lang="en-CA" dirty="0"/>
              <a:t>Similarly priority could be based on where the thread needs to run, or if multiple threads need to run at the same time</a:t>
            </a:r>
          </a:p>
        </p:txBody>
      </p:sp>
    </p:spTree>
    <p:extLst>
      <p:ext uri="{BB962C8B-B14F-4D97-AF65-F5344CB8AC3E}">
        <p14:creationId xmlns:p14="http://schemas.microsoft.com/office/powerpoint/2010/main" val="34534766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4179-A4D3-4E81-8CDE-7BEA37BC58A9}"/>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67E4F22E-D38D-476C-BDEB-708FD4CFDC95}"/>
              </a:ext>
            </a:extLst>
          </p:cNvPr>
          <p:cNvSpPr>
            <a:spLocks noGrp="1"/>
          </p:cNvSpPr>
          <p:nvPr>
            <p:ph idx="1"/>
          </p:nvPr>
        </p:nvSpPr>
        <p:spPr/>
        <p:txBody>
          <a:bodyPr/>
          <a:lstStyle/>
          <a:p>
            <a:r>
              <a:rPr lang="en-CA" dirty="0"/>
              <a:t>Examined processes and threads</a:t>
            </a:r>
          </a:p>
          <a:p>
            <a:r>
              <a:rPr lang="en-CA" dirty="0"/>
              <a:t>Examined the common techniques used to synchronize processes and threads</a:t>
            </a:r>
          </a:p>
          <a:p>
            <a:r>
              <a:rPr lang="en-CA" dirty="0"/>
              <a:t>Examined some of the classical concurrency problems</a:t>
            </a:r>
          </a:p>
          <a:p>
            <a:r>
              <a:rPr lang="en-CA" dirty="0"/>
              <a:t>Examined some of the standard scheduling algorithms</a:t>
            </a:r>
          </a:p>
          <a:p>
            <a:r>
              <a:rPr lang="en-CA" dirty="0"/>
              <a:t>Examined the complications that multicore adds to all of this</a:t>
            </a:r>
          </a:p>
        </p:txBody>
      </p:sp>
    </p:spTree>
    <p:extLst>
      <p:ext uri="{BB962C8B-B14F-4D97-AF65-F5344CB8AC3E}">
        <p14:creationId xmlns:p14="http://schemas.microsoft.com/office/powerpoint/2010/main" val="1788079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D0B6-B64F-4316-915F-14BDEEC072CC}"/>
              </a:ext>
            </a:extLst>
          </p:cNvPr>
          <p:cNvSpPr>
            <a:spLocks noGrp="1"/>
          </p:cNvSpPr>
          <p:nvPr>
            <p:ph type="title"/>
          </p:nvPr>
        </p:nvSpPr>
        <p:spPr/>
        <p:txBody>
          <a:bodyPr/>
          <a:lstStyle/>
          <a:p>
            <a:r>
              <a:rPr lang="en-CA" dirty="0"/>
              <a:t>Multiprogramming</a:t>
            </a:r>
          </a:p>
        </p:txBody>
      </p:sp>
      <p:sp>
        <p:nvSpPr>
          <p:cNvPr id="3" name="Content Placeholder 2">
            <a:extLst>
              <a:ext uri="{FF2B5EF4-FFF2-40B4-BE49-F238E27FC236}">
                <a16:creationId xmlns:a16="http://schemas.microsoft.com/office/drawing/2014/main" id="{CDE2ACF7-7BC7-4D66-9A20-73F91993CE24}"/>
              </a:ext>
            </a:extLst>
          </p:cNvPr>
          <p:cNvSpPr>
            <a:spLocks noGrp="1"/>
          </p:cNvSpPr>
          <p:nvPr>
            <p:ph idx="1"/>
          </p:nvPr>
        </p:nvSpPr>
        <p:spPr/>
        <p:txBody>
          <a:bodyPr/>
          <a:lstStyle/>
          <a:p>
            <a:r>
              <a:rPr lang="en-CA" dirty="0"/>
              <a:t>Switching a process between states, a context switch, is expensive:</a:t>
            </a:r>
          </a:p>
          <a:p>
            <a:pPr lvl="1"/>
            <a:r>
              <a:rPr lang="en-CA" sz="2000" dirty="0"/>
              <a:t>Registers need to be saved and restored</a:t>
            </a:r>
          </a:p>
          <a:p>
            <a:pPr lvl="1"/>
            <a:r>
              <a:rPr lang="en-CA" sz="2000" dirty="0"/>
              <a:t>The memory management system needs to be reset</a:t>
            </a:r>
          </a:p>
          <a:p>
            <a:pPr lvl="1"/>
            <a:r>
              <a:rPr lang="en-CA" sz="2000" dirty="0"/>
              <a:t>The cache needs to be flushed</a:t>
            </a:r>
          </a:p>
          <a:p>
            <a:r>
              <a:rPr lang="en-CA" dirty="0"/>
              <a:t>We want a process to run for a reasonable length of time between context switches</a:t>
            </a:r>
          </a:p>
          <a:p>
            <a:r>
              <a:rPr lang="en-CA" dirty="0"/>
              <a:t>If there are several cores this becomes more complicated, but it’s the same basic idea</a:t>
            </a:r>
          </a:p>
        </p:txBody>
      </p:sp>
    </p:spTree>
    <p:extLst>
      <p:ext uri="{BB962C8B-B14F-4D97-AF65-F5344CB8AC3E}">
        <p14:creationId xmlns:p14="http://schemas.microsoft.com/office/powerpoint/2010/main" val="4139328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1BC2-BF20-404F-B4B9-2119862CB19F}"/>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7BA9A019-C631-4044-8245-445731346DB6}"/>
              </a:ext>
            </a:extLst>
          </p:cNvPr>
          <p:cNvSpPr>
            <a:spLocks noGrp="1"/>
          </p:cNvSpPr>
          <p:nvPr>
            <p:ph idx="1"/>
          </p:nvPr>
        </p:nvSpPr>
        <p:spPr/>
        <p:txBody>
          <a:bodyPr/>
          <a:lstStyle/>
          <a:p>
            <a:r>
              <a:rPr lang="en-CA" dirty="0"/>
              <a:t>Processes are very heavy weight:</a:t>
            </a:r>
          </a:p>
          <a:p>
            <a:pPr lvl="1"/>
            <a:r>
              <a:rPr lang="en-CA" sz="2000" dirty="0"/>
              <a:t>They take time to create</a:t>
            </a:r>
          </a:p>
          <a:p>
            <a:pPr lvl="1"/>
            <a:r>
              <a:rPr lang="en-CA" sz="2000" dirty="0"/>
              <a:t>Switching between processes is a lot of work</a:t>
            </a:r>
          </a:p>
          <a:p>
            <a:r>
              <a:rPr lang="en-CA" dirty="0"/>
              <a:t>If computations are completely independent then processes are good, for example text editor, web browser and compiler</a:t>
            </a:r>
          </a:p>
          <a:p>
            <a:r>
              <a:rPr lang="en-CA" dirty="0"/>
              <a:t>They don’t share resources in any way, so a process for each of them is a good idea</a:t>
            </a:r>
          </a:p>
          <a:p>
            <a:r>
              <a:rPr lang="en-CA" dirty="0"/>
              <a:t>But, what happens if we have a computation that shares a lot of data, requires a lot of communications</a:t>
            </a:r>
          </a:p>
        </p:txBody>
      </p:sp>
    </p:spTree>
    <p:extLst>
      <p:ext uri="{BB962C8B-B14F-4D97-AF65-F5344CB8AC3E}">
        <p14:creationId xmlns:p14="http://schemas.microsoft.com/office/powerpoint/2010/main" val="125902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02C3-807E-4232-929C-0E43A595450A}"/>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AD39E82C-5154-48BF-82A1-D9C577AB1D0C}"/>
              </a:ext>
            </a:extLst>
          </p:cNvPr>
          <p:cNvSpPr>
            <a:spLocks noGrp="1"/>
          </p:cNvSpPr>
          <p:nvPr>
            <p:ph idx="1"/>
          </p:nvPr>
        </p:nvSpPr>
        <p:spPr/>
        <p:txBody>
          <a:bodyPr/>
          <a:lstStyle/>
          <a:p>
            <a:r>
              <a:rPr lang="en-CA" dirty="0"/>
              <a:t>Consider a web server, it could receive many requests per second and users want fast responses</a:t>
            </a:r>
          </a:p>
          <a:p>
            <a:r>
              <a:rPr lang="en-CA" dirty="0"/>
              <a:t>Reading a web page from disk takes time, so web servers cache common requests in main memory</a:t>
            </a:r>
          </a:p>
          <a:p>
            <a:r>
              <a:rPr lang="en-CA" dirty="0"/>
              <a:t>When a request comes in first check the cache, if a page isn’t there read it from disk</a:t>
            </a:r>
          </a:p>
          <a:p>
            <a:r>
              <a:rPr lang="en-CA" dirty="0"/>
              <a:t>If this is purely sequential the web server can only serve a few pages per second</a:t>
            </a:r>
          </a:p>
          <a:p>
            <a:r>
              <a:rPr lang="en-CA" dirty="0"/>
              <a:t>Could wait 0.1 second for disk read, could serve at most 10 pages per second</a:t>
            </a:r>
          </a:p>
        </p:txBody>
      </p:sp>
    </p:spTree>
    <p:extLst>
      <p:ext uri="{BB962C8B-B14F-4D97-AF65-F5344CB8AC3E}">
        <p14:creationId xmlns:p14="http://schemas.microsoft.com/office/powerpoint/2010/main" val="4253265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A400-EF50-4C50-8F7A-7D41B37A40D7}"/>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0A0E8A63-D196-41BF-8A19-405F3F6721A4}"/>
              </a:ext>
            </a:extLst>
          </p:cNvPr>
          <p:cNvSpPr>
            <a:spLocks noGrp="1"/>
          </p:cNvSpPr>
          <p:nvPr>
            <p:ph idx="1"/>
          </p:nvPr>
        </p:nvSpPr>
        <p:spPr/>
        <p:txBody>
          <a:bodyPr/>
          <a:lstStyle/>
          <a:p>
            <a:r>
              <a:rPr lang="en-CA" dirty="0"/>
              <a:t>What if the web server didn’t have to wait?  It could do something else while the file is read</a:t>
            </a:r>
          </a:p>
          <a:p>
            <a:r>
              <a:rPr lang="en-CA" dirty="0"/>
              <a:t>Have multiple threads of execution, like processes within a process</a:t>
            </a:r>
          </a:p>
          <a:p>
            <a:r>
              <a:rPr lang="en-CA" dirty="0"/>
              <a:t>Threads share all the resources of a process, memory, open files, etc.</a:t>
            </a:r>
          </a:p>
          <a:p>
            <a:r>
              <a:rPr lang="en-CA" dirty="0"/>
              <a:t>But they have their own register set, program counter and stack</a:t>
            </a:r>
          </a:p>
          <a:p>
            <a:r>
              <a:rPr lang="en-CA" dirty="0"/>
              <a:t>These are all registers, and there is a small number of them</a:t>
            </a:r>
          </a:p>
          <a:p>
            <a:r>
              <a:rPr lang="en-CA" dirty="0"/>
              <a:t>Switching between threads is very fast, avoid all the memory operations that make process switching expensive</a:t>
            </a:r>
          </a:p>
        </p:txBody>
      </p:sp>
    </p:spTree>
    <p:extLst>
      <p:ext uri="{BB962C8B-B14F-4D97-AF65-F5344CB8AC3E}">
        <p14:creationId xmlns:p14="http://schemas.microsoft.com/office/powerpoint/2010/main" val="1490383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5236-37CC-4EE9-8F79-15DAE4F82F19}"/>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B8AACE63-5E8B-4A97-9635-B0B319443460}"/>
              </a:ext>
            </a:extLst>
          </p:cNvPr>
          <p:cNvSpPr>
            <a:spLocks noGrp="1"/>
          </p:cNvSpPr>
          <p:nvPr>
            <p:ph idx="1"/>
          </p:nvPr>
        </p:nvSpPr>
        <p:spPr/>
        <p:txBody>
          <a:bodyPr/>
          <a:lstStyle/>
          <a:p>
            <a:r>
              <a:rPr lang="en-CA" dirty="0"/>
              <a:t>Back to the example: when the web server gets a request it creates a new thread to process the request, it then waits for the next request to come in</a:t>
            </a:r>
          </a:p>
          <a:p>
            <a:r>
              <a:rPr lang="en-CA" dirty="0"/>
              <a:t>The worker thread first checks the cache, if the page is there it serves it immediately, otherwise it issues a read and blocks</a:t>
            </a:r>
          </a:p>
          <a:p>
            <a:r>
              <a:rPr lang="en-CA" dirty="0"/>
              <a:t>The web server can have many threads at the same time, when a request comes in the server immediately starts processing it</a:t>
            </a:r>
          </a:p>
          <a:p>
            <a:r>
              <a:rPr lang="en-CA" dirty="0"/>
              <a:t>New requests don’t need to wait for slower requests to finish first</a:t>
            </a:r>
          </a:p>
        </p:txBody>
      </p:sp>
    </p:spTree>
    <p:extLst>
      <p:ext uri="{BB962C8B-B14F-4D97-AF65-F5344CB8AC3E}">
        <p14:creationId xmlns:p14="http://schemas.microsoft.com/office/powerpoint/2010/main" val="3262277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B996-6FEE-4CC8-A3CB-34D153F5DE8E}"/>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5405F3EB-ED63-4D6F-9720-1CCE270880D9}"/>
              </a:ext>
            </a:extLst>
          </p:cNvPr>
          <p:cNvSpPr>
            <a:spLocks noGrp="1"/>
          </p:cNvSpPr>
          <p:nvPr>
            <p:ph idx="1"/>
          </p:nvPr>
        </p:nvSpPr>
        <p:spPr/>
        <p:txBody>
          <a:bodyPr/>
          <a:lstStyle/>
          <a:p>
            <a:r>
              <a:rPr lang="en-CA" dirty="0"/>
              <a:t>As another example consider a program that processes a large data file</a:t>
            </a:r>
          </a:p>
          <a:p>
            <a:r>
              <a:rPr lang="en-CA" dirty="0"/>
              <a:t>It reads the input file, processes the data, and writes an output file</a:t>
            </a:r>
          </a:p>
          <a:p>
            <a:r>
              <a:rPr lang="en-CA" dirty="0"/>
              <a:t>We know that the read and write will block, so a sequential program will waste a lot of CPU time</a:t>
            </a:r>
          </a:p>
          <a:p>
            <a:r>
              <a:rPr lang="en-CA" dirty="0"/>
              <a:t>Instead we could use three threads:</a:t>
            </a:r>
          </a:p>
          <a:p>
            <a:pPr lvl="1"/>
            <a:r>
              <a:rPr lang="en-CA" sz="2000" dirty="0"/>
              <a:t>One for reading the input file</a:t>
            </a:r>
          </a:p>
          <a:p>
            <a:pPr lvl="1"/>
            <a:r>
              <a:rPr lang="en-CA" sz="2000" dirty="0"/>
              <a:t>One of processing the data</a:t>
            </a:r>
          </a:p>
          <a:p>
            <a:pPr lvl="1"/>
            <a:r>
              <a:rPr lang="en-CA" sz="2000" dirty="0"/>
              <a:t>One for writing the output file</a:t>
            </a:r>
          </a:p>
        </p:txBody>
      </p:sp>
    </p:spTree>
    <p:extLst>
      <p:ext uri="{BB962C8B-B14F-4D97-AF65-F5344CB8AC3E}">
        <p14:creationId xmlns:p14="http://schemas.microsoft.com/office/powerpoint/2010/main" val="3175502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09E4-9EFD-4014-A51F-74911F843B60}"/>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50E23459-03CC-4238-A3D4-23C0EC252B52}"/>
              </a:ext>
            </a:extLst>
          </p:cNvPr>
          <p:cNvSpPr>
            <a:spLocks noGrp="1"/>
          </p:cNvSpPr>
          <p:nvPr>
            <p:ph idx="1"/>
          </p:nvPr>
        </p:nvSpPr>
        <p:spPr/>
        <p:txBody>
          <a:bodyPr/>
          <a:lstStyle/>
          <a:p>
            <a:r>
              <a:rPr lang="en-CA" dirty="0"/>
              <a:t>The input thread reads data into a buffer</a:t>
            </a:r>
          </a:p>
          <a:p>
            <a:r>
              <a:rPr lang="en-CA" dirty="0"/>
              <a:t>The processing thread reads data from this buffer as soon as there is data available</a:t>
            </a:r>
          </a:p>
          <a:p>
            <a:r>
              <a:rPr lang="en-CA" dirty="0"/>
              <a:t>The processing thread saves the processed data in another buffer that the output thread then writes to disk</a:t>
            </a:r>
          </a:p>
          <a:p>
            <a:r>
              <a:rPr lang="en-CA" dirty="0"/>
              <a:t>Once the input thread has read enough data all three threads can be working at the same time</a:t>
            </a:r>
          </a:p>
          <a:p>
            <a:r>
              <a:rPr lang="en-CA" dirty="0"/>
              <a:t>Clearly only one thread is really executing at a time, but we can switch rapidly between them</a:t>
            </a:r>
          </a:p>
        </p:txBody>
      </p:sp>
    </p:spTree>
    <p:extLst>
      <p:ext uri="{BB962C8B-B14F-4D97-AF65-F5344CB8AC3E}">
        <p14:creationId xmlns:p14="http://schemas.microsoft.com/office/powerpoint/2010/main" val="383751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FEB5-82B5-4FA3-85C5-B45C2F671827}"/>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4013387A-4C74-4929-BFEB-F9E17DF31B11}"/>
              </a:ext>
            </a:extLst>
          </p:cNvPr>
          <p:cNvSpPr>
            <a:spLocks noGrp="1"/>
          </p:cNvSpPr>
          <p:nvPr>
            <p:ph idx="1"/>
          </p:nvPr>
        </p:nvSpPr>
        <p:spPr/>
        <p:txBody>
          <a:bodyPr/>
          <a:lstStyle/>
          <a:p>
            <a:r>
              <a:rPr lang="en-CA" dirty="0"/>
              <a:t>With multiple cores we can have all three threads truly executing in parallel</a:t>
            </a:r>
          </a:p>
          <a:p>
            <a:r>
              <a:rPr lang="en-CA" dirty="0"/>
              <a:t>This is one way that we can take advantage of multi core processors</a:t>
            </a:r>
          </a:p>
          <a:p>
            <a:r>
              <a:rPr lang="en-CA" dirty="0"/>
              <a:t>Many operating systems provide a native threading capability, but there is a standard: POSIX Threads or </a:t>
            </a:r>
            <a:r>
              <a:rPr lang="en-CA" dirty="0" err="1"/>
              <a:t>Pthreads</a:t>
            </a:r>
            <a:endParaRPr lang="en-CA" dirty="0"/>
          </a:p>
          <a:p>
            <a:r>
              <a:rPr lang="en-CA" dirty="0"/>
              <a:t>We will take a look at </a:t>
            </a:r>
            <a:r>
              <a:rPr lang="en-CA" dirty="0" err="1"/>
              <a:t>Pthreads</a:t>
            </a:r>
            <a:r>
              <a:rPr lang="en-CA" dirty="0"/>
              <a:t> later in detail and use them in the lab, but there is more that we need to learn about threads</a:t>
            </a:r>
          </a:p>
        </p:txBody>
      </p:sp>
    </p:spTree>
    <p:extLst>
      <p:ext uri="{BB962C8B-B14F-4D97-AF65-F5344CB8AC3E}">
        <p14:creationId xmlns:p14="http://schemas.microsoft.com/office/powerpoint/2010/main" val="1613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3975-81FB-4E82-8DF3-B56785B2D2DB}"/>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70C1B678-6A99-4982-B147-6BCBDCDC1274}"/>
              </a:ext>
            </a:extLst>
          </p:cNvPr>
          <p:cNvSpPr>
            <a:spLocks noGrp="1"/>
          </p:cNvSpPr>
          <p:nvPr>
            <p:ph idx="1"/>
          </p:nvPr>
        </p:nvSpPr>
        <p:spPr/>
        <p:txBody>
          <a:bodyPr/>
          <a:lstStyle/>
          <a:p>
            <a:r>
              <a:rPr lang="en-CA" dirty="0"/>
              <a:t>A process is the basic unit of execution, so this is a good place to start</a:t>
            </a:r>
          </a:p>
          <a:p>
            <a:r>
              <a:rPr lang="en-CA" dirty="0"/>
              <a:t>A process is what brings a program to life</a:t>
            </a:r>
          </a:p>
          <a:p>
            <a:r>
              <a:rPr lang="en-CA" dirty="0"/>
              <a:t>A program is static, it is a description of a computation, while a process is the computation</a:t>
            </a:r>
          </a:p>
          <a:p>
            <a:r>
              <a:rPr lang="en-CA" dirty="0"/>
              <a:t>They are closely related, but they aren’t the same thing</a:t>
            </a:r>
          </a:p>
          <a:p>
            <a:r>
              <a:rPr lang="en-CA" dirty="0"/>
              <a:t>There can be multiple processes executing the same program, there is one program, but many processes</a:t>
            </a:r>
          </a:p>
        </p:txBody>
      </p:sp>
    </p:spTree>
    <p:extLst>
      <p:ext uri="{BB962C8B-B14F-4D97-AF65-F5344CB8AC3E}">
        <p14:creationId xmlns:p14="http://schemas.microsoft.com/office/powerpoint/2010/main" val="779236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7AA3-88CC-4A80-B1E5-2744CAEC704D}"/>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85F06235-C72B-42A6-848D-5A9A467F3527}"/>
              </a:ext>
            </a:extLst>
          </p:cNvPr>
          <p:cNvSpPr>
            <a:spLocks noGrp="1"/>
          </p:cNvSpPr>
          <p:nvPr>
            <p:ph idx="1"/>
          </p:nvPr>
        </p:nvSpPr>
        <p:spPr/>
        <p:txBody>
          <a:bodyPr/>
          <a:lstStyle/>
          <a:p>
            <a:r>
              <a:rPr lang="en-CA" dirty="0"/>
              <a:t>What is the advantage of threads?</a:t>
            </a:r>
          </a:p>
          <a:p>
            <a:r>
              <a:rPr lang="en-CA" dirty="0"/>
              <a:t>The examples have a large amount of shared data that is stored in memory</a:t>
            </a:r>
          </a:p>
          <a:p>
            <a:r>
              <a:rPr lang="en-CA" dirty="0"/>
              <a:t>Since the threads share memory they all have access to it</a:t>
            </a:r>
          </a:p>
          <a:p>
            <a:r>
              <a:rPr lang="en-CA" dirty="0"/>
              <a:t>Communicating data between processes is expense, so this saves resources</a:t>
            </a:r>
          </a:p>
          <a:p>
            <a:r>
              <a:rPr lang="en-CA" dirty="0"/>
              <a:t>Switching between threads is much cheaper than switching between processes</a:t>
            </a:r>
          </a:p>
          <a:p>
            <a:r>
              <a:rPr lang="en-CA" dirty="0"/>
              <a:t>This is due to memory management, so again we are saving resources</a:t>
            </a:r>
          </a:p>
        </p:txBody>
      </p:sp>
    </p:spTree>
    <p:extLst>
      <p:ext uri="{BB962C8B-B14F-4D97-AF65-F5344CB8AC3E}">
        <p14:creationId xmlns:p14="http://schemas.microsoft.com/office/powerpoint/2010/main" val="658546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4C8C-F404-41DF-BEF4-B2835B58B9A1}"/>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A28A35FC-E605-4CE1-983D-40BD05624496}"/>
              </a:ext>
            </a:extLst>
          </p:cNvPr>
          <p:cNvSpPr>
            <a:spLocks noGrp="1"/>
          </p:cNvSpPr>
          <p:nvPr>
            <p:ph idx="1"/>
          </p:nvPr>
        </p:nvSpPr>
        <p:spPr/>
        <p:txBody>
          <a:bodyPr/>
          <a:lstStyle/>
          <a:p>
            <a:r>
              <a:rPr lang="en-CA" dirty="0"/>
              <a:t>There are two ways that we can implement threads</a:t>
            </a:r>
          </a:p>
          <a:p>
            <a:pPr lvl="1"/>
            <a:r>
              <a:rPr lang="en-CA" sz="2000" dirty="0"/>
              <a:t>Completely in user space</a:t>
            </a:r>
          </a:p>
          <a:p>
            <a:pPr lvl="1"/>
            <a:r>
              <a:rPr lang="en-CA" sz="2000" dirty="0"/>
              <a:t>In kernel space</a:t>
            </a:r>
          </a:p>
          <a:p>
            <a:r>
              <a:rPr lang="en-CA" dirty="0"/>
              <a:t>User space threads have the advantage that they are operating system independent, the complete implementation can be handled in a user level library</a:t>
            </a:r>
          </a:p>
          <a:p>
            <a:r>
              <a:rPr lang="en-CA" dirty="0"/>
              <a:t>This is attractive from a portability point of view, it can be implemented once and used many places</a:t>
            </a:r>
          </a:p>
          <a:p>
            <a:r>
              <a:rPr lang="en-CA" dirty="0"/>
              <a:t>In this case the thread scheduler is in user space</a:t>
            </a:r>
          </a:p>
        </p:txBody>
      </p:sp>
    </p:spTree>
    <p:extLst>
      <p:ext uri="{BB962C8B-B14F-4D97-AF65-F5344CB8AC3E}">
        <p14:creationId xmlns:p14="http://schemas.microsoft.com/office/powerpoint/2010/main" val="2576910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41C7-267F-4C11-A5B8-0DCBEF287136}"/>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E1490566-48A9-4396-AA4A-DF539BFA5DE6}"/>
              </a:ext>
            </a:extLst>
          </p:cNvPr>
          <p:cNvSpPr>
            <a:spLocks noGrp="1"/>
          </p:cNvSpPr>
          <p:nvPr>
            <p:ph idx="1"/>
          </p:nvPr>
        </p:nvSpPr>
        <p:spPr/>
        <p:txBody>
          <a:bodyPr/>
          <a:lstStyle/>
          <a:p>
            <a:r>
              <a:rPr lang="en-CA" dirty="0"/>
              <a:t>But there are some problems with this approach</a:t>
            </a:r>
          </a:p>
          <a:p>
            <a:r>
              <a:rPr lang="en-CA" dirty="0"/>
              <a:t>Both of our examples involved blocking system calls</a:t>
            </a:r>
          </a:p>
          <a:p>
            <a:r>
              <a:rPr lang="en-CA" dirty="0"/>
              <a:t>If a thread calls one of these system calls it will block, the whole process will block and none of the other threads will execute</a:t>
            </a:r>
          </a:p>
          <a:p>
            <a:r>
              <a:rPr lang="en-CA" dirty="0"/>
              <a:t>This removes one of the major advantages of threads</a:t>
            </a:r>
          </a:p>
          <a:p>
            <a:r>
              <a:rPr lang="en-CA" dirty="0"/>
              <a:t>The thread library could provide its own versions of the system calls that first checks to see if the call would block before it is issued</a:t>
            </a:r>
          </a:p>
          <a:p>
            <a:r>
              <a:rPr lang="en-CA" dirty="0"/>
              <a:t>This is possible with some system calls, but not all of them</a:t>
            </a:r>
          </a:p>
        </p:txBody>
      </p:sp>
    </p:spTree>
    <p:extLst>
      <p:ext uri="{BB962C8B-B14F-4D97-AF65-F5344CB8AC3E}">
        <p14:creationId xmlns:p14="http://schemas.microsoft.com/office/powerpoint/2010/main" val="3312735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4EE9-F356-41A7-BB7B-B86D8E56FA92}"/>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8181F285-20A2-4852-84CE-6125A5020EB7}"/>
              </a:ext>
            </a:extLst>
          </p:cNvPr>
          <p:cNvSpPr>
            <a:spLocks noGrp="1"/>
          </p:cNvSpPr>
          <p:nvPr>
            <p:ph idx="1"/>
          </p:nvPr>
        </p:nvSpPr>
        <p:spPr/>
        <p:txBody>
          <a:bodyPr/>
          <a:lstStyle/>
          <a:p>
            <a:r>
              <a:rPr lang="en-CA" dirty="0"/>
              <a:t>Another problem occurs when one of the threads hogs the processor</a:t>
            </a:r>
          </a:p>
          <a:p>
            <a:r>
              <a:rPr lang="en-CA" dirty="0"/>
              <a:t>There is no way to interrupt it and switch execution to another thread</a:t>
            </a:r>
          </a:p>
          <a:p>
            <a:r>
              <a:rPr lang="en-CA" dirty="0"/>
              <a:t>All the threads in a program must be cooperative and periodically release the processor</a:t>
            </a:r>
          </a:p>
          <a:p>
            <a:r>
              <a:rPr lang="en-CA" dirty="0"/>
              <a:t>This adds an extra burden to the programmer and can make the program harder to debug</a:t>
            </a:r>
          </a:p>
        </p:txBody>
      </p:sp>
    </p:spTree>
    <p:extLst>
      <p:ext uri="{BB962C8B-B14F-4D97-AF65-F5344CB8AC3E}">
        <p14:creationId xmlns:p14="http://schemas.microsoft.com/office/powerpoint/2010/main" val="4241968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B4A8-401C-4DA1-9102-9F2B82C2B444}"/>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9BE488C3-5461-412C-A9BD-D44A4D5B951B}"/>
              </a:ext>
            </a:extLst>
          </p:cNvPr>
          <p:cNvSpPr>
            <a:spLocks noGrp="1"/>
          </p:cNvSpPr>
          <p:nvPr>
            <p:ph idx="1"/>
          </p:nvPr>
        </p:nvSpPr>
        <p:spPr/>
        <p:txBody>
          <a:bodyPr/>
          <a:lstStyle/>
          <a:p>
            <a:r>
              <a:rPr lang="en-CA" dirty="0"/>
              <a:t>The alternative is to implement threads in the kernel, this is where the thread scheduler is</a:t>
            </a:r>
          </a:p>
          <a:p>
            <a:r>
              <a:rPr lang="en-CA" dirty="0"/>
              <a:t>This solves the blocking problem, threads can use the standard system calls</a:t>
            </a:r>
          </a:p>
          <a:p>
            <a:r>
              <a:rPr lang="en-CA" dirty="0"/>
              <a:t>If a call blocks, the scheduler can pick another thread to execute, either in the same process or another process</a:t>
            </a:r>
          </a:p>
          <a:p>
            <a:r>
              <a:rPr lang="en-CA" dirty="0"/>
              <a:t>The kernel level scheduler already handles time slices, so a thread can’t hog resources</a:t>
            </a:r>
          </a:p>
          <a:p>
            <a:r>
              <a:rPr lang="en-CA" dirty="0"/>
              <a:t>A kernel scheduler had a global view of resources, may be able to make better decisions</a:t>
            </a:r>
          </a:p>
        </p:txBody>
      </p:sp>
    </p:spTree>
    <p:extLst>
      <p:ext uri="{BB962C8B-B14F-4D97-AF65-F5344CB8AC3E}">
        <p14:creationId xmlns:p14="http://schemas.microsoft.com/office/powerpoint/2010/main" val="1840167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CC51-7628-45A7-BA14-A529598E1022}"/>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AADA3D7D-33E5-4DDE-966F-46AB66C626EF}"/>
              </a:ext>
            </a:extLst>
          </p:cNvPr>
          <p:cNvSpPr>
            <a:spLocks noGrp="1"/>
          </p:cNvSpPr>
          <p:nvPr>
            <p:ph idx="1"/>
          </p:nvPr>
        </p:nvSpPr>
        <p:spPr/>
        <p:txBody>
          <a:bodyPr/>
          <a:lstStyle/>
          <a:p>
            <a:r>
              <a:rPr lang="en-CA" dirty="0"/>
              <a:t>There is a problem here, all the thread API calls now become system calls, this will be much more expensive</a:t>
            </a:r>
          </a:p>
          <a:p>
            <a:r>
              <a:rPr lang="en-CA" dirty="0"/>
              <a:t>We can partially solve this problem by dividing the thread API into two parts:</a:t>
            </a:r>
          </a:p>
          <a:p>
            <a:pPr lvl="1"/>
            <a:r>
              <a:rPr lang="en-CA" sz="2000" dirty="0"/>
              <a:t>The part that requires kernel support, thread creation, thread destruction and blocking system calls</a:t>
            </a:r>
          </a:p>
          <a:p>
            <a:pPr lvl="1"/>
            <a:r>
              <a:rPr lang="en-CA" sz="2000" dirty="0"/>
              <a:t>All the other API calls</a:t>
            </a:r>
          </a:p>
          <a:p>
            <a:r>
              <a:rPr lang="en-CA" dirty="0"/>
              <a:t>This will reduce the amount of interaction with the kernel and improve performance</a:t>
            </a:r>
          </a:p>
        </p:txBody>
      </p:sp>
    </p:spTree>
    <p:extLst>
      <p:ext uri="{BB962C8B-B14F-4D97-AF65-F5344CB8AC3E}">
        <p14:creationId xmlns:p14="http://schemas.microsoft.com/office/powerpoint/2010/main" val="467555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D185-3E5E-4066-9414-CD6036639E7C}"/>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AA61C37F-3208-4101-A44C-F31025170A33}"/>
              </a:ext>
            </a:extLst>
          </p:cNvPr>
          <p:cNvSpPr>
            <a:spLocks noGrp="1"/>
          </p:cNvSpPr>
          <p:nvPr>
            <p:ph idx="1"/>
          </p:nvPr>
        </p:nvSpPr>
        <p:spPr/>
        <p:txBody>
          <a:bodyPr/>
          <a:lstStyle/>
          <a:p>
            <a:r>
              <a:rPr lang="en-CA" dirty="0"/>
              <a:t>Kernel threads could also reduce portability, a tendency for each OS to go its own way</a:t>
            </a:r>
          </a:p>
          <a:p>
            <a:r>
              <a:rPr lang="en-CA" dirty="0"/>
              <a:t>This is where standards like </a:t>
            </a:r>
            <a:r>
              <a:rPr lang="en-CA" dirty="0" err="1"/>
              <a:t>Pthreads</a:t>
            </a:r>
            <a:r>
              <a:rPr lang="en-CA" dirty="0"/>
              <a:t> helps, implementation will tend to stick to the standard</a:t>
            </a:r>
          </a:p>
          <a:p>
            <a:r>
              <a:rPr lang="en-CA" dirty="0"/>
              <a:t>The tendency is towards kernel threads, introduce ways of reducing system call overhead</a:t>
            </a:r>
          </a:p>
        </p:txBody>
      </p:sp>
    </p:spTree>
    <p:extLst>
      <p:ext uri="{BB962C8B-B14F-4D97-AF65-F5344CB8AC3E}">
        <p14:creationId xmlns:p14="http://schemas.microsoft.com/office/powerpoint/2010/main" val="973538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BB61-06E9-466C-853E-03F2F0065C19}"/>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99FBBF3C-A582-4477-AE24-94B5E37D4A0A}"/>
              </a:ext>
            </a:extLst>
          </p:cNvPr>
          <p:cNvSpPr>
            <a:spLocks noGrp="1"/>
          </p:cNvSpPr>
          <p:nvPr>
            <p:ph idx="1"/>
          </p:nvPr>
        </p:nvSpPr>
        <p:spPr/>
        <p:txBody>
          <a:bodyPr/>
          <a:lstStyle/>
          <a:p>
            <a:r>
              <a:rPr lang="en-CA" dirty="0"/>
              <a:t>Two issues with threads regardless of the implementation</a:t>
            </a:r>
          </a:p>
          <a:p>
            <a:r>
              <a:rPr lang="en-CA" dirty="0"/>
              <a:t>With multiple threads there are multiple stacks, where do they go?</a:t>
            </a:r>
          </a:p>
          <a:p>
            <a:r>
              <a:rPr lang="en-CA" dirty="0"/>
              <a:t>With a single thread the stack grows down and the heap grows up, but we can’t do this with more than one thread</a:t>
            </a:r>
          </a:p>
          <a:p>
            <a:r>
              <a:rPr lang="en-CA" dirty="0"/>
              <a:t>One solution is to allocate a block of memory each time a thread is created, used a the thread’s stack</a:t>
            </a:r>
          </a:p>
          <a:p>
            <a:r>
              <a:rPr lang="en-CA" dirty="0"/>
              <a:t>If the block is too small the thread could crash on a procedure call when it runs out of stack space</a:t>
            </a:r>
          </a:p>
          <a:p>
            <a:r>
              <a:rPr lang="en-CA" dirty="0"/>
              <a:t>Making the block large wastes memory</a:t>
            </a:r>
          </a:p>
          <a:p>
            <a:r>
              <a:rPr lang="en-CA" dirty="0"/>
              <a:t>This is something the programmer needs to think about</a:t>
            </a:r>
          </a:p>
        </p:txBody>
      </p:sp>
    </p:spTree>
    <p:extLst>
      <p:ext uri="{BB962C8B-B14F-4D97-AF65-F5344CB8AC3E}">
        <p14:creationId xmlns:p14="http://schemas.microsoft.com/office/powerpoint/2010/main" val="1401035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356B-9BF2-4924-84F5-DD10B58D6A33}"/>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75FAB4BC-E546-4EB6-BA1E-E9007446142B}"/>
              </a:ext>
            </a:extLst>
          </p:cNvPr>
          <p:cNvSpPr>
            <a:spLocks noGrp="1"/>
          </p:cNvSpPr>
          <p:nvPr>
            <p:ph idx="1"/>
          </p:nvPr>
        </p:nvSpPr>
        <p:spPr/>
        <p:txBody>
          <a:bodyPr/>
          <a:lstStyle/>
          <a:p>
            <a:r>
              <a:rPr lang="en-CA" dirty="0"/>
              <a:t>Alternatively, the stack could be reallocated when it grows too large</a:t>
            </a:r>
          </a:p>
          <a:p>
            <a:r>
              <a:rPr lang="en-CA" dirty="0"/>
              <a:t>This can be quite expensive</a:t>
            </a:r>
          </a:p>
          <a:p>
            <a:r>
              <a:rPr lang="en-CA" dirty="0"/>
              <a:t>Another approach is to use a single stack and have all the threads share it</a:t>
            </a:r>
          </a:p>
          <a:p>
            <a:r>
              <a:rPr lang="en-CA" dirty="0"/>
              <a:t>This requires compiler support to change the way the stack is used so it is not a general solution</a:t>
            </a:r>
          </a:p>
          <a:p>
            <a:r>
              <a:rPr lang="en-CA" dirty="0"/>
              <a:t>If a thread encounters an error it could be hard to recover the stack, a fragile solution</a:t>
            </a:r>
          </a:p>
        </p:txBody>
      </p:sp>
    </p:spTree>
    <p:extLst>
      <p:ext uri="{BB962C8B-B14F-4D97-AF65-F5344CB8AC3E}">
        <p14:creationId xmlns:p14="http://schemas.microsoft.com/office/powerpoint/2010/main" val="1735395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AA18-40EC-48F9-AB7A-3EB08DC0694E}"/>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4B53914D-0761-44BA-8E7F-DFF3CE7D354D}"/>
              </a:ext>
            </a:extLst>
          </p:cNvPr>
          <p:cNvSpPr>
            <a:spLocks noGrp="1"/>
          </p:cNvSpPr>
          <p:nvPr>
            <p:ph idx="1"/>
          </p:nvPr>
        </p:nvSpPr>
        <p:spPr/>
        <p:txBody>
          <a:bodyPr/>
          <a:lstStyle/>
          <a:p>
            <a:r>
              <a:rPr lang="en-CA" dirty="0"/>
              <a:t>The other key issue is libraries, particularly system libraries</a:t>
            </a:r>
          </a:p>
          <a:p>
            <a:r>
              <a:rPr lang="en-CA" dirty="0"/>
              <a:t>If there are multiple threads there could be multiple calls to the same procedure active at the same time</a:t>
            </a:r>
          </a:p>
          <a:p>
            <a:r>
              <a:rPr lang="en-CA" dirty="0"/>
              <a:t>Example: library procedure foo()</a:t>
            </a:r>
          </a:p>
          <a:p>
            <a:r>
              <a:rPr lang="en-CA" dirty="0"/>
              <a:t>Thread A calls foo(), while it is executing foo(), thread B also calls foo()</a:t>
            </a:r>
          </a:p>
          <a:p>
            <a:r>
              <a:rPr lang="en-CA" dirty="0"/>
              <a:t>We now have two threads executing foo() at the same time, what happens to memory?</a:t>
            </a:r>
          </a:p>
        </p:txBody>
      </p:sp>
    </p:spTree>
    <p:extLst>
      <p:ext uri="{BB962C8B-B14F-4D97-AF65-F5344CB8AC3E}">
        <p14:creationId xmlns:p14="http://schemas.microsoft.com/office/powerpoint/2010/main" val="192921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9E88-9198-468A-8F41-F78D1E038065}"/>
              </a:ext>
            </a:extLst>
          </p:cNvPr>
          <p:cNvSpPr>
            <a:spLocks noGrp="1"/>
          </p:cNvSpPr>
          <p:nvPr>
            <p:ph type="title"/>
          </p:nvPr>
        </p:nvSpPr>
        <p:spPr/>
        <p:txBody>
          <a:bodyPr/>
          <a:lstStyle/>
          <a:p>
            <a:r>
              <a:rPr lang="en-CA" dirty="0"/>
              <a:t>Processes</a:t>
            </a:r>
          </a:p>
        </p:txBody>
      </p:sp>
      <p:sp>
        <p:nvSpPr>
          <p:cNvPr id="3" name="Content Placeholder 2">
            <a:extLst>
              <a:ext uri="{FF2B5EF4-FFF2-40B4-BE49-F238E27FC236}">
                <a16:creationId xmlns:a16="http://schemas.microsoft.com/office/drawing/2014/main" id="{1E8F6258-C22C-4E9A-9F98-ACEEEE575C2F}"/>
              </a:ext>
            </a:extLst>
          </p:cNvPr>
          <p:cNvSpPr>
            <a:spLocks noGrp="1"/>
          </p:cNvSpPr>
          <p:nvPr>
            <p:ph idx="1"/>
          </p:nvPr>
        </p:nvSpPr>
        <p:spPr/>
        <p:txBody>
          <a:bodyPr/>
          <a:lstStyle/>
          <a:p>
            <a:r>
              <a:rPr lang="en-CA" dirty="0"/>
              <a:t>What does a process need?</a:t>
            </a:r>
          </a:p>
          <a:p>
            <a:pPr lvl="1"/>
            <a:r>
              <a:rPr lang="en-CA" sz="2000" dirty="0"/>
              <a:t>It needs a program to run</a:t>
            </a:r>
          </a:p>
          <a:p>
            <a:pPr lvl="1"/>
            <a:r>
              <a:rPr lang="en-CA" sz="2000" dirty="0"/>
              <a:t>It needs memory for the process</a:t>
            </a:r>
          </a:p>
          <a:p>
            <a:pPr lvl="1"/>
            <a:r>
              <a:rPr lang="en-CA" sz="2000" dirty="0"/>
              <a:t>It has a complete set of registers</a:t>
            </a:r>
          </a:p>
          <a:p>
            <a:pPr lvl="1"/>
            <a:r>
              <a:rPr lang="en-CA" sz="2000" dirty="0"/>
              <a:t>It has a program counter and a stack pointer</a:t>
            </a:r>
          </a:p>
          <a:p>
            <a:pPr lvl="1"/>
            <a:r>
              <a:rPr lang="en-CA" sz="2000" dirty="0"/>
              <a:t>It has open files, and file pointers for each file</a:t>
            </a:r>
          </a:p>
          <a:p>
            <a:pPr lvl="1"/>
            <a:r>
              <a:rPr lang="en-CA" sz="2000" dirty="0"/>
              <a:t>A process ID</a:t>
            </a:r>
          </a:p>
          <a:p>
            <a:pPr lvl="1"/>
            <a:r>
              <a:rPr lang="en-CA" sz="2000" dirty="0"/>
              <a:t>…</a:t>
            </a:r>
          </a:p>
          <a:p>
            <a:r>
              <a:rPr lang="en-CA" dirty="0"/>
              <a:t>All this information is stored in a process table, one entry for each process</a:t>
            </a:r>
          </a:p>
        </p:txBody>
      </p:sp>
    </p:spTree>
    <p:extLst>
      <p:ext uri="{BB962C8B-B14F-4D97-AF65-F5344CB8AC3E}">
        <p14:creationId xmlns:p14="http://schemas.microsoft.com/office/powerpoint/2010/main" val="998247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D3A-BFB7-4FFA-ACCA-21210B6B2993}"/>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5F5A0AAE-9738-4E1B-BDD2-21811D542C7F}"/>
              </a:ext>
            </a:extLst>
          </p:cNvPr>
          <p:cNvSpPr>
            <a:spLocks noGrp="1"/>
          </p:cNvSpPr>
          <p:nvPr>
            <p:ph idx="1"/>
          </p:nvPr>
        </p:nvSpPr>
        <p:spPr/>
        <p:txBody>
          <a:bodyPr/>
          <a:lstStyle/>
          <a:p>
            <a:r>
              <a:rPr lang="en-CA" dirty="0"/>
              <a:t>There are two possibilities:</a:t>
            </a:r>
          </a:p>
          <a:p>
            <a:pPr lvl="1"/>
            <a:r>
              <a:rPr lang="en-CA" sz="2000" dirty="0"/>
              <a:t>foo() only uses local variables</a:t>
            </a:r>
          </a:p>
          <a:p>
            <a:pPr lvl="1"/>
            <a:r>
              <a:rPr lang="en-CA" sz="2000" dirty="0"/>
              <a:t>foo() manipulates a global or shared data structure</a:t>
            </a:r>
          </a:p>
          <a:p>
            <a:r>
              <a:rPr lang="en-CA" dirty="0"/>
              <a:t>In the first case we don’t have any problems, both threads have their own stack, so the two copies of foo() will have their own local variables</a:t>
            </a:r>
          </a:p>
          <a:p>
            <a:r>
              <a:rPr lang="en-CA" dirty="0"/>
              <a:t>It’s the second case that causes a problem, there is only one copy of the global data structure</a:t>
            </a:r>
          </a:p>
          <a:p>
            <a:r>
              <a:rPr lang="en-CA" dirty="0"/>
              <a:t>If both try to change it at the same time, it could end up in an inconsistent state</a:t>
            </a:r>
          </a:p>
        </p:txBody>
      </p:sp>
    </p:spTree>
    <p:extLst>
      <p:ext uri="{BB962C8B-B14F-4D97-AF65-F5344CB8AC3E}">
        <p14:creationId xmlns:p14="http://schemas.microsoft.com/office/powerpoint/2010/main" val="780533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D0B8-7BC1-4C89-87E2-B2F334BD24BD}"/>
              </a:ext>
            </a:extLst>
          </p:cNvPr>
          <p:cNvSpPr>
            <a:spLocks noGrp="1"/>
          </p:cNvSpPr>
          <p:nvPr>
            <p:ph type="title"/>
          </p:nvPr>
        </p:nvSpPr>
        <p:spPr/>
        <p:txBody>
          <a:bodyPr/>
          <a:lstStyle/>
          <a:p>
            <a:r>
              <a:rPr lang="en-CA" dirty="0"/>
              <a:t>Threads</a:t>
            </a:r>
          </a:p>
        </p:txBody>
      </p:sp>
      <p:sp>
        <p:nvSpPr>
          <p:cNvPr id="3" name="Content Placeholder 2">
            <a:extLst>
              <a:ext uri="{FF2B5EF4-FFF2-40B4-BE49-F238E27FC236}">
                <a16:creationId xmlns:a16="http://schemas.microsoft.com/office/drawing/2014/main" id="{94E9582D-6E8A-4E83-8E99-B4B37EA48AD5}"/>
              </a:ext>
            </a:extLst>
          </p:cNvPr>
          <p:cNvSpPr>
            <a:spLocks noGrp="1"/>
          </p:cNvSpPr>
          <p:nvPr>
            <p:ph idx="1"/>
          </p:nvPr>
        </p:nvSpPr>
        <p:spPr/>
        <p:txBody>
          <a:bodyPr/>
          <a:lstStyle/>
          <a:p>
            <a:r>
              <a:rPr lang="en-CA" dirty="0"/>
              <a:t>Procedures that can be called from multiple threads without causing problems are called </a:t>
            </a:r>
            <a:r>
              <a:rPr lang="en-CA" b="1" dirty="0"/>
              <a:t>thread safe</a:t>
            </a:r>
          </a:p>
          <a:p>
            <a:r>
              <a:rPr lang="en-CA" dirty="0"/>
              <a:t>The documentation for a procedure should tell you whether it is thread safe or not</a:t>
            </a:r>
          </a:p>
          <a:p>
            <a:r>
              <a:rPr lang="en-CA" dirty="0"/>
              <a:t>The second case brings up the problem of </a:t>
            </a:r>
            <a:r>
              <a:rPr lang="en-CA" dirty="0" err="1"/>
              <a:t>interprocess</a:t>
            </a:r>
            <a:r>
              <a:rPr lang="en-CA" dirty="0"/>
              <a:t> communications and synchronization</a:t>
            </a:r>
          </a:p>
          <a:p>
            <a:r>
              <a:rPr lang="en-CA" dirty="0"/>
              <a:t>This is a big topic, which is next on our agenda</a:t>
            </a:r>
          </a:p>
        </p:txBody>
      </p:sp>
    </p:spTree>
    <p:extLst>
      <p:ext uri="{BB962C8B-B14F-4D97-AF65-F5344CB8AC3E}">
        <p14:creationId xmlns:p14="http://schemas.microsoft.com/office/powerpoint/2010/main" val="889647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D5D4-5F65-43F3-AE2D-8094981CA5FD}"/>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8ECF0DBF-F2ED-4C87-BA73-A55F40A681AE}"/>
              </a:ext>
            </a:extLst>
          </p:cNvPr>
          <p:cNvSpPr>
            <a:spLocks noGrp="1"/>
          </p:cNvSpPr>
          <p:nvPr>
            <p:ph idx="1"/>
          </p:nvPr>
        </p:nvSpPr>
        <p:spPr/>
        <p:txBody>
          <a:bodyPr/>
          <a:lstStyle/>
          <a:p>
            <a:r>
              <a:rPr lang="en-CA" dirty="0"/>
              <a:t>Even with a single core we have the problem of </a:t>
            </a:r>
            <a:r>
              <a:rPr lang="en-CA" dirty="0" err="1"/>
              <a:t>interprocess</a:t>
            </a:r>
            <a:r>
              <a:rPr lang="en-CA" dirty="0"/>
              <a:t> communications</a:t>
            </a:r>
          </a:p>
          <a:p>
            <a:r>
              <a:rPr lang="en-CA" dirty="0"/>
              <a:t>One process could be interrupted while manipulating a shared resource, and the next process could also manipulate the same resource</a:t>
            </a:r>
          </a:p>
          <a:p>
            <a:r>
              <a:rPr lang="en-CA" dirty="0"/>
              <a:t>With multiple cores this problem becomes worse, since the two process could be executing at the same time</a:t>
            </a:r>
          </a:p>
          <a:p>
            <a:r>
              <a:rPr lang="en-CA" dirty="0"/>
              <a:t>Add threads to the mixture with shared global variables and the problem becomes even worse</a:t>
            </a:r>
          </a:p>
        </p:txBody>
      </p:sp>
    </p:spTree>
    <p:extLst>
      <p:ext uri="{BB962C8B-B14F-4D97-AF65-F5344CB8AC3E}">
        <p14:creationId xmlns:p14="http://schemas.microsoft.com/office/powerpoint/2010/main" val="3092381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5F42-8B5D-492A-B9DD-7E59788D69C9}"/>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F4963F26-95A6-48EB-B097-E200A773ACF8}"/>
              </a:ext>
            </a:extLst>
          </p:cNvPr>
          <p:cNvSpPr>
            <a:spLocks noGrp="1"/>
          </p:cNvSpPr>
          <p:nvPr>
            <p:ph idx="1"/>
          </p:nvPr>
        </p:nvSpPr>
        <p:spPr/>
        <p:txBody>
          <a:bodyPr/>
          <a:lstStyle/>
          <a:p>
            <a:r>
              <a:rPr lang="en-CA" dirty="0"/>
              <a:t>This has been studied for a long time and there are many possible solutions</a:t>
            </a:r>
          </a:p>
          <a:p>
            <a:r>
              <a:rPr lang="en-CA" dirty="0"/>
              <a:t>Some of this is quite tricky, so you need to think carefully about it</a:t>
            </a:r>
          </a:p>
          <a:p>
            <a:r>
              <a:rPr lang="en-CA" dirty="0"/>
              <a:t>This is also where a lot of bugs can occur</a:t>
            </a:r>
          </a:p>
          <a:p>
            <a:r>
              <a:rPr lang="en-CA" dirty="0"/>
              <a:t>Let’s start with a simple example: we have a global counter, count, and two threads that increment this count</a:t>
            </a:r>
          </a:p>
          <a:p>
            <a:r>
              <a:rPr lang="en-CA" dirty="0"/>
              <a:t>Both threads have the following statement:</a:t>
            </a:r>
          </a:p>
          <a:p>
            <a:pPr marL="400050" lvl="1" indent="0">
              <a:buNone/>
            </a:pPr>
            <a:r>
              <a:rPr lang="en-CA" sz="2000" dirty="0"/>
              <a:t>count = count + 1</a:t>
            </a:r>
          </a:p>
        </p:txBody>
      </p:sp>
    </p:spTree>
    <p:extLst>
      <p:ext uri="{BB962C8B-B14F-4D97-AF65-F5344CB8AC3E}">
        <p14:creationId xmlns:p14="http://schemas.microsoft.com/office/powerpoint/2010/main" val="1279145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5EA68-DC62-4679-97AE-E8B35B4E66EA}"/>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73C251A3-9674-44A6-91E1-F3AC63BD344C}"/>
              </a:ext>
            </a:extLst>
          </p:cNvPr>
          <p:cNvSpPr>
            <a:spLocks noGrp="1"/>
          </p:cNvSpPr>
          <p:nvPr>
            <p:ph idx="1"/>
          </p:nvPr>
        </p:nvSpPr>
        <p:spPr/>
        <p:txBody>
          <a:bodyPr/>
          <a:lstStyle/>
          <a:p>
            <a:r>
              <a:rPr lang="en-CA" dirty="0"/>
              <a:t>This is one statement, but it will be compiled into three machine language instructions:</a:t>
            </a:r>
          </a:p>
          <a:p>
            <a:pPr marL="457200" lvl="1" indent="0">
              <a:buNone/>
            </a:pPr>
            <a:r>
              <a:rPr lang="en-CA" sz="2000" dirty="0"/>
              <a:t>Load count</a:t>
            </a:r>
          </a:p>
          <a:p>
            <a:pPr marL="457200" lvl="1" indent="0">
              <a:buNone/>
            </a:pPr>
            <a:r>
              <a:rPr lang="en-CA" sz="2000" dirty="0"/>
              <a:t>Add one</a:t>
            </a:r>
          </a:p>
          <a:p>
            <a:pPr marL="457200" lvl="1" indent="0">
              <a:buNone/>
            </a:pPr>
            <a:r>
              <a:rPr lang="en-CA" sz="2000" dirty="0"/>
              <a:t>Store count</a:t>
            </a:r>
          </a:p>
          <a:p>
            <a:r>
              <a:rPr lang="en-CA" dirty="0"/>
              <a:t>With two threads there are many ways that these instructions could be interleaved</a:t>
            </a:r>
          </a:p>
          <a:p>
            <a:r>
              <a:rPr lang="en-CA" dirty="0"/>
              <a:t>If we are lucky, one thread will execute all three instructions followed by the next thread executing all three, no problem</a:t>
            </a:r>
          </a:p>
        </p:txBody>
      </p:sp>
    </p:spTree>
    <p:extLst>
      <p:ext uri="{BB962C8B-B14F-4D97-AF65-F5344CB8AC3E}">
        <p14:creationId xmlns:p14="http://schemas.microsoft.com/office/powerpoint/2010/main" val="2917030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6F9D1-C41C-4ECB-BE55-475FA5043BFA}"/>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23BC0A66-0744-4B54-9CF0-32E89999F9F8}"/>
              </a:ext>
            </a:extLst>
          </p:cNvPr>
          <p:cNvSpPr>
            <a:spLocks noGrp="1"/>
          </p:cNvSpPr>
          <p:nvPr>
            <p:ph idx="1"/>
          </p:nvPr>
        </p:nvSpPr>
        <p:spPr/>
        <p:txBody>
          <a:bodyPr/>
          <a:lstStyle/>
          <a:p>
            <a:r>
              <a:rPr lang="en-CA" dirty="0"/>
              <a:t>Unfortunately, there are many other ways that these three instructions could be executed</a:t>
            </a:r>
          </a:p>
          <a:p>
            <a:r>
              <a:rPr lang="en-CA" dirty="0"/>
              <a:t>The next slide shows one possibility</a:t>
            </a:r>
          </a:p>
          <a:p>
            <a:r>
              <a:rPr lang="en-CA" dirty="0"/>
              <a:t>The first thread loads count, adds one and then stores the new value of count</a:t>
            </a:r>
          </a:p>
          <a:p>
            <a:r>
              <a:rPr lang="en-CA" dirty="0"/>
              <a:t>But, the second thread loads the old value of count before the first thread can store the new value</a:t>
            </a:r>
          </a:p>
          <a:p>
            <a:r>
              <a:rPr lang="en-CA" dirty="0"/>
              <a:t>This thread works with the old value, adds one and stores the value</a:t>
            </a:r>
          </a:p>
          <a:p>
            <a:r>
              <a:rPr lang="en-CA" dirty="0"/>
              <a:t>In this case count is only incremented once and not twice</a:t>
            </a:r>
          </a:p>
        </p:txBody>
      </p:sp>
    </p:spTree>
    <p:extLst>
      <p:ext uri="{BB962C8B-B14F-4D97-AF65-F5344CB8AC3E}">
        <p14:creationId xmlns:p14="http://schemas.microsoft.com/office/powerpoint/2010/main" val="2369111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4A6B-4BF0-481A-B943-202073CE9673}"/>
              </a:ext>
            </a:extLst>
          </p:cNvPr>
          <p:cNvSpPr>
            <a:spLocks noGrp="1"/>
          </p:cNvSpPr>
          <p:nvPr>
            <p:ph type="title"/>
          </p:nvPr>
        </p:nvSpPr>
        <p:spPr/>
        <p:txBody>
          <a:bodyPr/>
          <a:lstStyle/>
          <a:p>
            <a:r>
              <a:rPr lang="en-CA" dirty="0" err="1"/>
              <a:t>Interprocess</a:t>
            </a:r>
            <a:r>
              <a:rPr lang="en-CA" dirty="0"/>
              <a:t> Communications</a:t>
            </a:r>
          </a:p>
        </p:txBody>
      </p:sp>
      <p:sp>
        <p:nvSpPr>
          <p:cNvPr id="4" name="Content Placeholder 3">
            <a:extLst>
              <a:ext uri="{FF2B5EF4-FFF2-40B4-BE49-F238E27FC236}">
                <a16:creationId xmlns:a16="http://schemas.microsoft.com/office/drawing/2014/main" id="{4102BDF1-660D-4574-A569-F8C244037844}"/>
              </a:ext>
            </a:extLst>
          </p:cNvPr>
          <p:cNvSpPr>
            <a:spLocks noGrp="1"/>
          </p:cNvSpPr>
          <p:nvPr>
            <p:ph sz="half" idx="1"/>
          </p:nvPr>
        </p:nvSpPr>
        <p:spPr/>
        <p:txBody>
          <a:bodyPr/>
          <a:lstStyle/>
          <a:p>
            <a:r>
              <a:rPr lang="en-CA" dirty="0"/>
              <a:t>Load count</a:t>
            </a:r>
          </a:p>
          <a:p>
            <a:r>
              <a:rPr lang="en-CA" dirty="0"/>
              <a:t>Add one</a:t>
            </a:r>
          </a:p>
          <a:p>
            <a:r>
              <a:rPr lang="en-CA" dirty="0"/>
              <a:t>Store count</a:t>
            </a:r>
          </a:p>
        </p:txBody>
      </p:sp>
      <p:sp>
        <p:nvSpPr>
          <p:cNvPr id="5" name="Content Placeholder 4">
            <a:extLst>
              <a:ext uri="{FF2B5EF4-FFF2-40B4-BE49-F238E27FC236}">
                <a16:creationId xmlns:a16="http://schemas.microsoft.com/office/drawing/2014/main" id="{73852B08-FBB8-4E17-8B26-579EC0964B54}"/>
              </a:ext>
            </a:extLst>
          </p:cNvPr>
          <p:cNvSpPr>
            <a:spLocks noGrp="1"/>
          </p:cNvSpPr>
          <p:nvPr>
            <p:ph sz="half" idx="2"/>
          </p:nvPr>
        </p:nvSpPr>
        <p:spPr/>
        <p:txBody>
          <a:bodyPr/>
          <a:lstStyle/>
          <a:p>
            <a:r>
              <a:rPr lang="en-CA" dirty="0"/>
              <a:t>…</a:t>
            </a:r>
          </a:p>
          <a:p>
            <a:r>
              <a:rPr lang="en-CA" dirty="0"/>
              <a:t>Load count</a:t>
            </a:r>
          </a:p>
          <a:p>
            <a:r>
              <a:rPr lang="en-CA" dirty="0"/>
              <a:t>Add one</a:t>
            </a:r>
          </a:p>
          <a:p>
            <a:r>
              <a:rPr lang="en-CA" dirty="0"/>
              <a:t>Store count</a:t>
            </a:r>
          </a:p>
        </p:txBody>
      </p:sp>
    </p:spTree>
    <p:extLst>
      <p:ext uri="{BB962C8B-B14F-4D97-AF65-F5344CB8AC3E}">
        <p14:creationId xmlns:p14="http://schemas.microsoft.com/office/powerpoint/2010/main" val="3509320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C0C7-D4DA-4C30-9064-41056C805B97}"/>
              </a:ext>
            </a:extLst>
          </p:cNvPr>
          <p:cNvSpPr>
            <a:spLocks noGrp="1"/>
          </p:cNvSpPr>
          <p:nvPr>
            <p:ph type="title"/>
          </p:nvPr>
        </p:nvSpPr>
        <p:spPr/>
        <p:txBody>
          <a:bodyPr/>
          <a:lstStyle/>
          <a:p>
            <a:r>
              <a:rPr lang="en-CA" dirty="0" err="1"/>
              <a:t>Interprocess</a:t>
            </a:r>
            <a:r>
              <a:rPr lang="en-CA" dirty="0"/>
              <a:t> Communications</a:t>
            </a:r>
          </a:p>
        </p:txBody>
      </p:sp>
      <p:sp>
        <p:nvSpPr>
          <p:cNvPr id="5" name="Content Placeholder 4">
            <a:extLst>
              <a:ext uri="{FF2B5EF4-FFF2-40B4-BE49-F238E27FC236}">
                <a16:creationId xmlns:a16="http://schemas.microsoft.com/office/drawing/2014/main" id="{8FCAF4F7-B7E3-4C66-B95D-30586CA04491}"/>
              </a:ext>
            </a:extLst>
          </p:cNvPr>
          <p:cNvSpPr>
            <a:spLocks noGrp="1"/>
          </p:cNvSpPr>
          <p:nvPr>
            <p:ph idx="1"/>
          </p:nvPr>
        </p:nvSpPr>
        <p:spPr/>
        <p:txBody>
          <a:bodyPr/>
          <a:lstStyle/>
          <a:p>
            <a:r>
              <a:rPr lang="en-CA" dirty="0"/>
              <a:t>With this short sequence of code what is the chance of this occurring?</a:t>
            </a:r>
          </a:p>
          <a:p>
            <a:r>
              <a:rPr lang="en-CA" dirty="0"/>
              <a:t>In practice the computation could be much longer, instead of one instruction there could be thousands, a much higher probability</a:t>
            </a:r>
          </a:p>
          <a:p>
            <a:r>
              <a:rPr lang="en-CA" dirty="0"/>
              <a:t>There could even be a system call somewhere in the sequence</a:t>
            </a:r>
          </a:p>
          <a:p>
            <a:r>
              <a:rPr lang="en-CA" dirty="0"/>
              <a:t>I’ve just kept the example simple so you can see the principle</a:t>
            </a:r>
          </a:p>
          <a:p>
            <a:r>
              <a:rPr lang="en-CA" dirty="0"/>
              <a:t>Problems like this are called </a:t>
            </a:r>
            <a:r>
              <a:rPr lang="en-CA" b="1" dirty="0"/>
              <a:t>race conditions</a:t>
            </a:r>
            <a:r>
              <a:rPr lang="en-CA" dirty="0"/>
              <a:t>, two or more processes are updating the a global resource at the same time</a:t>
            </a:r>
          </a:p>
        </p:txBody>
      </p:sp>
    </p:spTree>
    <p:extLst>
      <p:ext uri="{BB962C8B-B14F-4D97-AF65-F5344CB8AC3E}">
        <p14:creationId xmlns:p14="http://schemas.microsoft.com/office/powerpoint/2010/main" val="1452062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D3FA-5ED8-4675-904A-448B351AC52A}"/>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B70D8B61-B2EF-4D80-ADC9-AC0EA2BE5444}"/>
              </a:ext>
            </a:extLst>
          </p:cNvPr>
          <p:cNvSpPr>
            <a:spLocks noGrp="1"/>
          </p:cNvSpPr>
          <p:nvPr>
            <p:ph idx="1"/>
          </p:nvPr>
        </p:nvSpPr>
        <p:spPr/>
        <p:txBody>
          <a:bodyPr/>
          <a:lstStyle/>
          <a:p>
            <a:r>
              <a:rPr lang="en-CA" dirty="0"/>
              <a:t>There are many examples of race conditions that have been developed over the years</a:t>
            </a:r>
          </a:p>
          <a:p>
            <a:r>
              <a:rPr lang="en-CA" dirty="0"/>
              <a:t>Some common examples including updating bank accounts, and transferring funds between bank accounts</a:t>
            </a:r>
          </a:p>
          <a:p>
            <a:r>
              <a:rPr lang="en-CA" dirty="0"/>
              <a:t>Now we will turn our attention to ways of solving this problem</a:t>
            </a:r>
          </a:p>
          <a:p>
            <a:r>
              <a:rPr lang="en-CA" dirty="0"/>
              <a:t>The basic idea is to prevent two or more processes from manipulating the same resource at the same time</a:t>
            </a:r>
          </a:p>
          <a:p>
            <a:r>
              <a:rPr lang="en-CA" dirty="0"/>
              <a:t>And, the solution mustn’t introduce its own race condition</a:t>
            </a:r>
          </a:p>
        </p:txBody>
      </p:sp>
    </p:spTree>
    <p:extLst>
      <p:ext uri="{BB962C8B-B14F-4D97-AF65-F5344CB8AC3E}">
        <p14:creationId xmlns:p14="http://schemas.microsoft.com/office/powerpoint/2010/main" val="2816403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128-D66D-42FA-9688-3C22D98709A1}"/>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D5CC791D-8BF8-4CAA-8ECD-C54D9A047EA6}"/>
              </a:ext>
            </a:extLst>
          </p:cNvPr>
          <p:cNvSpPr>
            <a:spLocks noGrp="1"/>
          </p:cNvSpPr>
          <p:nvPr>
            <p:ph idx="1"/>
          </p:nvPr>
        </p:nvSpPr>
        <p:spPr/>
        <p:txBody>
          <a:bodyPr/>
          <a:lstStyle/>
          <a:p>
            <a:r>
              <a:rPr lang="en-CA" dirty="0"/>
              <a:t>The place where we are manipulating a common resource is called a </a:t>
            </a:r>
            <a:r>
              <a:rPr lang="en-CA" b="1" dirty="0"/>
              <a:t>critical region</a:t>
            </a:r>
          </a:p>
          <a:p>
            <a:r>
              <a:rPr lang="en-CA" dirty="0"/>
              <a:t>We only want one process at a time in a critical region, this is called </a:t>
            </a:r>
            <a:r>
              <a:rPr lang="en-CA" b="1" dirty="0"/>
              <a:t>mutual exclusion</a:t>
            </a:r>
          </a:p>
          <a:p>
            <a:r>
              <a:rPr lang="en-CA" dirty="0"/>
              <a:t>Any technique for this must be fair, a process cannot be blocked forever</a:t>
            </a:r>
          </a:p>
          <a:p>
            <a:r>
              <a:rPr lang="en-CA" dirty="0"/>
              <a:t>We would also like it to be efficient, we don’t want to waste CPU time</a:t>
            </a:r>
          </a:p>
          <a:p>
            <a:r>
              <a:rPr lang="en-CA" dirty="0"/>
              <a:t>The key to this is an </a:t>
            </a:r>
            <a:r>
              <a:rPr lang="en-CA" b="1" dirty="0"/>
              <a:t>atomic</a:t>
            </a:r>
            <a:r>
              <a:rPr lang="en-CA" dirty="0"/>
              <a:t> operation, an operation that can’t be interrupted, this is typically done in hardware</a:t>
            </a:r>
          </a:p>
        </p:txBody>
      </p:sp>
    </p:spTree>
    <p:extLst>
      <p:ext uri="{BB962C8B-B14F-4D97-AF65-F5344CB8AC3E}">
        <p14:creationId xmlns:p14="http://schemas.microsoft.com/office/powerpoint/2010/main" val="68228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6A7D-7473-42F9-96A0-FA3671AACC7B}"/>
              </a:ext>
            </a:extLst>
          </p:cNvPr>
          <p:cNvSpPr>
            <a:spLocks noGrp="1"/>
          </p:cNvSpPr>
          <p:nvPr>
            <p:ph type="title"/>
          </p:nvPr>
        </p:nvSpPr>
        <p:spPr/>
        <p:txBody>
          <a:bodyPr/>
          <a:lstStyle/>
          <a:p>
            <a:r>
              <a:rPr lang="en-CA" dirty="0"/>
              <a:t>Processes</a:t>
            </a:r>
          </a:p>
        </p:txBody>
      </p:sp>
      <p:sp>
        <p:nvSpPr>
          <p:cNvPr id="3" name="Content Placeholder 2">
            <a:extLst>
              <a:ext uri="{FF2B5EF4-FFF2-40B4-BE49-F238E27FC236}">
                <a16:creationId xmlns:a16="http://schemas.microsoft.com/office/drawing/2014/main" id="{68C4D057-3251-458C-83C0-B509AB9C162A}"/>
              </a:ext>
            </a:extLst>
          </p:cNvPr>
          <p:cNvSpPr>
            <a:spLocks noGrp="1"/>
          </p:cNvSpPr>
          <p:nvPr>
            <p:ph idx="1"/>
          </p:nvPr>
        </p:nvSpPr>
        <p:spPr/>
        <p:txBody>
          <a:bodyPr/>
          <a:lstStyle/>
          <a:p>
            <a:r>
              <a:rPr lang="en-CA" dirty="0"/>
              <a:t>Where does a process come from?</a:t>
            </a:r>
          </a:p>
          <a:p>
            <a:r>
              <a:rPr lang="en-CA" dirty="0"/>
              <a:t>With Linux there is an initial process called </a:t>
            </a:r>
            <a:r>
              <a:rPr lang="en-CA" dirty="0" err="1"/>
              <a:t>init</a:t>
            </a:r>
            <a:r>
              <a:rPr lang="en-CA" dirty="0"/>
              <a:t>, it is created when the operating system is booted</a:t>
            </a:r>
          </a:p>
          <a:p>
            <a:r>
              <a:rPr lang="en-CA" dirty="0"/>
              <a:t>All other processes are created by </a:t>
            </a:r>
            <a:r>
              <a:rPr lang="en-CA" dirty="0" err="1"/>
              <a:t>init</a:t>
            </a:r>
            <a:r>
              <a:rPr lang="en-CA" dirty="0"/>
              <a:t> or its descendants </a:t>
            </a:r>
          </a:p>
          <a:p>
            <a:r>
              <a:rPr lang="en-CA" dirty="0"/>
              <a:t>How does a process create a new process?</a:t>
            </a:r>
          </a:p>
          <a:p>
            <a:r>
              <a:rPr lang="en-CA" dirty="0"/>
              <a:t>In Linux the fork() system call is used for this purpose</a:t>
            </a:r>
          </a:p>
          <a:p>
            <a:r>
              <a:rPr lang="en-CA" dirty="0"/>
              <a:t>After calling fork() there will be two almost identical processes, the parent process that called fork() and the child process that was created</a:t>
            </a:r>
          </a:p>
        </p:txBody>
      </p:sp>
    </p:spTree>
    <p:extLst>
      <p:ext uri="{BB962C8B-B14F-4D97-AF65-F5344CB8AC3E}">
        <p14:creationId xmlns:p14="http://schemas.microsoft.com/office/powerpoint/2010/main" val="3146877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FECD-5B5B-443A-8913-E0BBCA6275F4}"/>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274F8C62-2D91-4D06-A292-FC87230A5F27}"/>
              </a:ext>
            </a:extLst>
          </p:cNvPr>
          <p:cNvSpPr>
            <a:spLocks noGrp="1"/>
          </p:cNvSpPr>
          <p:nvPr>
            <p:ph idx="1"/>
          </p:nvPr>
        </p:nvSpPr>
        <p:spPr/>
        <p:txBody>
          <a:bodyPr/>
          <a:lstStyle/>
          <a:p>
            <a:r>
              <a:rPr lang="en-CA" dirty="0"/>
              <a:t>An example atomic operation is the XCHG instruction on the x86</a:t>
            </a:r>
          </a:p>
          <a:p>
            <a:r>
              <a:rPr lang="en-CA" dirty="0"/>
              <a:t>This instruction swaps the values of two locations, in the process it freezes both location so no other processor can change them</a:t>
            </a:r>
          </a:p>
          <a:p>
            <a:r>
              <a:rPr lang="en-CA" dirty="0"/>
              <a:t>To see how this works we will introduce a variable called lock</a:t>
            </a:r>
          </a:p>
          <a:p>
            <a:r>
              <a:rPr lang="en-CA" dirty="0"/>
              <a:t>If lock is zero we can enter the critical region and if it is non-zero we must wait</a:t>
            </a:r>
          </a:p>
          <a:p>
            <a:r>
              <a:rPr lang="en-CA" dirty="0"/>
              <a:t>With this we can write two short assembly functions, </a:t>
            </a:r>
            <a:r>
              <a:rPr lang="en-CA" dirty="0" err="1"/>
              <a:t>enter_region</a:t>
            </a:r>
            <a:r>
              <a:rPr lang="en-CA" dirty="0"/>
              <a:t> and </a:t>
            </a:r>
            <a:r>
              <a:rPr lang="en-CA" dirty="0" err="1"/>
              <a:t>leave_region</a:t>
            </a:r>
            <a:endParaRPr lang="en-CA" dirty="0"/>
          </a:p>
        </p:txBody>
      </p:sp>
    </p:spTree>
    <p:extLst>
      <p:ext uri="{BB962C8B-B14F-4D97-AF65-F5344CB8AC3E}">
        <p14:creationId xmlns:p14="http://schemas.microsoft.com/office/powerpoint/2010/main" val="1670383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5E6B-8382-4E61-BE68-04CE3E0E06FE}"/>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222A0AFC-F4A2-4D94-AEF2-AF754D11B5CF}"/>
              </a:ext>
            </a:extLst>
          </p:cNvPr>
          <p:cNvSpPr>
            <a:spLocks noGrp="1"/>
          </p:cNvSpPr>
          <p:nvPr>
            <p:ph idx="1"/>
          </p:nvPr>
        </p:nvSpPr>
        <p:spPr/>
        <p:txBody>
          <a:bodyPr>
            <a:normAutofit lnSpcReduction="10000"/>
          </a:bodyPr>
          <a:lstStyle/>
          <a:p>
            <a:pPr marL="0" indent="0">
              <a:buNone/>
            </a:pPr>
            <a:r>
              <a:rPr lang="en-CA" dirty="0" err="1"/>
              <a:t>enter_region</a:t>
            </a:r>
            <a:r>
              <a:rPr lang="en-CA" dirty="0"/>
              <a:t>:</a:t>
            </a:r>
          </a:p>
          <a:p>
            <a:pPr marL="0" indent="0">
              <a:buNone/>
            </a:pPr>
            <a:r>
              <a:rPr lang="en-CA" dirty="0"/>
              <a:t>	MOVE  REGISTER, #1</a:t>
            </a:r>
          </a:p>
          <a:p>
            <a:pPr marL="0" indent="0">
              <a:buNone/>
            </a:pPr>
            <a:r>
              <a:rPr lang="en-CA" dirty="0"/>
              <a:t>	XCHG  REGISTER, LOCK</a:t>
            </a:r>
          </a:p>
          <a:p>
            <a:pPr marL="0" indent="0">
              <a:buNone/>
            </a:pPr>
            <a:r>
              <a:rPr lang="en-CA" dirty="0"/>
              <a:t>	CMP    REGISTER, #0</a:t>
            </a:r>
          </a:p>
          <a:p>
            <a:pPr marL="0" indent="0">
              <a:buNone/>
            </a:pPr>
            <a:r>
              <a:rPr lang="en-CA" dirty="0"/>
              <a:t>	JNE      </a:t>
            </a:r>
            <a:r>
              <a:rPr lang="en-CA" dirty="0" err="1"/>
              <a:t>enter_region</a:t>
            </a:r>
            <a:endParaRPr lang="en-CA" dirty="0"/>
          </a:p>
          <a:p>
            <a:pPr marL="0" indent="0">
              <a:buNone/>
            </a:pPr>
            <a:r>
              <a:rPr lang="en-CA" dirty="0"/>
              <a:t>	RET</a:t>
            </a:r>
          </a:p>
          <a:p>
            <a:pPr marL="0" indent="0">
              <a:buNone/>
            </a:pPr>
            <a:endParaRPr lang="en-CA" dirty="0"/>
          </a:p>
          <a:p>
            <a:pPr marL="0" indent="0">
              <a:buNone/>
            </a:pPr>
            <a:r>
              <a:rPr lang="en-CA" dirty="0" err="1"/>
              <a:t>leave_region</a:t>
            </a:r>
            <a:r>
              <a:rPr lang="en-CA" dirty="0"/>
              <a:t>:</a:t>
            </a:r>
          </a:p>
          <a:p>
            <a:pPr marL="0" indent="0">
              <a:buNone/>
            </a:pPr>
            <a:r>
              <a:rPr lang="en-CA" dirty="0"/>
              <a:t>	MOVE  LOCK, #0</a:t>
            </a:r>
          </a:p>
          <a:p>
            <a:pPr marL="0" indent="0">
              <a:buNone/>
            </a:pPr>
            <a:r>
              <a:rPr lang="en-CA" dirty="0"/>
              <a:t>	RET</a:t>
            </a:r>
          </a:p>
        </p:txBody>
      </p:sp>
    </p:spTree>
    <p:extLst>
      <p:ext uri="{BB962C8B-B14F-4D97-AF65-F5344CB8AC3E}">
        <p14:creationId xmlns:p14="http://schemas.microsoft.com/office/powerpoint/2010/main" val="2223519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363E-2582-4B0E-B049-63ADE54FC811}"/>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711A4DCC-1ED2-45C9-BC78-07DBE1F9AC99}"/>
              </a:ext>
            </a:extLst>
          </p:cNvPr>
          <p:cNvSpPr>
            <a:spLocks noGrp="1"/>
          </p:cNvSpPr>
          <p:nvPr>
            <p:ph idx="1"/>
          </p:nvPr>
        </p:nvSpPr>
        <p:spPr/>
        <p:txBody>
          <a:bodyPr/>
          <a:lstStyle/>
          <a:p>
            <a:r>
              <a:rPr lang="en-CA" dirty="0"/>
              <a:t>These two procedures solve our problem, we can even use them in user space</a:t>
            </a:r>
          </a:p>
          <a:p>
            <a:r>
              <a:rPr lang="en-CA" dirty="0"/>
              <a:t>But, there is a problem</a:t>
            </a:r>
          </a:p>
          <a:p>
            <a:r>
              <a:rPr lang="en-CA" dirty="0"/>
              <a:t>If lock is 1 when we call </a:t>
            </a:r>
            <a:r>
              <a:rPr lang="en-CA" dirty="0" err="1"/>
              <a:t>enter_region</a:t>
            </a:r>
            <a:r>
              <a:rPr lang="en-CA" dirty="0"/>
              <a:t> it will loop until lock becomes 0</a:t>
            </a:r>
          </a:p>
          <a:p>
            <a:r>
              <a:rPr lang="en-CA" dirty="0"/>
              <a:t>This is called a busy wait and it wastes CPU time</a:t>
            </a:r>
          </a:p>
          <a:p>
            <a:r>
              <a:rPr lang="en-CA" dirty="0"/>
              <a:t>If we have a single core, everything will stop while a process is in a busy wait</a:t>
            </a:r>
          </a:p>
          <a:p>
            <a:r>
              <a:rPr lang="en-CA" dirty="0"/>
              <a:t>We will see later how we can get around this problem</a:t>
            </a:r>
          </a:p>
        </p:txBody>
      </p:sp>
    </p:spTree>
    <p:extLst>
      <p:ext uri="{BB962C8B-B14F-4D97-AF65-F5344CB8AC3E}">
        <p14:creationId xmlns:p14="http://schemas.microsoft.com/office/powerpoint/2010/main" val="3845159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9E2B-759D-4B0C-B283-9094E45B8E7C}"/>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7DB3FDE9-7EFD-42E2-87F3-8FA82ABEB200}"/>
              </a:ext>
            </a:extLst>
          </p:cNvPr>
          <p:cNvSpPr>
            <a:spLocks noGrp="1"/>
          </p:cNvSpPr>
          <p:nvPr>
            <p:ph idx="1"/>
          </p:nvPr>
        </p:nvSpPr>
        <p:spPr/>
        <p:txBody>
          <a:bodyPr/>
          <a:lstStyle/>
          <a:p>
            <a:r>
              <a:rPr lang="en-CA" dirty="0"/>
              <a:t>One of the common concurrency examples is the producer-consumer problem</a:t>
            </a:r>
          </a:p>
          <a:p>
            <a:r>
              <a:rPr lang="en-CA" dirty="0"/>
              <a:t>The producer process produces items and stores them in a shared buffer</a:t>
            </a:r>
          </a:p>
          <a:p>
            <a:r>
              <a:rPr lang="en-CA" dirty="0"/>
              <a:t>The consumer process removes items from the shared buffer</a:t>
            </a:r>
          </a:p>
          <a:p>
            <a:r>
              <a:rPr lang="en-CA" dirty="0"/>
              <a:t>The buffer has a fixed size, N, when the buffer is full the producer must wait for the consumer</a:t>
            </a:r>
          </a:p>
          <a:p>
            <a:r>
              <a:rPr lang="en-CA" dirty="0"/>
              <a:t>Similarly if the buffer is empty, the consumer must wait for the producer</a:t>
            </a:r>
          </a:p>
          <a:p>
            <a:r>
              <a:rPr lang="en-CA" dirty="0"/>
              <a:t>Start with the basic code that doesn’t work very well</a:t>
            </a:r>
          </a:p>
        </p:txBody>
      </p:sp>
    </p:spTree>
    <p:extLst>
      <p:ext uri="{BB962C8B-B14F-4D97-AF65-F5344CB8AC3E}">
        <p14:creationId xmlns:p14="http://schemas.microsoft.com/office/powerpoint/2010/main" val="1026712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7438-F1AF-45F8-BAC8-0037E989BA06}"/>
              </a:ext>
            </a:extLst>
          </p:cNvPr>
          <p:cNvSpPr>
            <a:spLocks noGrp="1"/>
          </p:cNvSpPr>
          <p:nvPr>
            <p:ph type="title"/>
          </p:nvPr>
        </p:nvSpPr>
        <p:spPr/>
        <p:txBody>
          <a:bodyPr/>
          <a:lstStyle/>
          <a:p>
            <a:r>
              <a:rPr lang="en-CA" dirty="0" err="1"/>
              <a:t>Interprocess</a:t>
            </a:r>
            <a:r>
              <a:rPr lang="en-CA" dirty="0"/>
              <a:t> Communications</a:t>
            </a:r>
          </a:p>
        </p:txBody>
      </p:sp>
      <p:sp>
        <p:nvSpPr>
          <p:cNvPr id="5" name="Text Placeholder 4">
            <a:extLst>
              <a:ext uri="{FF2B5EF4-FFF2-40B4-BE49-F238E27FC236}">
                <a16:creationId xmlns:a16="http://schemas.microsoft.com/office/drawing/2014/main" id="{CCC9C805-509F-44A3-B2C2-692DAEFD9F13}"/>
              </a:ext>
            </a:extLst>
          </p:cNvPr>
          <p:cNvSpPr>
            <a:spLocks noGrp="1"/>
          </p:cNvSpPr>
          <p:nvPr>
            <p:ph type="body" idx="1"/>
          </p:nvPr>
        </p:nvSpPr>
        <p:spPr/>
        <p:txBody>
          <a:bodyPr/>
          <a:lstStyle/>
          <a:p>
            <a:r>
              <a:rPr lang="en-CA" dirty="0"/>
              <a:t>Producer</a:t>
            </a:r>
          </a:p>
        </p:txBody>
      </p:sp>
      <p:sp>
        <p:nvSpPr>
          <p:cNvPr id="3" name="Content Placeholder 2">
            <a:extLst>
              <a:ext uri="{FF2B5EF4-FFF2-40B4-BE49-F238E27FC236}">
                <a16:creationId xmlns:a16="http://schemas.microsoft.com/office/drawing/2014/main" id="{0AE92B1F-C823-47C3-A8D2-AFC92B20EA39}"/>
              </a:ext>
            </a:extLst>
          </p:cNvPr>
          <p:cNvSpPr>
            <a:spLocks noGrp="1"/>
          </p:cNvSpPr>
          <p:nvPr>
            <p:ph sz="half" idx="2"/>
          </p:nvPr>
        </p:nvSpPr>
        <p:spPr/>
        <p:txBody>
          <a:bodyPr>
            <a:normAutofit fontScale="92500" lnSpcReduction="20000"/>
          </a:bodyPr>
          <a:lstStyle/>
          <a:p>
            <a:pPr marL="0" indent="0">
              <a:buNone/>
            </a:pPr>
            <a:r>
              <a:rPr lang="en-CA" dirty="0"/>
              <a:t>#define N 100</a:t>
            </a:r>
          </a:p>
          <a:p>
            <a:pPr marL="0" indent="0">
              <a:buNone/>
            </a:pPr>
            <a:r>
              <a:rPr lang="en-CA" dirty="0"/>
              <a:t>int count = 0;</a:t>
            </a:r>
          </a:p>
          <a:p>
            <a:pPr marL="0" indent="0">
              <a:buNone/>
            </a:pPr>
            <a:r>
              <a:rPr lang="en-CA" dirty="0"/>
              <a:t>void producer() {</a:t>
            </a:r>
          </a:p>
          <a:p>
            <a:pPr marL="0" indent="0">
              <a:buNone/>
            </a:pPr>
            <a:r>
              <a:rPr lang="en-CA" dirty="0"/>
              <a:t>	int item;</a:t>
            </a:r>
          </a:p>
          <a:p>
            <a:pPr marL="0" indent="0">
              <a:buNone/>
            </a:pPr>
            <a:r>
              <a:rPr lang="en-CA" dirty="0"/>
              <a:t>	while(TRUE) {</a:t>
            </a:r>
          </a:p>
          <a:p>
            <a:pPr marL="0" indent="0">
              <a:buNone/>
            </a:pPr>
            <a:r>
              <a:rPr lang="en-CA" dirty="0"/>
              <a:t>		item = </a:t>
            </a:r>
            <a:r>
              <a:rPr lang="en-CA" dirty="0" err="1"/>
              <a:t>produce_item</a:t>
            </a:r>
            <a:r>
              <a:rPr lang="en-CA" dirty="0"/>
              <a:t>()</a:t>
            </a:r>
          </a:p>
          <a:p>
            <a:pPr marL="0" indent="0">
              <a:buNone/>
            </a:pPr>
            <a:r>
              <a:rPr lang="en-CA" dirty="0"/>
              <a:t>		while(count == N) ;</a:t>
            </a:r>
          </a:p>
          <a:p>
            <a:pPr marL="0" indent="0">
              <a:buNone/>
            </a:pPr>
            <a:r>
              <a:rPr lang="en-CA" dirty="0"/>
              <a:t>		</a:t>
            </a:r>
            <a:r>
              <a:rPr lang="en-CA" dirty="0" err="1"/>
              <a:t>insert_item</a:t>
            </a:r>
            <a:r>
              <a:rPr lang="en-CA" dirty="0"/>
              <a:t>(item);</a:t>
            </a:r>
          </a:p>
          <a:p>
            <a:pPr marL="0" indent="0">
              <a:buNone/>
            </a:pPr>
            <a:r>
              <a:rPr lang="en-CA" dirty="0"/>
              <a:t>		count = count+1;</a:t>
            </a:r>
          </a:p>
          <a:p>
            <a:pPr marL="0" indent="0">
              <a:buNone/>
            </a:pPr>
            <a:r>
              <a:rPr lang="en-CA" dirty="0"/>
              <a:t>	}</a:t>
            </a:r>
          </a:p>
          <a:p>
            <a:pPr marL="0" indent="0">
              <a:buNone/>
            </a:pPr>
            <a:r>
              <a:rPr lang="en-CA" dirty="0"/>
              <a:t>}</a:t>
            </a:r>
          </a:p>
        </p:txBody>
      </p:sp>
      <p:sp>
        <p:nvSpPr>
          <p:cNvPr id="6" name="Text Placeholder 5">
            <a:extLst>
              <a:ext uri="{FF2B5EF4-FFF2-40B4-BE49-F238E27FC236}">
                <a16:creationId xmlns:a16="http://schemas.microsoft.com/office/drawing/2014/main" id="{090610DA-F568-4411-B7FB-21BF08393377}"/>
              </a:ext>
            </a:extLst>
          </p:cNvPr>
          <p:cNvSpPr>
            <a:spLocks noGrp="1"/>
          </p:cNvSpPr>
          <p:nvPr>
            <p:ph type="body" sz="quarter" idx="3"/>
          </p:nvPr>
        </p:nvSpPr>
        <p:spPr/>
        <p:txBody>
          <a:bodyPr/>
          <a:lstStyle/>
          <a:p>
            <a:r>
              <a:rPr lang="en-CA" dirty="0"/>
              <a:t>Consumer</a:t>
            </a:r>
          </a:p>
        </p:txBody>
      </p:sp>
      <p:sp>
        <p:nvSpPr>
          <p:cNvPr id="7" name="Content Placeholder 6">
            <a:extLst>
              <a:ext uri="{FF2B5EF4-FFF2-40B4-BE49-F238E27FC236}">
                <a16:creationId xmlns:a16="http://schemas.microsoft.com/office/drawing/2014/main" id="{C0AAE3D1-EC2F-438C-80D2-11B84996A83A}"/>
              </a:ext>
            </a:extLst>
          </p:cNvPr>
          <p:cNvSpPr>
            <a:spLocks noGrp="1"/>
          </p:cNvSpPr>
          <p:nvPr>
            <p:ph sz="quarter" idx="4"/>
          </p:nvPr>
        </p:nvSpPr>
        <p:spPr/>
        <p:txBody>
          <a:bodyPr/>
          <a:lstStyle/>
          <a:p>
            <a:pPr marL="0" indent="0">
              <a:buNone/>
            </a:pPr>
            <a:r>
              <a:rPr lang="en-CA" dirty="0"/>
              <a:t>void consumer() {</a:t>
            </a:r>
          </a:p>
          <a:p>
            <a:pPr marL="0" indent="0">
              <a:buNone/>
            </a:pPr>
            <a:r>
              <a:rPr lang="en-CA" dirty="0"/>
              <a:t>	int  item;</a:t>
            </a:r>
          </a:p>
          <a:p>
            <a:pPr marL="0" indent="0">
              <a:buNone/>
            </a:pPr>
            <a:r>
              <a:rPr lang="en-CA" dirty="0"/>
              <a:t>	while(TRUE) {</a:t>
            </a:r>
          </a:p>
          <a:p>
            <a:pPr marL="0" indent="0">
              <a:buNone/>
            </a:pPr>
            <a:r>
              <a:rPr lang="en-CA" dirty="0"/>
              <a:t>		while(count == 0) ;</a:t>
            </a:r>
          </a:p>
          <a:p>
            <a:pPr marL="0" indent="0">
              <a:buNone/>
            </a:pPr>
            <a:r>
              <a:rPr lang="en-CA" dirty="0"/>
              <a:t>		item = </a:t>
            </a:r>
            <a:r>
              <a:rPr lang="en-CA" dirty="0" err="1"/>
              <a:t>remove_item</a:t>
            </a:r>
            <a:r>
              <a:rPr lang="en-CA" dirty="0"/>
              <a:t>();</a:t>
            </a:r>
          </a:p>
          <a:p>
            <a:pPr marL="0" indent="0">
              <a:buNone/>
            </a:pPr>
            <a:r>
              <a:rPr lang="en-CA" dirty="0"/>
              <a:t>		count = count-1;</a:t>
            </a:r>
          </a:p>
          <a:p>
            <a:pPr marL="0" indent="0">
              <a:buNone/>
            </a:pPr>
            <a:r>
              <a:rPr lang="en-CA" dirty="0"/>
              <a:t>		</a:t>
            </a:r>
            <a:r>
              <a:rPr lang="en-CA" dirty="0" err="1"/>
              <a:t>consume_item</a:t>
            </a:r>
            <a:r>
              <a:rPr lang="en-CA" dirty="0"/>
              <a:t>(item);</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1690779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21A8-4164-4F1F-B7AB-C28968F05555}"/>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B1BA63AE-DC07-4190-8159-0E0BB45D79E3}"/>
              </a:ext>
            </a:extLst>
          </p:cNvPr>
          <p:cNvSpPr>
            <a:spLocks noGrp="1"/>
          </p:cNvSpPr>
          <p:nvPr>
            <p:ph idx="1"/>
          </p:nvPr>
        </p:nvSpPr>
        <p:spPr/>
        <p:txBody>
          <a:bodyPr/>
          <a:lstStyle/>
          <a:p>
            <a:r>
              <a:rPr lang="en-CA" dirty="0"/>
              <a:t>Both processes have a busy wait, which is not good</a:t>
            </a:r>
          </a:p>
          <a:p>
            <a:r>
              <a:rPr lang="en-CA" dirty="0"/>
              <a:t>In addition, both processes have a critical region where the buffer is manipulated and count is changed</a:t>
            </a:r>
          </a:p>
          <a:p>
            <a:r>
              <a:rPr lang="en-CA" dirty="0"/>
              <a:t>These critical regions are not protected</a:t>
            </a:r>
          </a:p>
          <a:p>
            <a:r>
              <a:rPr lang="en-CA" dirty="0"/>
              <a:t>We have two things going on here:</a:t>
            </a:r>
          </a:p>
          <a:p>
            <a:pPr lvl="1"/>
            <a:r>
              <a:rPr lang="en-CA" sz="2000" dirty="0"/>
              <a:t>The critical region where the buffer is updated</a:t>
            </a:r>
          </a:p>
          <a:p>
            <a:pPr lvl="1"/>
            <a:r>
              <a:rPr lang="en-CA" sz="2000" dirty="0"/>
              <a:t>The number of items in the buffer</a:t>
            </a:r>
          </a:p>
          <a:p>
            <a:r>
              <a:rPr lang="en-CA" dirty="0"/>
              <a:t>Both of these need to be handled correctly for concurrency</a:t>
            </a:r>
          </a:p>
        </p:txBody>
      </p:sp>
    </p:spTree>
    <p:extLst>
      <p:ext uri="{BB962C8B-B14F-4D97-AF65-F5344CB8AC3E}">
        <p14:creationId xmlns:p14="http://schemas.microsoft.com/office/powerpoint/2010/main" val="1757594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1DB8-550F-4677-B432-26C47A4E3F66}"/>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27202995-5F33-4630-AEB0-72C0AFDF2CD4}"/>
              </a:ext>
            </a:extLst>
          </p:cNvPr>
          <p:cNvSpPr>
            <a:spLocks noGrp="1"/>
          </p:cNvSpPr>
          <p:nvPr>
            <p:ph idx="1"/>
          </p:nvPr>
        </p:nvSpPr>
        <p:spPr/>
        <p:txBody>
          <a:bodyPr/>
          <a:lstStyle/>
          <a:p>
            <a:r>
              <a:rPr lang="en-CA" dirty="0"/>
              <a:t>One solution to both of these problems is </a:t>
            </a:r>
            <a:r>
              <a:rPr lang="en-CA" b="1" dirty="0"/>
              <a:t>semaphores</a:t>
            </a:r>
          </a:p>
          <a:p>
            <a:r>
              <a:rPr lang="en-CA" dirty="0"/>
              <a:t>Semaphores have two atomic operations, up and down, that operate on integer variables, the variable is called a semaphore</a:t>
            </a:r>
          </a:p>
          <a:p>
            <a:r>
              <a:rPr lang="en-CA" dirty="0"/>
              <a:t>The down operation first examines the current value of the semaphore:</a:t>
            </a:r>
          </a:p>
          <a:p>
            <a:pPr lvl="1"/>
            <a:r>
              <a:rPr lang="en-CA" sz="2000" dirty="0"/>
              <a:t>If the value is greater than zero, the semaphore is decremented and down returns</a:t>
            </a:r>
          </a:p>
          <a:p>
            <a:pPr lvl="1"/>
            <a:r>
              <a:rPr lang="en-CA" sz="2000" dirty="0"/>
              <a:t>If the value is zero, the process is blocked, it is put on a list of processes waiting for the semaphore and another process will run</a:t>
            </a:r>
          </a:p>
        </p:txBody>
      </p:sp>
    </p:spTree>
    <p:extLst>
      <p:ext uri="{BB962C8B-B14F-4D97-AF65-F5344CB8AC3E}">
        <p14:creationId xmlns:p14="http://schemas.microsoft.com/office/powerpoint/2010/main" val="2588818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8A34-8B6D-49F4-851C-A38AD53F5BC8}"/>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516895A3-EAC4-49FD-8447-21A4FF2742A9}"/>
              </a:ext>
            </a:extLst>
          </p:cNvPr>
          <p:cNvSpPr>
            <a:spLocks noGrp="1"/>
          </p:cNvSpPr>
          <p:nvPr>
            <p:ph idx="1"/>
          </p:nvPr>
        </p:nvSpPr>
        <p:spPr/>
        <p:txBody>
          <a:bodyPr/>
          <a:lstStyle/>
          <a:p>
            <a:r>
              <a:rPr lang="en-CA" dirty="0"/>
              <a:t>The up operation increments the value of the semaphore, if its value was zero one of the blocked processes is chosen at random to run</a:t>
            </a:r>
          </a:p>
          <a:p>
            <a:r>
              <a:rPr lang="en-CA" dirty="0"/>
              <a:t>Note, there is no busy waiting, there is always a process running</a:t>
            </a:r>
          </a:p>
          <a:p>
            <a:r>
              <a:rPr lang="en-CA" dirty="0"/>
              <a:t>Now let’s rewrite the producer-consumer example:</a:t>
            </a:r>
          </a:p>
          <a:p>
            <a:pPr marL="0" indent="0">
              <a:buNone/>
            </a:pPr>
            <a:endParaRPr lang="en-CA" dirty="0"/>
          </a:p>
          <a:p>
            <a:pPr marL="0" indent="0">
              <a:buNone/>
            </a:pPr>
            <a:r>
              <a:rPr lang="en-CA" dirty="0"/>
              <a:t>#define N 100</a:t>
            </a:r>
          </a:p>
          <a:p>
            <a:pPr marL="0" indent="0">
              <a:buNone/>
            </a:pPr>
            <a:r>
              <a:rPr lang="en-CA" dirty="0"/>
              <a:t>typedef int semaphore;</a:t>
            </a:r>
          </a:p>
          <a:p>
            <a:pPr marL="0" indent="0">
              <a:buNone/>
            </a:pPr>
            <a:r>
              <a:rPr lang="en-CA" dirty="0"/>
              <a:t>semaphore mutex = 1;</a:t>
            </a:r>
          </a:p>
          <a:p>
            <a:pPr marL="0" indent="0">
              <a:buNone/>
            </a:pPr>
            <a:r>
              <a:rPr lang="en-CA" dirty="0"/>
              <a:t>semaphore empty = N;</a:t>
            </a:r>
          </a:p>
          <a:p>
            <a:pPr marL="0" indent="0">
              <a:buNone/>
            </a:pPr>
            <a:r>
              <a:rPr lang="en-CA" dirty="0"/>
              <a:t>semaphore full = 0;</a:t>
            </a:r>
          </a:p>
        </p:txBody>
      </p:sp>
    </p:spTree>
    <p:extLst>
      <p:ext uri="{BB962C8B-B14F-4D97-AF65-F5344CB8AC3E}">
        <p14:creationId xmlns:p14="http://schemas.microsoft.com/office/powerpoint/2010/main" val="54571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2DAD-CBA9-4999-BF47-D1B911337453}"/>
              </a:ext>
            </a:extLst>
          </p:cNvPr>
          <p:cNvSpPr>
            <a:spLocks noGrp="1"/>
          </p:cNvSpPr>
          <p:nvPr>
            <p:ph type="title"/>
          </p:nvPr>
        </p:nvSpPr>
        <p:spPr/>
        <p:txBody>
          <a:bodyPr/>
          <a:lstStyle/>
          <a:p>
            <a:r>
              <a:rPr lang="en-CA" dirty="0" err="1"/>
              <a:t>Interprocess</a:t>
            </a:r>
            <a:r>
              <a:rPr lang="en-CA" dirty="0"/>
              <a:t> Communications</a:t>
            </a:r>
          </a:p>
        </p:txBody>
      </p:sp>
      <p:sp>
        <p:nvSpPr>
          <p:cNvPr id="4" name="Text Placeholder 3">
            <a:extLst>
              <a:ext uri="{FF2B5EF4-FFF2-40B4-BE49-F238E27FC236}">
                <a16:creationId xmlns:a16="http://schemas.microsoft.com/office/drawing/2014/main" id="{2C718CBE-8E42-49BF-8538-8B1E11C82F78}"/>
              </a:ext>
            </a:extLst>
          </p:cNvPr>
          <p:cNvSpPr>
            <a:spLocks noGrp="1"/>
          </p:cNvSpPr>
          <p:nvPr>
            <p:ph type="body" idx="1"/>
          </p:nvPr>
        </p:nvSpPr>
        <p:spPr/>
        <p:txBody>
          <a:bodyPr/>
          <a:lstStyle/>
          <a:p>
            <a:r>
              <a:rPr lang="en-CA" dirty="0"/>
              <a:t>Producer</a:t>
            </a:r>
          </a:p>
        </p:txBody>
      </p:sp>
      <p:sp>
        <p:nvSpPr>
          <p:cNvPr id="3" name="Content Placeholder 2">
            <a:extLst>
              <a:ext uri="{FF2B5EF4-FFF2-40B4-BE49-F238E27FC236}">
                <a16:creationId xmlns:a16="http://schemas.microsoft.com/office/drawing/2014/main" id="{04AE80F5-AF87-4F9F-BCB2-B57445F80CC6}"/>
              </a:ext>
            </a:extLst>
          </p:cNvPr>
          <p:cNvSpPr>
            <a:spLocks noGrp="1"/>
          </p:cNvSpPr>
          <p:nvPr>
            <p:ph sz="half" idx="2"/>
          </p:nvPr>
        </p:nvSpPr>
        <p:spPr/>
        <p:txBody>
          <a:bodyPr>
            <a:normAutofit fontScale="92500" lnSpcReduction="20000"/>
          </a:bodyPr>
          <a:lstStyle/>
          <a:p>
            <a:pPr marL="0" indent="0">
              <a:buNone/>
            </a:pPr>
            <a:r>
              <a:rPr lang="en-CA" dirty="0"/>
              <a:t>void producer() {</a:t>
            </a:r>
          </a:p>
          <a:p>
            <a:pPr marL="0" indent="0">
              <a:buNone/>
            </a:pPr>
            <a:r>
              <a:rPr lang="en-CA" dirty="0"/>
              <a:t>	int item;</a:t>
            </a:r>
          </a:p>
          <a:p>
            <a:pPr marL="0" indent="0">
              <a:buNone/>
            </a:pPr>
            <a:r>
              <a:rPr lang="en-CA" dirty="0"/>
              <a:t>	while(TRUE) {</a:t>
            </a:r>
          </a:p>
          <a:p>
            <a:pPr marL="0" indent="0">
              <a:buNone/>
            </a:pPr>
            <a:r>
              <a:rPr lang="en-CA" dirty="0"/>
              <a:t>		item = </a:t>
            </a:r>
            <a:r>
              <a:rPr lang="en-CA" dirty="0" err="1"/>
              <a:t>produce_item</a:t>
            </a:r>
            <a:r>
              <a:rPr lang="en-CA" dirty="0"/>
              <a:t>();</a:t>
            </a:r>
          </a:p>
          <a:p>
            <a:pPr marL="0" indent="0">
              <a:buNone/>
            </a:pPr>
            <a:r>
              <a:rPr lang="en-CA" dirty="0"/>
              <a:t>		down(&amp;empty);</a:t>
            </a:r>
          </a:p>
          <a:p>
            <a:pPr marL="0" indent="0">
              <a:buNone/>
            </a:pPr>
            <a:r>
              <a:rPr lang="en-CA" dirty="0"/>
              <a:t>		down(&amp;mutex);</a:t>
            </a:r>
          </a:p>
          <a:p>
            <a:pPr marL="0" indent="0">
              <a:buNone/>
            </a:pPr>
            <a:r>
              <a:rPr lang="en-CA" dirty="0"/>
              <a:t>		</a:t>
            </a:r>
            <a:r>
              <a:rPr lang="en-CA" dirty="0" err="1"/>
              <a:t>insert_item</a:t>
            </a:r>
            <a:r>
              <a:rPr lang="en-CA" dirty="0"/>
              <a:t>(item);</a:t>
            </a:r>
          </a:p>
          <a:p>
            <a:pPr marL="0" indent="0">
              <a:buNone/>
            </a:pPr>
            <a:r>
              <a:rPr lang="en-CA" dirty="0"/>
              <a:t>		up(&amp;mutex);</a:t>
            </a:r>
          </a:p>
          <a:p>
            <a:pPr marL="0" indent="0">
              <a:buNone/>
            </a:pPr>
            <a:r>
              <a:rPr lang="en-CA" dirty="0"/>
              <a:t>		up(&amp;full);</a:t>
            </a:r>
          </a:p>
          <a:p>
            <a:pPr marL="0" indent="0">
              <a:buNone/>
            </a:pPr>
            <a:r>
              <a:rPr lang="en-CA" dirty="0"/>
              <a:t>	}</a:t>
            </a:r>
          </a:p>
          <a:p>
            <a:pPr marL="0" indent="0">
              <a:buNone/>
            </a:pPr>
            <a:r>
              <a:rPr lang="en-CA" dirty="0"/>
              <a:t>}</a:t>
            </a:r>
          </a:p>
        </p:txBody>
      </p:sp>
      <p:sp>
        <p:nvSpPr>
          <p:cNvPr id="5" name="Text Placeholder 4">
            <a:extLst>
              <a:ext uri="{FF2B5EF4-FFF2-40B4-BE49-F238E27FC236}">
                <a16:creationId xmlns:a16="http://schemas.microsoft.com/office/drawing/2014/main" id="{1266361C-A235-4479-AE0B-E1336592E88A}"/>
              </a:ext>
            </a:extLst>
          </p:cNvPr>
          <p:cNvSpPr>
            <a:spLocks noGrp="1"/>
          </p:cNvSpPr>
          <p:nvPr>
            <p:ph type="body" sz="quarter" idx="3"/>
          </p:nvPr>
        </p:nvSpPr>
        <p:spPr/>
        <p:txBody>
          <a:bodyPr/>
          <a:lstStyle/>
          <a:p>
            <a:r>
              <a:rPr lang="en-CA" dirty="0"/>
              <a:t>Consumer</a:t>
            </a:r>
          </a:p>
        </p:txBody>
      </p:sp>
      <p:sp>
        <p:nvSpPr>
          <p:cNvPr id="6" name="Content Placeholder 5">
            <a:extLst>
              <a:ext uri="{FF2B5EF4-FFF2-40B4-BE49-F238E27FC236}">
                <a16:creationId xmlns:a16="http://schemas.microsoft.com/office/drawing/2014/main" id="{FBEEFEEA-6FB9-4710-9E83-EB0D764A9C17}"/>
              </a:ext>
            </a:extLst>
          </p:cNvPr>
          <p:cNvSpPr>
            <a:spLocks noGrp="1"/>
          </p:cNvSpPr>
          <p:nvPr>
            <p:ph sz="quarter" idx="4"/>
          </p:nvPr>
        </p:nvSpPr>
        <p:spPr/>
        <p:txBody>
          <a:bodyPr>
            <a:normAutofit fontScale="92500" lnSpcReduction="20000"/>
          </a:bodyPr>
          <a:lstStyle/>
          <a:p>
            <a:pPr marL="0" indent="0">
              <a:buNone/>
            </a:pPr>
            <a:r>
              <a:rPr lang="en-CA" dirty="0"/>
              <a:t>void consumer() {</a:t>
            </a:r>
          </a:p>
          <a:p>
            <a:pPr marL="0" indent="0">
              <a:buNone/>
            </a:pPr>
            <a:r>
              <a:rPr lang="en-CA" dirty="0"/>
              <a:t>	int item;</a:t>
            </a:r>
          </a:p>
          <a:p>
            <a:pPr marL="0" indent="0">
              <a:buNone/>
            </a:pPr>
            <a:r>
              <a:rPr lang="en-CA" dirty="0"/>
              <a:t>	while(TRUE) {</a:t>
            </a:r>
          </a:p>
          <a:p>
            <a:pPr marL="0" indent="0">
              <a:buNone/>
            </a:pPr>
            <a:r>
              <a:rPr lang="en-CA" dirty="0"/>
              <a:t>		down(&amp;full);</a:t>
            </a:r>
          </a:p>
          <a:p>
            <a:pPr marL="0" indent="0">
              <a:buNone/>
            </a:pPr>
            <a:r>
              <a:rPr lang="en-CA" dirty="0"/>
              <a:t>		down(&amp;mutex);</a:t>
            </a:r>
          </a:p>
          <a:p>
            <a:pPr marL="0" indent="0">
              <a:buNone/>
            </a:pPr>
            <a:r>
              <a:rPr lang="en-CA" dirty="0"/>
              <a:t>		item=</a:t>
            </a:r>
            <a:r>
              <a:rPr lang="en-CA" dirty="0" err="1"/>
              <a:t>remove_item</a:t>
            </a:r>
            <a:r>
              <a:rPr lang="en-CA" dirty="0"/>
              <a:t>();</a:t>
            </a:r>
          </a:p>
          <a:p>
            <a:pPr marL="0" indent="0">
              <a:buNone/>
            </a:pPr>
            <a:r>
              <a:rPr lang="en-CA" dirty="0"/>
              <a:t>		up(&amp;mutex);</a:t>
            </a:r>
          </a:p>
          <a:p>
            <a:pPr marL="0" indent="0">
              <a:buNone/>
            </a:pPr>
            <a:r>
              <a:rPr lang="en-CA" dirty="0"/>
              <a:t>		up(&amp;empty);</a:t>
            </a:r>
          </a:p>
          <a:p>
            <a:pPr marL="0" indent="0">
              <a:buNone/>
            </a:pPr>
            <a:r>
              <a:rPr lang="en-CA" dirty="0"/>
              <a:t>		</a:t>
            </a:r>
            <a:r>
              <a:rPr lang="en-CA" dirty="0" err="1"/>
              <a:t>consume_item</a:t>
            </a:r>
            <a:r>
              <a:rPr lang="en-CA" dirty="0"/>
              <a:t>(item);</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4133287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54BD-8092-47F8-9A7C-CEAD31DB09BE}"/>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461CCF6A-2B8A-4B5E-898B-1E27517A2451}"/>
              </a:ext>
            </a:extLst>
          </p:cNvPr>
          <p:cNvSpPr>
            <a:spLocks noGrp="1"/>
          </p:cNvSpPr>
          <p:nvPr>
            <p:ph idx="1"/>
          </p:nvPr>
        </p:nvSpPr>
        <p:spPr/>
        <p:txBody>
          <a:bodyPr/>
          <a:lstStyle/>
          <a:p>
            <a:r>
              <a:rPr lang="en-CA" dirty="0"/>
              <a:t>We have three semaphores, let’s examine what they are doing</a:t>
            </a:r>
          </a:p>
          <a:p>
            <a:r>
              <a:rPr lang="en-CA" dirty="0"/>
              <a:t>The mutex semaphore is called a </a:t>
            </a:r>
            <a:r>
              <a:rPr lang="en-CA" b="1" dirty="0"/>
              <a:t>binary semaphore</a:t>
            </a:r>
            <a:r>
              <a:rPr lang="en-CA" dirty="0"/>
              <a:t>, it guards the critical region where the buffer is updated</a:t>
            </a:r>
          </a:p>
          <a:p>
            <a:r>
              <a:rPr lang="en-CA" dirty="0"/>
              <a:t>The other two semaphores keep track of the buffer state</a:t>
            </a:r>
          </a:p>
          <a:p>
            <a:r>
              <a:rPr lang="en-CA" dirty="0"/>
              <a:t>The empty semaphore is the number of empty slots in the buffer</a:t>
            </a:r>
          </a:p>
          <a:p>
            <a:r>
              <a:rPr lang="en-CA" dirty="0"/>
              <a:t>The producer decrements this semaphore and the consumer increments it</a:t>
            </a:r>
          </a:p>
          <a:p>
            <a:r>
              <a:rPr lang="en-CA" dirty="0"/>
              <a:t>The full semaphore is the number of full slots in the buffer, it is manipulated in the opposite way</a:t>
            </a:r>
          </a:p>
        </p:txBody>
      </p:sp>
    </p:spTree>
    <p:extLst>
      <p:ext uri="{BB962C8B-B14F-4D97-AF65-F5344CB8AC3E}">
        <p14:creationId xmlns:p14="http://schemas.microsoft.com/office/powerpoint/2010/main" val="346601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7D8F-DD15-46AC-A2C6-51DE83291955}"/>
              </a:ext>
            </a:extLst>
          </p:cNvPr>
          <p:cNvSpPr>
            <a:spLocks noGrp="1"/>
          </p:cNvSpPr>
          <p:nvPr>
            <p:ph type="title"/>
          </p:nvPr>
        </p:nvSpPr>
        <p:spPr/>
        <p:txBody>
          <a:bodyPr/>
          <a:lstStyle/>
          <a:p>
            <a:r>
              <a:rPr lang="en-CA" dirty="0"/>
              <a:t>Processes</a:t>
            </a:r>
          </a:p>
        </p:txBody>
      </p:sp>
      <p:sp>
        <p:nvSpPr>
          <p:cNvPr id="3" name="Content Placeholder 2">
            <a:extLst>
              <a:ext uri="{FF2B5EF4-FFF2-40B4-BE49-F238E27FC236}">
                <a16:creationId xmlns:a16="http://schemas.microsoft.com/office/drawing/2014/main" id="{D2F6A124-E3B8-47B2-8E36-BF5C1B418AA8}"/>
              </a:ext>
            </a:extLst>
          </p:cNvPr>
          <p:cNvSpPr>
            <a:spLocks noGrp="1"/>
          </p:cNvSpPr>
          <p:nvPr>
            <p:ph idx="1"/>
          </p:nvPr>
        </p:nvSpPr>
        <p:spPr/>
        <p:txBody>
          <a:bodyPr/>
          <a:lstStyle/>
          <a:p>
            <a:r>
              <a:rPr lang="en-CA" dirty="0"/>
              <a:t>The child starts with a copy of its parent’s memory, and all of its open files</a:t>
            </a:r>
          </a:p>
          <a:p>
            <a:r>
              <a:rPr lang="en-CA" dirty="0"/>
              <a:t>The only difference between the two process is the return value from fork()</a:t>
            </a:r>
          </a:p>
          <a:p>
            <a:r>
              <a:rPr lang="en-CA" dirty="0"/>
              <a:t>In simple cases this is good enough, but most of the time we would like to run a different program in the child process</a:t>
            </a:r>
          </a:p>
          <a:p>
            <a:r>
              <a:rPr lang="en-CA" dirty="0"/>
              <a:t>The </a:t>
            </a:r>
            <a:r>
              <a:rPr lang="en-CA" dirty="0" err="1"/>
              <a:t>execve</a:t>
            </a:r>
            <a:r>
              <a:rPr lang="en-CA" dirty="0"/>
              <a:t>() system call is used for this, the first parameter to this function is the file where the program is stored</a:t>
            </a:r>
          </a:p>
          <a:p>
            <a:pPr marL="0" indent="0">
              <a:buNone/>
            </a:pPr>
            <a:endParaRPr lang="en-CA" dirty="0"/>
          </a:p>
        </p:txBody>
      </p:sp>
    </p:spTree>
    <p:extLst>
      <p:ext uri="{BB962C8B-B14F-4D97-AF65-F5344CB8AC3E}">
        <p14:creationId xmlns:p14="http://schemas.microsoft.com/office/powerpoint/2010/main" val="32465236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9EAB-E920-47B3-BF42-4D31D5143F3F}"/>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5A38CBF7-00DE-450A-8ACB-A9FB224729BE}"/>
              </a:ext>
            </a:extLst>
          </p:cNvPr>
          <p:cNvSpPr>
            <a:spLocks noGrp="1"/>
          </p:cNvSpPr>
          <p:nvPr>
            <p:ph idx="1"/>
          </p:nvPr>
        </p:nvSpPr>
        <p:spPr/>
        <p:txBody>
          <a:bodyPr/>
          <a:lstStyle/>
          <a:p>
            <a:r>
              <a:rPr lang="en-CA" dirty="0"/>
              <a:t>Binary semaphores are so common that we have a special name for them, </a:t>
            </a:r>
            <a:r>
              <a:rPr lang="en-CA" b="1" dirty="0"/>
              <a:t>mutex</a:t>
            </a:r>
            <a:r>
              <a:rPr lang="en-CA" dirty="0"/>
              <a:t>, and a simplified implementation</a:t>
            </a:r>
          </a:p>
          <a:p>
            <a:r>
              <a:rPr lang="en-CA" dirty="0"/>
              <a:t>A mutex is used to guard a critical region, so the procedures are called </a:t>
            </a:r>
            <a:r>
              <a:rPr lang="en-CA" dirty="0" err="1"/>
              <a:t>mutex_lock</a:t>
            </a:r>
            <a:r>
              <a:rPr lang="en-CA" dirty="0"/>
              <a:t> and </a:t>
            </a:r>
            <a:r>
              <a:rPr lang="en-CA" dirty="0" err="1"/>
              <a:t>mutex_unlock</a:t>
            </a:r>
            <a:endParaRPr lang="en-CA" dirty="0"/>
          </a:p>
          <a:p>
            <a:r>
              <a:rPr lang="en-CA" dirty="0"/>
              <a:t>These procedure are placed around the critical region</a:t>
            </a:r>
          </a:p>
          <a:p>
            <a:r>
              <a:rPr lang="en-CA" dirty="0"/>
              <a:t>A possible implementation is shown on the next slide, this is suitable for user space implementation</a:t>
            </a:r>
          </a:p>
          <a:p>
            <a:r>
              <a:rPr lang="en-CA" dirty="0"/>
              <a:t>A more efficient implementation can be done in the kernel where a list of waiting processes can be maintained</a:t>
            </a:r>
          </a:p>
        </p:txBody>
      </p:sp>
    </p:spTree>
    <p:extLst>
      <p:ext uri="{BB962C8B-B14F-4D97-AF65-F5344CB8AC3E}">
        <p14:creationId xmlns:p14="http://schemas.microsoft.com/office/powerpoint/2010/main" val="295401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5E6B-8382-4E61-BE68-04CE3E0E06FE}"/>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222A0AFC-F4A2-4D94-AEF2-AF754D11B5CF}"/>
              </a:ext>
            </a:extLst>
          </p:cNvPr>
          <p:cNvSpPr>
            <a:spLocks noGrp="1"/>
          </p:cNvSpPr>
          <p:nvPr>
            <p:ph idx="1"/>
          </p:nvPr>
        </p:nvSpPr>
        <p:spPr/>
        <p:txBody>
          <a:bodyPr>
            <a:normAutofit fontScale="85000" lnSpcReduction="20000"/>
          </a:bodyPr>
          <a:lstStyle/>
          <a:p>
            <a:pPr marL="0" indent="0">
              <a:buNone/>
            </a:pPr>
            <a:r>
              <a:rPr lang="en-CA" dirty="0" err="1"/>
              <a:t>Mutex_lock</a:t>
            </a:r>
            <a:r>
              <a:rPr lang="en-CA" dirty="0"/>
              <a:t>:</a:t>
            </a:r>
          </a:p>
          <a:p>
            <a:pPr marL="0" indent="0">
              <a:buNone/>
            </a:pPr>
            <a:r>
              <a:rPr lang="en-CA" dirty="0"/>
              <a:t>	MOVE  REGISTER, #1</a:t>
            </a:r>
          </a:p>
          <a:p>
            <a:pPr marL="0" indent="0">
              <a:buNone/>
            </a:pPr>
            <a:r>
              <a:rPr lang="en-CA" dirty="0"/>
              <a:t>	XCHG  REGISTER, MUTEX</a:t>
            </a:r>
          </a:p>
          <a:p>
            <a:pPr marL="0" indent="0">
              <a:buNone/>
            </a:pPr>
            <a:r>
              <a:rPr lang="en-CA" dirty="0"/>
              <a:t>	CMP    REGISTER, #0</a:t>
            </a:r>
          </a:p>
          <a:p>
            <a:pPr marL="0" indent="0">
              <a:buNone/>
            </a:pPr>
            <a:r>
              <a:rPr lang="en-CA" dirty="0"/>
              <a:t>	JZE       ok</a:t>
            </a:r>
          </a:p>
          <a:p>
            <a:pPr marL="0" indent="0">
              <a:buNone/>
            </a:pPr>
            <a:r>
              <a:rPr lang="en-CA" dirty="0"/>
              <a:t>	CALL   </a:t>
            </a:r>
            <a:r>
              <a:rPr lang="en-CA" dirty="0" err="1"/>
              <a:t>thread_yield</a:t>
            </a:r>
            <a:endParaRPr lang="en-CA" dirty="0"/>
          </a:p>
          <a:p>
            <a:pPr marL="0" indent="0">
              <a:buNone/>
            </a:pPr>
            <a:r>
              <a:rPr lang="en-CA" dirty="0"/>
              <a:t>	JMP     </a:t>
            </a:r>
            <a:r>
              <a:rPr lang="en-CA" dirty="0" err="1"/>
              <a:t>mutex_lock</a:t>
            </a:r>
            <a:endParaRPr lang="en-CA" dirty="0"/>
          </a:p>
          <a:p>
            <a:pPr marL="0" indent="0">
              <a:buNone/>
            </a:pPr>
            <a:r>
              <a:rPr lang="en-CA" dirty="0"/>
              <a:t>ok:	RET</a:t>
            </a:r>
          </a:p>
          <a:p>
            <a:pPr marL="0" indent="0">
              <a:buNone/>
            </a:pPr>
            <a:endParaRPr lang="en-CA" dirty="0"/>
          </a:p>
          <a:p>
            <a:pPr marL="0" indent="0">
              <a:buNone/>
            </a:pPr>
            <a:r>
              <a:rPr lang="en-CA" dirty="0" err="1"/>
              <a:t>Mutex_unlock</a:t>
            </a:r>
            <a:r>
              <a:rPr lang="en-CA" dirty="0"/>
              <a:t>:</a:t>
            </a:r>
          </a:p>
          <a:p>
            <a:pPr marL="0" indent="0">
              <a:buNone/>
            </a:pPr>
            <a:r>
              <a:rPr lang="en-CA" dirty="0"/>
              <a:t>	MOVE  MUTEX</a:t>
            </a:r>
            <a:r>
              <a:rPr lang="en-CA"/>
              <a:t>, #0</a:t>
            </a:r>
            <a:endParaRPr lang="en-CA" dirty="0"/>
          </a:p>
          <a:p>
            <a:pPr marL="0" indent="0">
              <a:buNone/>
            </a:pPr>
            <a:r>
              <a:rPr lang="en-CA" dirty="0"/>
              <a:t>	RET</a:t>
            </a:r>
          </a:p>
        </p:txBody>
      </p:sp>
    </p:spTree>
    <p:extLst>
      <p:ext uri="{BB962C8B-B14F-4D97-AF65-F5344CB8AC3E}">
        <p14:creationId xmlns:p14="http://schemas.microsoft.com/office/powerpoint/2010/main" val="221746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F499-0BBF-4E6A-9FBF-97FB8AD8DEEF}"/>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0E41EC3C-5951-4D0C-B23D-1BE351F533E9}"/>
              </a:ext>
            </a:extLst>
          </p:cNvPr>
          <p:cNvSpPr>
            <a:spLocks noGrp="1"/>
          </p:cNvSpPr>
          <p:nvPr>
            <p:ph idx="1"/>
          </p:nvPr>
        </p:nvSpPr>
        <p:spPr/>
        <p:txBody>
          <a:bodyPr/>
          <a:lstStyle/>
          <a:p>
            <a:r>
              <a:rPr lang="en-CA" dirty="0"/>
              <a:t>The synchronization techniques that we have seen so far are low level and can be hard to use</a:t>
            </a:r>
          </a:p>
          <a:p>
            <a:r>
              <a:rPr lang="en-CA" dirty="0"/>
              <a:t>The advantage is they are fairly easy to implement and are widely available</a:t>
            </a:r>
          </a:p>
          <a:p>
            <a:r>
              <a:rPr lang="en-CA" dirty="0"/>
              <a:t>There are other approaches that are higher level, but they require programming language support</a:t>
            </a:r>
          </a:p>
          <a:p>
            <a:r>
              <a:rPr lang="en-CA" dirty="0"/>
              <a:t>A good example of this is monitors</a:t>
            </a:r>
          </a:p>
          <a:p>
            <a:r>
              <a:rPr lang="en-CA" dirty="0"/>
              <a:t>A </a:t>
            </a:r>
            <a:r>
              <a:rPr lang="en-CA" b="1" dirty="0"/>
              <a:t>monitor</a:t>
            </a:r>
            <a:r>
              <a:rPr lang="en-CA" dirty="0"/>
              <a:t> is similar to a class, it has data and procedures, and the data inside a monitor cannot be accessed by code outside of the monitor</a:t>
            </a:r>
          </a:p>
        </p:txBody>
      </p:sp>
    </p:spTree>
    <p:extLst>
      <p:ext uri="{BB962C8B-B14F-4D97-AF65-F5344CB8AC3E}">
        <p14:creationId xmlns:p14="http://schemas.microsoft.com/office/powerpoint/2010/main" val="2298489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236F-4D0B-465B-A8B3-0060C2C99A0F}"/>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5E400670-E3ED-4BA2-82F9-D5147F8A52AC}"/>
              </a:ext>
            </a:extLst>
          </p:cNvPr>
          <p:cNvSpPr>
            <a:spLocks noGrp="1"/>
          </p:cNvSpPr>
          <p:nvPr>
            <p:ph idx="1"/>
          </p:nvPr>
        </p:nvSpPr>
        <p:spPr/>
        <p:txBody>
          <a:bodyPr/>
          <a:lstStyle/>
          <a:p>
            <a:r>
              <a:rPr lang="en-CA" dirty="0"/>
              <a:t>The only way to change the data inside a monitor is through its procedures</a:t>
            </a:r>
          </a:p>
          <a:p>
            <a:r>
              <a:rPr lang="en-CA" dirty="0"/>
              <a:t>They guard the data and make sure it is consistent</a:t>
            </a:r>
          </a:p>
          <a:p>
            <a:r>
              <a:rPr lang="en-CA" dirty="0"/>
              <a:t>The important feature of monitors is that only one procedure within the monitor can be active at a time</a:t>
            </a:r>
          </a:p>
          <a:p>
            <a:r>
              <a:rPr lang="en-CA" dirty="0"/>
              <a:t>If a thread calls a monitor procedure, no other thread can call a monitor procedure until the first thread leaves the monitor</a:t>
            </a:r>
          </a:p>
          <a:p>
            <a:r>
              <a:rPr lang="en-CA" dirty="0"/>
              <a:t>In other words, only one thread at a time can be in the monitor</a:t>
            </a:r>
          </a:p>
        </p:txBody>
      </p:sp>
    </p:spTree>
    <p:extLst>
      <p:ext uri="{BB962C8B-B14F-4D97-AF65-F5344CB8AC3E}">
        <p14:creationId xmlns:p14="http://schemas.microsoft.com/office/powerpoint/2010/main" val="1864599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999A-E813-4A3C-891F-57402EF3A410}"/>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2486090F-9FA7-4A6A-966F-99C2CE0AAFB7}"/>
              </a:ext>
            </a:extLst>
          </p:cNvPr>
          <p:cNvSpPr>
            <a:spLocks noGrp="1"/>
          </p:cNvSpPr>
          <p:nvPr>
            <p:ph idx="1"/>
          </p:nvPr>
        </p:nvSpPr>
        <p:spPr/>
        <p:txBody>
          <a:bodyPr/>
          <a:lstStyle/>
          <a:p>
            <a:r>
              <a:rPr lang="en-CA" dirty="0"/>
              <a:t>In the case of our producer-consumer example, a monitor can be used for the buffer</a:t>
            </a:r>
          </a:p>
          <a:p>
            <a:r>
              <a:rPr lang="en-CA" dirty="0"/>
              <a:t>The producer calls a procedure, </a:t>
            </a:r>
            <a:r>
              <a:rPr lang="en-CA" dirty="0" err="1"/>
              <a:t>add_item</a:t>
            </a:r>
            <a:r>
              <a:rPr lang="en-CA" dirty="0"/>
              <a:t>, in the monitor to add an item to the buffer, and the consumer calls a monitor procedure, </a:t>
            </a:r>
            <a:r>
              <a:rPr lang="en-CA" dirty="0" err="1"/>
              <a:t>remove_item</a:t>
            </a:r>
            <a:r>
              <a:rPr lang="en-CA" dirty="0"/>
              <a:t> to remove an item</a:t>
            </a:r>
          </a:p>
          <a:p>
            <a:r>
              <a:rPr lang="en-CA" dirty="0"/>
              <a:t>This protects the buffer from any race conditions</a:t>
            </a:r>
          </a:p>
          <a:p>
            <a:r>
              <a:rPr lang="en-CA" dirty="0"/>
              <a:t>But, what happens if the producer calls </a:t>
            </a:r>
            <a:r>
              <a:rPr lang="en-CA" dirty="0" err="1"/>
              <a:t>add_item</a:t>
            </a:r>
            <a:r>
              <a:rPr lang="en-CA" dirty="0"/>
              <a:t> and the buffer is full?</a:t>
            </a:r>
          </a:p>
          <a:p>
            <a:r>
              <a:rPr lang="en-CA" dirty="0"/>
              <a:t>It must wait for an empty slot in the buffer, but that won’t happen until </a:t>
            </a:r>
            <a:r>
              <a:rPr lang="en-CA" dirty="0" err="1"/>
              <a:t>remove_item</a:t>
            </a:r>
            <a:r>
              <a:rPr lang="en-CA" dirty="0"/>
              <a:t> is called, but the consumer is now blocked from entering the monitor</a:t>
            </a:r>
          </a:p>
        </p:txBody>
      </p:sp>
    </p:spTree>
    <p:extLst>
      <p:ext uri="{BB962C8B-B14F-4D97-AF65-F5344CB8AC3E}">
        <p14:creationId xmlns:p14="http://schemas.microsoft.com/office/powerpoint/2010/main" val="3884201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4D1B-6895-46A5-BD80-AB456C021BF6}"/>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77FA4A77-F554-4F1C-9A95-C5A4F034541C}"/>
              </a:ext>
            </a:extLst>
          </p:cNvPr>
          <p:cNvSpPr>
            <a:spLocks noGrp="1"/>
          </p:cNvSpPr>
          <p:nvPr>
            <p:ph idx="1"/>
          </p:nvPr>
        </p:nvSpPr>
        <p:spPr/>
        <p:txBody>
          <a:bodyPr/>
          <a:lstStyle/>
          <a:p>
            <a:r>
              <a:rPr lang="en-CA" dirty="0"/>
              <a:t>If a thread blocks in a monitor, no other thread can enter the monitor, we need some way of dealing with this</a:t>
            </a:r>
          </a:p>
          <a:p>
            <a:r>
              <a:rPr lang="en-CA" dirty="0"/>
              <a:t>A thread needs to be able to give up its control of the monitor until it can move forward again</a:t>
            </a:r>
          </a:p>
          <a:p>
            <a:r>
              <a:rPr lang="en-CA" b="1" dirty="0"/>
              <a:t>Condition variables </a:t>
            </a:r>
            <a:r>
              <a:rPr lang="en-CA" dirty="0"/>
              <a:t>are used for this, they allow a thread to wait for a condition, and then resume when the condition is true</a:t>
            </a:r>
          </a:p>
          <a:p>
            <a:r>
              <a:rPr lang="en-CA" dirty="0"/>
              <a:t>There are two operations that act on condition variables, wait and signal</a:t>
            </a:r>
          </a:p>
        </p:txBody>
      </p:sp>
    </p:spTree>
    <p:extLst>
      <p:ext uri="{BB962C8B-B14F-4D97-AF65-F5344CB8AC3E}">
        <p14:creationId xmlns:p14="http://schemas.microsoft.com/office/powerpoint/2010/main" val="956982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87A9-7B69-431E-972C-2CB0923F81D0}"/>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C9988A6F-C58F-44AF-B942-59D68F58072F}"/>
              </a:ext>
            </a:extLst>
          </p:cNvPr>
          <p:cNvSpPr>
            <a:spLocks noGrp="1"/>
          </p:cNvSpPr>
          <p:nvPr>
            <p:ph idx="1"/>
          </p:nvPr>
        </p:nvSpPr>
        <p:spPr/>
        <p:txBody>
          <a:bodyPr/>
          <a:lstStyle/>
          <a:p>
            <a:r>
              <a:rPr lang="en-CA" dirty="0"/>
              <a:t>When a thread calls wait, it stops executing and is placed on a list of threads waiting on that condition</a:t>
            </a:r>
          </a:p>
          <a:p>
            <a:r>
              <a:rPr lang="en-CA" dirty="0"/>
              <a:t>It also gives up control of the monitor, so another thread can enter the monitor</a:t>
            </a:r>
          </a:p>
          <a:p>
            <a:r>
              <a:rPr lang="en-CA" dirty="0"/>
              <a:t>When signal is called on a condition variable, one of the threads waiting on that condition is removed from the list and is allowed to execute</a:t>
            </a:r>
          </a:p>
          <a:p>
            <a:r>
              <a:rPr lang="en-CA" dirty="0"/>
              <a:t>There is a problem here, after calling signal there could be two threads executing in the monitor, which we don’t want</a:t>
            </a:r>
          </a:p>
        </p:txBody>
      </p:sp>
    </p:spTree>
    <p:extLst>
      <p:ext uri="{BB962C8B-B14F-4D97-AF65-F5344CB8AC3E}">
        <p14:creationId xmlns:p14="http://schemas.microsoft.com/office/powerpoint/2010/main" val="1010267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6380-30BD-4CA6-ACDB-E1B4A5DD760F}"/>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AA4B1CB8-C295-4C1D-9F6C-F58E3A9F5FE6}"/>
              </a:ext>
            </a:extLst>
          </p:cNvPr>
          <p:cNvSpPr>
            <a:spLocks noGrp="1"/>
          </p:cNvSpPr>
          <p:nvPr>
            <p:ph idx="1"/>
          </p:nvPr>
        </p:nvSpPr>
        <p:spPr/>
        <p:txBody>
          <a:bodyPr/>
          <a:lstStyle/>
          <a:p>
            <a:r>
              <a:rPr lang="en-CA" dirty="0"/>
              <a:t>There are several solutions to this problem</a:t>
            </a:r>
          </a:p>
          <a:p>
            <a:r>
              <a:rPr lang="en-CA" dirty="0"/>
              <a:t>One is to only allow signal as the last statement in a monitor procedure</a:t>
            </a:r>
          </a:p>
          <a:p>
            <a:r>
              <a:rPr lang="en-CA" dirty="0"/>
              <a:t>In this way the thread will immediately exit the monitor after calling signal</a:t>
            </a:r>
          </a:p>
          <a:p>
            <a:r>
              <a:rPr lang="en-CA" dirty="0"/>
              <a:t>Another approach it to only allow the thread switch to occur when the procedure calling signal returns</a:t>
            </a:r>
          </a:p>
          <a:p>
            <a:r>
              <a:rPr lang="en-CA" dirty="0"/>
              <a:t>But, what happens if the procedure blocks before it returns?</a:t>
            </a:r>
          </a:p>
          <a:p>
            <a:r>
              <a:rPr lang="en-CA" dirty="0"/>
              <a:t>Need to make sure that a wait isn’t called after a signal is called</a:t>
            </a:r>
          </a:p>
        </p:txBody>
      </p:sp>
    </p:spTree>
    <p:extLst>
      <p:ext uri="{BB962C8B-B14F-4D97-AF65-F5344CB8AC3E}">
        <p14:creationId xmlns:p14="http://schemas.microsoft.com/office/powerpoint/2010/main" val="317912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4B52-8978-416D-B715-6B6C2644EB27}"/>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24D2012E-7FA2-41EB-BE1F-CC68D10D107B}"/>
              </a:ext>
            </a:extLst>
          </p:cNvPr>
          <p:cNvSpPr>
            <a:spLocks noGrp="1"/>
          </p:cNvSpPr>
          <p:nvPr>
            <p:ph idx="1"/>
          </p:nvPr>
        </p:nvSpPr>
        <p:spPr/>
        <p:txBody>
          <a:bodyPr/>
          <a:lstStyle/>
          <a:p>
            <a:r>
              <a:rPr lang="en-CA" dirty="0"/>
              <a:t>One of the problems with monitors is that the programming language must support them, this is not the case with C or C++</a:t>
            </a:r>
          </a:p>
          <a:p>
            <a:r>
              <a:rPr lang="en-CA" dirty="0"/>
              <a:t>This is a programming language feature and not an operating system feature</a:t>
            </a:r>
          </a:p>
          <a:p>
            <a:r>
              <a:rPr lang="en-CA" dirty="0"/>
              <a:t>You can build them in Java, but this requires some programmer effort</a:t>
            </a:r>
          </a:p>
          <a:p>
            <a:r>
              <a:rPr lang="en-CA" dirty="0"/>
              <a:t>If all the procedures in a Java class are synchronized then the resulting class is a monitor</a:t>
            </a:r>
          </a:p>
          <a:p>
            <a:r>
              <a:rPr lang="en-CA" dirty="0"/>
              <a:t>Monitors are mainly useful for threads, they are not very useful for synchronizing processes, since it’s difficult to share the monitor between multiple processes</a:t>
            </a:r>
          </a:p>
        </p:txBody>
      </p:sp>
    </p:spTree>
    <p:extLst>
      <p:ext uri="{BB962C8B-B14F-4D97-AF65-F5344CB8AC3E}">
        <p14:creationId xmlns:p14="http://schemas.microsoft.com/office/powerpoint/2010/main" val="3032442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003C-5811-47DC-AB2D-7ED72AE1E635}"/>
              </a:ext>
            </a:extLst>
          </p:cNvPr>
          <p:cNvSpPr>
            <a:spLocks noGrp="1"/>
          </p:cNvSpPr>
          <p:nvPr>
            <p:ph type="title"/>
          </p:nvPr>
        </p:nvSpPr>
        <p:spPr/>
        <p:txBody>
          <a:bodyPr/>
          <a:lstStyle/>
          <a:p>
            <a:r>
              <a:rPr lang="en-CA" dirty="0" err="1"/>
              <a:t>Interprocess</a:t>
            </a:r>
            <a:r>
              <a:rPr lang="en-CA" dirty="0"/>
              <a:t> Communications</a:t>
            </a:r>
          </a:p>
        </p:txBody>
      </p:sp>
      <p:sp>
        <p:nvSpPr>
          <p:cNvPr id="3" name="Content Placeholder 2">
            <a:extLst>
              <a:ext uri="{FF2B5EF4-FFF2-40B4-BE49-F238E27FC236}">
                <a16:creationId xmlns:a16="http://schemas.microsoft.com/office/drawing/2014/main" id="{0D13BAA4-1032-48FE-9D92-2ECC24D67826}"/>
              </a:ext>
            </a:extLst>
          </p:cNvPr>
          <p:cNvSpPr>
            <a:spLocks noGrp="1"/>
          </p:cNvSpPr>
          <p:nvPr>
            <p:ph idx="1"/>
          </p:nvPr>
        </p:nvSpPr>
        <p:spPr/>
        <p:txBody>
          <a:bodyPr/>
          <a:lstStyle/>
          <a:p>
            <a:r>
              <a:rPr lang="en-CA" dirty="0"/>
              <a:t>The last technique we will examine is </a:t>
            </a:r>
            <a:r>
              <a:rPr lang="en-CA" b="1" dirty="0"/>
              <a:t>barriers</a:t>
            </a:r>
          </a:p>
          <a:p>
            <a:r>
              <a:rPr lang="en-CA" dirty="0"/>
              <a:t>this isn’t a general technique and is only useful in certain situations</a:t>
            </a:r>
          </a:p>
          <a:p>
            <a:r>
              <a:rPr lang="en-CA" dirty="0"/>
              <a:t>Consider a computation on a large array, we can use multiple threads to compute different parts of the array</a:t>
            </a:r>
          </a:p>
          <a:p>
            <a:r>
              <a:rPr lang="en-CA" dirty="0"/>
              <a:t>Periodically we need to synchronize these computations, say when we go from one time step to the next</a:t>
            </a:r>
          </a:p>
          <a:p>
            <a:r>
              <a:rPr lang="en-CA" dirty="0"/>
              <a:t>A barrier causes all the threads using the barrier to wait until all the threads have reached the barrier</a:t>
            </a:r>
          </a:p>
          <a:p>
            <a:r>
              <a:rPr lang="en-CA" dirty="0"/>
              <a:t>That is, none of the threads can proceed until all of the threads have reached the barrier</a:t>
            </a:r>
          </a:p>
        </p:txBody>
      </p:sp>
    </p:spTree>
    <p:extLst>
      <p:ext uri="{BB962C8B-B14F-4D97-AF65-F5344CB8AC3E}">
        <p14:creationId xmlns:p14="http://schemas.microsoft.com/office/powerpoint/2010/main" val="49754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C848-E84E-4A3F-AD4D-745D5D9A26F9}"/>
              </a:ext>
            </a:extLst>
          </p:cNvPr>
          <p:cNvSpPr>
            <a:spLocks noGrp="1"/>
          </p:cNvSpPr>
          <p:nvPr>
            <p:ph type="title"/>
          </p:nvPr>
        </p:nvSpPr>
        <p:spPr/>
        <p:txBody>
          <a:bodyPr/>
          <a:lstStyle/>
          <a:p>
            <a:r>
              <a:rPr lang="en-CA" dirty="0"/>
              <a:t>Processes</a:t>
            </a:r>
          </a:p>
        </p:txBody>
      </p:sp>
      <p:sp>
        <p:nvSpPr>
          <p:cNvPr id="3" name="Content Placeholder 2">
            <a:extLst>
              <a:ext uri="{FF2B5EF4-FFF2-40B4-BE49-F238E27FC236}">
                <a16:creationId xmlns:a16="http://schemas.microsoft.com/office/drawing/2014/main" id="{03780BB1-6076-4F51-B622-50ED74D0CD48}"/>
              </a:ext>
            </a:extLst>
          </p:cNvPr>
          <p:cNvSpPr>
            <a:spLocks noGrp="1"/>
          </p:cNvSpPr>
          <p:nvPr>
            <p:ph idx="1"/>
          </p:nvPr>
        </p:nvSpPr>
        <p:spPr/>
        <p:txBody>
          <a:bodyPr/>
          <a:lstStyle/>
          <a:p>
            <a:r>
              <a:rPr lang="en-CA" dirty="0"/>
              <a:t>In Linux we have this two step creation process:</a:t>
            </a:r>
          </a:p>
          <a:p>
            <a:pPr lvl="1"/>
            <a:r>
              <a:rPr lang="en-CA" sz="2000" dirty="0"/>
              <a:t>Create a new process</a:t>
            </a:r>
          </a:p>
          <a:p>
            <a:pPr lvl="1"/>
            <a:r>
              <a:rPr lang="en-CA" sz="2000" dirty="0"/>
              <a:t>Load the program to run in that process</a:t>
            </a:r>
          </a:p>
          <a:p>
            <a:r>
              <a:rPr lang="en-CA" dirty="0"/>
              <a:t>In Windows this is done in a single step, the system call creates a new process and specifies the program to run in that process</a:t>
            </a:r>
          </a:p>
          <a:p>
            <a:r>
              <a:rPr lang="en-CA" dirty="0"/>
              <a:t>In Linux, a process and its descendants is called a process group</a:t>
            </a:r>
          </a:p>
          <a:p>
            <a:r>
              <a:rPr lang="en-CA" dirty="0"/>
              <a:t>Now that we’ve started a process how do we stop it?</a:t>
            </a:r>
          </a:p>
          <a:p>
            <a:r>
              <a:rPr lang="en-CA" dirty="0"/>
              <a:t>Process termination can be voluntary or involuntary</a:t>
            </a:r>
          </a:p>
        </p:txBody>
      </p:sp>
    </p:spTree>
    <p:extLst>
      <p:ext uri="{BB962C8B-B14F-4D97-AF65-F5344CB8AC3E}">
        <p14:creationId xmlns:p14="http://schemas.microsoft.com/office/powerpoint/2010/main" val="3839578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64A4-6888-494A-B325-1FFC0199043F}"/>
              </a:ext>
            </a:extLst>
          </p:cNvPr>
          <p:cNvSpPr>
            <a:spLocks noGrp="1"/>
          </p:cNvSpPr>
          <p:nvPr>
            <p:ph type="title"/>
          </p:nvPr>
        </p:nvSpPr>
        <p:spPr/>
        <p:txBody>
          <a:bodyPr/>
          <a:lstStyle/>
          <a:p>
            <a:r>
              <a:rPr lang="en-CA" dirty="0"/>
              <a:t>Deadlocks</a:t>
            </a:r>
          </a:p>
        </p:txBody>
      </p:sp>
      <p:sp>
        <p:nvSpPr>
          <p:cNvPr id="3" name="Content Placeholder 2">
            <a:extLst>
              <a:ext uri="{FF2B5EF4-FFF2-40B4-BE49-F238E27FC236}">
                <a16:creationId xmlns:a16="http://schemas.microsoft.com/office/drawing/2014/main" id="{EF699607-C2D5-450E-B060-24F2D23EA8EA}"/>
              </a:ext>
            </a:extLst>
          </p:cNvPr>
          <p:cNvSpPr>
            <a:spLocks noGrp="1"/>
          </p:cNvSpPr>
          <p:nvPr>
            <p:ph idx="1"/>
          </p:nvPr>
        </p:nvSpPr>
        <p:spPr/>
        <p:txBody>
          <a:bodyPr/>
          <a:lstStyle/>
          <a:p>
            <a:r>
              <a:rPr lang="en-CA" dirty="0"/>
              <a:t>One of the difficult problems in concurrency is deadlocks</a:t>
            </a:r>
          </a:p>
          <a:p>
            <a:r>
              <a:rPr lang="en-CA" dirty="0"/>
              <a:t>This is when two or more processes are waiting for each other and none of them can make progress</a:t>
            </a:r>
          </a:p>
          <a:p>
            <a:r>
              <a:rPr lang="en-CA" dirty="0"/>
              <a:t>Consider the code on the following slide where the two threads both make use of two mutex</a:t>
            </a:r>
          </a:p>
          <a:p>
            <a:r>
              <a:rPr lang="en-CA" dirty="0"/>
              <a:t>Thread A starts executing and gets the lock on </a:t>
            </a:r>
            <a:r>
              <a:rPr lang="en-CA" dirty="0" err="1"/>
              <a:t>mutexA</a:t>
            </a:r>
            <a:r>
              <a:rPr lang="en-CA" dirty="0"/>
              <a:t>, at the same time thread B gets the lock on </a:t>
            </a:r>
            <a:r>
              <a:rPr lang="en-CA" dirty="0" err="1"/>
              <a:t>mutexB</a:t>
            </a:r>
            <a:endParaRPr lang="en-CA" dirty="0"/>
          </a:p>
          <a:p>
            <a:r>
              <a:rPr lang="en-CA" dirty="0"/>
              <a:t>At this point neither thread can progress, since they are both waiting on each other</a:t>
            </a:r>
          </a:p>
        </p:txBody>
      </p:sp>
    </p:spTree>
    <p:extLst>
      <p:ext uri="{BB962C8B-B14F-4D97-AF65-F5344CB8AC3E}">
        <p14:creationId xmlns:p14="http://schemas.microsoft.com/office/powerpoint/2010/main" val="30211339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3BF6-55B9-44B6-BB38-D25B374B61DC}"/>
              </a:ext>
            </a:extLst>
          </p:cNvPr>
          <p:cNvSpPr>
            <a:spLocks noGrp="1"/>
          </p:cNvSpPr>
          <p:nvPr>
            <p:ph type="title"/>
          </p:nvPr>
        </p:nvSpPr>
        <p:spPr/>
        <p:txBody>
          <a:bodyPr/>
          <a:lstStyle/>
          <a:p>
            <a:r>
              <a:rPr lang="en-CA" dirty="0"/>
              <a:t>Deadlocks</a:t>
            </a:r>
          </a:p>
        </p:txBody>
      </p:sp>
      <p:sp>
        <p:nvSpPr>
          <p:cNvPr id="4" name="Text Placeholder 3">
            <a:extLst>
              <a:ext uri="{FF2B5EF4-FFF2-40B4-BE49-F238E27FC236}">
                <a16:creationId xmlns:a16="http://schemas.microsoft.com/office/drawing/2014/main" id="{1C7E7C8D-7D7F-49F9-BA16-48619730609C}"/>
              </a:ext>
            </a:extLst>
          </p:cNvPr>
          <p:cNvSpPr>
            <a:spLocks noGrp="1"/>
          </p:cNvSpPr>
          <p:nvPr>
            <p:ph type="body" idx="1"/>
          </p:nvPr>
        </p:nvSpPr>
        <p:spPr/>
        <p:txBody>
          <a:bodyPr/>
          <a:lstStyle/>
          <a:p>
            <a:r>
              <a:rPr lang="en-CA" dirty="0" err="1"/>
              <a:t>Thead</a:t>
            </a:r>
            <a:r>
              <a:rPr lang="en-CA" dirty="0"/>
              <a:t> A</a:t>
            </a:r>
          </a:p>
        </p:txBody>
      </p:sp>
      <p:sp>
        <p:nvSpPr>
          <p:cNvPr id="5" name="Content Placeholder 4">
            <a:extLst>
              <a:ext uri="{FF2B5EF4-FFF2-40B4-BE49-F238E27FC236}">
                <a16:creationId xmlns:a16="http://schemas.microsoft.com/office/drawing/2014/main" id="{71FA5444-3EB4-429A-B3E6-5042EE6F25BE}"/>
              </a:ext>
            </a:extLst>
          </p:cNvPr>
          <p:cNvSpPr>
            <a:spLocks noGrp="1"/>
          </p:cNvSpPr>
          <p:nvPr>
            <p:ph sz="half" idx="2"/>
          </p:nvPr>
        </p:nvSpPr>
        <p:spPr/>
        <p:txBody>
          <a:bodyPr/>
          <a:lstStyle/>
          <a:p>
            <a:pPr marL="0" indent="0">
              <a:buNone/>
            </a:pPr>
            <a:r>
              <a:rPr lang="en-CA" dirty="0"/>
              <a:t>down(&amp;</a:t>
            </a:r>
            <a:r>
              <a:rPr lang="en-CA" dirty="0" err="1"/>
              <a:t>mutexA</a:t>
            </a:r>
            <a:r>
              <a:rPr lang="en-CA" dirty="0"/>
              <a:t>);</a:t>
            </a:r>
          </a:p>
          <a:p>
            <a:pPr marL="0" indent="0">
              <a:buNone/>
            </a:pPr>
            <a:r>
              <a:rPr lang="en-CA" dirty="0"/>
              <a:t>down(&amp;</a:t>
            </a:r>
            <a:r>
              <a:rPr lang="en-CA" dirty="0" err="1"/>
              <a:t>mutexB</a:t>
            </a:r>
            <a:r>
              <a:rPr lang="en-CA" dirty="0"/>
              <a:t>)</a:t>
            </a:r>
          </a:p>
          <a:p>
            <a:pPr marL="0" indent="0">
              <a:buNone/>
            </a:pPr>
            <a:r>
              <a:rPr lang="en-CA" dirty="0"/>
              <a:t>	…</a:t>
            </a:r>
          </a:p>
          <a:p>
            <a:pPr marL="0" indent="0">
              <a:buNone/>
            </a:pPr>
            <a:r>
              <a:rPr lang="en-CA" dirty="0"/>
              <a:t>	some computation</a:t>
            </a:r>
          </a:p>
          <a:p>
            <a:pPr marL="0" indent="0">
              <a:buNone/>
            </a:pPr>
            <a:r>
              <a:rPr lang="en-CA" dirty="0"/>
              <a:t>	…</a:t>
            </a:r>
          </a:p>
          <a:p>
            <a:pPr marL="0" indent="0">
              <a:buNone/>
            </a:pPr>
            <a:r>
              <a:rPr lang="en-CA" dirty="0"/>
              <a:t>up(&amp;</a:t>
            </a:r>
            <a:r>
              <a:rPr lang="en-CA" dirty="0" err="1"/>
              <a:t>mutexB</a:t>
            </a:r>
            <a:r>
              <a:rPr lang="en-CA" dirty="0"/>
              <a:t>);</a:t>
            </a:r>
          </a:p>
          <a:p>
            <a:pPr marL="0" indent="0">
              <a:buNone/>
            </a:pPr>
            <a:r>
              <a:rPr lang="en-CA" dirty="0"/>
              <a:t>Up(&amp;</a:t>
            </a:r>
            <a:r>
              <a:rPr lang="en-CA" dirty="0" err="1"/>
              <a:t>mutexA</a:t>
            </a:r>
            <a:r>
              <a:rPr lang="en-CA" dirty="0"/>
              <a:t>);</a:t>
            </a:r>
          </a:p>
        </p:txBody>
      </p:sp>
      <p:sp>
        <p:nvSpPr>
          <p:cNvPr id="6" name="Text Placeholder 5">
            <a:extLst>
              <a:ext uri="{FF2B5EF4-FFF2-40B4-BE49-F238E27FC236}">
                <a16:creationId xmlns:a16="http://schemas.microsoft.com/office/drawing/2014/main" id="{FE0364BA-78E3-4369-87B6-CC95ABEBFFF3}"/>
              </a:ext>
            </a:extLst>
          </p:cNvPr>
          <p:cNvSpPr>
            <a:spLocks noGrp="1"/>
          </p:cNvSpPr>
          <p:nvPr>
            <p:ph type="body" sz="quarter" idx="3"/>
          </p:nvPr>
        </p:nvSpPr>
        <p:spPr/>
        <p:txBody>
          <a:bodyPr/>
          <a:lstStyle/>
          <a:p>
            <a:r>
              <a:rPr lang="en-CA" dirty="0"/>
              <a:t>Thread B</a:t>
            </a:r>
          </a:p>
        </p:txBody>
      </p:sp>
      <p:sp>
        <p:nvSpPr>
          <p:cNvPr id="7" name="Content Placeholder 6">
            <a:extLst>
              <a:ext uri="{FF2B5EF4-FFF2-40B4-BE49-F238E27FC236}">
                <a16:creationId xmlns:a16="http://schemas.microsoft.com/office/drawing/2014/main" id="{8634D3B1-5954-4032-AAE3-D1928C12D46C}"/>
              </a:ext>
            </a:extLst>
          </p:cNvPr>
          <p:cNvSpPr>
            <a:spLocks noGrp="1"/>
          </p:cNvSpPr>
          <p:nvPr>
            <p:ph sz="quarter" idx="4"/>
          </p:nvPr>
        </p:nvSpPr>
        <p:spPr/>
        <p:txBody>
          <a:bodyPr/>
          <a:lstStyle/>
          <a:p>
            <a:pPr marL="0" indent="0">
              <a:buNone/>
            </a:pPr>
            <a:r>
              <a:rPr lang="en-CA" dirty="0"/>
              <a:t>down(&amp;</a:t>
            </a:r>
            <a:r>
              <a:rPr lang="en-CA" dirty="0" err="1"/>
              <a:t>mutexB</a:t>
            </a:r>
            <a:r>
              <a:rPr lang="en-CA" dirty="0"/>
              <a:t>);</a:t>
            </a:r>
          </a:p>
          <a:p>
            <a:pPr marL="0" indent="0">
              <a:buNone/>
            </a:pPr>
            <a:r>
              <a:rPr lang="en-CA" dirty="0"/>
              <a:t>down(&amp;</a:t>
            </a:r>
            <a:r>
              <a:rPr lang="en-CA" dirty="0" err="1"/>
              <a:t>mutexA</a:t>
            </a:r>
            <a:r>
              <a:rPr lang="en-CA" dirty="0"/>
              <a:t>);</a:t>
            </a:r>
          </a:p>
          <a:p>
            <a:pPr marL="0" indent="0">
              <a:buNone/>
            </a:pPr>
            <a:r>
              <a:rPr lang="en-CA" dirty="0"/>
              <a:t>	…</a:t>
            </a:r>
          </a:p>
          <a:p>
            <a:pPr marL="0" indent="0">
              <a:buNone/>
            </a:pPr>
            <a:r>
              <a:rPr lang="en-CA" dirty="0"/>
              <a:t>	some computation</a:t>
            </a:r>
          </a:p>
          <a:p>
            <a:pPr marL="0" indent="0">
              <a:buNone/>
            </a:pPr>
            <a:r>
              <a:rPr lang="en-CA" dirty="0"/>
              <a:t>	…</a:t>
            </a:r>
          </a:p>
          <a:p>
            <a:pPr marL="0" indent="0">
              <a:buNone/>
            </a:pPr>
            <a:r>
              <a:rPr lang="en-CA" dirty="0"/>
              <a:t>up(&amp;</a:t>
            </a:r>
            <a:r>
              <a:rPr lang="en-CA" dirty="0" err="1"/>
              <a:t>mutexA</a:t>
            </a:r>
            <a:r>
              <a:rPr lang="en-CA" dirty="0"/>
              <a:t>);</a:t>
            </a:r>
          </a:p>
          <a:p>
            <a:pPr marL="0" indent="0">
              <a:buNone/>
            </a:pPr>
            <a:r>
              <a:rPr lang="en-CA" dirty="0"/>
              <a:t>up(&amp;</a:t>
            </a:r>
            <a:r>
              <a:rPr lang="en-CA" dirty="0" err="1"/>
              <a:t>mutexB</a:t>
            </a:r>
            <a:r>
              <a:rPr lang="en-CA" dirty="0"/>
              <a:t>);</a:t>
            </a:r>
          </a:p>
        </p:txBody>
      </p:sp>
    </p:spTree>
    <p:extLst>
      <p:ext uri="{BB962C8B-B14F-4D97-AF65-F5344CB8AC3E}">
        <p14:creationId xmlns:p14="http://schemas.microsoft.com/office/powerpoint/2010/main" val="2608312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989A-4B63-48F0-915F-E9E4FD663A81}"/>
              </a:ext>
            </a:extLst>
          </p:cNvPr>
          <p:cNvSpPr>
            <a:spLocks noGrp="1"/>
          </p:cNvSpPr>
          <p:nvPr>
            <p:ph type="title"/>
          </p:nvPr>
        </p:nvSpPr>
        <p:spPr/>
        <p:txBody>
          <a:bodyPr/>
          <a:lstStyle/>
          <a:p>
            <a:r>
              <a:rPr lang="en-CA" dirty="0"/>
              <a:t>Deadlocks</a:t>
            </a:r>
          </a:p>
        </p:txBody>
      </p:sp>
      <p:sp>
        <p:nvSpPr>
          <p:cNvPr id="7" name="Content Placeholder 6">
            <a:extLst>
              <a:ext uri="{FF2B5EF4-FFF2-40B4-BE49-F238E27FC236}">
                <a16:creationId xmlns:a16="http://schemas.microsoft.com/office/drawing/2014/main" id="{0ADACE41-920F-4894-BD52-99905704EEE2}"/>
              </a:ext>
            </a:extLst>
          </p:cNvPr>
          <p:cNvSpPr>
            <a:spLocks noGrp="1"/>
          </p:cNvSpPr>
          <p:nvPr>
            <p:ph idx="1"/>
          </p:nvPr>
        </p:nvSpPr>
        <p:spPr/>
        <p:txBody>
          <a:bodyPr/>
          <a:lstStyle/>
          <a:p>
            <a:r>
              <a:rPr lang="en-CA" dirty="0"/>
              <a:t>The solution in this case is quite simple, we just need to swap the calls to down in one of the threads</a:t>
            </a:r>
          </a:p>
          <a:p>
            <a:r>
              <a:rPr lang="en-CA" dirty="0"/>
              <a:t>If we do this for thread B, both threads will try to acquire the lock on </a:t>
            </a:r>
            <a:r>
              <a:rPr lang="en-CA" dirty="0" err="1"/>
              <a:t>mutexA</a:t>
            </a:r>
            <a:r>
              <a:rPr lang="en-CA" dirty="0"/>
              <a:t> at the start</a:t>
            </a:r>
          </a:p>
          <a:p>
            <a:r>
              <a:rPr lang="en-CA" dirty="0"/>
              <a:t>Only one of them will get the lock and can then acquire the lock on </a:t>
            </a:r>
            <a:r>
              <a:rPr lang="en-CA" dirty="0" err="1"/>
              <a:t>mutexB</a:t>
            </a:r>
            <a:endParaRPr lang="en-CA" dirty="0"/>
          </a:p>
          <a:p>
            <a:r>
              <a:rPr lang="en-CA" dirty="0"/>
              <a:t>Once this thread has completed, it will release both locks and the other thread can enter the critical region</a:t>
            </a:r>
          </a:p>
        </p:txBody>
      </p:sp>
    </p:spTree>
    <p:extLst>
      <p:ext uri="{BB962C8B-B14F-4D97-AF65-F5344CB8AC3E}">
        <p14:creationId xmlns:p14="http://schemas.microsoft.com/office/powerpoint/2010/main" val="41537543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EEDE-2A49-4DA2-8776-9D616FEF3E8A}"/>
              </a:ext>
            </a:extLst>
          </p:cNvPr>
          <p:cNvSpPr>
            <a:spLocks noGrp="1"/>
          </p:cNvSpPr>
          <p:nvPr>
            <p:ph type="title"/>
          </p:nvPr>
        </p:nvSpPr>
        <p:spPr/>
        <p:txBody>
          <a:bodyPr/>
          <a:lstStyle/>
          <a:p>
            <a:r>
              <a:rPr lang="en-CA"/>
              <a:t>Deadlocks</a:t>
            </a:r>
            <a:endParaRPr lang="en-CA" dirty="0"/>
          </a:p>
        </p:txBody>
      </p:sp>
      <p:sp>
        <p:nvSpPr>
          <p:cNvPr id="3" name="Content Placeholder 2">
            <a:extLst>
              <a:ext uri="{FF2B5EF4-FFF2-40B4-BE49-F238E27FC236}">
                <a16:creationId xmlns:a16="http://schemas.microsoft.com/office/drawing/2014/main" id="{2D42C01F-56C3-4127-8414-AF24F4AB1E4F}"/>
              </a:ext>
            </a:extLst>
          </p:cNvPr>
          <p:cNvSpPr>
            <a:spLocks noGrp="1"/>
          </p:cNvSpPr>
          <p:nvPr>
            <p:ph idx="1"/>
          </p:nvPr>
        </p:nvSpPr>
        <p:spPr/>
        <p:txBody>
          <a:bodyPr/>
          <a:lstStyle/>
          <a:p>
            <a:r>
              <a:rPr lang="en-CA" dirty="0"/>
              <a:t>In general, it is impossible to determine if a program has a deadlock, this is a theoretical result</a:t>
            </a:r>
          </a:p>
          <a:p>
            <a:r>
              <a:rPr lang="en-CA" dirty="0"/>
              <a:t>Deadlocks can involve multiple threads, not just the two in this example</a:t>
            </a:r>
          </a:p>
          <a:p>
            <a:r>
              <a:rPr lang="en-CA" dirty="0"/>
              <a:t>They usually are not in adjacent pieces of code, so they are not easy to see</a:t>
            </a:r>
          </a:p>
          <a:p>
            <a:r>
              <a:rPr lang="en-CA" dirty="0"/>
              <a:t>This best plan is careful design and programming to make sure that deadlocks won’t occur</a:t>
            </a:r>
          </a:p>
          <a:p>
            <a:r>
              <a:rPr lang="en-CA" dirty="0"/>
              <a:t>There are some tools that can assist with finding deadlocks, but they can’t find all of them</a:t>
            </a:r>
          </a:p>
        </p:txBody>
      </p:sp>
    </p:spTree>
    <p:extLst>
      <p:ext uri="{BB962C8B-B14F-4D97-AF65-F5344CB8AC3E}">
        <p14:creationId xmlns:p14="http://schemas.microsoft.com/office/powerpoint/2010/main" val="19009077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A87B-D713-4AAE-9056-405566B0D04B}"/>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0EA90F74-3551-4879-9FB3-80821DFB70EA}"/>
              </a:ext>
            </a:extLst>
          </p:cNvPr>
          <p:cNvSpPr>
            <a:spLocks noGrp="1"/>
          </p:cNvSpPr>
          <p:nvPr>
            <p:ph idx="1"/>
          </p:nvPr>
        </p:nvSpPr>
        <p:spPr/>
        <p:txBody>
          <a:bodyPr/>
          <a:lstStyle/>
          <a:p>
            <a:r>
              <a:rPr lang="en-CA" dirty="0"/>
              <a:t>Classical concurrency problem, suggested by Dijkstra in 1965</a:t>
            </a:r>
          </a:p>
          <a:p>
            <a:r>
              <a:rPr lang="en-CA" dirty="0"/>
              <a:t>We have 5 philosophers, 5 bowls of spaghetti and 5 forks</a:t>
            </a:r>
          </a:p>
          <a:p>
            <a:r>
              <a:rPr lang="en-CA" dirty="0"/>
              <a:t>Philosophers alternate between thinking and eating, and they need two forks in order to eat</a:t>
            </a:r>
          </a:p>
        </p:txBody>
      </p:sp>
      <p:pic>
        <p:nvPicPr>
          <p:cNvPr id="4" name="Picture 3">
            <a:extLst>
              <a:ext uri="{FF2B5EF4-FFF2-40B4-BE49-F238E27FC236}">
                <a16:creationId xmlns:a16="http://schemas.microsoft.com/office/drawing/2014/main" id="{70E792A8-BF10-4133-9B98-BE477F29F5C5}"/>
              </a:ext>
            </a:extLst>
          </p:cNvPr>
          <p:cNvPicPr>
            <a:picLocks noChangeAspect="1"/>
          </p:cNvPicPr>
          <p:nvPr/>
        </p:nvPicPr>
        <p:blipFill>
          <a:blip r:embed="rId2"/>
          <a:stretch>
            <a:fillRect/>
          </a:stretch>
        </p:blipFill>
        <p:spPr>
          <a:xfrm>
            <a:off x="5072505" y="3541613"/>
            <a:ext cx="2611811" cy="2706786"/>
          </a:xfrm>
          <a:prstGeom prst="rect">
            <a:avLst/>
          </a:prstGeom>
        </p:spPr>
      </p:pic>
    </p:spTree>
    <p:extLst>
      <p:ext uri="{BB962C8B-B14F-4D97-AF65-F5344CB8AC3E}">
        <p14:creationId xmlns:p14="http://schemas.microsoft.com/office/powerpoint/2010/main" val="34424461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0C6A-8334-4DEA-ACFB-D9FF5531AC88}"/>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7FF46E2B-7BD2-4FB0-A250-A2BBAC7606EB}"/>
              </a:ext>
            </a:extLst>
          </p:cNvPr>
          <p:cNvSpPr>
            <a:spLocks noGrp="1"/>
          </p:cNvSpPr>
          <p:nvPr>
            <p:ph idx="1"/>
          </p:nvPr>
        </p:nvSpPr>
        <p:spPr/>
        <p:txBody>
          <a:bodyPr/>
          <a:lstStyle/>
          <a:p>
            <a:r>
              <a:rPr lang="en-CA" dirty="0"/>
              <a:t>A philosopher can use the fork on their left and on their right</a:t>
            </a:r>
          </a:p>
          <a:p>
            <a:r>
              <a:rPr lang="en-CA" dirty="0"/>
              <a:t>Clearly there are not enough forks for all the philosophers to eat at the same time</a:t>
            </a:r>
          </a:p>
          <a:p>
            <a:r>
              <a:rPr lang="en-CA" dirty="0"/>
              <a:t>We want none of the philosophers to go hungry, so each philosopher must get a chance to eat at some point in time</a:t>
            </a:r>
          </a:p>
          <a:p>
            <a:r>
              <a:rPr lang="en-CA" dirty="0"/>
              <a:t>This is a resource management problem, with forks being the scarce resource</a:t>
            </a:r>
          </a:p>
          <a:p>
            <a:r>
              <a:rPr lang="en-CA" dirty="0"/>
              <a:t>We will model each philosopher by a thread</a:t>
            </a:r>
          </a:p>
          <a:p>
            <a:r>
              <a:rPr lang="en-CA" dirty="0"/>
              <a:t>An incorrect procedure for each philosopher is shown on the next slide, N is the number of philosophers</a:t>
            </a:r>
          </a:p>
        </p:txBody>
      </p:sp>
    </p:spTree>
    <p:extLst>
      <p:ext uri="{BB962C8B-B14F-4D97-AF65-F5344CB8AC3E}">
        <p14:creationId xmlns:p14="http://schemas.microsoft.com/office/powerpoint/2010/main" val="3043190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42F3-C5CA-4384-B83A-CEBFD8692757}"/>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2CF67036-C3CE-4185-A91D-69823EEE0CD2}"/>
              </a:ext>
            </a:extLst>
          </p:cNvPr>
          <p:cNvSpPr>
            <a:spLocks noGrp="1"/>
          </p:cNvSpPr>
          <p:nvPr>
            <p:ph idx="1"/>
          </p:nvPr>
        </p:nvSpPr>
        <p:spPr/>
        <p:txBody>
          <a:bodyPr>
            <a:normAutofit lnSpcReduction="10000"/>
          </a:bodyPr>
          <a:lstStyle/>
          <a:p>
            <a:pPr marL="0" indent="0">
              <a:buNone/>
            </a:pPr>
            <a:r>
              <a:rPr lang="en-CA" dirty="0"/>
              <a:t>void philosopher(int </a:t>
            </a:r>
            <a:r>
              <a:rPr lang="en-CA" dirty="0" err="1"/>
              <a:t>i</a:t>
            </a:r>
            <a:r>
              <a:rPr lang="en-CA" dirty="0"/>
              <a:t>) {</a:t>
            </a:r>
          </a:p>
          <a:p>
            <a:pPr marL="0" indent="0">
              <a:buNone/>
            </a:pPr>
            <a:r>
              <a:rPr lang="en-CA" dirty="0"/>
              <a:t>	while(TRUE) {</a:t>
            </a:r>
          </a:p>
          <a:p>
            <a:pPr marL="0" indent="0">
              <a:buNone/>
            </a:pPr>
            <a:r>
              <a:rPr lang="en-CA" dirty="0"/>
              <a:t>		think();</a:t>
            </a:r>
          </a:p>
          <a:p>
            <a:pPr marL="0" indent="0">
              <a:buNone/>
            </a:pPr>
            <a:r>
              <a:rPr lang="en-CA" dirty="0"/>
              <a:t>		</a:t>
            </a:r>
            <a:r>
              <a:rPr lang="en-CA" dirty="0" err="1"/>
              <a:t>take_fork</a:t>
            </a:r>
            <a:r>
              <a:rPr lang="en-CA" dirty="0"/>
              <a:t>(</a:t>
            </a:r>
            <a:r>
              <a:rPr lang="en-CA" dirty="0" err="1"/>
              <a:t>i</a:t>
            </a:r>
            <a:r>
              <a:rPr lang="en-CA" dirty="0"/>
              <a:t>);			// left fork</a:t>
            </a:r>
          </a:p>
          <a:p>
            <a:pPr marL="0" indent="0">
              <a:buNone/>
            </a:pPr>
            <a:r>
              <a:rPr lang="en-CA" dirty="0"/>
              <a:t>		</a:t>
            </a:r>
            <a:r>
              <a:rPr lang="en-CA" dirty="0" err="1"/>
              <a:t>take_fork</a:t>
            </a:r>
            <a:r>
              <a:rPr lang="en-CA" dirty="0"/>
              <a:t>((i+1) % N);	// right fork</a:t>
            </a:r>
          </a:p>
          <a:p>
            <a:pPr marL="0" indent="0">
              <a:buNone/>
            </a:pPr>
            <a:r>
              <a:rPr lang="en-CA" dirty="0"/>
              <a:t>		eat();</a:t>
            </a:r>
          </a:p>
          <a:p>
            <a:pPr marL="0" indent="0">
              <a:buNone/>
            </a:pPr>
            <a:r>
              <a:rPr lang="en-CA" dirty="0"/>
              <a:t>		</a:t>
            </a:r>
            <a:r>
              <a:rPr lang="en-CA" dirty="0" err="1"/>
              <a:t>put_fork</a:t>
            </a:r>
            <a:r>
              <a:rPr lang="en-CA" dirty="0"/>
              <a:t>(</a:t>
            </a:r>
            <a:r>
              <a:rPr lang="en-CA" dirty="0" err="1"/>
              <a:t>i</a:t>
            </a:r>
            <a:r>
              <a:rPr lang="en-CA" dirty="0"/>
              <a:t>);</a:t>
            </a:r>
          </a:p>
          <a:p>
            <a:pPr marL="0" indent="0">
              <a:buNone/>
            </a:pPr>
            <a:r>
              <a:rPr lang="en-CA" dirty="0"/>
              <a:t>		</a:t>
            </a:r>
            <a:r>
              <a:rPr lang="en-CA" dirty="0" err="1"/>
              <a:t>put_fork</a:t>
            </a:r>
            <a:r>
              <a:rPr lang="en-CA" dirty="0"/>
              <a:t>((i+1) % N);</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26297117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89B9-A4A3-4CED-AFD4-9BD28BDDD29D}"/>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FBAD9CAD-081F-4A60-ABBD-618C3F43241D}"/>
              </a:ext>
            </a:extLst>
          </p:cNvPr>
          <p:cNvSpPr>
            <a:spLocks noGrp="1"/>
          </p:cNvSpPr>
          <p:nvPr>
            <p:ph idx="1"/>
          </p:nvPr>
        </p:nvSpPr>
        <p:spPr/>
        <p:txBody>
          <a:bodyPr/>
          <a:lstStyle/>
          <a:p>
            <a:r>
              <a:rPr lang="en-CA" dirty="0"/>
              <a:t>Clearly this doesn’t work, since two philosophers could be holding the same fork at the same time</a:t>
            </a:r>
          </a:p>
          <a:p>
            <a:r>
              <a:rPr lang="en-CA" dirty="0"/>
              <a:t>Another incorrect solution is based on the following idea</a:t>
            </a:r>
          </a:p>
          <a:p>
            <a:r>
              <a:rPr lang="en-CA" dirty="0"/>
              <a:t>The philosopher picks up their left fork and then checks to see if the right fork is free:</a:t>
            </a:r>
          </a:p>
          <a:p>
            <a:pPr lvl="1"/>
            <a:r>
              <a:rPr lang="en-CA" sz="2000" dirty="0"/>
              <a:t>If it is free the philosopher picks it up and eats</a:t>
            </a:r>
          </a:p>
          <a:p>
            <a:pPr lvl="1"/>
            <a:r>
              <a:rPr lang="en-CA" sz="2000" dirty="0"/>
              <a:t>If it is not free the philosopher puts down the left fork and waits for a period of time before repeating the process</a:t>
            </a:r>
          </a:p>
        </p:txBody>
      </p:sp>
    </p:spTree>
    <p:extLst>
      <p:ext uri="{BB962C8B-B14F-4D97-AF65-F5344CB8AC3E}">
        <p14:creationId xmlns:p14="http://schemas.microsoft.com/office/powerpoint/2010/main" val="3909325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7A93-66F5-49D6-B8A7-A53F58DDE531}"/>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62F64378-3B68-4117-BEC0-1E1504EAC256}"/>
              </a:ext>
            </a:extLst>
          </p:cNvPr>
          <p:cNvSpPr>
            <a:spLocks noGrp="1"/>
          </p:cNvSpPr>
          <p:nvPr>
            <p:ph idx="1"/>
          </p:nvPr>
        </p:nvSpPr>
        <p:spPr/>
        <p:txBody>
          <a:bodyPr/>
          <a:lstStyle/>
          <a:p>
            <a:r>
              <a:rPr lang="en-CA" dirty="0"/>
              <a:t>The solution appears to work, and it will for some time, but there is a problem</a:t>
            </a:r>
          </a:p>
          <a:p>
            <a:r>
              <a:rPr lang="en-CA" dirty="0"/>
              <a:t>What happens if all the philosophers pick up their left fork at the same time?</a:t>
            </a:r>
          </a:p>
          <a:p>
            <a:r>
              <a:rPr lang="en-CA" dirty="0"/>
              <a:t>There will be no right fork to pick up, so they will all put down their left work and wait</a:t>
            </a:r>
          </a:p>
          <a:p>
            <a:r>
              <a:rPr lang="en-CA" dirty="0"/>
              <a:t>After waiting they will all pick up their left fork again …</a:t>
            </a:r>
          </a:p>
          <a:p>
            <a:r>
              <a:rPr lang="en-CA" dirty="0"/>
              <a:t>None of the philosophers will get to eat</a:t>
            </a:r>
          </a:p>
          <a:p>
            <a:r>
              <a:rPr lang="en-CA" dirty="0"/>
              <a:t>This is called </a:t>
            </a:r>
            <a:r>
              <a:rPr lang="en-CA" b="1" dirty="0"/>
              <a:t>starvation</a:t>
            </a:r>
            <a:r>
              <a:rPr lang="en-CA" dirty="0"/>
              <a:t>, the threads can run, but they don’t make any progress, similar to deadlock, but not quite the same</a:t>
            </a:r>
          </a:p>
        </p:txBody>
      </p:sp>
    </p:spTree>
    <p:extLst>
      <p:ext uri="{BB962C8B-B14F-4D97-AF65-F5344CB8AC3E}">
        <p14:creationId xmlns:p14="http://schemas.microsoft.com/office/powerpoint/2010/main" val="2812147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71A7-28E7-4BE3-805B-4DB4D3594896}"/>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DF4981CC-8D07-40B7-AF71-2AEF399957CA}"/>
              </a:ext>
            </a:extLst>
          </p:cNvPr>
          <p:cNvSpPr>
            <a:spLocks noGrp="1"/>
          </p:cNvSpPr>
          <p:nvPr>
            <p:ph idx="1"/>
          </p:nvPr>
        </p:nvSpPr>
        <p:spPr/>
        <p:txBody>
          <a:bodyPr/>
          <a:lstStyle/>
          <a:p>
            <a:r>
              <a:rPr lang="en-CA" dirty="0"/>
              <a:t>Why not have each philosopher wait a random length of time?</a:t>
            </a:r>
          </a:p>
          <a:p>
            <a:r>
              <a:rPr lang="en-CA" dirty="0"/>
              <a:t>This will work for a long period of time, but there is always the chance of starvation, it is not guaranteed</a:t>
            </a:r>
          </a:p>
          <a:p>
            <a:r>
              <a:rPr lang="en-CA" dirty="0"/>
              <a:t>This is okay in some situations, but not in others</a:t>
            </a:r>
          </a:p>
          <a:p>
            <a:r>
              <a:rPr lang="en-CA" dirty="0"/>
              <a:t>We would like a solution that is guaranteed to work</a:t>
            </a:r>
          </a:p>
          <a:p>
            <a:r>
              <a:rPr lang="en-CA" dirty="0"/>
              <a:t>Our first attempt at a guaranteed solution is shown on the next slide</a:t>
            </a:r>
          </a:p>
          <a:p>
            <a:r>
              <a:rPr lang="en-CA" dirty="0"/>
              <a:t>We introduce a binary semaphore, mutex, and put a critical region around the forks</a:t>
            </a:r>
          </a:p>
        </p:txBody>
      </p:sp>
    </p:spTree>
    <p:extLst>
      <p:ext uri="{BB962C8B-B14F-4D97-AF65-F5344CB8AC3E}">
        <p14:creationId xmlns:p14="http://schemas.microsoft.com/office/powerpoint/2010/main" val="18332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3E90-5B5F-40B2-A41E-3E07639005E1}"/>
              </a:ext>
            </a:extLst>
          </p:cNvPr>
          <p:cNvSpPr>
            <a:spLocks noGrp="1"/>
          </p:cNvSpPr>
          <p:nvPr>
            <p:ph type="title"/>
          </p:nvPr>
        </p:nvSpPr>
        <p:spPr/>
        <p:txBody>
          <a:bodyPr/>
          <a:lstStyle/>
          <a:p>
            <a:r>
              <a:rPr lang="en-CA" dirty="0"/>
              <a:t>Processes</a:t>
            </a:r>
          </a:p>
        </p:txBody>
      </p:sp>
      <p:sp>
        <p:nvSpPr>
          <p:cNvPr id="3" name="Content Placeholder 2">
            <a:extLst>
              <a:ext uri="{FF2B5EF4-FFF2-40B4-BE49-F238E27FC236}">
                <a16:creationId xmlns:a16="http://schemas.microsoft.com/office/drawing/2014/main" id="{B5ED4C1B-24F1-4949-9136-8F9CD0E0C8EF}"/>
              </a:ext>
            </a:extLst>
          </p:cNvPr>
          <p:cNvSpPr>
            <a:spLocks noGrp="1"/>
          </p:cNvSpPr>
          <p:nvPr>
            <p:ph idx="1"/>
          </p:nvPr>
        </p:nvSpPr>
        <p:spPr/>
        <p:txBody>
          <a:bodyPr/>
          <a:lstStyle/>
          <a:p>
            <a:r>
              <a:rPr lang="en-CA" dirty="0"/>
              <a:t>A process can terminate itself by calling the exit() system call</a:t>
            </a:r>
          </a:p>
          <a:p>
            <a:r>
              <a:rPr lang="en-CA" dirty="0"/>
              <a:t>This would normally happen when a process finishes its work, but can also happen when there is an error the process can’t recover from</a:t>
            </a:r>
          </a:p>
          <a:p>
            <a:r>
              <a:rPr lang="en-CA" dirty="0"/>
              <a:t>If a process commits a fatal error that is detected by the operating system, it can be terminated, this is involuntary</a:t>
            </a:r>
          </a:p>
          <a:p>
            <a:r>
              <a:rPr lang="en-CA" dirty="0"/>
              <a:t>Also one process can terminate another process, for this to happen both processes must have the same owner</a:t>
            </a:r>
          </a:p>
        </p:txBody>
      </p:sp>
    </p:spTree>
    <p:extLst>
      <p:ext uri="{BB962C8B-B14F-4D97-AF65-F5344CB8AC3E}">
        <p14:creationId xmlns:p14="http://schemas.microsoft.com/office/powerpoint/2010/main" val="32829343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42F3-C5CA-4384-B83A-CEBFD8692757}"/>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2CF67036-C3CE-4185-A91D-69823EEE0CD2}"/>
              </a:ext>
            </a:extLst>
          </p:cNvPr>
          <p:cNvSpPr>
            <a:spLocks noGrp="1"/>
          </p:cNvSpPr>
          <p:nvPr>
            <p:ph idx="1"/>
          </p:nvPr>
        </p:nvSpPr>
        <p:spPr/>
        <p:txBody>
          <a:bodyPr>
            <a:normAutofit fontScale="85000" lnSpcReduction="20000"/>
          </a:bodyPr>
          <a:lstStyle/>
          <a:p>
            <a:pPr marL="0" indent="0">
              <a:buNone/>
            </a:pPr>
            <a:r>
              <a:rPr lang="en-CA" dirty="0"/>
              <a:t>void philosopher(int </a:t>
            </a:r>
            <a:r>
              <a:rPr lang="en-CA" dirty="0" err="1"/>
              <a:t>i</a:t>
            </a:r>
            <a:r>
              <a:rPr lang="en-CA" dirty="0"/>
              <a:t>) {</a:t>
            </a:r>
          </a:p>
          <a:p>
            <a:pPr marL="0" indent="0">
              <a:buNone/>
            </a:pPr>
            <a:r>
              <a:rPr lang="en-CA" dirty="0"/>
              <a:t>	while(TRUE) {</a:t>
            </a:r>
          </a:p>
          <a:p>
            <a:pPr marL="0" indent="0">
              <a:buNone/>
            </a:pPr>
            <a:r>
              <a:rPr lang="en-CA" dirty="0"/>
              <a:t>		think();</a:t>
            </a:r>
          </a:p>
          <a:p>
            <a:pPr marL="0" indent="0">
              <a:buNone/>
            </a:pPr>
            <a:r>
              <a:rPr lang="en-CA" dirty="0"/>
              <a:t>		down(&amp;mutex);</a:t>
            </a:r>
          </a:p>
          <a:p>
            <a:pPr marL="0" indent="0">
              <a:buNone/>
            </a:pPr>
            <a:r>
              <a:rPr lang="en-CA" dirty="0"/>
              <a:t>		</a:t>
            </a:r>
            <a:r>
              <a:rPr lang="en-CA" dirty="0" err="1"/>
              <a:t>take_fork</a:t>
            </a:r>
            <a:r>
              <a:rPr lang="en-CA" dirty="0"/>
              <a:t>(</a:t>
            </a:r>
            <a:r>
              <a:rPr lang="en-CA" dirty="0" err="1"/>
              <a:t>i</a:t>
            </a:r>
            <a:r>
              <a:rPr lang="en-CA" dirty="0"/>
              <a:t>);			// left fork</a:t>
            </a:r>
          </a:p>
          <a:p>
            <a:pPr marL="0" indent="0">
              <a:buNone/>
            </a:pPr>
            <a:r>
              <a:rPr lang="en-CA" dirty="0"/>
              <a:t>		</a:t>
            </a:r>
            <a:r>
              <a:rPr lang="en-CA" dirty="0" err="1"/>
              <a:t>take_fork</a:t>
            </a:r>
            <a:r>
              <a:rPr lang="en-CA" dirty="0"/>
              <a:t>((i+1) % N);	// right fork</a:t>
            </a:r>
          </a:p>
          <a:p>
            <a:pPr marL="0" indent="0">
              <a:buNone/>
            </a:pPr>
            <a:r>
              <a:rPr lang="en-CA" dirty="0"/>
              <a:t>		eat();</a:t>
            </a:r>
          </a:p>
          <a:p>
            <a:pPr marL="0" indent="0">
              <a:buNone/>
            </a:pPr>
            <a:r>
              <a:rPr lang="en-CA" dirty="0"/>
              <a:t>		</a:t>
            </a:r>
            <a:r>
              <a:rPr lang="en-CA" dirty="0" err="1"/>
              <a:t>put_fork</a:t>
            </a:r>
            <a:r>
              <a:rPr lang="en-CA" dirty="0"/>
              <a:t>(</a:t>
            </a:r>
            <a:r>
              <a:rPr lang="en-CA" dirty="0" err="1"/>
              <a:t>i</a:t>
            </a:r>
            <a:r>
              <a:rPr lang="en-CA" dirty="0"/>
              <a:t>);</a:t>
            </a:r>
          </a:p>
          <a:p>
            <a:pPr marL="0" indent="0">
              <a:buNone/>
            </a:pPr>
            <a:r>
              <a:rPr lang="en-CA" dirty="0"/>
              <a:t>		</a:t>
            </a:r>
            <a:r>
              <a:rPr lang="en-CA" dirty="0" err="1"/>
              <a:t>put_fork</a:t>
            </a:r>
            <a:r>
              <a:rPr lang="en-CA" dirty="0"/>
              <a:t>((i+1) % N);</a:t>
            </a:r>
          </a:p>
          <a:p>
            <a:pPr marL="0" indent="0">
              <a:buNone/>
            </a:pPr>
            <a:r>
              <a:rPr lang="en-CA" dirty="0"/>
              <a:t>		up(&amp;mutex);</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41354486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D543-381E-42D3-B0CA-58AFECD70601}"/>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9B374A85-E141-46FD-BC9F-D2C8A5AECEB7}"/>
              </a:ext>
            </a:extLst>
          </p:cNvPr>
          <p:cNvSpPr>
            <a:spLocks noGrp="1"/>
          </p:cNvSpPr>
          <p:nvPr>
            <p:ph idx="1"/>
          </p:nvPr>
        </p:nvSpPr>
        <p:spPr/>
        <p:txBody>
          <a:bodyPr/>
          <a:lstStyle/>
          <a:p>
            <a:r>
              <a:rPr lang="en-CA" dirty="0"/>
              <a:t>This works, but there is a problem</a:t>
            </a:r>
          </a:p>
          <a:p>
            <a:r>
              <a:rPr lang="en-CA" dirty="0"/>
              <a:t>Only one philosopher can eat at a time, we’ve converted eating into a serial process, there is no concurrency</a:t>
            </a:r>
          </a:p>
          <a:p>
            <a:r>
              <a:rPr lang="en-CA" dirty="0"/>
              <a:t>With 5 philosophers there are enough forks for two philosophers to eat at the same time</a:t>
            </a:r>
          </a:p>
          <a:p>
            <a:r>
              <a:rPr lang="en-CA" dirty="0"/>
              <a:t>We are wasting resources</a:t>
            </a:r>
          </a:p>
          <a:p>
            <a:r>
              <a:rPr lang="en-CA" dirty="0"/>
              <a:t>There is a solution that maximizes concurrency and avoid deadlocks and similar problems</a:t>
            </a:r>
          </a:p>
        </p:txBody>
      </p:sp>
    </p:spTree>
    <p:extLst>
      <p:ext uri="{BB962C8B-B14F-4D97-AF65-F5344CB8AC3E}">
        <p14:creationId xmlns:p14="http://schemas.microsoft.com/office/powerpoint/2010/main" val="19507621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922D-EAB6-4E35-A22A-6BBE9B53FC6D}"/>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332E7954-C6C9-4523-BFBB-2FEA5EC1A584}"/>
              </a:ext>
            </a:extLst>
          </p:cNvPr>
          <p:cNvSpPr>
            <a:spLocks noGrp="1"/>
          </p:cNvSpPr>
          <p:nvPr>
            <p:ph idx="1"/>
          </p:nvPr>
        </p:nvSpPr>
        <p:spPr/>
        <p:txBody>
          <a:bodyPr/>
          <a:lstStyle/>
          <a:p>
            <a:r>
              <a:rPr lang="en-CA" dirty="0"/>
              <a:t>Add a semaphore per philosopher, used to wait for free forks</a:t>
            </a:r>
          </a:p>
          <a:p>
            <a:r>
              <a:rPr lang="en-CA" dirty="0"/>
              <a:t>We also add a state for each philosopher:</a:t>
            </a:r>
          </a:p>
          <a:p>
            <a:pPr lvl="1"/>
            <a:r>
              <a:rPr lang="en-CA" sz="2000" dirty="0"/>
              <a:t>THINKING</a:t>
            </a:r>
          </a:p>
          <a:p>
            <a:pPr lvl="1"/>
            <a:r>
              <a:rPr lang="en-CA" sz="2000" dirty="0"/>
              <a:t>HUNGRY – waiting for the forks</a:t>
            </a:r>
          </a:p>
          <a:p>
            <a:pPr lvl="1"/>
            <a:r>
              <a:rPr lang="en-CA" sz="2000" dirty="0"/>
              <a:t>EATING – has both forks and eating</a:t>
            </a:r>
          </a:p>
          <a:p>
            <a:r>
              <a:rPr lang="en-CA" dirty="0"/>
              <a:t>The first part of the solution is shown on the next two slides</a:t>
            </a:r>
          </a:p>
          <a:p>
            <a:r>
              <a:rPr lang="en-CA" dirty="0"/>
              <a:t>Again there is one philosopher() procedure for each thread</a:t>
            </a:r>
          </a:p>
        </p:txBody>
      </p:sp>
    </p:spTree>
    <p:extLst>
      <p:ext uri="{BB962C8B-B14F-4D97-AF65-F5344CB8AC3E}">
        <p14:creationId xmlns:p14="http://schemas.microsoft.com/office/powerpoint/2010/main" val="29988504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66EF-8E3B-4CD8-9102-604609695F78}"/>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12BE4F2E-8C5F-4294-A9E6-62125920B656}"/>
              </a:ext>
            </a:extLst>
          </p:cNvPr>
          <p:cNvSpPr>
            <a:spLocks noGrp="1"/>
          </p:cNvSpPr>
          <p:nvPr>
            <p:ph idx="1"/>
          </p:nvPr>
        </p:nvSpPr>
        <p:spPr/>
        <p:txBody>
          <a:bodyPr>
            <a:normAutofit lnSpcReduction="10000"/>
          </a:bodyPr>
          <a:lstStyle/>
          <a:p>
            <a:pPr marL="0" indent="0">
              <a:buNone/>
            </a:pPr>
            <a:r>
              <a:rPr lang="en-CA" dirty="0"/>
              <a:t>#define N 5</a:t>
            </a:r>
          </a:p>
          <a:p>
            <a:pPr marL="0" indent="0">
              <a:buNone/>
            </a:pPr>
            <a:r>
              <a:rPr lang="en-CA" dirty="0"/>
              <a:t>#define LEFT (i+N-1) % N</a:t>
            </a:r>
          </a:p>
          <a:p>
            <a:pPr marL="0" indent="0">
              <a:buNone/>
            </a:pPr>
            <a:r>
              <a:rPr lang="en-CA" dirty="0"/>
              <a:t>#define RIGHT (i+1) %N</a:t>
            </a:r>
          </a:p>
          <a:p>
            <a:pPr marL="0" indent="0">
              <a:buNone/>
            </a:pPr>
            <a:r>
              <a:rPr lang="en-CA" dirty="0"/>
              <a:t>#define THINKING 0</a:t>
            </a:r>
          </a:p>
          <a:p>
            <a:pPr marL="0" indent="0">
              <a:buNone/>
            </a:pPr>
            <a:r>
              <a:rPr lang="en-CA" dirty="0"/>
              <a:t>#define HUNGRY 1</a:t>
            </a:r>
          </a:p>
          <a:p>
            <a:pPr marL="0" indent="0">
              <a:buNone/>
            </a:pPr>
            <a:r>
              <a:rPr lang="en-CA" dirty="0"/>
              <a:t>#define EATING 2</a:t>
            </a:r>
          </a:p>
          <a:p>
            <a:pPr marL="0" indent="0">
              <a:buNone/>
            </a:pPr>
            <a:r>
              <a:rPr lang="en-CA" dirty="0"/>
              <a:t>typedef int semaphore;</a:t>
            </a:r>
          </a:p>
          <a:p>
            <a:pPr marL="0" indent="0">
              <a:buNone/>
            </a:pPr>
            <a:r>
              <a:rPr lang="en-CA" dirty="0"/>
              <a:t>int state[N];</a:t>
            </a:r>
          </a:p>
          <a:p>
            <a:pPr marL="0" indent="0">
              <a:buNone/>
            </a:pPr>
            <a:r>
              <a:rPr lang="en-CA" dirty="0"/>
              <a:t>semaphore mutex = 1;</a:t>
            </a:r>
          </a:p>
          <a:p>
            <a:pPr marL="0" indent="0">
              <a:buNone/>
            </a:pPr>
            <a:r>
              <a:rPr lang="en-CA" dirty="0"/>
              <a:t>semaphore s[N];</a:t>
            </a:r>
          </a:p>
        </p:txBody>
      </p:sp>
    </p:spTree>
    <p:extLst>
      <p:ext uri="{BB962C8B-B14F-4D97-AF65-F5344CB8AC3E}">
        <p14:creationId xmlns:p14="http://schemas.microsoft.com/office/powerpoint/2010/main" val="22715437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2438-4024-4F68-B614-047D83CDC6BB}"/>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ED717B62-CF5B-40FE-AA0E-B795F30ECF00}"/>
              </a:ext>
            </a:extLst>
          </p:cNvPr>
          <p:cNvSpPr>
            <a:spLocks noGrp="1"/>
          </p:cNvSpPr>
          <p:nvPr>
            <p:ph idx="1"/>
          </p:nvPr>
        </p:nvSpPr>
        <p:spPr/>
        <p:txBody>
          <a:bodyPr/>
          <a:lstStyle/>
          <a:p>
            <a:pPr marL="0" indent="0">
              <a:buNone/>
            </a:pPr>
            <a:r>
              <a:rPr lang="en-CA" dirty="0"/>
              <a:t>void philosopher(int </a:t>
            </a:r>
            <a:r>
              <a:rPr lang="en-CA" dirty="0" err="1"/>
              <a:t>i</a:t>
            </a:r>
            <a:r>
              <a:rPr lang="en-CA" dirty="0"/>
              <a:t>) {</a:t>
            </a:r>
          </a:p>
          <a:p>
            <a:pPr marL="0" indent="0">
              <a:buNone/>
            </a:pPr>
            <a:r>
              <a:rPr lang="en-CA" dirty="0"/>
              <a:t>	while(TRUE) {</a:t>
            </a:r>
          </a:p>
          <a:p>
            <a:pPr marL="0" indent="0">
              <a:buNone/>
            </a:pPr>
            <a:r>
              <a:rPr lang="en-CA" dirty="0"/>
              <a:t>		think();</a:t>
            </a:r>
          </a:p>
          <a:p>
            <a:pPr marL="0" indent="0">
              <a:buNone/>
            </a:pPr>
            <a:r>
              <a:rPr lang="en-CA" dirty="0"/>
              <a:t>		</a:t>
            </a:r>
            <a:r>
              <a:rPr lang="en-CA" dirty="0" err="1"/>
              <a:t>take_forks</a:t>
            </a:r>
            <a:r>
              <a:rPr lang="en-CA" dirty="0"/>
              <a:t>(</a:t>
            </a:r>
            <a:r>
              <a:rPr lang="en-CA" dirty="0" err="1"/>
              <a:t>i</a:t>
            </a:r>
            <a:r>
              <a:rPr lang="en-CA" dirty="0"/>
              <a:t>);</a:t>
            </a:r>
          </a:p>
          <a:p>
            <a:pPr marL="0" indent="0">
              <a:buNone/>
            </a:pPr>
            <a:r>
              <a:rPr lang="en-CA" dirty="0"/>
              <a:t>		eat();</a:t>
            </a:r>
          </a:p>
          <a:p>
            <a:pPr marL="0" indent="0">
              <a:buNone/>
            </a:pPr>
            <a:r>
              <a:rPr lang="en-CA" dirty="0"/>
              <a:t>		</a:t>
            </a:r>
            <a:r>
              <a:rPr lang="en-CA" dirty="0" err="1"/>
              <a:t>put_forks</a:t>
            </a:r>
            <a:r>
              <a:rPr lang="en-CA" dirty="0"/>
              <a:t>(</a:t>
            </a:r>
            <a:r>
              <a:rPr lang="en-CA" dirty="0" err="1"/>
              <a:t>i</a:t>
            </a:r>
            <a:r>
              <a:rPr lang="en-CA" dirty="0"/>
              <a:t>);</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15230092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D810-08A5-4F2B-9DC0-F79F640DD4DC}"/>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C6E7D6A3-88B6-440C-A2EB-7F22691B4F45}"/>
              </a:ext>
            </a:extLst>
          </p:cNvPr>
          <p:cNvSpPr>
            <a:spLocks noGrp="1"/>
          </p:cNvSpPr>
          <p:nvPr>
            <p:ph idx="1"/>
          </p:nvPr>
        </p:nvSpPr>
        <p:spPr/>
        <p:txBody>
          <a:bodyPr/>
          <a:lstStyle/>
          <a:p>
            <a:r>
              <a:rPr lang="en-CA" dirty="0"/>
              <a:t>We have three procedures that are shared by all of the threads</a:t>
            </a:r>
          </a:p>
          <a:p>
            <a:r>
              <a:rPr lang="en-CA" dirty="0"/>
              <a:t>This is where we put the critical regions</a:t>
            </a:r>
          </a:p>
          <a:p>
            <a:r>
              <a:rPr lang="en-CA" dirty="0"/>
              <a:t>The semaphore for each philosopher, s[</a:t>
            </a:r>
            <a:r>
              <a:rPr lang="en-CA" dirty="0" err="1"/>
              <a:t>i</a:t>
            </a:r>
            <a:r>
              <a:rPr lang="en-CA" dirty="0"/>
              <a:t>], is used to wait until both forks are available and the philosopher can eat</a:t>
            </a:r>
          </a:p>
          <a:p>
            <a:r>
              <a:rPr lang="en-CA" dirty="0"/>
              <a:t>The test procedure is used to test for this condition</a:t>
            </a:r>
          </a:p>
          <a:p>
            <a:r>
              <a:rPr lang="en-CA" dirty="0"/>
              <a:t>The semaphore mutex is used to check that only one philosopher at a time is updating their state and calling test()</a:t>
            </a:r>
          </a:p>
          <a:p>
            <a:r>
              <a:rPr lang="en-CA" dirty="0"/>
              <a:t>The down(&amp;s[</a:t>
            </a:r>
            <a:r>
              <a:rPr lang="en-CA" dirty="0" err="1"/>
              <a:t>i</a:t>
            </a:r>
            <a:r>
              <a:rPr lang="en-CA" dirty="0"/>
              <a:t>]) at the end of </a:t>
            </a:r>
            <a:r>
              <a:rPr lang="en-CA" dirty="0" err="1"/>
              <a:t>take_forks</a:t>
            </a:r>
            <a:r>
              <a:rPr lang="en-CA" dirty="0"/>
              <a:t>() waits until both forks are free</a:t>
            </a:r>
          </a:p>
        </p:txBody>
      </p:sp>
    </p:spTree>
    <p:extLst>
      <p:ext uri="{BB962C8B-B14F-4D97-AF65-F5344CB8AC3E}">
        <p14:creationId xmlns:p14="http://schemas.microsoft.com/office/powerpoint/2010/main" val="39514638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FC98-088E-441E-9C25-4D72C4C42737}"/>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8F6EFC78-8DFB-42CB-9AC0-64B79F8912E6}"/>
              </a:ext>
            </a:extLst>
          </p:cNvPr>
          <p:cNvSpPr>
            <a:spLocks noGrp="1"/>
          </p:cNvSpPr>
          <p:nvPr>
            <p:ph idx="1"/>
          </p:nvPr>
        </p:nvSpPr>
        <p:spPr/>
        <p:txBody>
          <a:bodyPr>
            <a:normAutofit fontScale="70000" lnSpcReduction="20000"/>
          </a:bodyPr>
          <a:lstStyle/>
          <a:p>
            <a:pPr marL="0" indent="0">
              <a:buNone/>
            </a:pPr>
            <a:r>
              <a:rPr lang="en-CA" dirty="0"/>
              <a:t>void </a:t>
            </a:r>
            <a:r>
              <a:rPr lang="en-CA" dirty="0" err="1"/>
              <a:t>take_forks</a:t>
            </a:r>
            <a:r>
              <a:rPr lang="en-CA" dirty="0"/>
              <a:t>(int </a:t>
            </a:r>
            <a:r>
              <a:rPr lang="en-CA" dirty="0" err="1"/>
              <a:t>i</a:t>
            </a:r>
            <a:r>
              <a:rPr lang="en-CA" dirty="0"/>
              <a:t>) {</a:t>
            </a:r>
          </a:p>
          <a:p>
            <a:pPr marL="0" indent="0">
              <a:buNone/>
            </a:pPr>
            <a:r>
              <a:rPr lang="en-CA" dirty="0"/>
              <a:t>	down(&amp;mutex);</a:t>
            </a:r>
          </a:p>
          <a:p>
            <a:pPr marL="0" indent="0">
              <a:buNone/>
            </a:pPr>
            <a:r>
              <a:rPr lang="en-CA" dirty="0"/>
              <a:t>	state[</a:t>
            </a:r>
            <a:r>
              <a:rPr lang="en-CA" dirty="0" err="1"/>
              <a:t>i</a:t>
            </a:r>
            <a:r>
              <a:rPr lang="en-CA" dirty="0"/>
              <a:t>] = HUNGRY;</a:t>
            </a:r>
          </a:p>
          <a:p>
            <a:pPr marL="0" indent="0">
              <a:buNone/>
            </a:pPr>
            <a:r>
              <a:rPr lang="en-CA" dirty="0"/>
              <a:t>	test(</a:t>
            </a:r>
            <a:r>
              <a:rPr lang="en-CA" dirty="0" err="1"/>
              <a:t>i</a:t>
            </a:r>
            <a:r>
              <a:rPr lang="en-CA" dirty="0"/>
              <a:t>);</a:t>
            </a:r>
          </a:p>
          <a:p>
            <a:pPr marL="0" indent="0">
              <a:buNone/>
            </a:pPr>
            <a:r>
              <a:rPr lang="en-CA" dirty="0"/>
              <a:t>	up(&amp;mutex);</a:t>
            </a:r>
          </a:p>
          <a:p>
            <a:pPr marL="0" indent="0">
              <a:buNone/>
            </a:pPr>
            <a:r>
              <a:rPr lang="en-CA" dirty="0"/>
              <a:t>	down(&amp;s[</a:t>
            </a:r>
            <a:r>
              <a:rPr lang="en-CA" dirty="0" err="1"/>
              <a:t>i</a:t>
            </a:r>
            <a:r>
              <a:rPr lang="en-CA" dirty="0"/>
              <a:t>]);</a:t>
            </a:r>
          </a:p>
          <a:p>
            <a:pPr marL="0" indent="0">
              <a:buNone/>
            </a:pPr>
            <a:r>
              <a:rPr lang="en-CA" dirty="0"/>
              <a:t>}</a:t>
            </a:r>
          </a:p>
          <a:p>
            <a:pPr marL="0" indent="0">
              <a:buNone/>
            </a:pPr>
            <a:r>
              <a:rPr lang="en-CA" dirty="0"/>
              <a:t>void </a:t>
            </a:r>
            <a:r>
              <a:rPr lang="en-CA" dirty="0" err="1"/>
              <a:t>put_forks</a:t>
            </a:r>
            <a:r>
              <a:rPr lang="en-CA" dirty="0"/>
              <a:t>(int </a:t>
            </a:r>
            <a:r>
              <a:rPr lang="en-CA" dirty="0" err="1"/>
              <a:t>i</a:t>
            </a:r>
            <a:r>
              <a:rPr lang="en-CA" dirty="0"/>
              <a:t>) {</a:t>
            </a:r>
          </a:p>
          <a:p>
            <a:pPr marL="0" indent="0">
              <a:buNone/>
            </a:pPr>
            <a:r>
              <a:rPr lang="en-CA" dirty="0"/>
              <a:t>	down(&amp;mutex);</a:t>
            </a:r>
          </a:p>
          <a:p>
            <a:pPr marL="0" indent="0">
              <a:buNone/>
            </a:pPr>
            <a:r>
              <a:rPr lang="en-CA" dirty="0"/>
              <a:t>	state[</a:t>
            </a:r>
            <a:r>
              <a:rPr lang="en-CA" dirty="0" err="1"/>
              <a:t>i</a:t>
            </a:r>
            <a:r>
              <a:rPr lang="en-CA" dirty="0"/>
              <a:t>] = THINKING;</a:t>
            </a:r>
          </a:p>
          <a:p>
            <a:pPr marL="0" indent="0">
              <a:buNone/>
            </a:pPr>
            <a:r>
              <a:rPr lang="en-CA" dirty="0"/>
              <a:t>	test(LEFT);		// see if the left neighbour can now eat</a:t>
            </a:r>
          </a:p>
          <a:p>
            <a:pPr marL="0" indent="0">
              <a:buNone/>
            </a:pPr>
            <a:r>
              <a:rPr lang="en-CA" dirty="0"/>
              <a:t>	test(RIGHT);	// see if the right neighbour can now eat</a:t>
            </a:r>
          </a:p>
          <a:p>
            <a:pPr marL="0" indent="0">
              <a:buNone/>
            </a:pPr>
            <a:r>
              <a:rPr lang="en-CA" dirty="0"/>
              <a:t>	up(&amp;mutex);</a:t>
            </a:r>
          </a:p>
          <a:p>
            <a:pPr marL="0" indent="0">
              <a:buNone/>
            </a:pPr>
            <a:r>
              <a:rPr lang="en-CA" dirty="0"/>
              <a:t>}</a:t>
            </a:r>
          </a:p>
        </p:txBody>
      </p:sp>
    </p:spTree>
    <p:extLst>
      <p:ext uri="{BB962C8B-B14F-4D97-AF65-F5344CB8AC3E}">
        <p14:creationId xmlns:p14="http://schemas.microsoft.com/office/powerpoint/2010/main" val="1242210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CF0B-4399-493A-A13D-E4C4D3A42A29}"/>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F1EA2791-8B79-45D4-A749-CCD5E227B9B8}"/>
              </a:ext>
            </a:extLst>
          </p:cNvPr>
          <p:cNvSpPr>
            <a:spLocks noGrp="1"/>
          </p:cNvSpPr>
          <p:nvPr>
            <p:ph idx="1"/>
          </p:nvPr>
        </p:nvSpPr>
        <p:spPr/>
        <p:txBody>
          <a:bodyPr>
            <a:normAutofit/>
          </a:bodyPr>
          <a:lstStyle/>
          <a:p>
            <a:pPr marL="0" indent="0">
              <a:buNone/>
            </a:pPr>
            <a:r>
              <a:rPr lang="en-CA" sz="1800" dirty="0"/>
              <a:t>void test(int </a:t>
            </a:r>
            <a:r>
              <a:rPr lang="en-CA" sz="1800" dirty="0" err="1"/>
              <a:t>i</a:t>
            </a:r>
            <a:r>
              <a:rPr lang="en-CA" sz="1800" dirty="0"/>
              <a:t>) {</a:t>
            </a:r>
          </a:p>
          <a:p>
            <a:pPr marL="0" indent="0">
              <a:buNone/>
            </a:pPr>
            <a:r>
              <a:rPr lang="en-CA" sz="1800" dirty="0"/>
              <a:t>	if(state[</a:t>
            </a:r>
            <a:r>
              <a:rPr lang="en-CA" sz="1800" dirty="0" err="1"/>
              <a:t>i</a:t>
            </a:r>
            <a:r>
              <a:rPr lang="en-CA" sz="1800" dirty="0"/>
              <a:t>]=HUNGRY &amp;&amp; state[LEFT] != EATING &amp;&amp; state[RIGHT] != EATING) {</a:t>
            </a:r>
          </a:p>
          <a:p>
            <a:pPr marL="0" indent="0">
              <a:buNone/>
            </a:pPr>
            <a:r>
              <a:rPr lang="en-CA" sz="1800" dirty="0"/>
              <a:t>		state[</a:t>
            </a:r>
            <a:r>
              <a:rPr lang="en-CA" sz="1800" dirty="0" err="1"/>
              <a:t>i</a:t>
            </a:r>
            <a:r>
              <a:rPr lang="en-CA" sz="1800" dirty="0"/>
              <a:t>] = EATING</a:t>
            </a:r>
          </a:p>
          <a:p>
            <a:pPr marL="0" indent="0">
              <a:buNone/>
            </a:pPr>
            <a:r>
              <a:rPr lang="en-CA" sz="1800" dirty="0"/>
              <a:t>		up(&amp;s[</a:t>
            </a:r>
            <a:r>
              <a:rPr lang="en-CA" sz="1800" dirty="0" err="1"/>
              <a:t>i</a:t>
            </a:r>
            <a:r>
              <a:rPr lang="en-CA" sz="1800" dirty="0"/>
              <a:t>]);</a:t>
            </a:r>
          </a:p>
          <a:p>
            <a:pPr marL="0" indent="0">
              <a:buNone/>
            </a:pPr>
            <a:r>
              <a:rPr lang="en-CA" sz="1800" dirty="0"/>
              <a:t>	}</a:t>
            </a:r>
          </a:p>
          <a:p>
            <a:pPr marL="0" indent="0">
              <a:buNone/>
            </a:pPr>
            <a:r>
              <a:rPr lang="en-CA" sz="1800" dirty="0"/>
              <a:t>}</a:t>
            </a:r>
          </a:p>
          <a:p>
            <a:r>
              <a:rPr lang="en-CA" dirty="0"/>
              <a:t>if both forks are free we signal s[</a:t>
            </a:r>
            <a:r>
              <a:rPr lang="en-CA" dirty="0" err="1"/>
              <a:t>i</a:t>
            </a:r>
            <a:r>
              <a:rPr lang="en-CA" dirty="0"/>
              <a:t>] that the philosopher can now eat, which will cause that philosopher to exit the </a:t>
            </a:r>
            <a:r>
              <a:rPr lang="en-CA" dirty="0" err="1"/>
              <a:t>take_forks</a:t>
            </a:r>
            <a:r>
              <a:rPr lang="en-CA" dirty="0"/>
              <a:t>() procedure</a:t>
            </a:r>
          </a:p>
        </p:txBody>
      </p:sp>
    </p:spTree>
    <p:extLst>
      <p:ext uri="{BB962C8B-B14F-4D97-AF65-F5344CB8AC3E}">
        <p14:creationId xmlns:p14="http://schemas.microsoft.com/office/powerpoint/2010/main" val="2241018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7341-AD2C-40AE-B623-8CEE1EC7C8A3}"/>
              </a:ext>
            </a:extLst>
          </p:cNvPr>
          <p:cNvSpPr>
            <a:spLocks noGrp="1"/>
          </p:cNvSpPr>
          <p:nvPr>
            <p:ph type="title"/>
          </p:nvPr>
        </p:nvSpPr>
        <p:spPr/>
        <p:txBody>
          <a:bodyPr/>
          <a:lstStyle/>
          <a:p>
            <a:r>
              <a:rPr lang="en-CA" dirty="0"/>
              <a:t>Dining Philosophers</a:t>
            </a:r>
          </a:p>
        </p:txBody>
      </p:sp>
      <p:sp>
        <p:nvSpPr>
          <p:cNvPr id="3" name="Content Placeholder 2">
            <a:extLst>
              <a:ext uri="{FF2B5EF4-FFF2-40B4-BE49-F238E27FC236}">
                <a16:creationId xmlns:a16="http://schemas.microsoft.com/office/drawing/2014/main" id="{849BD9B3-F6FF-4464-9306-ACF2B76E46FB}"/>
              </a:ext>
            </a:extLst>
          </p:cNvPr>
          <p:cNvSpPr>
            <a:spLocks noGrp="1"/>
          </p:cNvSpPr>
          <p:nvPr>
            <p:ph idx="1"/>
          </p:nvPr>
        </p:nvSpPr>
        <p:spPr/>
        <p:txBody>
          <a:bodyPr/>
          <a:lstStyle/>
          <a:p>
            <a:r>
              <a:rPr lang="en-CA" dirty="0"/>
              <a:t>Since this problem is so famous there are many different solutions using different concurrency techniques</a:t>
            </a:r>
          </a:p>
          <a:p>
            <a:r>
              <a:rPr lang="en-CA" dirty="0"/>
              <a:t>You can use a monitor to solve this problem as well, the forks are the resource that needs to be protected</a:t>
            </a:r>
          </a:p>
        </p:txBody>
      </p:sp>
    </p:spTree>
    <p:extLst>
      <p:ext uri="{BB962C8B-B14F-4D97-AF65-F5344CB8AC3E}">
        <p14:creationId xmlns:p14="http://schemas.microsoft.com/office/powerpoint/2010/main" val="12285618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9BC8-F33A-47AF-A599-2E90272B4C7E}"/>
              </a:ext>
            </a:extLst>
          </p:cNvPr>
          <p:cNvSpPr>
            <a:spLocks noGrp="1"/>
          </p:cNvSpPr>
          <p:nvPr>
            <p:ph type="title"/>
          </p:nvPr>
        </p:nvSpPr>
        <p:spPr/>
        <p:txBody>
          <a:bodyPr/>
          <a:lstStyle/>
          <a:p>
            <a:r>
              <a:rPr lang="en-CA" dirty="0"/>
              <a:t>Readers and Writers</a:t>
            </a:r>
          </a:p>
        </p:txBody>
      </p:sp>
      <p:sp>
        <p:nvSpPr>
          <p:cNvPr id="3" name="Content Placeholder 2">
            <a:extLst>
              <a:ext uri="{FF2B5EF4-FFF2-40B4-BE49-F238E27FC236}">
                <a16:creationId xmlns:a16="http://schemas.microsoft.com/office/drawing/2014/main" id="{CE057970-2971-4A22-A54F-60B161DE52C2}"/>
              </a:ext>
            </a:extLst>
          </p:cNvPr>
          <p:cNvSpPr>
            <a:spLocks noGrp="1"/>
          </p:cNvSpPr>
          <p:nvPr>
            <p:ph idx="1"/>
          </p:nvPr>
        </p:nvSpPr>
        <p:spPr/>
        <p:txBody>
          <a:bodyPr/>
          <a:lstStyle/>
          <a:p>
            <a:r>
              <a:rPr lang="en-CA" dirty="0"/>
              <a:t>Another well known problem motivated by database</a:t>
            </a:r>
          </a:p>
          <a:p>
            <a:r>
              <a:rPr lang="en-CA" dirty="0"/>
              <a:t>Consider a large database that can be accessed by many processes</a:t>
            </a:r>
          </a:p>
          <a:p>
            <a:r>
              <a:rPr lang="en-CA" dirty="0"/>
              <a:t>Example: airline reservation system, many people will be looking for flights, but only a fraction of them will be booking flights</a:t>
            </a:r>
          </a:p>
          <a:p>
            <a:r>
              <a:rPr lang="en-CA" dirty="0"/>
              <a:t>The first group only need to read the database, they don’t cause concurrency problems, several can be reading at the same time</a:t>
            </a:r>
          </a:p>
          <a:p>
            <a:r>
              <a:rPr lang="en-CA" dirty="0"/>
              <a:t>The second group will be modifying the database, this is where the concurrency problem occurs, only one should modify the database at a time, and there can be no readers</a:t>
            </a:r>
          </a:p>
        </p:txBody>
      </p:sp>
    </p:spTree>
    <p:extLst>
      <p:ext uri="{BB962C8B-B14F-4D97-AF65-F5344CB8AC3E}">
        <p14:creationId xmlns:p14="http://schemas.microsoft.com/office/powerpoint/2010/main" val="6743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506F-7D99-4BB3-849B-CD6367421759}"/>
              </a:ext>
            </a:extLst>
          </p:cNvPr>
          <p:cNvSpPr>
            <a:spLocks noGrp="1"/>
          </p:cNvSpPr>
          <p:nvPr>
            <p:ph type="title"/>
          </p:nvPr>
        </p:nvSpPr>
        <p:spPr/>
        <p:txBody>
          <a:bodyPr/>
          <a:lstStyle/>
          <a:p>
            <a:r>
              <a:rPr lang="en-CA" dirty="0"/>
              <a:t>Multiprogramming</a:t>
            </a:r>
          </a:p>
        </p:txBody>
      </p:sp>
      <p:sp>
        <p:nvSpPr>
          <p:cNvPr id="3" name="Content Placeholder 2">
            <a:extLst>
              <a:ext uri="{FF2B5EF4-FFF2-40B4-BE49-F238E27FC236}">
                <a16:creationId xmlns:a16="http://schemas.microsoft.com/office/drawing/2014/main" id="{B0AAACF9-3F8B-4213-B31B-9B2938FFB726}"/>
              </a:ext>
            </a:extLst>
          </p:cNvPr>
          <p:cNvSpPr>
            <a:spLocks noGrp="1"/>
          </p:cNvSpPr>
          <p:nvPr>
            <p:ph idx="1"/>
          </p:nvPr>
        </p:nvSpPr>
        <p:spPr/>
        <p:txBody>
          <a:bodyPr/>
          <a:lstStyle/>
          <a:p>
            <a:r>
              <a:rPr lang="en-CA" dirty="0"/>
              <a:t>When a process calls a read() system call, it must wait for the data to be available, this can take a long time</a:t>
            </a:r>
          </a:p>
          <a:p>
            <a:r>
              <a:rPr lang="en-CA" dirty="0"/>
              <a:t>We don’t want the CPU to be idle while the process waits for its data, we would like to run another process</a:t>
            </a:r>
          </a:p>
          <a:p>
            <a:r>
              <a:rPr lang="en-CA" dirty="0"/>
              <a:t>The process waiting for data is said to be in the </a:t>
            </a:r>
            <a:r>
              <a:rPr lang="en-CA" b="1" dirty="0"/>
              <a:t>blocked</a:t>
            </a:r>
            <a:r>
              <a:rPr lang="en-CA" dirty="0"/>
              <a:t> state</a:t>
            </a:r>
          </a:p>
          <a:p>
            <a:r>
              <a:rPr lang="en-CA" dirty="0"/>
              <a:t>Any process that is in memory and ready to run is said to be in the </a:t>
            </a:r>
            <a:r>
              <a:rPr lang="en-CA" b="1" dirty="0"/>
              <a:t>ready</a:t>
            </a:r>
            <a:r>
              <a:rPr lang="en-CA" dirty="0"/>
              <a:t> state</a:t>
            </a:r>
          </a:p>
          <a:p>
            <a:r>
              <a:rPr lang="en-CA" dirty="0"/>
              <a:t>The single process that is actually running is said to be in the </a:t>
            </a:r>
            <a:r>
              <a:rPr lang="en-CA" b="1" dirty="0"/>
              <a:t>run</a:t>
            </a:r>
            <a:r>
              <a:rPr lang="en-CA" dirty="0"/>
              <a:t> state – we are only concerned with a single processor now</a:t>
            </a:r>
          </a:p>
          <a:p>
            <a:r>
              <a:rPr lang="en-CA" dirty="0"/>
              <a:t>These states and their transitions are shown on the next slide</a:t>
            </a:r>
          </a:p>
        </p:txBody>
      </p:sp>
    </p:spTree>
    <p:extLst>
      <p:ext uri="{BB962C8B-B14F-4D97-AF65-F5344CB8AC3E}">
        <p14:creationId xmlns:p14="http://schemas.microsoft.com/office/powerpoint/2010/main" val="42508259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0034-FE4D-4770-A0B9-7A45FA27464C}"/>
              </a:ext>
            </a:extLst>
          </p:cNvPr>
          <p:cNvSpPr>
            <a:spLocks noGrp="1"/>
          </p:cNvSpPr>
          <p:nvPr>
            <p:ph type="title"/>
          </p:nvPr>
        </p:nvSpPr>
        <p:spPr/>
        <p:txBody>
          <a:bodyPr/>
          <a:lstStyle/>
          <a:p>
            <a:r>
              <a:rPr lang="en-CA" dirty="0"/>
              <a:t>Readers and Writers</a:t>
            </a:r>
          </a:p>
        </p:txBody>
      </p:sp>
      <p:sp>
        <p:nvSpPr>
          <p:cNvPr id="3" name="Content Placeholder 2">
            <a:extLst>
              <a:ext uri="{FF2B5EF4-FFF2-40B4-BE49-F238E27FC236}">
                <a16:creationId xmlns:a16="http://schemas.microsoft.com/office/drawing/2014/main" id="{8CC6A918-B027-44EF-9FCB-2093F8690BDE}"/>
              </a:ext>
            </a:extLst>
          </p:cNvPr>
          <p:cNvSpPr>
            <a:spLocks noGrp="1"/>
          </p:cNvSpPr>
          <p:nvPr>
            <p:ph idx="1"/>
          </p:nvPr>
        </p:nvSpPr>
        <p:spPr/>
        <p:txBody>
          <a:bodyPr/>
          <a:lstStyle/>
          <a:p>
            <a:r>
              <a:rPr lang="en-CA" dirty="0"/>
              <a:t>One solution to this problem is based on keeping a count of the number of active readers</a:t>
            </a:r>
          </a:p>
          <a:p>
            <a:r>
              <a:rPr lang="en-CA" dirty="0"/>
              <a:t>The writer can only modify the database if this count is zero</a:t>
            </a:r>
          </a:p>
          <a:p>
            <a:r>
              <a:rPr lang="en-CA" dirty="0"/>
              <a:t>This give us one semaphore that controls access to the count and another that blocks the writer until there is no readers</a:t>
            </a:r>
          </a:p>
          <a:p>
            <a:r>
              <a:rPr lang="en-CA" dirty="0"/>
              <a:t>One possible solution is given on the next two slides</a:t>
            </a:r>
          </a:p>
        </p:txBody>
      </p:sp>
    </p:spTree>
    <p:extLst>
      <p:ext uri="{BB962C8B-B14F-4D97-AF65-F5344CB8AC3E}">
        <p14:creationId xmlns:p14="http://schemas.microsoft.com/office/powerpoint/2010/main" val="29776996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0F8D-C7FB-4DF1-9A19-DD50C72B3594}"/>
              </a:ext>
            </a:extLst>
          </p:cNvPr>
          <p:cNvSpPr>
            <a:spLocks noGrp="1"/>
          </p:cNvSpPr>
          <p:nvPr>
            <p:ph type="title"/>
          </p:nvPr>
        </p:nvSpPr>
        <p:spPr/>
        <p:txBody>
          <a:bodyPr/>
          <a:lstStyle/>
          <a:p>
            <a:r>
              <a:rPr lang="en-CA" dirty="0"/>
              <a:t>Readers and Writers</a:t>
            </a:r>
          </a:p>
        </p:txBody>
      </p:sp>
      <p:sp>
        <p:nvSpPr>
          <p:cNvPr id="3" name="Content Placeholder 2">
            <a:extLst>
              <a:ext uri="{FF2B5EF4-FFF2-40B4-BE49-F238E27FC236}">
                <a16:creationId xmlns:a16="http://schemas.microsoft.com/office/drawing/2014/main" id="{882AACD3-A528-4D5F-AF25-96A47F646547}"/>
              </a:ext>
            </a:extLst>
          </p:cNvPr>
          <p:cNvSpPr>
            <a:spLocks noGrp="1"/>
          </p:cNvSpPr>
          <p:nvPr>
            <p:ph idx="1"/>
          </p:nvPr>
        </p:nvSpPr>
        <p:spPr/>
        <p:txBody>
          <a:bodyPr>
            <a:normAutofit fontScale="77500" lnSpcReduction="20000"/>
          </a:bodyPr>
          <a:lstStyle/>
          <a:p>
            <a:pPr marL="0" indent="0">
              <a:buNone/>
            </a:pPr>
            <a:r>
              <a:rPr lang="en-CA" dirty="0"/>
              <a:t>typedef int semaphore;</a:t>
            </a:r>
          </a:p>
          <a:p>
            <a:pPr marL="0" indent="0">
              <a:buNone/>
            </a:pPr>
            <a:r>
              <a:rPr lang="en-CA" dirty="0"/>
              <a:t>semaphore mutex = 1;		// control access to count</a:t>
            </a:r>
          </a:p>
          <a:p>
            <a:pPr marL="0" indent="0">
              <a:buNone/>
            </a:pPr>
            <a:r>
              <a:rPr lang="en-CA" dirty="0"/>
              <a:t>semaphore </a:t>
            </a:r>
            <a:r>
              <a:rPr lang="en-CA" dirty="0" err="1"/>
              <a:t>db</a:t>
            </a:r>
            <a:r>
              <a:rPr lang="en-CA" dirty="0"/>
              <a:t> = 1;		// control write access to database</a:t>
            </a:r>
          </a:p>
          <a:p>
            <a:pPr marL="0" indent="0">
              <a:buNone/>
            </a:pPr>
            <a:r>
              <a:rPr lang="en-CA" dirty="0"/>
              <a:t>Int count = 0;</a:t>
            </a:r>
          </a:p>
          <a:p>
            <a:pPr marL="0" indent="0">
              <a:buNone/>
            </a:pPr>
            <a:endParaRPr lang="en-CA" dirty="0"/>
          </a:p>
          <a:p>
            <a:pPr marL="0" indent="0">
              <a:buNone/>
            </a:pPr>
            <a:r>
              <a:rPr lang="en-CA" dirty="0"/>
              <a:t>void writer(void) {</a:t>
            </a:r>
          </a:p>
          <a:p>
            <a:pPr marL="0" indent="0">
              <a:buNone/>
            </a:pPr>
            <a:r>
              <a:rPr lang="en-CA" dirty="0"/>
              <a:t>	while(TRUE) {</a:t>
            </a:r>
          </a:p>
          <a:p>
            <a:pPr marL="0" indent="0">
              <a:buNone/>
            </a:pPr>
            <a:r>
              <a:rPr lang="en-CA" dirty="0"/>
              <a:t>		</a:t>
            </a:r>
            <a:r>
              <a:rPr lang="en-CA" dirty="0" err="1"/>
              <a:t>produce_data</a:t>
            </a:r>
            <a:r>
              <a:rPr lang="en-CA" dirty="0"/>
              <a:t>();</a:t>
            </a:r>
          </a:p>
          <a:p>
            <a:pPr marL="0" indent="0">
              <a:buNone/>
            </a:pPr>
            <a:r>
              <a:rPr lang="en-CA" dirty="0"/>
              <a:t>		down(&amp;</a:t>
            </a:r>
            <a:r>
              <a:rPr lang="en-CA" dirty="0" err="1"/>
              <a:t>db</a:t>
            </a:r>
            <a:r>
              <a:rPr lang="en-CA" dirty="0"/>
              <a:t>);</a:t>
            </a:r>
          </a:p>
          <a:p>
            <a:pPr marL="0" indent="0">
              <a:buNone/>
            </a:pPr>
            <a:r>
              <a:rPr lang="en-CA" dirty="0"/>
              <a:t>		</a:t>
            </a:r>
            <a:r>
              <a:rPr lang="en-CA" dirty="0" err="1"/>
              <a:t>write_data</a:t>
            </a:r>
            <a:r>
              <a:rPr lang="en-CA" dirty="0"/>
              <a:t>();</a:t>
            </a:r>
          </a:p>
          <a:p>
            <a:pPr marL="0" indent="0">
              <a:buNone/>
            </a:pPr>
            <a:r>
              <a:rPr lang="en-CA" dirty="0"/>
              <a:t>		up(&amp;</a:t>
            </a:r>
            <a:r>
              <a:rPr lang="en-CA" dirty="0" err="1"/>
              <a:t>db</a:t>
            </a:r>
            <a:r>
              <a:rPr lang="en-CA" dirty="0"/>
              <a:t>);</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14659552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16E7-8A4F-43DD-8230-52BE1057CBDA}"/>
              </a:ext>
            </a:extLst>
          </p:cNvPr>
          <p:cNvSpPr>
            <a:spLocks noGrp="1"/>
          </p:cNvSpPr>
          <p:nvPr>
            <p:ph type="title"/>
          </p:nvPr>
        </p:nvSpPr>
        <p:spPr/>
        <p:txBody>
          <a:bodyPr/>
          <a:lstStyle/>
          <a:p>
            <a:r>
              <a:rPr lang="en-CA" dirty="0"/>
              <a:t>Readers and Writers</a:t>
            </a:r>
          </a:p>
        </p:txBody>
      </p:sp>
      <p:sp>
        <p:nvSpPr>
          <p:cNvPr id="3" name="Content Placeholder 2">
            <a:extLst>
              <a:ext uri="{FF2B5EF4-FFF2-40B4-BE49-F238E27FC236}">
                <a16:creationId xmlns:a16="http://schemas.microsoft.com/office/drawing/2014/main" id="{144542C8-77C5-4145-BBA0-7AF272E0A6E3}"/>
              </a:ext>
            </a:extLst>
          </p:cNvPr>
          <p:cNvSpPr>
            <a:spLocks noGrp="1"/>
          </p:cNvSpPr>
          <p:nvPr>
            <p:ph idx="1"/>
          </p:nvPr>
        </p:nvSpPr>
        <p:spPr/>
        <p:txBody>
          <a:bodyPr>
            <a:normAutofit fontScale="70000" lnSpcReduction="20000"/>
          </a:bodyPr>
          <a:lstStyle/>
          <a:p>
            <a:pPr marL="0" indent="0">
              <a:buNone/>
            </a:pPr>
            <a:r>
              <a:rPr lang="en-CA" dirty="0"/>
              <a:t>void reader(void) {</a:t>
            </a:r>
          </a:p>
          <a:p>
            <a:pPr marL="0" indent="0">
              <a:buNone/>
            </a:pPr>
            <a:r>
              <a:rPr lang="en-CA" dirty="0"/>
              <a:t>	while(TRUE) {</a:t>
            </a:r>
          </a:p>
          <a:p>
            <a:pPr marL="0" indent="0">
              <a:buNone/>
            </a:pPr>
            <a:r>
              <a:rPr lang="en-CA" dirty="0"/>
              <a:t>		down(&amp;mutex);</a:t>
            </a:r>
          </a:p>
          <a:p>
            <a:pPr marL="0" indent="0">
              <a:buNone/>
            </a:pPr>
            <a:r>
              <a:rPr lang="en-CA" dirty="0"/>
              <a:t>		count = count+1;</a:t>
            </a:r>
          </a:p>
          <a:p>
            <a:pPr marL="0" indent="0">
              <a:buNone/>
            </a:pPr>
            <a:r>
              <a:rPr lang="en-CA" dirty="0"/>
              <a:t>		if(count == 1) down(&amp;</a:t>
            </a:r>
            <a:r>
              <a:rPr lang="en-CA" dirty="0" err="1"/>
              <a:t>db</a:t>
            </a:r>
            <a:r>
              <a:rPr lang="en-CA" dirty="0"/>
              <a:t>);		// first reader, block any writers</a:t>
            </a:r>
          </a:p>
          <a:p>
            <a:pPr marL="0" indent="0">
              <a:buNone/>
            </a:pPr>
            <a:r>
              <a:rPr lang="en-CA" dirty="0"/>
              <a:t>		up(&amp;mutex);</a:t>
            </a:r>
          </a:p>
          <a:p>
            <a:pPr marL="0" indent="0">
              <a:buNone/>
            </a:pPr>
            <a:r>
              <a:rPr lang="en-CA" dirty="0"/>
              <a:t>		</a:t>
            </a:r>
            <a:r>
              <a:rPr lang="en-CA" dirty="0" err="1"/>
              <a:t>read_data</a:t>
            </a:r>
            <a:r>
              <a:rPr lang="en-CA" dirty="0"/>
              <a:t>();</a:t>
            </a:r>
          </a:p>
          <a:p>
            <a:pPr marL="0" indent="0">
              <a:buNone/>
            </a:pPr>
            <a:r>
              <a:rPr lang="en-CA" dirty="0"/>
              <a:t>		down(&amp;mutex);</a:t>
            </a:r>
          </a:p>
          <a:p>
            <a:pPr marL="0" indent="0">
              <a:buNone/>
            </a:pPr>
            <a:r>
              <a:rPr lang="en-CA" dirty="0"/>
              <a:t>		count = count-1;</a:t>
            </a:r>
          </a:p>
          <a:p>
            <a:pPr marL="0" indent="0">
              <a:buNone/>
            </a:pPr>
            <a:r>
              <a:rPr lang="en-CA" dirty="0"/>
              <a:t>		if(count == 0) up(&amp;</a:t>
            </a:r>
            <a:r>
              <a:rPr lang="en-CA" dirty="0" err="1"/>
              <a:t>db</a:t>
            </a:r>
            <a:r>
              <a:rPr lang="en-CA" dirty="0"/>
              <a:t>);		// last reader, the writer can access </a:t>
            </a:r>
            <a:r>
              <a:rPr lang="en-CA" dirty="0" err="1"/>
              <a:t>db</a:t>
            </a:r>
            <a:endParaRPr lang="en-CA" dirty="0"/>
          </a:p>
          <a:p>
            <a:pPr marL="0" indent="0">
              <a:buNone/>
            </a:pPr>
            <a:r>
              <a:rPr lang="en-CA" dirty="0"/>
              <a:t>		up(&amp;mutex);</a:t>
            </a:r>
          </a:p>
          <a:p>
            <a:pPr marL="0" indent="0">
              <a:buNone/>
            </a:pPr>
            <a:r>
              <a:rPr lang="en-CA" dirty="0"/>
              <a:t>		</a:t>
            </a:r>
            <a:r>
              <a:rPr lang="en-CA" dirty="0" err="1"/>
              <a:t>use_data</a:t>
            </a:r>
            <a:r>
              <a:rPr lang="en-CA" dirty="0"/>
              <a:t>();</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2821633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B172-FB92-4D3B-B8A9-1F767B1CBEAD}"/>
              </a:ext>
            </a:extLst>
          </p:cNvPr>
          <p:cNvSpPr>
            <a:spLocks noGrp="1"/>
          </p:cNvSpPr>
          <p:nvPr>
            <p:ph type="title"/>
          </p:nvPr>
        </p:nvSpPr>
        <p:spPr/>
        <p:txBody>
          <a:bodyPr/>
          <a:lstStyle/>
          <a:p>
            <a:r>
              <a:rPr lang="en-CA" dirty="0"/>
              <a:t>Readers and Writers</a:t>
            </a:r>
          </a:p>
        </p:txBody>
      </p:sp>
      <p:sp>
        <p:nvSpPr>
          <p:cNvPr id="3" name="Content Placeholder 2">
            <a:extLst>
              <a:ext uri="{FF2B5EF4-FFF2-40B4-BE49-F238E27FC236}">
                <a16:creationId xmlns:a16="http://schemas.microsoft.com/office/drawing/2014/main" id="{FC75CD2E-CE7C-4766-87C6-746DDCD7FEFA}"/>
              </a:ext>
            </a:extLst>
          </p:cNvPr>
          <p:cNvSpPr>
            <a:spLocks noGrp="1"/>
          </p:cNvSpPr>
          <p:nvPr>
            <p:ph idx="1"/>
          </p:nvPr>
        </p:nvSpPr>
        <p:spPr/>
        <p:txBody>
          <a:bodyPr/>
          <a:lstStyle/>
          <a:p>
            <a:r>
              <a:rPr lang="en-CA" dirty="0"/>
              <a:t>This solution protects the database, but there is a problem</a:t>
            </a:r>
          </a:p>
          <a:p>
            <a:r>
              <a:rPr lang="en-CA" dirty="0"/>
              <a:t>The writer can’t access the database while a reader is accessing it</a:t>
            </a:r>
          </a:p>
          <a:p>
            <a:r>
              <a:rPr lang="en-CA" dirty="0"/>
              <a:t>Start with one reader, it will block the writer</a:t>
            </a:r>
          </a:p>
          <a:p>
            <a:r>
              <a:rPr lang="en-CA" dirty="0"/>
              <a:t>Before the first reader exits, another reader comes along, so the writer remains blocked</a:t>
            </a:r>
          </a:p>
          <a:p>
            <a:r>
              <a:rPr lang="en-CA" dirty="0"/>
              <a:t>If the readers arrive fast enough there will always be at least one reader accessing the database and the writer will never have a chance</a:t>
            </a:r>
          </a:p>
          <a:p>
            <a:r>
              <a:rPr lang="en-CA" dirty="0"/>
              <a:t>This solution starves the writer</a:t>
            </a:r>
          </a:p>
        </p:txBody>
      </p:sp>
    </p:spTree>
    <p:extLst>
      <p:ext uri="{BB962C8B-B14F-4D97-AF65-F5344CB8AC3E}">
        <p14:creationId xmlns:p14="http://schemas.microsoft.com/office/powerpoint/2010/main" val="33090118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2011-018C-42E6-9337-5F98FBD88EA9}"/>
              </a:ext>
            </a:extLst>
          </p:cNvPr>
          <p:cNvSpPr>
            <a:spLocks noGrp="1"/>
          </p:cNvSpPr>
          <p:nvPr>
            <p:ph type="title"/>
          </p:nvPr>
        </p:nvSpPr>
        <p:spPr/>
        <p:txBody>
          <a:bodyPr/>
          <a:lstStyle/>
          <a:p>
            <a:r>
              <a:rPr lang="en-CA" dirty="0"/>
              <a:t>Readers and Writers</a:t>
            </a:r>
          </a:p>
        </p:txBody>
      </p:sp>
      <p:sp>
        <p:nvSpPr>
          <p:cNvPr id="3" name="Content Placeholder 2">
            <a:extLst>
              <a:ext uri="{FF2B5EF4-FFF2-40B4-BE49-F238E27FC236}">
                <a16:creationId xmlns:a16="http://schemas.microsoft.com/office/drawing/2014/main" id="{DC43575D-7BF7-4CC6-9F7B-C9201436F79E}"/>
              </a:ext>
            </a:extLst>
          </p:cNvPr>
          <p:cNvSpPr>
            <a:spLocks noGrp="1"/>
          </p:cNvSpPr>
          <p:nvPr>
            <p:ph idx="1"/>
          </p:nvPr>
        </p:nvSpPr>
        <p:spPr/>
        <p:txBody>
          <a:bodyPr/>
          <a:lstStyle/>
          <a:p>
            <a:r>
              <a:rPr lang="en-CA" dirty="0"/>
              <a:t>How do we solve this problem?</a:t>
            </a:r>
          </a:p>
          <a:p>
            <a:r>
              <a:rPr lang="en-CA" dirty="0"/>
              <a:t>We need to block new readers from accessing the database while a writer is waiting</a:t>
            </a:r>
          </a:p>
          <a:p>
            <a:r>
              <a:rPr lang="en-CA" dirty="0"/>
              <a:t>This can be done by adding another semaphore that blocks new readers while a writer is waiting</a:t>
            </a:r>
          </a:p>
          <a:p>
            <a:r>
              <a:rPr lang="en-CA" dirty="0"/>
              <a:t>This reduces the amount of concurrency, but ensures that writers don’t starve</a:t>
            </a:r>
          </a:p>
          <a:p>
            <a:r>
              <a:rPr lang="en-CA" dirty="0"/>
              <a:t>There are several other solutions to this problem that give writers more priority </a:t>
            </a:r>
          </a:p>
        </p:txBody>
      </p:sp>
    </p:spTree>
    <p:extLst>
      <p:ext uri="{BB962C8B-B14F-4D97-AF65-F5344CB8AC3E}">
        <p14:creationId xmlns:p14="http://schemas.microsoft.com/office/powerpoint/2010/main" val="14692866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68F1-0F02-45E4-8231-9E2AB2144A79}"/>
              </a:ext>
            </a:extLst>
          </p:cNvPr>
          <p:cNvSpPr>
            <a:spLocks noGrp="1"/>
          </p:cNvSpPr>
          <p:nvPr>
            <p:ph type="title"/>
          </p:nvPr>
        </p:nvSpPr>
        <p:spPr/>
        <p:txBody>
          <a:bodyPr/>
          <a:lstStyle/>
          <a:p>
            <a:r>
              <a:rPr lang="en-CA" dirty="0"/>
              <a:t>Lessons</a:t>
            </a:r>
          </a:p>
        </p:txBody>
      </p:sp>
      <p:sp>
        <p:nvSpPr>
          <p:cNvPr id="3" name="Content Placeholder 2">
            <a:extLst>
              <a:ext uri="{FF2B5EF4-FFF2-40B4-BE49-F238E27FC236}">
                <a16:creationId xmlns:a16="http://schemas.microsoft.com/office/drawing/2014/main" id="{F710A110-7BDD-4BDC-A176-E560B68948E9}"/>
              </a:ext>
            </a:extLst>
          </p:cNvPr>
          <p:cNvSpPr>
            <a:spLocks noGrp="1"/>
          </p:cNvSpPr>
          <p:nvPr>
            <p:ph idx="1"/>
          </p:nvPr>
        </p:nvSpPr>
        <p:spPr/>
        <p:txBody>
          <a:bodyPr/>
          <a:lstStyle/>
          <a:p>
            <a:r>
              <a:rPr lang="en-CA" dirty="0"/>
              <a:t>Concurrency is very subtle, a solution that looks good may not be</a:t>
            </a:r>
          </a:p>
          <a:p>
            <a:r>
              <a:rPr lang="en-CA" dirty="0"/>
              <a:t>Bugs can be very hard to find, programs can run for a long time before the bug appears</a:t>
            </a:r>
          </a:p>
          <a:p>
            <a:r>
              <a:rPr lang="en-CA" dirty="0"/>
              <a:t>Very hard to test for the absence of bugs</a:t>
            </a:r>
          </a:p>
          <a:p>
            <a:r>
              <a:rPr lang="en-CA" dirty="0"/>
              <a:t>Fixing one problem can lead to another, for example starvation or deadlock</a:t>
            </a:r>
          </a:p>
          <a:p>
            <a:r>
              <a:rPr lang="en-CA" dirty="0"/>
              <a:t>Sometimes there is a trade off between performance and correctness, can we live with a rare bug in order to get more performance?</a:t>
            </a:r>
          </a:p>
        </p:txBody>
      </p:sp>
    </p:spTree>
    <p:extLst>
      <p:ext uri="{BB962C8B-B14F-4D97-AF65-F5344CB8AC3E}">
        <p14:creationId xmlns:p14="http://schemas.microsoft.com/office/powerpoint/2010/main" val="6219297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7C4B-716D-497F-922F-F074FC616D96}"/>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0391F911-F049-44DB-948B-2E0D2291A5C4}"/>
              </a:ext>
            </a:extLst>
          </p:cNvPr>
          <p:cNvSpPr>
            <a:spLocks noGrp="1"/>
          </p:cNvSpPr>
          <p:nvPr>
            <p:ph idx="1"/>
          </p:nvPr>
        </p:nvSpPr>
        <p:spPr/>
        <p:txBody>
          <a:bodyPr/>
          <a:lstStyle/>
          <a:p>
            <a:r>
              <a:rPr lang="en-CA" dirty="0"/>
              <a:t>Determining which process to run next</a:t>
            </a:r>
          </a:p>
          <a:p>
            <a:r>
              <a:rPr lang="en-CA" dirty="0"/>
              <a:t>A basic part of any operating system</a:t>
            </a:r>
          </a:p>
          <a:p>
            <a:r>
              <a:rPr lang="en-CA" dirty="0"/>
              <a:t>Many things to consider:</a:t>
            </a:r>
          </a:p>
          <a:p>
            <a:pPr lvl="1"/>
            <a:r>
              <a:rPr lang="en-CA" sz="2000" dirty="0"/>
              <a:t>When does the scheduler run, how often?</a:t>
            </a:r>
          </a:p>
          <a:p>
            <a:pPr lvl="1"/>
            <a:r>
              <a:rPr lang="en-CA" sz="2000" dirty="0"/>
              <a:t>The types of processes, job mix</a:t>
            </a:r>
          </a:p>
          <a:p>
            <a:pPr lvl="1"/>
            <a:r>
              <a:rPr lang="en-CA" sz="2000" dirty="0"/>
              <a:t>Scheduling policy, which processes have priority</a:t>
            </a:r>
          </a:p>
          <a:p>
            <a:pPr lvl="1"/>
            <a:r>
              <a:rPr lang="en-CA" sz="2000" dirty="0"/>
              <a:t>Resource utilization</a:t>
            </a:r>
          </a:p>
          <a:p>
            <a:pPr lvl="1"/>
            <a:r>
              <a:rPr lang="en-CA" sz="2000" dirty="0"/>
              <a:t>efficiency</a:t>
            </a:r>
          </a:p>
        </p:txBody>
      </p:sp>
    </p:spTree>
    <p:extLst>
      <p:ext uri="{BB962C8B-B14F-4D97-AF65-F5344CB8AC3E}">
        <p14:creationId xmlns:p14="http://schemas.microsoft.com/office/powerpoint/2010/main" val="22875030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1423-5861-4ACD-B679-7C5E4C56CCB7}"/>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58F810B9-4FE0-4895-9703-3F9FB7CB5439}"/>
              </a:ext>
            </a:extLst>
          </p:cNvPr>
          <p:cNvSpPr>
            <a:spLocks noGrp="1"/>
          </p:cNvSpPr>
          <p:nvPr>
            <p:ph idx="1"/>
          </p:nvPr>
        </p:nvSpPr>
        <p:spPr/>
        <p:txBody>
          <a:bodyPr/>
          <a:lstStyle/>
          <a:p>
            <a:r>
              <a:rPr lang="en-CA" dirty="0"/>
              <a:t>A process performs a system call and traps to kernel</a:t>
            </a:r>
          </a:p>
          <a:p>
            <a:r>
              <a:rPr lang="en-CA" dirty="0"/>
              <a:t>At this point registers and state are saved, possibly change memory mapping</a:t>
            </a:r>
          </a:p>
          <a:p>
            <a:r>
              <a:rPr lang="en-CA" dirty="0"/>
              <a:t>If the system call is short, do we return to the calling process?</a:t>
            </a:r>
          </a:p>
          <a:p>
            <a:r>
              <a:rPr lang="en-CA" dirty="0"/>
              <a:t>If the system call will block, we need to run another process</a:t>
            </a:r>
          </a:p>
          <a:p>
            <a:r>
              <a:rPr lang="en-CA" dirty="0"/>
              <a:t>Switching processes, context switch, is expensive:</a:t>
            </a:r>
          </a:p>
          <a:p>
            <a:pPr lvl="1"/>
            <a:r>
              <a:rPr lang="en-CA" sz="2000" dirty="0"/>
              <a:t>Change memory mapping</a:t>
            </a:r>
          </a:p>
          <a:p>
            <a:pPr lvl="1"/>
            <a:r>
              <a:rPr lang="en-CA" sz="2000" dirty="0"/>
              <a:t>Flush cache</a:t>
            </a:r>
          </a:p>
          <a:p>
            <a:pPr lvl="1"/>
            <a:r>
              <a:rPr lang="en-CA" sz="2000" dirty="0"/>
              <a:t>Potentially read new process into memory</a:t>
            </a:r>
          </a:p>
          <a:p>
            <a:endParaRPr lang="en-CA" dirty="0"/>
          </a:p>
        </p:txBody>
      </p:sp>
    </p:spTree>
    <p:extLst>
      <p:ext uri="{BB962C8B-B14F-4D97-AF65-F5344CB8AC3E}">
        <p14:creationId xmlns:p14="http://schemas.microsoft.com/office/powerpoint/2010/main" val="26342221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A629-EDD7-43A4-BB66-79277EAC6C52}"/>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A99CCA8B-9063-4E04-A800-733EC2806423}"/>
              </a:ext>
            </a:extLst>
          </p:cNvPr>
          <p:cNvSpPr>
            <a:spLocks noGrp="1"/>
          </p:cNvSpPr>
          <p:nvPr>
            <p:ph idx="1"/>
          </p:nvPr>
        </p:nvSpPr>
        <p:spPr/>
        <p:txBody>
          <a:bodyPr/>
          <a:lstStyle/>
          <a:p>
            <a:r>
              <a:rPr lang="en-CA" dirty="0"/>
              <a:t>Don’t want to switch processes too frequently, eats into computing time</a:t>
            </a:r>
          </a:p>
          <a:p>
            <a:r>
              <a:rPr lang="en-CA" dirty="0"/>
              <a:t>Switching every 10msec is too short, 100msec is too long, usually somewhere in between</a:t>
            </a:r>
          </a:p>
          <a:p>
            <a:r>
              <a:rPr lang="en-CA" dirty="0"/>
              <a:t>What happens when an interrupt occurs?</a:t>
            </a:r>
          </a:p>
          <a:p>
            <a:r>
              <a:rPr lang="en-CA" dirty="0"/>
              <a:t>Process caused a disk read, the data is now available, should we run the blocked process?</a:t>
            </a:r>
          </a:p>
          <a:p>
            <a:r>
              <a:rPr lang="en-CA" dirty="0"/>
              <a:t>What about a clock interrupt?</a:t>
            </a:r>
          </a:p>
          <a:p>
            <a:r>
              <a:rPr lang="en-CA" dirty="0"/>
              <a:t>This is a good time for the scheduler to examine the running process and possibly switch</a:t>
            </a:r>
          </a:p>
          <a:p>
            <a:endParaRPr lang="en-CA" dirty="0"/>
          </a:p>
        </p:txBody>
      </p:sp>
    </p:spTree>
    <p:extLst>
      <p:ext uri="{BB962C8B-B14F-4D97-AF65-F5344CB8AC3E}">
        <p14:creationId xmlns:p14="http://schemas.microsoft.com/office/powerpoint/2010/main" val="23141375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1FDB-9953-474B-B447-B413B0300264}"/>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2E50A094-3A32-495F-AB7D-2C3AA3D1FD53}"/>
              </a:ext>
            </a:extLst>
          </p:cNvPr>
          <p:cNvSpPr>
            <a:spLocks noGrp="1"/>
          </p:cNvSpPr>
          <p:nvPr>
            <p:ph idx="1"/>
          </p:nvPr>
        </p:nvSpPr>
        <p:spPr/>
        <p:txBody>
          <a:bodyPr/>
          <a:lstStyle/>
          <a:p>
            <a:r>
              <a:rPr lang="en-CA" dirty="0"/>
              <a:t>Different processes behave differently:</a:t>
            </a:r>
          </a:p>
          <a:p>
            <a:pPr lvl="1"/>
            <a:r>
              <a:rPr lang="en-CA" sz="2000" dirty="0"/>
              <a:t>Computational processes just want to sit on the CPU, use as much CPU time as possible, very few system calls, </a:t>
            </a:r>
            <a:r>
              <a:rPr lang="en-CA" sz="2000" b="1" dirty="0"/>
              <a:t>compute bound</a:t>
            </a:r>
          </a:p>
          <a:p>
            <a:pPr lvl="1"/>
            <a:r>
              <a:rPr lang="en-CA" sz="2000" dirty="0"/>
              <a:t>Other process do a lot of I/O, file read and write, many system calls, very little use of CPU, </a:t>
            </a:r>
            <a:r>
              <a:rPr lang="en-CA" sz="2000" b="1" dirty="0"/>
              <a:t>I/O bound</a:t>
            </a:r>
          </a:p>
          <a:p>
            <a:pPr lvl="1"/>
            <a:r>
              <a:rPr lang="en-CA" sz="2000" dirty="0"/>
              <a:t>Other processes interact with the user, long periods of waiting, but must respond quickly when the user does something</a:t>
            </a:r>
          </a:p>
          <a:p>
            <a:r>
              <a:rPr lang="en-CA" dirty="0"/>
              <a:t>We could have a mix of these processes on the same computer, want to fairly schedule all of them</a:t>
            </a:r>
          </a:p>
        </p:txBody>
      </p:sp>
    </p:spTree>
    <p:extLst>
      <p:ext uri="{BB962C8B-B14F-4D97-AF65-F5344CB8AC3E}">
        <p14:creationId xmlns:p14="http://schemas.microsoft.com/office/powerpoint/2010/main" val="210492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92E2-C962-4F02-A781-9C7A7E2D76CE}"/>
              </a:ext>
            </a:extLst>
          </p:cNvPr>
          <p:cNvSpPr>
            <a:spLocks noGrp="1"/>
          </p:cNvSpPr>
          <p:nvPr>
            <p:ph type="title"/>
          </p:nvPr>
        </p:nvSpPr>
        <p:spPr/>
        <p:txBody>
          <a:bodyPr/>
          <a:lstStyle/>
          <a:p>
            <a:r>
              <a:rPr lang="en-CA" dirty="0"/>
              <a:t>Multiprogramming</a:t>
            </a:r>
          </a:p>
        </p:txBody>
      </p:sp>
      <p:sp>
        <p:nvSpPr>
          <p:cNvPr id="3" name="Content Placeholder 2">
            <a:extLst>
              <a:ext uri="{FF2B5EF4-FFF2-40B4-BE49-F238E27FC236}">
                <a16:creationId xmlns:a16="http://schemas.microsoft.com/office/drawing/2014/main" id="{04EA8B48-EA4A-4FCA-BD31-6FCDBF931BF3}"/>
              </a:ext>
            </a:extLst>
          </p:cNvPr>
          <p:cNvSpPr>
            <a:spLocks noGrp="1"/>
          </p:cNvSpPr>
          <p:nvPr>
            <p:ph idx="1"/>
          </p:nvPr>
        </p:nvSpPr>
        <p:spPr/>
        <p:txBody>
          <a:bodyPr/>
          <a:lstStyle/>
          <a:p>
            <a:endParaRPr lang="en-CA" dirty="0"/>
          </a:p>
        </p:txBody>
      </p:sp>
      <p:sp>
        <p:nvSpPr>
          <p:cNvPr id="4" name="Oval 3">
            <a:extLst>
              <a:ext uri="{FF2B5EF4-FFF2-40B4-BE49-F238E27FC236}">
                <a16:creationId xmlns:a16="http://schemas.microsoft.com/office/drawing/2014/main" id="{E23361D4-DD4A-4BA7-8DED-DD509B8E2541}"/>
              </a:ext>
            </a:extLst>
          </p:cNvPr>
          <p:cNvSpPr/>
          <p:nvPr/>
        </p:nvSpPr>
        <p:spPr>
          <a:xfrm>
            <a:off x="4563611" y="2608976"/>
            <a:ext cx="1291905" cy="820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Run</a:t>
            </a:r>
          </a:p>
        </p:txBody>
      </p:sp>
      <p:sp>
        <p:nvSpPr>
          <p:cNvPr id="5" name="Oval 4">
            <a:extLst>
              <a:ext uri="{FF2B5EF4-FFF2-40B4-BE49-F238E27FC236}">
                <a16:creationId xmlns:a16="http://schemas.microsoft.com/office/drawing/2014/main" id="{5DA9F5E1-7D68-495C-A9A2-2F36D74E93CA}"/>
              </a:ext>
            </a:extLst>
          </p:cNvPr>
          <p:cNvSpPr/>
          <p:nvPr/>
        </p:nvSpPr>
        <p:spPr>
          <a:xfrm>
            <a:off x="2323750" y="4236440"/>
            <a:ext cx="1719744" cy="889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Blocked</a:t>
            </a:r>
          </a:p>
        </p:txBody>
      </p:sp>
      <p:sp>
        <p:nvSpPr>
          <p:cNvPr id="6" name="Oval 5">
            <a:extLst>
              <a:ext uri="{FF2B5EF4-FFF2-40B4-BE49-F238E27FC236}">
                <a16:creationId xmlns:a16="http://schemas.microsoft.com/office/drawing/2014/main" id="{6499D4F7-B8B8-4640-821B-2A6C5547D99C}"/>
              </a:ext>
            </a:extLst>
          </p:cNvPr>
          <p:cNvSpPr/>
          <p:nvPr/>
        </p:nvSpPr>
        <p:spPr>
          <a:xfrm>
            <a:off x="6308522" y="4236439"/>
            <a:ext cx="1946245" cy="889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Ready</a:t>
            </a:r>
          </a:p>
        </p:txBody>
      </p:sp>
      <p:cxnSp>
        <p:nvCxnSpPr>
          <p:cNvPr id="8" name="Straight Arrow Connector 7">
            <a:extLst>
              <a:ext uri="{FF2B5EF4-FFF2-40B4-BE49-F238E27FC236}">
                <a16:creationId xmlns:a16="http://schemas.microsoft.com/office/drawing/2014/main" id="{888B42F6-2239-4FAB-89C7-83AB975F54AF}"/>
              </a:ext>
            </a:extLst>
          </p:cNvPr>
          <p:cNvCxnSpPr>
            <a:stCxn id="4" idx="2"/>
            <a:endCxn id="5" idx="0"/>
          </p:cNvCxnSpPr>
          <p:nvPr/>
        </p:nvCxnSpPr>
        <p:spPr>
          <a:xfrm flipH="1">
            <a:off x="3183622" y="3018988"/>
            <a:ext cx="1379989" cy="1217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D4B67D-E0E7-44CC-B87A-BA98C142C3F0}"/>
              </a:ext>
            </a:extLst>
          </p:cNvPr>
          <p:cNvCxnSpPr>
            <a:stCxn id="5" idx="6"/>
          </p:cNvCxnSpPr>
          <p:nvPr/>
        </p:nvCxnSpPr>
        <p:spPr>
          <a:xfrm flipV="1">
            <a:off x="4043494" y="4681055"/>
            <a:ext cx="226502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6C884585-5292-4469-B5A8-AB82AE953A99}"/>
              </a:ext>
            </a:extLst>
          </p:cNvPr>
          <p:cNvCxnSpPr>
            <a:stCxn id="6" idx="0"/>
            <a:endCxn id="4" idx="6"/>
          </p:cNvCxnSpPr>
          <p:nvPr/>
        </p:nvCxnSpPr>
        <p:spPr>
          <a:xfrm rot="16200000" flipV="1">
            <a:off x="5959856" y="2914649"/>
            <a:ext cx="1217451" cy="14261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1658051-AA75-4E52-8843-0A9B68A14C0E}"/>
              </a:ext>
            </a:extLst>
          </p:cNvPr>
          <p:cNvCxnSpPr>
            <a:endCxn id="6" idx="1"/>
          </p:cNvCxnSpPr>
          <p:nvPr/>
        </p:nvCxnSpPr>
        <p:spPr>
          <a:xfrm>
            <a:off x="5209563" y="3446301"/>
            <a:ext cx="1383980" cy="9203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3647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01D0-9633-406C-814A-0B46EAA80F6E}"/>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3414DE03-6BCD-490D-8CF3-1D0C94235BED}"/>
              </a:ext>
            </a:extLst>
          </p:cNvPr>
          <p:cNvSpPr>
            <a:spLocks noGrp="1"/>
          </p:cNvSpPr>
          <p:nvPr>
            <p:ph idx="1"/>
          </p:nvPr>
        </p:nvSpPr>
        <p:spPr/>
        <p:txBody>
          <a:bodyPr/>
          <a:lstStyle/>
          <a:p>
            <a:r>
              <a:rPr lang="en-CA" dirty="0"/>
              <a:t>Consider a super computer</a:t>
            </a:r>
          </a:p>
          <a:p>
            <a:r>
              <a:rPr lang="en-CA" dirty="0"/>
              <a:t>Some processes run for very long time, days, and are mainly CPU bound, make very good use of CPU</a:t>
            </a:r>
          </a:p>
          <a:p>
            <a:r>
              <a:rPr lang="en-CA" dirty="0"/>
              <a:t>Also need to compile and test programs</a:t>
            </a:r>
          </a:p>
          <a:p>
            <a:r>
              <a:rPr lang="en-CA" dirty="0"/>
              <a:t>These processes run for a relatively short period of time, several seconds</a:t>
            </a:r>
          </a:p>
          <a:p>
            <a:r>
              <a:rPr lang="en-CA" dirty="0"/>
              <a:t>Don’t want to wait days for a compile to finish, should have priority over long running processes</a:t>
            </a:r>
          </a:p>
          <a:p>
            <a:r>
              <a:rPr lang="en-CA" dirty="0"/>
              <a:t>At least be able to get a slice of the processor so they can complete in a reasonable time</a:t>
            </a:r>
          </a:p>
        </p:txBody>
      </p:sp>
    </p:spTree>
    <p:extLst>
      <p:ext uri="{BB962C8B-B14F-4D97-AF65-F5344CB8AC3E}">
        <p14:creationId xmlns:p14="http://schemas.microsoft.com/office/powerpoint/2010/main" val="39610744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DB01-34B3-44F3-915F-F9BFF5E5EB87}"/>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76C5ACFD-0E62-4F67-B71D-AFB190A0273D}"/>
              </a:ext>
            </a:extLst>
          </p:cNvPr>
          <p:cNvSpPr>
            <a:spLocks noGrp="1"/>
          </p:cNvSpPr>
          <p:nvPr>
            <p:ph idx="1"/>
          </p:nvPr>
        </p:nvSpPr>
        <p:spPr/>
        <p:txBody>
          <a:bodyPr/>
          <a:lstStyle/>
          <a:p>
            <a:r>
              <a:rPr lang="en-CA" dirty="0"/>
              <a:t>This introduces scheduling policies, which processes get priority</a:t>
            </a:r>
          </a:p>
          <a:p>
            <a:r>
              <a:rPr lang="en-CA" dirty="0"/>
              <a:t>With multiple groups of users this can be quite controversial</a:t>
            </a:r>
          </a:p>
          <a:p>
            <a:r>
              <a:rPr lang="en-CA" dirty="0"/>
              <a:t>Management groups for super computers deal with this all the time, very heated discussions</a:t>
            </a:r>
          </a:p>
          <a:p>
            <a:r>
              <a:rPr lang="en-CA" dirty="0"/>
              <a:t>For a web server priority might be given to new requests that have just come in</a:t>
            </a:r>
          </a:p>
          <a:p>
            <a:r>
              <a:rPr lang="en-CA" dirty="0"/>
              <a:t>If they involve little work they can run quickly and get out of the system</a:t>
            </a:r>
          </a:p>
        </p:txBody>
      </p:sp>
    </p:spTree>
    <p:extLst>
      <p:ext uri="{BB962C8B-B14F-4D97-AF65-F5344CB8AC3E}">
        <p14:creationId xmlns:p14="http://schemas.microsoft.com/office/powerpoint/2010/main" val="37722584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D259-EED8-441B-8B2A-DA9EE4C6356C}"/>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00193E98-2847-4877-8A78-7A23645BE8F5}"/>
              </a:ext>
            </a:extLst>
          </p:cNvPr>
          <p:cNvSpPr>
            <a:spLocks noGrp="1"/>
          </p:cNvSpPr>
          <p:nvPr>
            <p:ph idx="1"/>
          </p:nvPr>
        </p:nvSpPr>
        <p:spPr/>
        <p:txBody>
          <a:bodyPr/>
          <a:lstStyle/>
          <a:p>
            <a:r>
              <a:rPr lang="en-CA" dirty="0"/>
              <a:t>As another example consider a batch system, this is a system with no interactive users that processes large jobs</a:t>
            </a:r>
          </a:p>
          <a:p>
            <a:r>
              <a:rPr lang="en-CA" dirty="0"/>
              <a:t>A large company will have payroll, inventory, sales reports, accounting, etc. that they need to run on a daily basis</a:t>
            </a:r>
          </a:p>
          <a:p>
            <a:r>
              <a:rPr lang="en-CA" dirty="0"/>
              <a:t>There jobs can take a long time to run, deal with large files or databases</a:t>
            </a:r>
          </a:p>
          <a:p>
            <a:r>
              <a:rPr lang="en-CA" dirty="0"/>
              <a:t>This introduces efficiency, we would like to see each job take the minimal amount of time, at the same time we want to make sure the CPU is fully utilized – </a:t>
            </a:r>
            <a:r>
              <a:rPr lang="en-CA" b="1" dirty="0"/>
              <a:t>CPU utilization</a:t>
            </a:r>
          </a:p>
          <a:p>
            <a:r>
              <a:rPr lang="en-CA" dirty="0"/>
              <a:t>The number of jobs that are completed in a unit of time is call </a:t>
            </a:r>
            <a:r>
              <a:rPr lang="en-CA" b="1" dirty="0"/>
              <a:t>throughput</a:t>
            </a:r>
          </a:p>
        </p:txBody>
      </p:sp>
    </p:spTree>
    <p:extLst>
      <p:ext uri="{BB962C8B-B14F-4D97-AF65-F5344CB8AC3E}">
        <p14:creationId xmlns:p14="http://schemas.microsoft.com/office/powerpoint/2010/main" val="3589011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4F55-AF9C-480A-999A-CD35FBBBA826}"/>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27C39DB8-BD88-435A-81BE-2E945B1AD1F8}"/>
              </a:ext>
            </a:extLst>
          </p:cNvPr>
          <p:cNvSpPr>
            <a:spLocks noGrp="1"/>
          </p:cNvSpPr>
          <p:nvPr>
            <p:ph idx="1"/>
          </p:nvPr>
        </p:nvSpPr>
        <p:spPr/>
        <p:txBody>
          <a:bodyPr/>
          <a:lstStyle/>
          <a:p>
            <a:r>
              <a:rPr lang="en-CA" dirty="0"/>
              <a:t>We have a similar set of issues for real-time systems</a:t>
            </a:r>
          </a:p>
          <a:p>
            <a:r>
              <a:rPr lang="en-CA" dirty="0"/>
              <a:t>Computations have a deadline, they should be completed by the deadline - constraints</a:t>
            </a:r>
          </a:p>
          <a:p>
            <a:r>
              <a:rPr lang="en-CA" dirty="0"/>
              <a:t>There are two types of constraints:</a:t>
            </a:r>
          </a:p>
          <a:p>
            <a:pPr lvl="1"/>
            <a:r>
              <a:rPr lang="en-CA" sz="2000" dirty="0"/>
              <a:t>Hard – these constraints must be met, usually for safety reasons, or continued performance of the system</a:t>
            </a:r>
          </a:p>
          <a:p>
            <a:pPr lvl="1"/>
            <a:r>
              <a:rPr lang="en-CA" sz="2000" dirty="0"/>
              <a:t>Soft – every effort should be made, but if the constraint is missed there won’t be a catastrophe</a:t>
            </a:r>
          </a:p>
          <a:p>
            <a:r>
              <a:rPr lang="en-CA" dirty="0"/>
              <a:t>In a car a hard constraint would be avoiding a collision, a soft constraint is the entertainment system </a:t>
            </a:r>
          </a:p>
          <a:p>
            <a:endParaRPr lang="en-CA" dirty="0"/>
          </a:p>
        </p:txBody>
      </p:sp>
    </p:spTree>
    <p:extLst>
      <p:ext uri="{BB962C8B-B14F-4D97-AF65-F5344CB8AC3E}">
        <p14:creationId xmlns:p14="http://schemas.microsoft.com/office/powerpoint/2010/main" val="17692929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8E3E-E272-493A-A90A-D3D3AD8D374F}"/>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BBE807BD-70BA-4A40-94A2-740178346177}"/>
              </a:ext>
            </a:extLst>
          </p:cNvPr>
          <p:cNvSpPr>
            <a:spLocks noGrp="1"/>
          </p:cNvSpPr>
          <p:nvPr>
            <p:ph idx="1"/>
          </p:nvPr>
        </p:nvSpPr>
        <p:spPr/>
        <p:txBody>
          <a:bodyPr/>
          <a:lstStyle/>
          <a:p>
            <a:r>
              <a:rPr lang="en-CA" dirty="0"/>
              <a:t>There are many scheduling algorithms, start by assuming we have a single core on a single processor</a:t>
            </a:r>
          </a:p>
          <a:p>
            <a:r>
              <a:rPr lang="en-CA" dirty="0"/>
              <a:t>Two main types of schedulers:</a:t>
            </a:r>
          </a:p>
          <a:p>
            <a:pPr lvl="1"/>
            <a:r>
              <a:rPr lang="en-CA" sz="2000" b="1" dirty="0" err="1"/>
              <a:t>Preemptive</a:t>
            </a:r>
            <a:r>
              <a:rPr lang="en-CA" sz="2000" dirty="0"/>
              <a:t> – the OS can interrupt a process and give control to another process</a:t>
            </a:r>
          </a:p>
          <a:p>
            <a:pPr lvl="1"/>
            <a:r>
              <a:rPr lang="en-CA" sz="2000" b="1" dirty="0"/>
              <a:t>Non-</a:t>
            </a:r>
            <a:r>
              <a:rPr lang="en-CA" sz="2000" b="1" dirty="0" err="1"/>
              <a:t>preemptive</a:t>
            </a:r>
            <a:r>
              <a:rPr lang="en-CA" sz="2000" dirty="0"/>
              <a:t> – the process only gives up control of the CPU on a system call, no way to force it to switch</a:t>
            </a:r>
          </a:p>
          <a:p>
            <a:r>
              <a:rPr lang="en-CA" dirty="0"/>
              <a:t>Non-</a:t>
            </a:r>
            <a:r>
              <a:rPr lang="en-CA" dirty="0" err="1"/>
              <a:t>preemptive</a:t>
            </a:r>
            <a:r>
              <a:rPr lang="en-CA" dirty="0"/>
              <a:t> scheduling has largely disappeared, now only seen on very small systems, for example appliances</a:t>
            </a:r>
          </a:p>
        </p:txBody>
      </p:sp>
    </p:spTree>
    <p:extLst>
      <p:ext uri="{BB962C8B-B14F-4D97-AF65-F5344CB8AC3E}">
        <p14:creationId xmlns:p14="http://schemas.microsoft.com/office/powerpoint/2010/main" val="28449405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BB32-B77A-4652-9994-1F5666022C6A}"/>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6977F409-06B2-4EC9-B8AD-403314EE1F2E}"/>
              </a:ext>
            </a:extLst>
          </p:cNvPr>
          <p:cNvSpPr>
            <a:spLocks noGrp="1"/>
          </p:cNvSpPr>
          <p:nvPr>
            <p:ph idx="1"/>
          </p:nvPr>
        </p:nvSpPr>
        <p:spPr/>
        <p:txBody>
          <a:bodyPr/>
          <a:lstStyle/>
          <a:p>
            <a:r>
              <a:rPr lang="en-CA" b="1" dirty="0"/>
              <a:t>First come first served </a:t>
            </a:r>
            <a:r>
              <a:rPr lang="en-CA" dirty="0"/>
              <a:t>is a non-</a:t>
            </a:r>
            <a:r>
              <a:rPr lang="en-CA" dirty="0" err="1"/>
              <a:t>preemptive</a:t>
            </a:r>
            <a:r>
              <a:rPr lang="en-CA" dirty="0"/>
              <a:t> scheduling algorithm</a:t>
            </a:r>
          </a:p>
          <a:p>
            <a:r>
              <a:rPr lang="en-CA" dirty="0"/>
              <a:t>The first process to arrive is given the CPU, all subsequent processes are placed on a queue</a:t>
            </a:r>
          </a:p>
          <a:p>
            <a:r>
              <a:rPr lang="en-CA" dirty="0"/>
              <a:t>When the current processes is blocked, it is removed from the CPU and put on the end of the queue, the process at the front of the queue is then given the CPU</a:t>
            </a:r>
          </a:p>
          <a:p>
            <a:r>
              <a:rPr lang="en-CA" dirty="0"/>
              <a:t>This is very easy to implement, but it does have the problem that a long running process could hog the CPU</a:t>
            </a:r>
          </a:p>
          <a:p>
            <a:r>
              <a:rPr lang="en-CA" dirty="0"/>
              <a:t>If the process has an infinite loop, everything comes to a stand still, the system may need to be rebooted</a:t>
            </a:r>
          </a:p>
        </p:txBody>
      </p:sp>
    </p:spTree>
    <p:extLst>
      <p:ext uri="{BB962C8B-B14F-4D97-AF65-F5344CB8AC3E}">
        <p14:creationId xmlns:p14="http://schemas.microsoft.com/office/powerpoint/2010/main" val="34241263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A1A3-E8CF-41C3-847A-D418A4CC1734}"/>
              </a:ext>
            </a:extLst>
          </p:cNvPr>
          <p:cNvSpPr>
            <a:spLocks noGrp="1"/>
          </p:cNvSpPr>
          <p:nvPr>
            <p:ph type="title"/>
          </p:nvPr>
        </p:nvSpPr>
        <p:spPr/>
        <p:txBody>
          <a:bodyPr/>
          <a:lstStyle/>
          <a:p>
            <a:r>
              <a:rPr lang="en-CA" dirty="0"/>
              <a:t>Scheduling </a:t>
            </a:r>
          </a:p>
        </p:txBody>
      </p:sp>
      <p:sp>
        <p:nvSpPr>
          <p:cNvPr id="3" name="Content Placeholder 2">
            <a:extLst>
              <a:ext uri="{FF2B5EF4-FFF2-40B4-BE49-F238E27FC236}">
                <a16:creationId xmlns:a16="http://schemas.microsoft.com/office/drawing/2014/main" id="{2008F72F-19DC-4661-8721-99801BE429BA}"/>
              </a:ext>
            </a:extLst>
          </p:cNvPr>
          <p:cNvSpPr>
            <a:spLocks noGrp="1"/>
          </p:cNvSpPr>
          <p:nvPr>
            <p:ph idx="1"/>
          </p:nvPr>
        </p:nvSpPr>
        <p:spPr/>
        <p:txBody>
          <a:bodyPr/>
          <a:lstStyle/>
          <a:p>
            <a:r>
              <a:rPr lang="en-CA" b="1" dirty="0"/>
              <a:t>Shortest process first </a:t>
            </a:r>
            <a:r>
              <a:rPr lang="en-CA" dirty="0"/>
              <a:t>– the process with the least amount of execution time will run first</a:t>
            </a:r>
          </a:p>
          <a:p>
            <a:r>
              <a:rPr lang="en-CA" dirty="0"/>
              <a:t>In batch systems it’s easy to determine the amount of time a process will take, done by a human</a:t>
            </a:r>
          </a:p>
          <a:p>
            <a:r>
              <a:rPr lang="en-CA" dirty="0"/>
              <a:t>This could be </a:t>
            </a:r>
            <a:r>
              <a:rPr lang="en-CA" dirty="0" err="1"/>
              <a:t>preemptive</a:t>
            </a:r>
            <a:r>
              <a:rPr lang="en-CA" dirty="0"/>
              <a:t> or non-</a:t>
            </a:r>
            <a:r>
              <a:rPr lang="en-CA" dirty="0" err="1"/>
              <a:t>preemptive</a:t>
            </a:r>
            <a:endParaRPr lang="en-CA" dirty="0"/>
          </a:p>
          <a:p>
            <a:r>
              <a:rPr lang="en-CA" dirty="0"/>
              <a:t>A related approach is </a:t>
            </a:r>
            <a:r>
              <a:rPr lang="en-CA" b="1" dirty="0"/>
              <a:t>shortest remaining time</a:t>
            </a:r>
            <a:r>
              <a:rPr lang="en-CA" dirty="0"/>
              <a:t> – the process that will finish soonest is chosen</a:t>
            </a:r>
          </a:p>
          <a:p>
            <a:r>
              <a:rPr lang="en-CA" dirty="0"/>
              <a:t>These are easy to implement and they increase the throughput of a system at the expensive of longer running processes</a:t>
            </a:r>
          </a:p>
        </p:txBody>
      </p:sp>
    </p:spTree>
    <p:extLst>
      <p:ext uri="{BB962C8B-B14F-4D97-AF65-F5344CB8AC3E}">
        <p14:creationId xmlns:p14="http://schemas.microsoft.com/office/powerpoint/2010/main" val="14404977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DE7D-5267-4E30-B7C7-04CA5D84C470}"/>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9ADF48AC-5835-457C-9940-4F5ECE8A2A40}"/>
              </a:ext>
            </a:extLst>
          </p:cNvPr>
          <p:cNvSpPr>
            <a:spLocks noGrp="1"/>
          </p:cNvSpPr>
          <p:nvPr>
            <p:ph idx="1"/>
          </p:nvPr>
        </p:nvSpPr>
        <p:spPr/>
        <p:txBody>
          <a:bodyPr/>
          <a:lstStyle/>
          <a:p>
            <a:r>
              <a:rPr lang="en-CA" dirty="0"/>
              <a:t>The previous approaches work well for batch systems but not interactive ones</a:t>
            </a:r>
          </a:p>
          <a:p>
            <a:r>
              <a:rPr lang="en-CA" b="1" dirty="0"/>
              <a:t>Round robin scheduling </a:t>
            </a:r>
            <a:r>
              <a:rPr lang="en-CA" dirty="0"/>
              <a:t>maintains a list of all the processes in the ready state</a:t>
            </a:r>
          </a:p>
          <a:p>
            <a:r>
              <a:rPr lang="en-CA" dirty="0"/>
              <a:t>It then goes through this list giving each process a slice of computing time, this time is called a </a:t>
            </a:r>
            <a:r>
              <a:rPr lang="en-CA" b="1" dirty="0"/>
              <a:t>quantum</a:t>
            </a:r>
          </a:p>
          <a:p>
            <a:r>
              <a:rPr lang="en-CA" dirty="0"/>
              <a:t>If the process blocks before it has used its quantum, the next process on the list executes</a:t>
            </a:r>
          </a:p>
          <a:p>
            <a:r>
              <a:rPr lang="en-CA" dirty="0"/>
              <a:t>When a process reaches its quantum, it is interrupted and the next process on the list gets the CPU</a:t>
            </a:r>
          </a:p>
        </p:txBody>
      </p:sp>
    </p:spTree>
    <p:extLst>
      <p:ext uri="{BB962C8B-B14F-4D97-AF65-F5344CB8AC3E}">
        <p14:creationId xmlns:p14="http://schemas.microsoft.com/office/powerpoint/2010/main" val="229239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F9ED-DC80-4FDC-B8FA-6E34CBFF0653}"/>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9AB0A282-AD64-4F82-9485-B3863AC91B45}"/>
              </a:ext>
            </a:extLst>
          </p:cNvPr>
          <p:cNvSpPr>
            <a:spLocks noGrp="1"/>
          </p:cNvSpPr>
          <p:nvPr>
            <p:ph idx="1"/>
          </p:nvPr>
        </p:nvSpPr>
        <p:spPr/>
        <p:txBody>
          <a:bodyPr/>
          <a:lstStyle/>
          <a:p>
            <a:r>
              <a:rPr lang="en-CA" dirty="0"/>
              <a:t>This is a fair system, each process gets an equal share of the CPU and they all get a chance to run</a:t>
            </a:r>
          </a:p>
          <a:p>
            <a:r>
              <a:rPr lang="en-CA" dirty="0"/>
              <a:t>If there are a large number of processes in the ready state there may be a long gap between when the processes run</a:t>
            </a:r>
          </a:p>
          <a:p>
            <a:r>
              <a:rPr lang="en-CA" dirty="0"/>
              <a:t>This is not good for interactive systems, it could take seconds for a process to respond to a user</a:t>
            </a:r>
          </a:p>
          <a:p>
            <a:r>
              <a:rPr lang="en-CA" dirty="0"/>
              <a:t>One solution to this problem is to have </a:t>
            </a:r>
            <a:r>
              <a:rPr lang="en-CA" b="1" dirty="0"/>
              <a:t>multiple queues</a:t>
            </a:r>
          </a:p>
          <a:p>
            <a:r>
              <a:rPr lang="en-CA" dirty="0"/>
              <a:t>Interactive process are placed in the high priority queue, and other processes are placed in the low priority queue</a:t>
            </a:r>
          </a:p>
        </p:txBody>
      </p:sp>
    </p:spTree>
    <p:extLst>
      <p:ext uri="{BB962C8B-B14F-4D97-AF65-F5344CB8AC3E}">
        <p14:creationId xmlns:p14="http://schemas.microsoft.com/office/powerpoint/2010/main" val="42904448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1EF5-7405-43A3-AED9-877A6E9ADB1F}"/>
              </a:ext>
            </a:extLst>
          </p:cNvPr>
          <p:cNvSpPr>
            <a:spLocks noGrp="1"/>
          </p:cNvSpPr>
          <p:nvPr>
            <p:ph type="title"/>
          </p:nvPr>
        </p:nvSpPr>
        <p:spPr/>
        <p:txBody>
          <a:bodyPr/>
          <a:lstStyle/>
          <a:p>
            <a:r>
              <a:rPr lang="en-CA" dirty="0"/>
              <a:t>Scheduling</a:t>
            </a:r>
          </a:p>
        </p:txBody>
      </p:sp>
      <p:sp>
        <p:nvSpPr>
          <p:cNvPr id="3" name="Content Placeholder 2">
            <a:extLst>
              <a:ext uri="{FF2B5EF4-FFF2-40B4-BE49-F238E27FC236}">
                <a16:creationId xmlns:a16="http://schemas.microsoft.com/office/drawing/2014/main" id="{FC2BD75A-72B7-41AD-B45A-E5F95E012C87}"/>
              </a:ext>
            </a:extLst>
          </p:cNvPr>
          <p:cNvSpPr>
            <a:spLocks noGrp="1"/>
          </p:cNvSpPr>
          <p:nvPr>
            <p:ph idx="1"/>
          </p:nvPr>
        </p:nvSpPr>
        <p:spPr/>
        <p:txBody>
          <a:bodyPr/>
          <a:lstStyle/>
          <a:p>
            <a:r>
              <a:rPr lang="en-CA" dirty="0"/>
              <a:t>All the processes in the high priority queue are given a chance to execute</a:t>
            </a:r>
          </a:p>
          <a:p>
            <a:r>
              <a:rPr lang="en-CA" dirty="0"/>
              <a:t>When all these processes are blocked, the processes in the low priority queue are given a chance to run</a:t>
            </a:r>
          </a:p>
          <a:p>
            <a:r>
              <a:rPr lang="en-CA" dirty="0"/>
              <a:t>There can be many more than two priority levels</a:t>
            </a:r>
          </a:p>
          <a:p>
            <a:r>
              <a:rPr lang="en-CA" dirty="0"/>
              <a:t>An alternative is to pick one low priority process to execute once all the high priority ones have executed</a:t>
            </a:r>
          </a:p>
          <a:p>
            <a:r>
              <a:rPr lang="en-CA" dirty="0"/>
              <a:t>Problem: the low priority processes may never get a chance to execute as long as there are high priority processes</a:t>
            </a:r>
          </a:p>
        </p:txBody>
      </p:sp>
    </p:spTree>
    <p:extLst>
      <p:ext uri="{BB962C8B-B14F-4D97-AF65-F5344CB8AC3E}">
        <p14:creationId xmlns:p14="http://schemas.microsoft.com/office/powerpoint/2010/main" val="3047348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introduction</Template>
  <TotalTime>18769</TotalTime>
  <Words>8797</Words>
  <Application>Microsoft Office PowerPoint</Application>
  <PresentationFormat>Widescreen</PresentationFormat>
  <Paragraphs>816</Paragraphs>
  <Slides>113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113</vt:i4>
      </vt:variant>
    </vt:vector>
  </HeadingPairs>
  <TitlesOfParts>
    <vt:vector size="117" baseType="lpstr">
      <vt:lpstr>Arial</vt:lpstr>
      <vt:lpstr>Century Gothic</vt:lpstr>
      <vt:lpstr>Wingdings 3</vt:lpstr>
      <vt:lpstr>Ion</vt:lpstr>
      <vt:lpstr>CSCI 3310 Processes</vt:lpstr>
      <vt:lpstr>Introduction</vt:lpstr>
      <vt:lpstr>Processes</vt:lpstr>
      <vt:lpstr>Processes</vt:lpstr>
      <vt:lpstr>Processes</vt:lpstr>
      <vt:lpstr>Processes</vt:lpstr>
      <vt:lpstr>Processes</vt:lpstr>
      <vt:lpstr>Multiprogramming</vt:lpstr>
      <vt:lpstr>Multiprogramming</vt:lpstr>
      <vt:lpstr>Multiprogramming</vt:lpstr>
      <vt:lpstr>Multiprogramming</vt:lpstr>
      <vt:lpstr>Multiprogramming</vt:lpstr>
      <vt:lpstr>Threads</vt:lpstr>
      <vt:lpstr>Threads</vt:lpstr>
      <vt:lpstr>Threads</vt:lpstr>
      <vt:lpstr>Threads</vt:lpstr>
      <vt:lpstr>Threads</vt:lpstr>
      <vt:lpstr>Threads</vt:lpstr>
      <vt:lpstr>Threads</vt:lpstr>
      <vt:lpstr>Threads</vt:lpstr>
      <vt:lpstr>Threads</vt:lpstr>
      <vt:lpstr>Threads</vt:lpstr>
      <vt:lpstr>Threads</vt:lpstr>
      <vt:lpstr>Threads</vt:lpstr>
      <vt:lpstr>Threads</vt:lpstr>
      <vt:lpstr>Threads</vt:lpstr>
      <vt:lpstr>Threads</vt:lpstr>
      <vt:lpstr>Threads</vt:lpstr>
      <vt:lpstr>Threads</vt:lpstr>
      <vt:lpstr>Threads</vt:lpstr>
      <vt:lpstr>Threads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Interprocess Communications</vt:lpstr>
      <vt:lpstr>Deadlocks</vt:lpstr>
      <vt:lpstr>Deadlocks</vt:lpstr>
      <vt:lpstr>Deadlocks</vt:lpstr>
      <vt:lpstr>Deadlocks</vt:lpstr>
      <vt:lpstr>Dining Philosophers</vt:lpstr>
      <vt:lpstr>Dining Philosophers</vt:lpstr>
      <vt:lpstr>Dining Philosophers</vt:lpstr>
      <vt:lpstr>Dining Philosophers</vt:lpstr>
      <vt:lpstr>Dining Philosophers</vt:lpstr>
      <vt:lpstr>Dining Philosophers</vt:lpstr>
      <vt:lpstr>Dining Philosophers</vt:lpstr>
      <vt:lpstr>Dining Philosophers</vt:lpstr>
      <vt:lpstr>Dining Philosophers</vt:lpstr>
      <vt:lpstr>Dining Philosophers</vt:lpstr>
      <vt:lpstr>Dining Philosophers</vt:lpstr>
      <vt:lpstr>Dining Philosophers</vt:lpstr>
      <vt:lpstr>Dining Philosophers</vt:lpstr>
      <vt:lpstr>Dining Philosophers</vt:lpstr>
      <vt:lpstr>Dining Philosophers</vt:lpstr>
      <vt:lpstr>Readers and Writers</vt:lpstr>
      <vt:lpstr>Readers and Writers</vt:lpstr>
      <vt:lpstr>Readers and Writers</vt:lpstr>
      <vt:lpstr>Readers and Writers</vt:lpstr>
      <vt:lpstr>Readers and Writers</vt:lpstr>
      <vt:lpstr>Readers and Writers</vt:lpstr>
      <vt:lpstr>Lessons</vt:lpstr>
      <vt:lpstr>Scheduling</vt:lpstr>
      <vt:lpstr>Scheduling</vt:lpstr>
      <vt:lpstr>Scheduling</vt:lpstr>
      <vt:lpstr>Scheduling</vt:lpstr>
      <vt:lpstr>Scheduling</vt:lpstr>
      <vt:lpstr>Scheduling</vt:lpstr>
      <vt:lpstr>Scheduling</vt:lpstr>
      <vt:lpstr>Scheduling</vt:lpstr>
      <vt:lpstr>Scheduling</vt:lpstr>
      <vt:lpstr>Scheduling</vt:lpstr>
      <vt:lpstr>Scheduling </vt:lpstr>
      <vt:lpstr>Scheduling</vt:lpstr>
      <vt:lpstr>Scheduling</vt:lpstr>
      <vt:lpstr>Scheduling</vt:lpstr>
      <vt:lpstr>Scheduling</vt:lpstr>
      <vt:lpstr>Scheduling</vt:lpstr>
      <vt:lpstr>Scheduling</vt:lpstr>
      <vt:lpstr>Multicore</vt:lpstr>
      <vt:lpstr>Interprocess Communications</vt:lpstr>
      <vt:lpstr>Multicore</vt:lpstr>
      <vt:lpstr>Multicore</vt:lpstr>
      <vt:lpstr>Multicore</vt:lpstr>
      <vt:lpstr>Multicore</vt:lpstr>
      <vt:lpstr>Multicore</vt:lpstr>
      <vt:lpstr>Multicore</vt:lpstr>
      <vt:lpstr>Multicore</vt:lpstr>
      <vt:lpstr>Multicore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3310 Processes</dc:title>
  <dc:creator>Mark Green</dc:creator>
  <cp:lastModifiedBy>Mark Green</cp:lastModifiedBy>
  <cp:revision>103</cp:revision>
  <dcterms:created xsi:type="dcterms:W3CDTF">2020-01-11T00:45:07Z</dcterms:created>
  <dcterms:modified xsi:type="dcterms:W3CDTF">2021-01-17T22:23:33Z</dcterms:modified>
</cp:coreProperties>
</file>