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0"/>
  </p:notesMasterIdLst>
  <p:sldIdLst>
    <p:sldId id="256" r:id="rId2"/>
    <p:sldId id="304" r:id="rId3"/>
    <p:sldId id="305" r:id="rId4"/>
    <p:sldId id="307" r:id="rId5"/>
    <p:sldId id="308" r:id="rId6"/>
    <p:sldId id="309" r:id="rId7"/>
    <p:sldId id="306" r:id="rId8"/>
    <p:sldId id="310" r:id="rId9"/>
  </p:sldIdLst>
  <p:sldSz cx="9144000" cy="5143500" type="screen16x9"/>
  <p:notesSz cx="6858000" cy="9144000"/>
  <p:embeddedFontLst>
    <p:embeddedFont>
      <p:font typeface="Zen Dots" panose="020B0604020202020204" charset="0"/>
      <p:regular r:id="rId11"/>
    </p:embeddedFont>
    <p:embeddedFont>
      <p:font typeface="Anaheim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602">
          <p15:clr>
            <a:srgbClr val="9AA0A6"/>
          </p15:clr>
        </p15:guide>
        <p15:guide id="3" orient="horz" pos="340">
          <p15:clr>
            <a:srgbClr val="9AA0A6"/>
          </p15:clr>
        </p15:guide>
        <p15:guide id="4" pos="5306">
          <p15:clr>
            <a:srgbClr val="9AA0A6"/>
          </p15:clr>
        </p15:guide>
        <p15:guide id="5" orient="horz" pos="2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E1F0"/>
    <a:srgbClr val="CC66FF"/>
    <a:srgbClr val="33CC3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8F6A6B-E3C6-471B-974D-DE399E9E8198}">
  <a:tblStyle styleId="{E68F6A6B-E3C6-471B-974D-DE399E9E81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90" y="77"/>
      </p:cViewPr>
      <p:guideLst>
        <p:guide pos="454"/>
        <p:guide orient="horz" pos="602"/>
        <p:guide orient="horz" pos="340"/>
        <p:guide pos="5306"/>
        <p:guide orient="horz"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04118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411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" name="Google Shape;11;p2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" name="Google Shape;19;p2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" name="Google Shape;20;p2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21" name="Google Shape;21;p2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" name="Google Shape;44;p2"/>
          <p:cNvCxnSpPr/>
          <p:nvPr/>
        </p:nvCxnSpPr>
        <p:spPr>
          <a:xfrm>
            <a:off x="3720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2"/>
          <p:cNvCxnSpPr/>
          <p:nvPr/>
        </p:nvCxnSpPr>
        <p:spPr>
          <a:xfrm>
            <a:off x="72765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" name="Google Shape;46;p2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47" name="Google Shape;47;p2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90" name="Google Shape;190;p4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91" name="Google Shape;191;p4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2" name="Google Shape;192;p4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93" name="Google Shape;193;p4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4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4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4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4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4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9" name="Google Shape;199;p4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00" name="Google Shape;200;p4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Google Shape;1075;p2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2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8" name="Google Shape;1078;p2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79" name="Google Shape;1079;p25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0" name="Google Shape;1080;p25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81" name="Google Shape;1081;p25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87" name="Google Shape;1087;p25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88" name="Google Shape;1088;p25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1089" name="Google Shape;1089;p2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25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1113" name="Google Shape;1113;p25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2">
    <p:bg>
      <p:bgPr>
        <a:solidFill>
          <a:schemeClr val="accent5"/>
        </a:solidFill>
        <a:effectLst/>
      </p:bgPr>
    </p:bg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2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26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26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124" name="Google Shape;1124;p26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6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130" name="Google Shape;1130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26"/>
          <p:cNvGrpSpPr/>
          <p:nvPr/>
        </p:nvGrpSpPr>
        <p:grpSpPr>
          <a:xfrm rot="10800000" flipH="1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154" name="Google Shape;1154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"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Google Shape;1178;p2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9" name="Google Shape;1179;p2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180" name="Google Shape;1180;p2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181" name="Google Shape;1181;p2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2" name="Google Shape;1182;p2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183" name="Google Shape;1183;p2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2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2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2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189" name="Google Shape;1189;p2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190" name="Google Shape;1190;p2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MAIN_POINT_1">
    <p:bg>
      <p:bgPr>
        <a:solidFill>
          <a:schemeClr val="accent2"/>
        </a:solidFill>
        <a:effectLst/>
      </p:bgPr>
    </p:bg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2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1193" name="Google Shape;1193;p28"/>
            <p:cNvSpPr/>
            <p:nvPr/>
          </p:nvSpPr>
          <p:spPr>
            <a:xfrm>
              <a:off x="6666113" y="3575400"/>
              <a:ext cx="322850" cy="555300"/>
            </a:xfrm>
            <a:custGeom>
              <a:avLst/>
              <a:gdLst/>
              <a:ahLst/>
              <a:cxnLst/>
              <a:rect l="l" t="t" r="r" b="b"/>
              <a:pathLst>
                <a:path w="12914" h="22212" extrusionOk="0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6668613" y="323032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6845513" y="3147925"/>
              <a:ext cx="58875" cy="480150"/>
            </a:xfrm>
            <a:custGeom>
              <a:avLst/>
              <a:gdLst/>
              <a:ahLst/>
              <a:cxnLst/>
              <a:rect l="l" t="t" r="r" b="b"/>
              <a:pathLst>
                <a:path w="2355" h="19206" extrusionOk="0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6929863" y="3303225"/>
              <a:ext cx="58925" cy="480125"/>
            </a:xfrm>
            <a:custGeom>
              <a:avLst/>
              <a:gdLst/>
              <a:ahLst/>
              <a:cxnLst/>
              <a:rect l="l" t="t" r="r" b="b"/>
              <a:pathLst>
                <a:path w="2357" h="19205" extrusionOk="0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6756588" y="312367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6906838" y="3509750"/>
              <a:ext cx="223100" cy="595575"/>
            </a:xfrm>
            <a:custGeom>
              <a:avLst/>
              <a:gdLst/>
              <a:ahLst/>
              <a:cxnLst/>
              <a:rect l="l" t="t" r="r" b="b"/>
              <a:pathLst>
                <a:path w="8924" h="23823" extrusionOk="0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6747688" y="3669775"/>
              <a:ext cx="185600" cy="234225"/>
            </a:xfrm>
            <a:custGeom>
              <a:avLst/>
              <a:gdLst/>
              <a:ahLst/>
              <a:cxnLst/>
              <a:rect l="l" t="t" r="r" b="b"/>
              <a:pathLst>
                <a:path w="7424" h="9369" extrusionOk="0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6505688" y="4325575"/>
              <a:ext cx="268950" cy="748475"/>
            </a:xfrm>
            <a:custGeom>
              <a:avLst/>
              <a:gdLst/>
              <a:ahLst/>
              <a:cxnLst/>
              <a:rect l="l" t="t" r="r" b="b"/>
              <a:pathLst>
                <a:path w="10758" h="29939" extrusionOk="0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6515438" y="4366125"/>
              <a:ext cx="219375" cy="610225"/>
            </a:xfrm>
            <a:custGeom>
              <a:avLst/>
              <a:gdLst/>
              <a:ahLst/>
              <a:cxnLst/>
              <a:rect l="l" t="t" r="r" b="b"/>
              <a:pathLst>
                <a:path w="8775" h="24409" extrusionOk="0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6892288" y="4372700"/>
              <a:ext cx="219950" cy="580550"/>
            </a:xfrm>
            <a:custGeom>
              <a:avLst/>
              <a:gdLst/>
              <a:ahLst/>
              <a:cxnLst/>
              <a:rect l="l" t="t" r="r" b="b"/>
              <a:pathLst>
                <a:path w="8798" h="23222" extrusionOk="0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6988163" y="4495250"/>
              <a:ext cx="124200" cy="393575"/>
            </a:xfrm>
            <a:custGeom>
              <a:avLst/>
              <a:gdLst/>
              <a:ahLst/>
              <a:cxnLst/>
              <a:rect l="l" t="t" r="r" b="b"/>
              <a:pathLst>
                <a:path w="4968" h="15743" extrusionOk="0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6814788" y="4120300"/>
              <a:ext cx="20750" cy="883125"/>
            </a:xfrm>
            <a:custGeom>
              <a:avLst/>
              <a:gdLst/>
              <a:ahLst/>
              <a:cxnLst/>
              <a:rect l="l" t="t" r="r" b="b"/>
              <a:pathLst>
                <a:path w="830" h="35325" extrusionOk="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6740563" y="4975650"/>
              <a:ext cx="167875" cy="167850"/>
            </a:xfrm>
            <a:custGeom>
              <a:avLst/>
              <a:gdLst/>
              <a:ahLst/>
              <a:cxnLst/>
              <a:rect l="l" t="t" r="r" b="b"/>
              <a:pathLst>
                <a:path w="6715" h="6714" extrusionOk="0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6520438" y="4328650"/>
              <a:ext cx="231925" cy="450350"/>
            </a:xfrm>
            <a:custGeom>
              <a:avLst/>
              <a:gdLst/>
              <a:ahLst/>
              <a:cxnLst/>
              <a:rect l="l" t="t" r="r" b="b"/>
              <a:pathLst>
                <a:path w="9277" h="18014" extrusionOk="0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6601713" y="4721000"/>
              <a:ext cx="57850" cy="57900"/>
            </a:xfrm>
            <a:custGeom>
              <a:avLst/>
              <a:gdLst/>
              <a:ahLst/>
              <a:cxnLst/>
              <a:rect l="l" t="t" r="r" b="b"/>
              <a:pathLst>
                <a:path w="2314" h="2316" extrusionOk="0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6676913" y="4483725"/>
              <a:ext cx="57900" cy="57875"/>
            </a:xfrm>
            <a:custGeom>
              <a:avLst/>
              <a:gdLst/>
              <a:ahLst/>
              <a:cxnLst/>
              <a:rect l="l" t="t" r="r" b="b"/>
              <a:pathLst>
                <a:path w="2316" h="2315" extrusionOk="0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6695088" y="4091975"/>
              <a:ext cx="316850" cy="737175"/>
            </a:xfrm>
            <a:custGeom>
              <a:avLst/>
              <a:gdLst/>
              <a:ahLst/>
              <a:cxnLst/>
              <a:rect l="l" t="t" r="r" b="b"/>
              <a:pathLst>
                <a:path w="12674" h="29487" extrusionOk="0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6763713" y="4003350"/>
              <a:ext cx="133125" cy="133175"/>
            </a:xfrm>
            <a:custGeom>
              <a:avLst/>
              <a:gdLst/>
              <a:ahLst/>
              <a:cxnLst/>
              <a:rect l="l" t="t" r="r" b="b"/>
              <a:pathLst>
                <a:path w="5325" h="5327" extrusionOk="0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6781088" y="4796225"/>
              <a:ext cx="92650" cy="92650"/>
            </a:xfrm>
            <a:custGeom>
              <a:avLst/>
              <a:gdLst/>
              <a:ahLst/>
              <a:cxnLst/>
              <a:rect l="l" t="t" r="r" b="b"/>
              <a:pathLst>
                <a:path w="3706" h="3706" extrusionOk="0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6743388" y="3720400"/>
              <a:ext cx="178275" cy="201975"/>
            </a:xfrm>
            <a:custGeom>
              <a:avLst/>
              <a:gdLst/>
              <a:ahLst/>
              <a:cxnLst/>
              <a:rect l="l" t="t" r="r" b="b"/>
              <a:pathLst>
                <a:path w="7131" h="8079" extrusionOk="0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6909738" y="3936950"/>
              <a:ext cx="66825" cy="51800"/>
            </a:xfrm>
            <a:custGeom>
              <a:avLst/>
              <a:gdLst/>
              <a:ahLst/>
              <a:cxnLst/>
              <a:rect l="l" t="t" r="r" b="b"/>
              <a:pathLst>
                <a:path w="2673" h="2072" extrusionOk="0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6955413" y="3868875"/>
              <a:ext cx="33350" cy="25925"/>
            </a:xfrm>
            <a:custGeom>
              <a:avLst/>
              <a:gdLst/>
              <a:ahLst/>
              <a:cxnLst/>
              <a:rect l="l" t="t" r="r" b="b"/>
              <a:pathLst>
                <a:path w="1334" h="1037" extrusionOk="0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6584963" y="49858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6573388" y="4864300"/>
              <a:ext cx="33425" cy="25925"/>
            </a:xfrm>
            <a:custGeom>
              <a:avLst/>
              <a:gdLst/>
              <a:ahLst/>
              <a:cxnLst/>
              <a:rect l="l" t="t" r="r" b="b"/>
              <a:pathLst>
                <a:path w="1337" h="1037" extrusionOk="0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6775988" y="5037950"/>
              <a:ext cx="39150" cy="25900"/>
            </a:xfrm>
            <a:custGeom>
              <a:avLst/>
              <a:gdLst/>
              <a:ahLst/>
              <a:cxnLst/>
              <a:rect l="l" t="t" r="r" b="b"/>
              <a:pathLst>
                <a:path w="1566" h="1036" extrusionOk="0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6804913" y="40135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6961838" y="4776125"/>
              <a:ext cx="66800" cy="51800"/>
            </a:xfrm>
            <a:custGeom>
              <a:avLst/>
              <a:gdLst/>
              <a:ahLst/>
              <a:cxnLst/>
              <a:rect l="l" t="t" r="r" b="b"/>
              <a:pathLst>
                <a:path w="2672" h="2072" extrusionOk="0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7013238" y="46906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2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1222" name="Google Shape;1222;p28"/>
            <p:cNvSpPr/>
            <p:nvPr/>
          </p:nvSpPr>
          <p:spPr>
            <a:xfrm>
              <a:off x="1507100" y="4306500"/>
              <a:ext cx="691275" cy="691275"/>
            </a:xfrm>
            <a:custGeom>
              <a:avLst/>
              <a:gdLst/>
              <a:ahLst/>
              <a:cxnLst/>
              <a:rect l="l" t="t" r="r" b="b"/>
              <a:pathLst>
                <a:path w="27651" h="27651" extrusionOk="0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2070675" y="4007975"/>
              <a:ext cx="575750" cy="575750"/>
            </a:xfrm>
            <a:custGeom>
              <a:avLst/>
              <a:gdLst/>
              <a:ahLst/>
              <a:cxnLst/>
              <a:rect l="l" t="t" r="r" b="b"/>
              <a:pathLst>
                <a:path w="23030" h="23030" extrusionOk="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2199950" y="4582550"/>
              <a:ext cx="447875" cy="447850"/>
            </a:xfrm>
            <a:custGeom>
              <a:avLst/>
              <a:gdLst/>
              <a:ahLst/>
              <a:cxnLst/>
              <a:rect l="l" t="t" r="r" b="b"/>
              <a:pathLst>
                <a:path w="17915" h="17914" extrusionOk="0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1507100" y="4313125"/>
              <a:ext cx="672325" cy="684625"/>
            </a:xfrm>
            <a:custGeom>
              <a:avLst/>
              <a:gdLst/>
              <a:ahLst/>
              <a:cxnLst/>
              <a:rect l="l" t="t" r="r" b="b"/>
              <a:pathLst>
                <a:path w="26893" h="27385" extrusionOk="0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2070650" y="4042050"/>
              <a:ext cx="477750" cy="541700"/>
            </a:xfrm>
            <a:custGeom>
              <a:avLst/>
              <a:gdLst/>
              <a:ahLst/>
              <a:cxnLst/>
              <a:rect l="l" t="t" r="r" b="b"/>
              <a:pathLst>
                <a:path w="19110" h="21668" extrusionOk="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2199900" y="4643375"/>
              <a:ext cx="409100" cy="387000"/>
            </a:xfrm>
            <a:custGeom>
              <a:avLst/>
              <a:gdLst/>
              <a:ahLst/>
              <a:cxnLst/>
              <a:rect l="l" t="t" r="r" b="b"/>
              <a:pathLst>
                <a:path w="16364" h="15480" extrusionOk="0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1918350" y="3947725"/>
              <a:ext cx="30875" cy="28700"/>
            </a:xfrm>
            <a:custGeom>
              <a:avLst/>
              <a:gdLst/>
              <a:ahLst/>
              <a:cxnLst/>
              <a:rect l="l" t="t" r="r" b="b"/>
              <a:pathLst>
                <a:path w="1235" h="1148" extrusionOk="0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1415300" y="48500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2556750" y="39222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1773100" y="5104850"/>
              <a:ext cx="57725" cy="50925"/>
            </a:xfrm>
            <a:custGeom>
              <a:avLst/>
              <a:gdLst/>
              <a:ahLst/>
              <a:cxnLst/>
              <a:rect l="l" t="t" r="r" b="b"/>
              <a:pathLst>
                <a:path w="2309" h="2037" extrusionOk="0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2123025" y="498342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1614775" y="4268800"/>
              <a:ext cx="28675" cy="28700"/>
            </a:xfrm>
            <a:custGeom>
              <a:avLst/>
              <a:gdLst/>
              <a:ahLst/>
              <a:cxnLst/>
              <a:rect l="l" t="t" r="r" b="b"/>
              <a:pathLst>
                <a:path w="1147" h="1148" extrusionOk="0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2669825" y="449777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2387725" y="4108525"/>
              <a:ext cx="105700" cy="70675"/>
            </a:xfrm>
            <a:custGeom>
              <a:avLst/>
              <a:gdLst/>
              <a:ahLst/>
              <a:cxnLst/>
              <a:rect l="l" t="t" r="r" b="b"/>
              <a:pathLst>
                <a:path w="4228" h="2827" extrusionOk="0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2481100" y="4185075"/>
              <a:ext cx="60975" cy="161075"/>
            </a:xfrm>
            <a:custGeom>
              <a:avLst/>
              <a:gdLst/>
              <a:ahLst/>
              <a:cxnLst/>
              <a:rect l="l" t="t" r="r" b="b"/>
              <a:pathLst>
                <a:path w="2439" h="6443" extrusionOk="0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1864625" y="4426600"/>
              <a:ext cx="146675" cy="78600"/>
            </a:xfrm>
            <a:custGeom>
              <a:avLst/>
              <a:gdLst/>
              <a:ahLst/>
              <a:cxnLst/>
              <a:rect l="l" t="t" r="r" b="b"/>
              <a:pathLst>
                <a:path w="5867" h="3144" extrusionOk="0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2006500" y="4511075"/>
              <a:ext cx="65575" cy="200075"/>
            </a:xfrm>
            <a:custGeom>
              <a:avLst/>
              <a:gdLst/>
              <a:ahLst/>
              <a:cxnLst/>
              <a:rect l="l" t="t" r="r" b="b"/>
              <a:pathLst>
                <a:path w="2623" h="8003" extrusionOk="0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2391750" y="4665325"/>
              <a:ext cx="122625" cy="56025"/>
            </a:xfrm>
            <a:custGeom>
              <a:avLst/>
              <a:gdLst/>
              <a:ahLst/>
              <a:cxnLst/>
              <a:rect l="l" t="t" r="r" b="b"/>
              <a:pathLst>
                <a:path w="4905" h="2241" extrusionOk="0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2510225" y="4740225"/>
              <a:ext cx="48350" cy="130825"/>
            </a:xfrm>
            <a:custGeom>
              <a:avLst/>
              <a:gdLst/>
              <a:ahLst/>
              <a:cxnLst/>
              <a:rect l="l" t="t" r="r" b="b"/>
              <a:pathLst>
                <a:path w="1934" h="5233" extrusionOk="0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1" name="Google Shape;1241;p2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APTION_ONLY_1">
    <p:bg>
      <p:bgPr>
        <a:solidFill>
          <a:schemeClr val="dk2"/>
        </a:solidFill>
        <a:effectLst/>
      </p:bgPr>
    </p:bg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2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29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5" name="Google Shape;1245;p29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246" name="Google Shape;1246;p29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52" name="Google Shape;1252;p29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2"/>
          <p:cNvSpPr txBox="1">
            <a:spLocks noGrp="1"/>
          </p:cNvSpPr>
          <p:nvPr>
            <p:ph type="ctrTitle"/>
          </p:nvPr>
        </p:nvSpPr>
        <p:spPr>
          <a:xfrm>
            <a:off x="1295948" y="440754"/>
            <a:ext cx="6683672" cy="28089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Zen Dots"/>
                <a:ea typeface="Zen Dots"/>
                <a:cs typeface="Zen Dots"/>
                <a:sym typeface="Zen Dots"/>
              </a:rPr>
              <a:t> </a:t>
            </a:r>
            <a:r>
              <a:rPr lang="en" sz="5400" b="1" dirty="0" smtClean="0"/>
              <a:t>The History of Operating Systems</a:t>
            </a:r>
            <a:endParaRPr sz="2800" dirty="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262" name="Google Shape;1262;p32"/>
          <p:cNvSpPr txBox="1">
            <a:spLocks noGrp="1"/>
          </p:cNvSpPr>
          <p:nvPr>
            <p:ph type="subTitle" idx="1"/>
          </p:nvPr>
        </p:nvSpPr>
        <p:spPr>
          <a:xfrm>
            <a:off x="2782672" y="3657601"/>
            <a:ext cx="3308942" cy="374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Martita De La Fuente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lt2"/>
                </a:solidFill>
              </a:rPr>
              <a:t>What is an Operating System?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237083"/>
            <a:ext cx="7704000" cy="3547418"/>
          </a:xfrm>
        </p:spPr>
        <p:txBody>
          <a:bodyPr/>
          <a:lstStyle/>
          <a:p>
            <a:r>
              <a:rPr lang="en-US" sz="1700" dirty="0" smtClean="0">
                <a:solidFill>
                  <a:srgbClr val="FFFF66"/>
                </a:solidFill>
              </a:rPr>
              <a:t>Is the software that controls the overall operation of a computer.</a:t>
            </a:r>
          </a:p>
          <a:p>
            <a:r>
              <a:rPr lang="en-US" sz="1700" dirty="0" smtClean="0">
                <a:solidFill>
                  <a:srgbClr val="FFFF66"/>
                </a:solidFill>
              </a:rPr>
              <a:t>Operating systems make it easier for a user to run a program and communicate with the software.</a:t>
            </a:r>
          </a:p>
          <a:p>
            <a:r>
              <a:rPr lang="en-US" sz="1700" dirty="0" smtClean="0">
                <a:solidFill>
                  <a:srgbClr val="FFFF66"/>
                </a:solidFill>
              </a:rPr>
              <a:t>It provides the means by which a user can store and retrieve files.</a:t>
            </a:r>
          </a:p>
          <a:p>
            <a:r>
              <a:rPr lang="en-US" sz="1700" dirty="0" smtClean="0">
                <a:solidFill>
                  <a:srgbClr val="FFFF66"/>
                </a:solidFill>
              </a:rPr>
              <a:t>Without an operating system, a user cannot run any application. </a:t>
            </a:r>
            <a:endParaRPr lang="en-US" sz="1700" dirty="0">
              <a:solidFill>
                <a:srgbClr val="FFFF66"/>
              </a:solidFill>
            </a:endParaRPr>
          </a:p>
          <a:p>
            <a:r>
              <a:rPr lang="en-US" sz="1700" dirty="0" smtClean="0">
                <a:solidFill>
                  <a:srgbClr val="FFFF66"/>
                </a:solidFill>
              </a:rPr>
              <a:t>It plays a very crucial role in our computers. </a:t>
            </a:r>
          </a:p>
          <a:p>
            <a:pPr marL="139700" indent="0">
              <a:buNone/>
            </a:pPr>
            <a:endParaRPr lang="en-US" sz="1700" dirty="0" smtClean="0">
              <a:solidFill>
                <a:srgbClr val="FFFF66"/>
              </a:solidFill>
            </a:endParaRPr>
          </a:p>
          <a:p>
            <a:pPr marL="139700" indent="0">
              <a:buNone/>
            </a:pPr>
            <a:r>
              <a:rPr lang="en-US" sz="1700" dirty="0" smtClean="0">
                <a:solidFill>
                  <a:srgbClr val="FFFF66"/>
                </a:solidFill>
              </a:rPr>
              <a:t> </a:t>
            </a:r>
            <a:r>
              <a:rPr lang="en-US" sz="1700" dirty="0">
                <a:solidFill>
                  <a:srgbClr val="FFFF66"/>
                </a:solidFill>
              </a:rPr>
              <a:t>B</a:t>
            </a:r>
            <a:r>
              <a:rPr lang="en-US" sz="1700" dirty="0" smtClean="0">
                <a:solidFill>
                  <a:srgbClr val="FFFF66"/>
                </a:solidFill>
              </a:rPr>
              <a:t>est known examples of an operating systems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 smtClean="0">
                <a:solidFill>
                  <a:srgbClr val="FFFF66"/>
                </a:solidFill>
              </a:rPr>
              <a:t>Windows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 smtClean="0">
                <a:solidFill>
                  <a:srgbClr val="FFFF66"/>
                </a:solidFill>
              </a:rPr>
              <a:t>Linux 					</a:t>
            </a:r>
            <a:endParaRPr lang="en-US" sz="1700" dirty="0">
              <a:solidFill>
                <a:srgbClr val="FFFF66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 err="1" smtClean="0">
                <a:solidFill>
                  <a:srgbClr val="FFFF66"/>
                </a:solidFill>
              </a:rPr>
              <a:t>macOS</a:t>
            </a:r>
            <a:r>
              <a:rPr lang="en-US" sz="1700" dirty="0" smtClean="0">
                <a:solidFill>
                  <a:srgbClr val="FFFF66"/>
                </a:solidFill>
              </a:rPr>
              <a:t>           </a:t>
            </a:r>
            <a:r>
              <a:rPr lang="en-US" sz="1600" dirty="0" smtClean="0"/>
              <a:t>						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265" y="2902767"/>
            <a:ext cx="2665925" cy="175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4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First Generation</a:t>
            </a:r>
            <a:endParaRPr lang="en-US" sz="2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Today’s operating systems are large , complex software packages that have grown from humble beginnings.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First generation (1945-1955) only had computer systems that were used to perform simple mathematical operations and also electronic computers were introduced during the 1940’s.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</a:t>
            </a:r>
            <a:r>
              <a:rPr 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o 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control the machine functions plug boards were used using the wiring</a:t>
            </a:r>
            <a:r>
              <a:rPr 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Execution of each program is called a job.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070" y="3313051"/>
            <a:ext cx="3279978" cy="137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9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Second Generation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(1955-1965) </a:t>
            </a:r>
            <a:r>
              <a:rPr lang="en-US" sz="1600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lang="en-US" sz="1600" b="1" dirty="0" err="1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Motos</a:t>
            </a:r>
            <a:r>
              <a:rPr lang="en-US" sz="1600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Operating System 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the first operating system that came into the picture in the 1950’s which was developed for IBM Computers. </a:t>
            </a:r>
          </a:p>
          <a:p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the first one that bought an operating system into the world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second generation, around the 1960s the first UNIX Operating system was developed that was available for free for a few years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9700" indent="0">
              <a:buNone/>
            </a:pP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139700" indent="0">
              <a:buNone/>
            </a:pP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operating system and Batch OS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970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477" y="2760264"/>
            <a:ext cx="2811351" cy="197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B0E1F0"/>
                </a:solidFill>
              </a:rPr>
              <a:t>Third Generation</a:t>
            </a:r>
            <a:endParaRPr lang="en-US" dirty="0">
              <a:solidFill>
                <a:srgbClr val="B0E1F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(1965-1980)</a:t>
            </a:r>
            <a:r>
              <a:rPr lang="en-US" sz="14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third generation, the concept of multiprogramming was introduced in which multiple tasks could be performed in a single </a:t>
            </a:r>
            <a:r>
              <a:rPr lang="en-US" sz="1400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computer.</a:t>
            </a:r>
          </a:p>
          <a:p>
            <a:pPr marL="139700" indent="0">
              <a:buNone/>
            </a:pPr>
            <a:r>
              <a:rPr lang="en-US" sz="1400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Example</a:t>
            </a:r>
            <a:r>
              <a:rPr lang="en-US" sz="14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operating </a:t>
            </a:r>
            <a:r>
              <a:rPr lang="en-US" sz="1400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r>
              <a:rPr lang="en-US" sz="14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to performing multiple tasks at a time, multiprogramming allows the CPU to be busy every time multiple tasks are performed on the same computer</a:t>
            </a:r>
            <a:r>
              <a:rPr lang="en-US" sz="1400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400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4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1961, the development of </a:t>
            </a:r>
            <a:r>
              <a:rPr lang="en-US" sz="1400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‘minicomputers</a:t>
            </a:r>
            <a:r>
              <a:rPr lang="en-US" sz="14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phenomenal growth was introduced.</a:t>
            </a:r>
          </a:p>
          <a:p>
            <a:pPr marL="13970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15398" y="2827599"/>
            <a:ext cx="2055092" cy="201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6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Fourth Generation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500" b="1" dirty="0">
                <a:solidFill>
                  <a:srgbClr val="B0E1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(1980-now)</a:t>
            </a:r>
            <a:r>
              <a:rPr lang="en-US" sz="1500" dirty="0">
                <a:solidFill>
                  <a:srgbClr val="B0E1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evolution of computers aka operating systems came under the fourth generation. Every user is using their personal computers in this generation. </a:t>
            </a:r>
            <a:endParaRPr lang="en-US" sz="1500" dirty="0" smtClean="0">
              <a:solidFill>
                <a:srgbClr val="B0E1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B0E1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concept of personal computers is similar to the minicomputer that was introduced in the third generation. </a:t>
            </a:r>
          </a:p>
          <a:p>
            <a:r>
              <a:rPr lang="en-US" sz="1500" dirty="0">
                <a:solidFill>
                  <a:srgbClr val="B0E1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Today, Windows is the most popular operating system and has evolved from Windows 95, Windows </a:t>
            </a:r>
            <a:r>
              <a:rPr lang="en-US" sz="1500" dirty="0" smtClean="0">
                <a:solidFill>
                  <a:srgbClr val="B0E1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98. The most used windows operating system was windows 7 and 10. In 2021, windows 11 was introduced with major changes.</a:t>
            </a:r>
            <a:endParaRPr lang="en-US" sz="1500" dirty="0">
              <a:solidFill>
                <a:srgbClr val="B0E1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85" y="3207636"/>
            <a:ext cx="2729516" cy="1528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029" y="3000777"/>
            <a:ext cx="3076608" cy="160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179" y="1098200"/>
            <a:ext cx="5396248" cy="320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6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0535"/>
            <a:ext cx="9046582" cy="30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0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673A9"/>
      </a:lt2>
      <a:accent1>
        <a:srgbClr val="D899B3"/>
      </a:accent1>
      <a:accent2>
        <a:srgbClr val="9A4496"/>
      </a:accent2>
      <a:accent3>
        <a:srgbClr val="7EC8D4"/>
      </a:accent3>
      <a:accent4>
        <a:srgbClr val="6AA4D6"/>
      </a:accent4>
      <a:accent5>
        <a:srgbClr val="06467E"/>
      </a:accent5>
      <a:accent6>
        <a:srgbClr val="2F2B1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403</Words>
  <Application>Microsoft Office PowerPoint</Application>
  <PresentationFormat>On-screen Show (16:9)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Zen Dots</vt:lpstr>
      <vt:lpstr>Courier New</vt:lpstr>
      <vt:lpstr>Anaheim</vt:lpstr>
      <vt:lpstr>Times New Roman</vt:lpstr>
      <vt:lpstr> Computer Science Degree for College by Slidesgo</vt:lpstr>
      <vt:lpstr> The History of Operating Systems</vt:lpstr>
      <vt:lpstr>What is an Operating System?</vt:lpstr>
      <vt:lpstr>First Generation</vt:lpstr>
      <vt:lpstr>Second Generation</vt:lpstr>
      <vt:lpstr>Third Generation</vt:lpstr>
      <vt:lpstr>Fourth Generation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The History of Operating Systems</dc:title>
  <cp:lastModifiedBy>Microsoft account</cp:lastModifiedBy>
  <cp:revision>20</cp:revision>
  <dcterms:modified xsi:type="dcterms:W3CDTF">2023-11-28T19:28:19Z</dcterms:modified>
</cp:coreProperties>
</file>