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1" r:id="rId4"/>
    <p:sldId id="264" r:id="rId5"/>
    <p:sldId id="272" r:id="rId6"/>
    <p:sldId id="261" r:id="rId7"/>
    <p:sldId id="262" r:id="rId8"/>
    <p:sldId id="260" r:id="rId9"/>
    <p:sldId id="273" r:id="rId10"/>
    <p:sldId id="274" r:id="rId11"/>
    <p:sldId id="275" r:id="rId12"/>
    <p:sldId id="276" r:id="rId13"/>
    <p:sldId id="263" r:id="rId14"/>
    <p:sldId id="259" r:id="rId15"/>
    <p:sldId id="258" r:id="rId16"/>
  </p:sldIdLst>
  <p:sldSz cx="12192000" cy="6858000"/>
  <p:notesSz cx="6888163" cy="100203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30ACEC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43" autoAdjust="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D4B36ED2-420C-4DAE-B3DE-22D1DDB82222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2044F4D7-B77C-4082-BC8C-22E57F3C52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25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25C-783E-403C-A3BB-3E4C5172B44C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81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25C-783E-403C-A3BB-3E4C5172B44C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15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25C-783E-403C-A3BB-3E4C5172B44C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669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25C-783E-403C-A3BB-3E4C5172B44C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276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25C-783E-403C-A3BB-3E4C5172B44C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71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25C-783E-403C-A3BB-3E4C5172B44C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274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25C-783E-403C-A3BB-3E4C5172B44C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459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25C-783E-403C-A3BB-3E4C5172B44C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771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25C-783E-403C-A3BB-3E4C5172B44C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55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25C-783E-403C-A3BB-3E4C5172B44C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12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25C-783E-403C-A3BB-3E4C5172B44C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81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25C-783E-403C-A3BB-3E4C5172B44C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09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25C-783E-403C-A3BB-3E4C5172B44C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36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25C-783E-403C-A3BB-3E4C5172B44C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24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25C-783E-403C-A3BB-3E4C5172B44C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94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25C-783E-403C-A3BB-3E4C5172B44C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7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25C-783E-403C-A3BB-3E4C5172B44C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14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FEF25C-783E-403C-A3BB-3E4C5172B44C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62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31177" y="1505573"/>
            <a:ext cx="8574622" cy="2616199"/>
          </a:xfrm>
        </p:spPr>
        <p:txBody>
          <a:bodyPr>
            <a:noAutofit/>
          </a:bodyPr>
          <a:lstStyle/>
          <a:p>
            <a:r>
              <a:rPr lang="ru-RU" sz="4400" dirty="0" err="1">
                <a:solidFill>
                  <a:srgbClr val="30ACEC"/>
                </a:solidFill>
                <a:latin typeface="Montserrat ExtraLight" panose="00000300000000000000" pitchFamily="2" charset="-52"/>
                <a:cs typeface="Times New Roman" panose="02020603050405020304" pitchFamily="18" charset="0"/>
              </a:rPr>
              <a:t>Дослідження</a:t>
            </a:r>
            <a:r>
              <a:rPr lang="ru-RU" sz="4400" dirty="0">
                <a:solidFill>
                  <a:srgbClr val="30ACEC"/>
                </a:solidFill>
                <a:latin typeface="Montserrat ExtraLight" panose="00000300000000000000" pitchFamily="2" charset="-52"/>
                <a:cs typeface="Times New Roman" panose="02020603050405020304" pitchFamily="18" charset="0"/>
              </a:rPr>
              <a:t> та </a:t>
            </a:r>
            <a:r>
              <a:rPr lang="ru-RU" sz="4400" dirty="0" err="1">
                <a:solidFill>
                  <a:srgbClr val="30ACEC"/>
                </a:solidFill>
                <a:latin typeface="Montserrat ExtraLight" panose="00000300000000000000" pitchFamily="2" charset="-52"/>
                <a:cs typeface="Times New Roman" panose="02020603050405020304" pitchFamily="18" charset="0"/>
              </a:rPr>
              <a:t>створення</a:t>
            </a:r>
            <a:r>
              <a:rPr lang="ru-RU" sz="4400" dirty="0">
                <a:solidFill>
                  <a:srgbClr val="30ACEC"/>
                </a:solidFill>
                <a:latin typeface="Montserrat ExtraLight" panose="00000300000000000000" pitchFamily="2" charset="-52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solidFill>
                  <a:srgbClr val="30ACEC"/>
                </a:solidFill>
                <a:latin typeface="Montserrat ExtraLight" panose="00000300000000000000" pitchFamily="2" charset="-52"/>
                <a:cs typeface="Times New Roman" panose="02020603050405020304" pitchFamily="18" charset="0"/>
              </a:rPr>
              <a:t>методів</a:t>
            </a:r>
            <a:r>
              <a:rPr lang="ru-RU" sz="4400" dirty="0">
                <a:solidFill>
                  <a:srgbClr val="30ACEC"/>
                </a:solidFill>
                <a:latin typeface="Montserrat ExtraLight" panose="00000300000000000000" pitchFamily="2" charset="-52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solidFill>
                  <a:srgbClr val="30ACEC"/>
                </a:solidFill>
                <a:latin typeface="Montserrat ExtraLight" panose="00000300000000000000" pitchFamily="2" charset="-52"/>
                <a:cs typeface="Times New Roman" panose="02020603050405020304" pitchFamily="18" charset="0"/>
              </a:rPr>
              <a:t>шифрування</a:t>
            </a:r>
            <a:r>
              <a:rPr lang="ru-RU" sz="4400" dirty="0">
                <a:solidFill>
                  <a:srgbClr val="30ACEC"/>
                </a:solidFill>
                <a:latin typeface="Montserrat ExtraLight" panose="00000300000000000000" pitchFamily="2" charset="-52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solidFill>
                  <a:srgbClr val="30ACEC"/>
                </a:solidFill>
                <a:latin typeface="Montserrat ExtraLight" panose="00000300000000000000" pitchFamily="2" charset="-52"/>
                <a:cs typeface="Times New Roman" panose="02020603050405020304" pitchFamily="18" charset="0"/>
              </a:rPr>
              <a:t>повідомлень</a:t>
            </a:r>
            <a:r>
              <a:rPr lang="ru-RU" sz="4400" dirty="0">
                <a:solidFill>
                  <a:srgbClr val="30ACEC"/>
                </a:solidFill>
                <a:latin typeface="Montserrat ExtraLight" panose="00000300000000000000" pitchFamily="2" charset="-52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solidFill>
                  <a:srgbClr val="30ACEC"/>
                </a:solidFill>
                <a:latin typeface="Montserrat ExtraLight" panose="00000300000000000000" pitchFamily="2" charset="-52"/>
                <a:cs typeface="Times New Roman" panose="02020603050405020304" pitchFamily="18" charset="0"/>
              </a:rPr>
              <a:t>користувача</a:t>
            </a:r>
            <a:r>
              <a:rPr lang="ru-RU" sz="4400" dirty="0">
                <a:solidFill>
                  <a:srgbClr val="30ACEC"/>
                </a:solidFill>
                <a:latin typeface="Montserrat ExtraLight" panose="00000300000000000000" pitchFamily="2" charset="-52"/>
                <a:cs typeface="Times New Roman" panose="02020603050405020304" pitchFamily="18" charset="0"/>
              </a:rPr>
              <a:t> веб-</a:t>
            </a:r>
            <a:r>
              <a:rPr lang="ru-RU" sz="4400" dirty="0" err="1">
                <a:solidFill>
                  <a:srgbClr val="30ACEC"/>
                </a:solidFill>
                <a:latin typeface="Montserrat ExtraLight" panose="00000300000000000000" pitchFamily="2" charset="-52"/>
                <a:cs typeface="Times New Roman" panose="02020603050405020304" pitchFamily="18" charset="0"/>
              </a:rPr>
              <a:t>сервісу</a:t>
            </a:r>
            <a:r>
              <a:rPr lang="ru-RU" sz="4400" dirty="0">
                <a:solidFill>
                  <a:srgbClr val="30ACEC"/>
                </a:solidFill>
                <a:latin typeface="Montserrat ExtraLight" panose="00000300000000000000" pitchFamily="2" charset="-52"/>
                <a:cs typeface="Times New Roman" panose="02020603050405020304" pitchFamily="18" charset="0"/>
              </a:rPr>
              <a:t> для </a:t>
            </a:r>
            <a:r>
              <a:rPr lang="ru-RU" sz="4400" dirty="0" err="1">
                <a:solidFill>
                  <a:srgbClr val="30ACEC"/>
                </a:solidFill>
                <a:latin typeface="Montserrat ExtraLight" panose="00000300000000000000" pitchFamily="2" charset="-52"/>
                <a:cs typeface="Times New Roman" panose="02020603050405020304" pitchFamily="18" charset="0"/>
              </a:rPr>
              <a:t>інтернет</a:t>
            </a:r>
            <a:r>
              <a:rPr lang="ru-RU" sz="4400" dirty="0">
                <a:solidFill>
                  <a:srgbClr val="30ACEC"/>
                </a:solidFill>
                <a:latin typeface="Montserrat ExtraLight" panose="00000300000000000000" pitchFamily="2" charset="-52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solidFill>
                  <a:srgbClr val="30ACEC"/>
                </a:solidFill>
                <a:latin typeface="Montserrat ExtraLight" panose="00000300000000000000" pitchFamily="2" charset="-52"/>
                <a:cs typeface="Times New Roman" panose="02020603050405020304" pitchFamily="18" charset="0"/>
              </a:rPr>
              <a:t>листування</a:t>
            </a:r>
            <a:endParaRPr lang="ru-RU" sz="4400" dirty="0">
              <a:solidFill>
                <a:srgbClr val="30ACEC"/>
              </a:solidFill>
              <a:latin typeface="Montserrat ExtraLight" panose="00000300000000000000" pitchFamily="2" charset="-52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90012" y="5009278"/>
            <a:ext cx="7201988" cy="1388534"/>
          </a:xfrm>
        </p:spPr>
        <p:txBody>
          <a:bodyPr/>
          <a:lstStyle/>
          <a:p>
            <a:pPr algn="l"/>
            <a:r>
              <a:rPr lang="uk-UA" dirty="0" smtClean="0">
                <a:solidFill>
                  <a:srgbClr val="595959"/>
                </a:solidFill>
                <a:latin typeface="Montserrat" panose="00000500000000000000" pitchFamily="2" charset="-52"/>
                <a:cs typeface="Times New Roman" panose="02020603050405020304" pitchFamily="18" charset="0"/>
              </a:rPr>
              <a:t>Виконав: студент групи КІТ-М119б Марценюк Б.В.</a:t>
            </a:r>
          </a:p>
          <a:p>
            <a:pPr algn="just"/>
            <a:r>
              <a:rPr lang="uk-UA" dirty="0" smtClean="0">
                <a:solidFill>
                  <a:srgbClr val="595959"/>
                </a:solidFill>
                <a:latin typeface="Montserrat" panose="00000500000000000000" pitchFamily="2" charset="-52"/>
                <a:cs typeface="Times New Roman" panose="02020603050405020304" pitchFamily="18" charset="0"/>
              </a:rPr>
              <a:t>Керівник: проф. Філоненко А.М.</a:t>
            </a:r>
            <a:endParaRPr lang="ru-RU" dirty="0">
              <a:solidFill>
                <a:srgbClr val="595959"/>
              </a:solidFill>
              <a:latin typeface="Montserrat" panose="00000500000000000000" pitchFamily="2" charset="-5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28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552" y="1209730"/>
            <a:ext cx="7677897" cy="49497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91319" y="618565"/>
            <a:ext cx="4096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>
                <a:latin typeface="Montserrat ExtraLight" panose="00000300000000000000" pitchFamily="2" charset="-52"/>
              </a:rPr>
              <a:t>Час шифрування</a:t>
            </a:r>
            <a:endParaRPr lang="ru-RU" sz="3200" dirty="0">
              <a:latin typeface="Montserrat ExtraLight" panose="000003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5038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153" y="1133322"/>
            <a:ext cx="8144062" cy="52502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96118" y="618565"/>
            <a:ext cx="4473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>
                <a:latin typeface="Montserrat ExtraLight" panose="00000300000000000000" pitchFamily="2" charset="-52"/>
              </a:rPr>
              <a:t>Час дешифрування</a:t>
            </a:r>
            <a:endParaRPr lang="ru-RU" sz="3200" dirty="0">
              <a:latin typeface="Montserrat ExtraLight" panose="000003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0078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188" y="155821"/>
            <a:ext cx="8732142" cy="233715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998" y="2613371"/>
            <a:ext cx="6297332" cy="40597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88580" y="5145269"/>
            <a:ext cx="3342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>
                <a:latin typeface="Montserrat ExtraLight" panose="00000300000000000000" pitchFamily="2" charset="-52"/>
              </a:rPr>
              <a:t>Час </a:t>
            </a:r>
            <a:r>
              <a:rPr lang="ru-RU" sz="2400" dirty="0" err="1">
                <a:latin typeface="Montserrat ExtraLight" panose="00000300000000000000" pitchFamily="2" charset="-52"/>
              </a:rPr>
              <a:t>дешифрування</a:t>
            </a:r>
            <a:r>
              <a:rPr lang="ru-RU" sz="2400" dirty="0">
                <a:latin typeface="Montserrat ExtraLight" panose="00000300000000000000" pitchFamily="2" charset="-52"/>
              </a:rPr>
              <a:t> </a:t>
            </a:r>
            <a:endParaRPr lang="ru-RU" sz="2400" dirty="0" smtClean="0">
              <a:latin typeface="Montserrat ExtraLight" panose="00000300000000000000" pitchFamily="2" charset="-52"/>
            </a:endParaRPr>
          </a:p>
          <a:p>
            <a:pPr algn="r"/>
            <a:r>
              <a:rPr lang="ru-RU" sz="2400" dirty="0" smtClean="0">
                <a:latin typeface="Montserrat ExtraLight" panose="00000300000000000000" pitchFamily="2" charset="-52"/>
              </a:rPr>
              <a:t>в </a:t>
            </a:r>
            <a:r>
              <a:rPr lang="ru-RU" sz="2400" dirty="0" err="1">
                <a:latin typeface="Montserrat ExtraLight" panose="00000300000000000000" pitchFamily="2" charset="-52"/>
              </a:rPr>
              <a:t>залежності</a:t>
            </a:r>
            <a:r>
              <a:rPr lang="ru-RU" sz="2400" dirty="0">
                <a:latin typeface="Montserrat ExtraLight" panose="00000300000000000000" pitchFamily="2" charset="-52"/>
              </a:rPr>
              <a:t> </a:t>
            </a:r>
            <a:r>
              <a:rPr lang="ru-RU" sz="2400" dirty="0" err="1">
                <a:latin typeface="Montserrat ExtraLight" panose="00000300000000000000" pitchFamily="2" charset="-52"/>
              </a:rPr>
              <a:t>від</a:t>
            </a:r>
            <a:r>
              <a:rPr lang="ru-RU" sz="2400" dirty="0">
                <a:latin typeface="Montserrat ExtraLight" panose="00000300000000000000" pitchFamily="2" charset="-52"/>
              </a:rPr>
              <a:t> </a:t>
            </a:r>
            <a:endParaRPr lang="ru-RU" sz="2400" dirty="0" smtClean="0">
              <a:latin typeface="Montserrat ExtraLight" panose="00000300000000000000" pitchFamily="2" charset="-52"/>
            </a:endParaRPr>
          </a:p>
          <a:p>
            <a:pPr algn="r"/>
            <a:r>
              <a:rPr lang="ru-RU" sz="2400" dirty="0" err="1" smtClean="0">
                <a:latin typeface="Montserrat ExtraLight" panose="00000300000000000000" pitchFamily="2" charset="-52"/>
              </a:rPr>
              <a:t>розміру</a:t>
            </a:r>
            <a:r>
              <a:rPr lang="ru-RU" sz="2400" dirty="0" smtClean="0">
                <a:latin typeface="Montserrat ExtraLight" panose="00000300000000000000" pitchFamily="2" charset="-52"/>
              </a:rPr>
              <a:t> </a:t>
            </a:r>
            <a:r>
              <a:rPr lang="ru-RU" sz="2400" dirty="0">
                <a:latin typeface="Montserrat ExtraLight" panose="00000300000000000000" pitchFamily="2" charset="-52"/>
              </a:rPr>
              <a:t>файлу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53357" y="3321993"/>
            <a:ext cx="3127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 err="1" smtClean="0">
                <a:latin typeface="Montserrat ExtraLight" panose="00000300000000000000" pitchFamily="2" charset="-52"/>
              </a:rPr>
              <a:t>Порівняння</a:t>
            </a:r>
            <a:endParaRPr lang="ru-RU" sz="2400" dirty="0" smtClean="0">
              <a:latin typeface="Montserrat ExtraLight" panose="00000300000000000000" pitchFamily="2" charset="-52"/>
            </a:endParaRPr>
          </a:p>
          <a:p>
            <a:pPr algn="r"/>
            <a:r>
              <a:rPr lang="ru-RU" sz="2400" dirty="0" err="1" smtClean="0">
                <a:latin typeface="Montserrat ExtraLight" panose="00000300000000000000" pitchFamily="2" charset="-52"/>
              </a:rPr>
              <a:t>використовуваної</a:t>
            </a:r>
            <a:endParaRPr lang="ru-RU" sz="2400" dirty="0" smtClean="0">
              <a:latin typeface="Montserrat ExtraLight" panose="00000300000000000000" pitchFamily="2" charset="-52"/>
            </a:endParaRPr>
          </a:p>
          <a:p>
            <a:pPr algn="r"/>
            <a:r>
              <a:rPr lang="ru-RU" sz="2400" dirty="0" err="1" smtClean="0">
                <a:latin typeface="Montserrat ExtraLight" panose="00000300000000000000" pitchFamily="2" charset="-52"/>
              </a:rPr>
              <a:t>пам'яті</a:t>
            </a:r>
            <a:endParaRPr lang="ru-RU" sz="2400" dirty="0">
              <a:latin typeface="Montserrat ExtraLight" panose="00000300000000000000" pitchFamily="2" charset="-52"/>
            </a:endParaRPr>
          </a:p>
        </p:txBody>
      </p:sp>
      <p:sp>
        <p:nvSpPr>
          <p:cNvPr id="12" name="Стрелка вниз 11"/>
          <p:cNvSpPr/>
          <p:nvPr/>
        </p:nvSpPr>
        <p:spPr>
          <a:xfrm rot="10800000">
            <a:off x="4237065" y="2613371"/>
            <a:ext cx="394097" cy="60558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 rot="16200000">
            <a:off x="4891489" y="5245590"/>
            <a:ext cx="394097" cy="60558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56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339" y="251851"/>
            <a:ext cx="4210050" cy="6372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70847" y="1488141"/>
            <a:ext cx="3012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3200" dirty="0" smtClean="0">
                <a:latin typeface="Montserrat ExtraLight" panose="00000300000000000000" pitchFamily="2" charset="-52"/>
              </a:rPr>
              <a:t>Метод шифрування повідомлень</a:t>
            </a:r>
            <a:endParaRPr lang="ru-RU" sz="3200" dirty="0">
              <a:latin typeface="Montserrat ExtraLight" panose="000003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2280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84312" y="250371"/>
            <a:ext cx="10018711" cy="1725706"/>
          </a:xfrm>
        </p:spPr>
        <p:txBody>
          <a:bodyPr>
            <a:normAutofit/>
          </a:bodyPr>
          <a:lstStyle/>
          <a:p>
            <a:r>
              <a:rPr lang="uk-UA" sz="5400" dirty="0" smtClean="0">
                <a:solidFill>
                  <a:srgbClr val="30ACEC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Висновки:</a:t>
            </a:r>
            <a:endParaRPr lang="ru-RU" sz="5400" dirty="0">
              <a:solidFill>
                <a:srgbClr val="30ACEC"/>
              </a:solidFill>
              <a:latin typeface="Montserrat ExtraLight" panose="00000300000000000000" pitchFamily="2" charset="-52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1484312" y="1743251"/>
            <a:ext cx="10018713" cy="3603812"/>
          </a:xfrm>
        </p:spPr>
        <p:txBody>
          <a:bodyPr>
            <a:normAutofit fontScale="92500"/>
          </a:bodyPr>
          <a:lstStyle/>
          <a:p>
            <a:pPr marL="342900" indent="-342900" algn="just">
              <a:buClr>
                <a:srgbClr val="404040"/>
              </a:buClr>
              <a:buSzPct val="100000"/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Детально розглянуті існуючі методи шифрування повідомлень, порівняні існуючі методи з метою виявлення недоліків і переваг кожного з них; </a:t>
            </a:r>
            <a:endParaRPr lang="ru-RU" dirty="0">
              <a:solidFill>
                <a:srgbClr val="595959"/>
              </a:solidFill>
              <a:latin typeface="Montserrat ExtraLight" panose="00000300000000000000" pitchFamily="2" charset="-52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342900" indent="-342900" algn="just">
              <a:buClr>
                <a:srgbClr val="404040"/>
              </a:buClr>
              <a:buSzPct val="100000"/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Досліджені </a:t>
            </a:r>
            <a:r>
              <a:rPr lang="uk-UA" dirty="0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способи злому </a:t>
            </a:r>
            <a:r>
              <a:rPr lang="uk-UA" dirty="0" err="1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хешей</a:t>
            </a:r>
            <a:r>
              <a:rPr lang="uk-UA" dirty="0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. </a:t>
            </a:r>
            <a:endParaRPr lang="uk-UA" dirty="0" smtClean="0">
              <a:solidFill>
                <a:srgbClr val="595959"/>
              </a:solidFill>
              <a:latin typeface="Montserrat ExtraLight" panose="00000300000000000000" pitchFamily="2" charset="-52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342900" indent="-342900" algn="just">
              <a:buClr>
                <a:srgbClr val="404040"/>
              </a:buClr>
              <a:buSzPct val="100000"/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Результат дослідження було опубліковано у науковому збірнику «</a:t>
            </a:r>
            <a:r>
              <a:rPr lang="ru-RU" dirty="0" err="1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Системи</a:t>
            </a:r>
            <a:r>
              <a:rPr lang="ru-RU" dirty="0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управління</a:t>
            </a:r>
            <a:r>
              <a:rPr lang="ru-RU" dirty="0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, </a:t>
            </a:r>
            <a:r>
              <a:rPr lang="ru-RU" dirty="0" err="1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навігації</a:t>
            </a:r>
            <a:r>
              <a:rPr lang="ru-RU" dirty="0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 та </a:t>
            </a:r>
            <a:r>
              <a:rPr lang="ru-RU" dirty="0" err="1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зв’язку</a:t>
            </a:r>
            <a:r>
              <a:rPr lang="ru-RU" dirty="0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, 2020, </a:t>
            </a:r>
            <a:r>
              <a:rPr lang="ru-RU" dirty="0" err="1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випуск</a:t>
            </a:r>
            <a:r>
              <a:rPr lang="ru-RU" dirty="0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 3(61)</a:t>
            </a:r>
            <a:r>
              <a:rPr lang="uk-UA" dirty="0" smtClean="0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» у вигляді статті.</a:t>
            </a:r>
          </a:p>
          <a:p>
            <a:pPr marL="342900" indent="-342900" algn="just">
              <a:buClr>
                <a:srgbClr val="404040"/>
              </a:buClr>
              <a:buSzPct val="100000"/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Створено метод шифрування повідомлень.</a:t>
            </a:r>
            <a:endParaRPr lang="uk-UA" dirty="0" smtClean="0">
              <a:solidFill>
                <a:srgbClr val="595959"/>
              </a:solidFill>
              <a:latin typeface="Montserrat ExtraLight" panose="00000300000000000000" pitchFamily="2" charset="-52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342900" indent="-342900" algn="just">
              <a:buClr>
                <a:srgbClr val="404040"/>
              </a:buClr>
              <a:buSzPct val="100000"/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У проектному розділі були виконані </a:t>
            </a:r>
            <a:r>
              <a:rPr lang="uk-UA" dirty="0" smtClean="0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розробка </a:t>
            </a:r>
            <a:r>
              <a:rPr lang="uk-UA" dirty="0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бази даних, з описом усіх таблиць і їх призначення, розроблено інтерфейс, створений власний алгоритм шифрування, спроектовано серверну і клієнтську частину веб-сервісу.</a:t>
            </a:r>
            <a:endParaRPr lang="ru-RU" dirty="0">
              <a:solidFill>
                <a:srgbClr val="595959"/>
              </a:solidFill>
              <a:latin typeface="Montserrat ExtraLight" panose="00000300000000000000" pitchFamily="2" charset="-52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342900" indent="-342900" algn="just">
              <a:buClr>
                <a:srgbClr val="404040"/>
              </a:buClr>
              <a:buSzPct val="100000"/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51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412593" y="2236694"/>
            <a:ext cx="10018713" cy="1752599"/>
          </a:xfrm>
        </p:spPr>
        <p:txBody>
          <a:bodyPr>
            <a:normAutofit/>
          </a:bodyPr>
          <a:lstStyle/>
          <a:p>
            <a:r>
              <a:rPr lang="uk-UA" sz="5400" dirty="0" smtClean="0">
                <a:solidFill>
                  <a:srgbClr val="30ACEC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Дякую за увагу</a:t>
            </a:r>
            <a:endParaRPr lang="ru-RU" sz="5400" dirty="0">
              <a:solidFill>
                <a:srgbClr val="30ACEC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41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7508" y="677091"/>
            <a:ext cx="4380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200" b="1" dirty="0" smtClean="0">
                <a:latin typeface="Montserrat ExtraLight" panose="00000300000000000000" pitchFamily="2" charset="-52"/>
              </a:rPr>
              <a:t>Безпека в інтернеті</a:t>
            </a:r>
            <a:endParaRPr lang="ru-RU" sz="3200" dirty="0">
              <a:latin typeface="Montserrat ExtraLight" panose="00000300000000000000" pitchFamily="2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4959" y="4071258"/>
            <a:ext cx="51728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sz="2800" b="1" dirty="0" smtClean="0">
                <a:latin typeface="Montserrat ExtraLight" panose="00000300000000000000" pitchFamily="2" charset="-52"/>
              </a:rPr>
              <a:t>Завдання шифрування: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uk-UA" sz="2800" dirty="0" smtClean="0">
                <a:latin typeface="Montserrat ExtraLight" panose="00000300000000000000" pitchFamily="2" charset="-52"/>
              </a:rPr>
              <a:t>Перевірка </a:t>
            </a:r>
            <a:r>
              <a:rPr lang="uk-UA" sz="2800" dirty="0">
                <a:latin typeface="Montserrat ExtraLight" panose="00000300000000000000" pitchFamily="2" charset="-52"/>
              </a:rPr>
              <a:t>особистості</a:t>
            </a:r>
            <a:endParaRPr lang="ru-RU" sz="2800" dirty="0">
              <a:latin typeface="Montserrat ExtraLight" panose="00000300000000000000" pitchFamily="2" charset="-52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uk-UA" sz="2800" dirty="0">
                <a:latin typeface="Montserrat ExtraLight" panose="00000300000000000000" pitchFamily="2" charset="-52"/>
              </a:rPr>
              <a:t>Цілісність повідомлення</a:t>
            </a:r>
            <a:endParaRPr lang="ru-RU" sz="2800" dirty="0">
              <a:latin typeface="Montserrat ExtraLight" panose="00000300000000000000" pitchFamily="2" charset="-52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uk-UA" sz="2800" dirty="0">
                <a:latin typeface="Montserrat ExtraLight" panose="00000300000000000000" pitchFamily="2" charset="-52"/>
              </a:rPr>
              <a:t>Конфіденційність</a:t>
            </a:r>
            <a:endParaRPr lang="ru-RU" sz="2800" dirty="0">
              <a:latin typeface="Montserrat ExtraLight" panose="00000300000000000000" pitchFamily="2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9622" y="4010298"/>
            <a:ext cx="51728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sz="2800" b="1" dirty="0" smtClean="0">
                <a:latin typeface="Montserrat ExtraLight" panose="00000300000000000000" pitchFamily="2" charset="-52"/>
              </a:rPr>
              <a:t>Методи збереження інформації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uk-UA" sz="2800" dirty="0" smtClean="0">
                <a:latin typeface="Montserrat ExtraLight" panose="00000300000000000000" pitchFamily="2" charset="-52"/>
              </a:rPr>
              <a:t>Хешування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uk-UA" sz="2800" dirty="0" smtClean="0">
                <a:latin typeface="Montserrat ExtraLight" panose="00000300000000000000" pitchFamily="2" charset="-52"/>
              </a:rPr>
              <a:t>Шифрування</a:t>
            </a:r>
            <a:endParaRPr lang="ru-RU" sz="2800" dirty="0">
              <a:latin typeface="Montserrat ExtraLight" panose="00000300000000000000" pitchFamily="2" charset="-52"/>
            </a:endParaRPr>
          </a:p>
        </p:txBody>
      </p:sp>
      <p:pic>
        <p:nvPicPr>
          <p:cNvPr id="2050" name="Picture 2" descr="Безпека в Інтернеті: що потрібно знати » Профспілка працівників освіти і  науки Україн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706" y="677091"/>
            <a:ext cx="508869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82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07869"/>
          </a:xfrm>
        </p:spPr>
        <p:txBody>
          <a:bodyPr/>
          <a:lstStyle/>
          <a:p>
            <a:r>
              <a:rPr lang="uk-UA" b="1" dirty="0" smtClean="0">
                <a:latin typeface="Montserrat ExtraLight" panose="00000300000000000000" pitchFamily="2" charset="-52"/>
              </a:rPr>
              <a:t>Приклад хешування (</a:t>
            </a:r>
            <a:r>
              <a:rPr lang="en-US" b="1" dirty="0" smtClean="0">
                <a:latin typeface="Montserrat ExtraLight" panose="00000300000000000000" pitchFamily="2" charset="-52"/>
              </a:rPr>
              <a:t>SHA1</a:t>
            </a:r>
            <a:r>
              <a:rPr lang="uk-UA" b="1" dirty="0" smtClean="0">
                <a:latin typeface="Montserrat ExtraLight" panose="00000300000000000000" pitchFamily="2" charset="-52"/>
              </a:rPr>
              <a:t>)</a:t>
            </a:r>
            <a:endParaRPr lang="ru-RU" b="1" dirty="0">
              <a:latin typeface="Montserrat ExtraLight" panose="00000300000000000000" pitchFamily="2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4994" y="2342606"/>
            <a:ext cx="610346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Текст: </a:t>
            </a:r>
            <a:r>
              <a:rPr lang="ru-RU" sz="2400" dirty="0" err="1"/>
              <a:t>Всі</a:t>
            </a:r>
            <a:r>
              <a:rPr lang="ru-RU" sz="2400" dirty="0"/>
              <a:t> </a:t>
            </a:r>
            <a:r>
              <a:rPr lang="uk-UA" sz="2400" dirty="0" smtClean="0"/>
              <a:t>полюбляють</a:t>
            </a:r>
            <a:r>
              <a:rPr lang="ru-RU" sz="2400" dirty="0" smtClean="0"/>
              <a:t> </a:t>
            </a:r>
            <a:r>
              <a:rPr lang="ru-RU" sz="2400" dirty="0"/>
              <a:t>пончики.</a:t>
            </a:r>
          </a:p>
          <a:p>
            <a:r>
              <a:rPr lang="ru-RU" sz="2400" dirty="0" err="1"/>
              <a:t>Значення</a:t>
            </a:r>
            <a:r>
              <a:rPr lang="ru-RU" sz="2400" dirty="0"/>
              <a:t> </a:t>
            </a:r>
            <a:r>
              <a:rPr lang="en-US" sz="2400" dirty="0"/>
              <a:t>SHA-1 </a:t>
            </a:r>
            <a:r>
              <a:rPr lang="ru-RU" sz="2400" dirty="0"/>
              <a:t>тексту: </a:t>
            </a:r>
            <a:endParaRPr lang="ru-RU" sz="2400" dirty="0" smtClean="0"/>
          </a:p>
          <a:p>
            <a:r>
              <a:rPr lang="en-US" sz="2400" dirty="0" smtClean="0"/>
              <a:t>daebbfdea9a516477d489f32c982a1ba1855bcd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Текст: </a:t>
            </a:r>
            <a:r>
              <a:rPr lang="ru-RU" sz="2400" dirty="0" err="1"/>
              <a:t>Всі</a:t>
            </a:r>
            <a:r>
              <a:rPr lang="ru-RU" sz="2400" dirty="0"/>
              <a:t> </a:t>
            </a:r>
            <a:r>
              <a:rPr lang="ru-RU" sz="2400" dirty="0" err="1" smtClean="0"/>
              <a:t>полюбляють</a:t>
            </a:r>
            <a:r>
              <a:rPr lang="ru-RU" sz="2400" dirty="0" smtClean="0"/>
              <a:t> </a:t>
            </a:r>
            <a:r>
              <a:rPr lang="ru-RU" sz="2400" dirty="0"/>
              <a:t>пончик.</a:t>
            </a:r>
          </a:p>
          <a:p>
            <a:r>
              <a:rPr lang="ru-RU" sz="2400" dirty="0" err="1"/>
              <a:t>Значення</a:t>
            </a:r>
            <a:r>
              <a:rPr lang="ru-RU" sz="2400" dirty="0"/>
              <a:t> </a:t>
            </a:r>
            <a:r>
              <a:rPr lang="en-US" sz="2400" dirty="0"/>
              <a:t>SHA-1 </a:t>
            </a:r>
            <a:r>
              <a:rPr lang="ru-RU" sz="2400" dirty="0"/>
              <a:t>тексту: </a:t>
            </a:r>
            <a:endParaRPr lang="ru-RU" sz="2400" dirty="0" smtClean="0"/>
          </a:p>
          <a:p>
            <a:r>
              <a:rPr lang="ru-RU" sz="2400" dirty="0" smtClean="0"/>
              <a:t>8</a:t>
            </a:r>
            <a:r>
              <a:rPr lang="en-US" sz="2400" dirty="0"/>
              <a:t>f2bd584a1854d37f9e98f9ec4da6d757940f388</a:t>
            </a:r>
            <a:endParaRPr lang="ru-RU" sz="2400" dirty="0"/>
          </a:p>
        </p:txBody>
      </p:sp>
      <p:pic>
        <p:nvPicPr>
          <p:cNvPr id="1026" name="Picture 2" descr="SHA-1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632" y="2342606"/>
            <a:ext cx="28575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9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7209" y="335054"/>
            <a:ext cx="5968129" cy="1285875"/>
          </a:xfrm>
        </p:spPr>
        <p:txBody>
          <a:bodyPr>
            <a:normAutofit/>
          </a:bodyPr>
          <a:lstStyle/>
          <a:p>
            <a:r>
              <a:rPr lang="uk-UA" b="1" dirty="0">
                <a:solidFill>
                  <a:schemeClr val="tx2"/>
                </a:solidFill>
                <a:latin typeface="Montserrat ExtraLight" panose="00000300000000000000" pitchFamily="2" charset="-52"/>
              </a:rPr>
              <a:t>Способи злому </a:t>
            </a:r>
            <a:r>
              <a:rPr lang="uk-UA" b="1" dirty="0" err="1">
                <a:solidFill>
                  <a:schemeClr val="tx2"/>
                </a:solidFill>
                <a:latin typeface="Montserrat ExtraLight" panose="00000300000000000000" pitchFamily="2" charset="-52"/>
              </a:rPr>
              <a:t>хешей</a:t>
            </a:r>
            <a:endParaRPr lang="ru-RU" dirty="0">
              <a:solidFill>
                <a:schemeClr val="tx2"/>
              </a:solidFill>
              <a:latin typeface="Montserrat ExtraLight" panose="00000300000000000000" pitchFamily="2" charset="-5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9083" y="2556221"/>
            <a:ext cx="5521234" cy="26161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uk-UA" sz="2800" dirty="0" smtClean="0">
                <a:solidFill>
                  <a:srgbClr val="595959"/>
                </a:solidFill>
                <a:latin typeface="Montserrat ExtraLight" panose="00000300000000000000" pitchFamily="2" charset="-52"/>
              </a:rPr>
              <a:t>словникові </a:t>
            </a:r>
            <a:r>
              <a:rPr lang="uk-UA" sz="2800" dirty="0" smtClean="0">
                <a:solidFill>
                  <a:srgbClr val="595959"/>
                </a:solidFill>
                <a:latin typeface="Montserrat ExtraLight" panose="00000300000000000000" pitchFamily="2" charset="-52"/>
              </a:rPr>
              <a:t>атаки</a:t>
            </a:r>
            <a:endParaRPr lang="ru-RU" sz="2800" dirty="0">
              <a:solidFill>
                <a:srgbClr val="595959"/>
              </a:solidFill>
              <a:latin typeface="Montserrat ExtraLight" panose="00000300000000000000" pitchFamily="2" charset="-52"/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uk-UA" sz="2800" dirty="0" err="1" smtClean="0">
                <a:solidFill>
                  <a:srgbClr val="595959"/>
                </a:solidFill>
                <a:latin typeface="Montserrat ExtraLight" panose="00000300000000000000" pitchFamily="2" charset="-52"/>
              </a:rPr>
              <a:t>брутфорс</a:t>
            </a:r>
            <a:endParaRPr lang="ru-RU" sz="2800" dirty="0">
              <a:solidFill>
                <a:srgbClr val="595959"/>
              </a:solidFill>
              <a:latin typeface="Montserrat ExtraLight" panose="00000300000000000000" pitchFamily="2" charset="-52"/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uk-UA" sz="2800" dirty="0" smtClean="0">
                <a:solidFill>
                  <a:srgbClr val="595959"/>
                </a:solidFill>
                <a:latin typeface="Montserrat ExtraLight" panose="00000300000000000000" pitchFamily="2" charset="-52"/>
              </a:rPr>
              <a:t>таблиці </a:t>
            </a:r>
            <a:r>
              <a:rPr lang="uk-UA" sz="2800" dirty="0" smtClean="0">
                <a:solidFill>
                  <a:srgbClr val="595959"/>
                </a:solidFill>
                <a:latin typeface="Montserrat ExtraLight" panose="00000300000000000000" pitchFamily="2" charset="-52"/>
              </a:rPr>
              <a:t>пошуку </a:t>
            </a:r>
            <a:endParaRPr lang="uk-UA" sz="2800" dirty="0" smtClean="0">
              <a:solidFill>
                <a:srgbClr val="595959"/>
              </a:solidFill>
              <a:latin typeface="Montserrat ExtraLight" panose="00000300000000000000" pitchFamily="2" charset="-52"/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uk-UA" sz="2800" dirty="0" smtClean="0">
                <a:solidFill>
                  <a:srgbClr val="595959"/>
                </a:solidFill>
                <a:latin typeface="Montserrat ExtraLight" panose="00000300000000000000" pitchFamily="2" charset="-52"/>
              </a:rPr>
              <a:t>обернені </a:t>
            </a:r>
            <a:r>
              <a:rPr lang="uk-UA" sz="2800" dirty="0">
                <a:solidFill>
                  <a:srgbClr val="595959"/>
                </a:solidFill>
                <a:latin typeface="Montserrat ExtraLight" panose="00000300000000000000" pitchFamily="2" charset="-52"/>
              </a:rPr>
              <a:t>таблиці </a:t>
            </a:r>
            <a:r>
              <a:rPr lang="uk-UA" sz="2800" dirty="0" smtClean="0">
                <a:solidFill>
                  <a:srgbClr val="595959"/>
                </a:solidFill>
                <a:latin typeface="Montserrat ExtraLight" panose="00000300000000000000" pitchFamily="2" charset="-52"/>
              </a:rPr>
              <a:t>пошуку</a:t>
            </a:r>
            <a:endParaRPr lang="ru-RU" sz="2800" dirty="0">
              <a:solidFill>
                <a:srgbClr val="595959"/>
              </a:solidFill>
              <a:latin typeface="Montserrat ExtraLight" panose="00000300000000000000" pitchFamily="2" charset="-52"/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uk-UA" sz="2800" dirty="0" smtClean="0">
                <a:solidFill>
                  <a:srgbClr val="595959"/>
                </a:solidFill>
                <a:latin typeface="Montserrat ExtraLight" panose="00000300000000000000" pitchFamily="2" charset="-52"/>
              </a:rPr>
              <a:t>райдужні </a:t>
            </a:r>
            <a:r>
              <a:rPr lang="uk-UA" sz="2800" dirty="0">
                <a:solidFill>
                  <a:srgbClr val="595959"/>
                </a:solidFill>
                <a:latin typeface="Montserrat ExtraLight" panose="00000300000000000000" pitchFamily="2" charset="-52"/>
              </a:rPr>
              <a:t>таблиці </a:t>
            </a:r>
            <a:r>
              <a:rPr lang="uk-UA" sz="2800" dirty="0" smtClean="0">
                <a:solidFill>
                  <a:srgbClr val="595959"/>
                </a:solidFill>
                <a:latin typeface="Montserrat ExtraLight" panose="00000300000000000000" pitchFamily="2" charset="-52"/>
              </a:rPr>
              <a:t>пошуку</a:t>
            </a:r>
            <a:endParaRPr lang="ru-RU" sz="2800" dirty="0">
              <a:solidFill>
                <a:srgbClr val="595959"/>
              </a:solidFill>
              <a:latin typeface="Montserrat ExtraLight" panose="00000300000000000000" pitchFamily="2" charset="-52"/>
            </a:endParaRPr>
          </a:p>
          <a:p>
            <a:pPr algn="just"/>
            <a:endParaRPr lang="ru-RU" sz="2400" dirty="0"/>
          </a:p>
        </p:txBody>
      </p:sp>
      <p:pic>
        <p:nvPicPr>
          <p:cNvPr id="6146" name="Picture 2" descr="Как происходит взлом пароля: основные принципы и технолог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752" y="1520325"/>
            <a:ext cx="48768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46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81063" y="1038136"/>
            <a:ext cx="5947430" cy="1143000"/>
          </a:xfrm>
        </p:spPr>
        <p:txBody>
          <a:bodyPr/>
          <a:lstStyle/>
          <a:p>
            <a:r>
              <a:rPr lang="uk-UA" dirty="0" smtClean="0"/>
              <a:t>Методи шифрування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12176" y="2633573"/>
            <a:ext cx="3992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2400" dirty="0" smtClean="0"/>
              <a:t>Симетричне шифрування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2400" dirty="0" smtClean="0"/>
              <a:t>Асиметричне шифрування</a:t>
            </a:r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2400" dirty="0" smtClean="0"/>
              <a:t>Наскрізне шифрування</a:t>
            </a:r>
            <a:endParaRPr lang="ru-RU" sz="2400" dirty="0"/>
          </a:p>
        </p:txBody>
      </p:sp>
      <p:pic>
        <p:nvPicPr>
          <p:cNvPr id="4098" name="Picture 2" descr="The AES Corporation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493" y="30480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493" y="2209801"/>
            <a:ext cx="1905000" cy="2047875"/>
          </a:xfrm>
          <a:prstGeom prst="rect">
            <a:avLst/>
          </a:prstGeom>
        </p:spPr>
      </p:pic>
      <p:pic>
        <p:nvPicPr>
          <p:cNvPr id="4100" name="Picture 4" descr="RSA Integrates with Microsoft Azure Active Directo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797" y="4257676"/>
            <a:ext cx="4093696" cy="242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Власти США обсудили возможность законодательного запрета сквозного  шифровани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176" y="4257676"/>
            <a:ext cx="4327622" cy="242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23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:\Users\MartseniukBogdan\Desktop\сим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02" y="2121217"/>
            <a:ext cx="6915287" cy="30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029902" y="1201784"/>
            <a:ext cx="6915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 smtClean="0">
                <a:latin typeface="Montserrat ExtraLight" panose="00000300000000000000" pitchFamily="2" charset="-52"/>
              </a:rPr>
              <a:t>Симетричне шифрування</a:t>
            </a:r>
            <a:endParaRPr lang="ru-RU" sz="3200" dirty="0">
              <a:latin typeface="Montserrat ExtraLight" panose="000003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260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9902" y="1201784"/>
            <a:ext cx="6915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 smtClean="0">
                <a:latin typeface="Montserrat ExtraLight" panose="00000300000000000000" pitchFamily="2" charset="-52"/>
              </a:rPr>
              <a:t>Асиметричне шифрування</a:t>
            </a:r>
            <a:endParaRPr lang="ru-RU" sz="3200" dirty="0">
              <a:latin typeface="Montserrat ExtraLight" panose="00000300000000000000" pitchFamily="2" charset="-52"/>
            </a:endParaRPr>
          </a:p>
        </p:txBody>
      </p:sp>
      <p:pic>
        <p:nvPicPr>
          <p:cNvPr id="1026" name="Picture 2" descr="а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583" y="2444956"/>
            <a:ext cx="6915287" cy="2895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59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Общение в сети. Как работает сквозное шифрование… | by IT Безопасность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206" y="2147252"/>
            <a:ext cx="7640592" cy="382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029902" y="1201784"/>
            <a:ext cx="6915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>
                <a:latin typeface="Montserrat ExtraLight" panose="00000300000000000000" pitchFamily="2" charset="-52"/>
              </a:rPr>
              <a:t>Наскрізне шифрування </a:t>
            </a:r>
            <a:endParaRPr lang="ru-RU" sz="3200" dirty="0">
              <a:latin typeface="Montserrat ExtraLight" panose="000003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5514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23731" y="3943634"/>
            <a:ext cx="48974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2"/>
                </a:solidFill>
                <a:latin typeface="Montserrat ExtraLight" panose="00000300000000000000" pitchFamily="2" charset="-52"/>
              </a:rPr>
              <a:t>AES –</a:t>
            </a:r>
            <a:r>
              <a:rPr lang="en-US" sz="2000" dirty="0" smtClean="0">
                <a:solidFill>
                  <a:schemeClr val="tx2"/>
                </a:solidFill>
                <a:latin typeface="Montserrat ExtraLight" panose="00000300000000000000" pitchFamily="2" charset="-52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ontserrat ExtraLight" panose="00000300000000000000" pitchFamily="2" charset="-52"/>
              </a:rPr>
              <a:t>Advanced Encryption </a:t>
            </a:r>
            <a:r>
              <a:rPr lang="en-US" sz="2000" dirty="0" smtClean="0">
                <a:solidFill>
                  <a:schemeClr val="tx2"/>
                </a:solidFill>
                <a:latin typeface="Montserrat ExtraLight" panose="00000300000000000000" pitchFamily="2" charset="-52"/>
              </a:rPr>
              <a:t>Standard</a:t>
            </a:r>
          </a:p>
          <a:p>
            <a:pPr algn="r"/>
            <a:r>
              <a:rPr lang="en-US" sz="2000" dirty="0">
                <a:solidFill>
                  <a:schemeClr val="tx2"/>
                </a:solidFill>
                <a:latin typeface="Montserrat ExtraLight" panose="00000300000000000000" pitchFamily="2" charset="-52"/>
              </a:rPr>
              <a:t>DES –</a:t>
            </a:r>
            <a:r>
              <a:rPr lang="en-US" sz="2000" dirty="0" smtClean="0">
                <a:solidFill>
                  <a:schemeClr val="tx2"/>
                </a:solidFill>
                <a:latin typeface="Montserrat ExtraLight" panose="00000300000000000000" pitchFamily="2" charset="-52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ontserrat ExtraLight" panose="00000300000000000000" pitchFamily="2" charset="-52"/>
              </a:rPr>
              <a:t>Data Encryption Standard</a:t>
            </a:r>
            <a:endParaRPr lang="en-US" sz="2000" dirty="0" smtClean="0">
              <a:solidFill>
                <a:schemeClr val="tx2"/>
              </a:solidFill>
              <a:latin typeface="Montserrat ExtraLight" panose="00000300000000000000" pitchFamily="2" charset="-52"/>
            </a:endParaRPr>
          </a:p>
          <a:p>
            <a:pPr algn="r"/>
            <a:r>
              <a:rPr lang="en-US" sz="2000" dirty="0" smtClean="0">
                <a:solidFill>
                  <a:schemeClr val="tx2"/>
                </a:solidFill>
                <a:latin typeface="Montserrat ExtraLight" panose="00000300000000000000" pitchFamily="2" charset="-52"/>
              </a:rPr>
              <a:t>RSA – </a:t>
            </a:r>
            <a:r>
              <a:rPr lang="en-US" sz="2000" dirty="0" err="1" smtClean="0">
                <a:solidFill>
                  <a:schemeClr val="tx2"/>
                </a:solidFill>
                <a:latin typeface="Montserrat ExtraLight" panose="00000300000000000000" pitchFamily="2" charset="-52"/>
              </a:rPr>
              <a:t>Rivest</a:t>
            </a:r>
            <a:r>
              <a:rPr lang="ru-RU" sz="2000" dirty="0" smtClean="0">
                <a:solidFill>
                  <a:schemeClr val="tx2"/>
                </a:solidFill>
                <a:latin typeface="Montserrat ExtraLight" panose="00000300000000000000" pitchFamily="2" charset="-52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Montserrat ExtraLight" panose="00000300000000000000" pitchFamily="2" charset="-52"/>
              </a:rPr>
              <a:t>Shamir</a:t>
            </a:r>
            <a:r>
              <a:rPr lang="ru-RU" sz="2000" dirty="0" smtClean="0">
                <a:solidFill>
                  <a:schemeClr val="tx2"/>
                </a:solidFill>
                <a:latin typeface="Montserrat ExtraLight" panose="00000300000000000000" pitchFamily="2" charset="-52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Montserrat ExtraLight" panose="00000300000000000000" pitchFamily="2" charset="-52"/>
              </a:rPr>
              <a:t>Adleman</a:t>
            </a:r>
            <a:endParaRPr lang="en-US" sz="2000" dirty="0" smtClean="0">
              <a:solidFill>
                <a:schemeClr val="tx2"/>
              </a:solidFill>
              <a:latin typeface="Montserrat ExtraLight" panose="00000300000000000000" pitchFamily="2" charset="-52"/>
            </a:endParaRPr>
          </a:p>
          <a:p>
            <a:pPr algn="r"/>
            <a:r>
              <a:rPr lang="en-US" sz="2000" dirty="0" smtClean="0">
                <a:solidFill>
                  <a:schemeClr val="tx2"/>
                </a:solidFill>
                <a:latin typeface="Montserrat ExtraLight" panose="00000300000000000000" pitchFamily="2" charset="-52"/>
              </a:rPr>
              <a:t>Blowfish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3060" y="1102658"/>
            <a:ext cx="3560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uk-UA" sz="3600" dirty="0" smtClean="0">
                <a:solidFill>
                  <a:schemeClr val="tx2"/>
                </a:solidFill>
                <a:latin typeface="Montserrat ExtraLight" panose="00000300000000000000" pitchFamily="2" charset="-52"/>
              </a:rPr>
              <a:t>Відомі методи</a:t>
            </a:r>
            <a:endParaRPr lang="en-US" sz="3600" dirty="0" smtClean="0">
              <a:solidFill>
                <a:schemeClr val="tx2"/>
              </a:solidFill>
              <a:latin typeface="Montserrat ExtraLight" panose="00000300000000000000" pitchFamily="2" charset="-52"/>
            </a:endParaRPr>
          </a:p>
          <a:p>
            <a:pPr algn="r"/>
            <a:r>
              <a:rPr lang="uk-UA" sz="3600" dirty="0" smtClean="0">
                <a:solidFill>
                  <a:schemeClr val="tx2"/>
                </a:solidFill>
                <a:latin typeface="Montserrat ExtraLight" panose="00000300000000000000" pitchFamily="2" charset="-52"/>
              </a:rPr>
              <a:t>шифрування</a:t>
            </a:r>
            <a:endParaRPr lang="ru-RU" sz="3600" dirty="0">
              <a:solidFill>
                <a:schemeClr val="tx2"/>
              </a:solidFill>
              <a:latin typeface="Montserrat ExtraLight" panose="00000300000000000000" pitchFamily="2" charset="-52"/>
            </a:endParaRPr>
          </a:p>
        </p:txBody>
      </p:sp>
      <p:pic>
        <p:nvPicPr>
          <p:cNvPr id="3078" name="Picture 6" descr="Шифрование методом перестановки. Виды и способы шифр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226" y="1183341"/>
            <a:ext cx="5740467" cy="432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01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853</TotalTime>
  <Words>226</Words>
  <Application>Microsoft Office PowerPoint</Application>
  <PresentationFormat>Широкоэкранный</PresentationFormat>
  <Paragraphs>54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Arial</vt:lpstr>
      <vt:lpstr>Calibri</vt:lpstr>
      <vt:lpstr>Corbel</vt:lpstr>
      <vt:lpstr>Courier New</vt:lpstr>
      <vt:lpstr>Montserrat</vt:lpstr>
      <vt:lpstr>Montserrat ExtraLight</vt:lpstr>
      <vt:lpstr>Roboto Light</vt:lpstr>
      <vt:lpstr>Times New Roman</vt:lpstr>
      <vt:lpstr>Параллакс</vt:lpstr>
      <vt:lpstr>Дослідження та створення методів шифрування повідомлень користувача веб-сервісу для інтернет листування</vt:lpstr>
      <vt:lpstr>Презентация PowerPoint</vt:lpstr>
      <vt:lpstr>Приклад хешування (SHA1)</vt:lpstr>
      <vt:lpstr>Способи злому хешей</vt:lpstr>
      <vt:lpstr>Методи шифрування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Висновки:</vt:lpstr>
      <vt:lpstr>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веб-сервісу для інтернет листування засобами мови програмування Java</dc:title>
  <dc:creator>Martseniuk Bogdan</dc:creator>
  <cp:lastModifiedBy>Martseniuk Bogdan</cp:lastModifiedBy>
  <cp:revision>43</cp:revision>
  <cp:lastPrinted>2020-12-15T20:04:03Z</cp:lastPrinted>
  <dcterms:created xsi:type="dcterms:W3CDTF">2019-05-25T14:51:10Z</dcterms:created>
  <dcterms:modified xsi:type="dcterms:W3CDTF">2020-12-15T20:35:27Z</dcterms:modified>
</cp:coreProperties>
</file>