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0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59" r:id="rId15"/>
    <p:sldId id="258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30ACEC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F25C-783E-403C-A3BB-3E4C5172B44C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EED6-45C2-42E1-80A5-4541AD84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81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F25C-783E-403C-A3BB-3E4C5172B44C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EED6-45C2-42E1-80A5-4541AD84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15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F25C-783E-403C-A3BB-3E4C5172B44C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EED6-45C2-42E1-80A5-4541AD84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669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F25C-783E-403C-A3BB-3E4C5172B44C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EED6-45C2-42E1-80A5-4541AD84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276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F25C-783E-403C-A3BB-3E4C5172B44C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EED6-45C2-42E1-80A5-4541AD84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71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F25C-783E-403C-A3BB-3E4C5172B44C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EED6-45C2-42E1-80A5-4541AD84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274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F25C-783E-403C-A3BB-3E4C5172B44C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EED6-45C2-42E1-80A5-4541AD84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459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F25C-783E-403C-A3BB-3E4C5172B44C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EED6-45C2-42E1-80A5-4541AD84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771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F25C-783E-403C-A3BB-3E4C5172B44C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EED6-45C2-42E1-80A5-4541AD84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55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F25C-783E-403C-A3BB-3E4C5172B44C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E60EED6-45C2-42E1-80A5-4541AD84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12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F25C-783E-403C-A3BB-3E4C5172B44C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EED6-45C2-42E1-80A5-4541AD84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81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F25C-783E-403C-A3BB-3E4C5172B44C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EED6-45C2-42E1-80A5-4541AD84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097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F25C-783E-403C-A3BB-3E4C5172B44C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EED6-45C2-42E1-80A5-4541AD84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36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F25C-783E-403C-A3BB-3E4C5172B44C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EED6-45C2-42E1-80A5-4541AD84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247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F25C-783E-403C-A3BB-3E4C5172B44C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EED6-45C2-42E1-80A5-4541AD84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94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F25C-783E-403C-A3BB-3E4C5172B44C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EED6-45C2-42E1-80A5-4541AD84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7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F25C-783E-403C-A3BB-3E4C5172B44C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EED6-45C2-42E1-80A5-4541AD84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14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FEF25C-783E-403C-A3BB-3E4C5172B44C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60EED6-45C2-42E1-80A5-4541AD84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62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31177" y="1505573"/>
            <a:ext cx="8574622" cy="2616199"/>
          </a:xfrm>
        </p:spPr>
        <p:txBody>
          <a:bodyPr>
            <a:noAutofit/>
          </a:bodyPr>
          <a:lstStyle/>
          <a:p>
            <a:r>
              <a:rPr lang="ru-RU" sz="4400" dirty="0" err="1">
                <a:solidFill>
                  <a:srgbClr val="30ACEC"/>
                </a:solidFill>
                <a:latin typeface="Montserrat ExtraLight" panose="00000300000000000000" pitchFamily="2" charset="-52"/>
                <a:cs typeface="Times New Roman" panose="02020603050405020304" pitchFamily="18" charset="0"/>
              </a:rPr>
              <a:t>Дослідження</a:t>
            </a:r>
            <a:r>
              <a:rPr lang="ru-RU" sz="4400" dirty="0">
                <a:solidFill>
                  <a:srgbClr val="30ACEC"/>
                </a:solidFill>
                <a:latin typeface="Montserrat ExtraLight" panose="00000300000000000000" pitchFamily="2" charset="-52"/>
                <a:cs typeface="Times New Roman" panose="02020603050405020304" pitchFamily="18" charset="0"/>
              </a:rPr>
              <a:t> та </a:t>
            </a:r>
            <a:r>
              <a:rPr lang="ru-RU" sz="4400" dirty="0" err="1">
                <a:solidFill>
                  <a:srgbClr val="30ACEC"/>
                </a:solidFill>
                <a:latin typeface="Montserrat ExtraLight" panose="00000300000000000000" pitchFamily="2" charset="-52"/>
                <a:cs typeface="Times New Roman" panose="02020603050405020304" pitchFamily="18" charset="0"/>
              </a:rPr>
              <a:t>створення</a:t>
            </a:r>
            <a:r>
              <a:rPr lang="ru-RU" sz="4400" dirty="0">
                <a:solidFill>
                  <a:srgbClr val="30ACEC"/>
                </a:solidFill>
                <a:latin typeface="Montserrat ExtraLight" panose="00000300000000000000" pitchFamily="2" charset="-52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solidFill>
                  <a:srgbClr val="30ACEC"/>
                </a:solidFill>
                <a:latin typeface="Montserrat ExtraLight" panose="00000300000000000000" pitchFamily="2" charset="-52"/>
                <a:cs typeface="Times New Roman" panose="02020603050405020304" pitchFamily="18" charset="0"/>
              </a:rPr>
              <a:t>методів</a:t>
            </a:r>
            <a:r>
              <a:rPr lang="ru-RU" sz="4400" dirty="0">
                <a:solidFill>
                  <a:srgbClr val="30ACEC"/>
                </a:solidFill>
                <a:latin typeface="Montserrat ExtraLight" panose="00000300000000000000" pitchFamily="2" charset="-52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solidFill>
                  <a:srgbClr val="30ACEC"/>
                </a:solidFill>
                <a:latin typeface="Montserrat ExtraLight" panose="00000300000000000000" pitchFamily="2" charset="-52"/>
                <a:cs typeface="Times New Roman" panose="02020603050405020304" pitchFamily="18" charset="0"/>
              </a:rPr>
              <a:t>шифрування</a:t>
            </a:r>
            <a:r>
              <a:rPr lang="ru-RU" sz="4400" dirty="0">
                <a:solidFill>
                  <a:srgbClr val="30ACEC"/>
                </a:solidFill>
                <a:latin typeface="Montserrat ExtraLight" panose="00000300000000000000" pitchFamily="2" charset="-52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solidFill>
                  <a:srgbClr val="30ACEC"/>
                </a:solidFill>
                <a:latin typeface="Montserrat ExtraLight" panose="00000300000000000000" pitchFamily="2" charset="-52"/>
                <a:cs typeface="Times New Roman" panose="02020603050405020304" pitchFamily="18" charset="0"/>
              </a:rPr>
              <a:t>повідомлень</a:t>
            </a:r>
            <a:r>
              <a:rPr lang="ru-RU" sz="4400" dirty="0">
                <a:solidFill>
                  <a:srgbClr val="30ACEC"/>
                </a:solidFill>
                <a:latin typeface="Montserrat ExtraLight" panose="00000300000000000000" pitchFamily="2" charset="-52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solidFill>
                  <a:srgbClr val="30ACEC"/>
                </a:solidFill>
                <a:latin typeface="Montserrat ExtraLight" panose="00000300000000000000" pitchFamily="2" charset="-52"/>
                <a:cs typeface="Times New Roman" panose="02020603050405020304" pitchFamily="18" charset="0"/>
              </a:rPr>
              <a:t>користувача</a:t>
            </a:r>
            <a:r>
              <a:rPr lang="ru-RU" sz="4400" dirty="0">
                <a:solidFill>
                  <a:srgbClr val="30ACEC"/>
                </a:solidFill>
                <a:latin typeface="Montserrat ExtraLight" panose="00000300000000000000" pitchFamily="2" charset="-52"/>
                <a:cs typeface="Times New Roman" panose="02020603050405020304" pitchFamily="18" charset="0"/>
              </a:rPr>
              <a:t> веб-</a:t>
            </a:r>
            <a:r>
              <a:rPr lang="ru-RU" sz="4400" dirty="0" err="1">
                <a:solidFill>
                  <a:srgbClr val="30ACEC"/>
                </a:solidFill>
                <a:latin typeface="Montserrat ExtraLight" panose="00000300000000000000" pitchFamily="2" charset="-52"/>
                <a:cs typeface="Times New Roman" panose="02020603050405020304" pitchFamily="18" charset="0"/>
              </a:rPr>
              <a:t>сервісу</a:t>
            </a:r>
            <a:r>
              <a:rPr lang="ru-RU" sz="4400" dirty="0">
                <a:solidFill>
                  <a:srgbClr val="30ACEC"/>
                </a:solidFill>
                <a:latin typeface="Montserrat ExtraLight" panose="00000300000000000000" pitchFamily="2" charset="-52"/>
                <a:cs typeface="Times New Roman" panose="02020603050405020304" pitchFamily="18" charset="0"/>
              </a:rPr>
              <a:t> для </a:t>
            </a:r>
            <a:r>
              <a:rPr lang="ru-RU" sz="4400" dirty="0" err="1">
                <a:solidFill>
                  <a:srgbClr val="30ACEC"/>
                </a:solidFill>
                <a:latin typeface="Montserrat ExtraLight" panose="00000300000000000000" pitchFamily="2" charset="-52"/>
                <a:cs typeface="Times New Roman" panose="02020603050405020304" pitchFamily="18" charset="0"/>
              </a:rPr>
              <a:t>інтернет</a:t>
            </a:r>
            <a:r>
              <a:rPr lang="ru-RU" sz="4400" dirty="0">
                <a:solidFill>
                  <a:srgbClr val="30ACEC"/>
                </a:solidFill>
                <a:latin typeface="Montserrat ExtraLight" panose="00000300000000000000" pitchFamily="2" charset="-52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solidFill>
                  <a:srgbClr val="30ACEC"/>
                </a:solidFill>
                <a:latin typeface="Montserrat ExtraLight" panose="00000300000000000000" pitchFamily="2" charset="-52"/>
                <a:cs typeface="Times New Roman" panose="02020603050405020304" pitchFamily="18" charset="0"/>
              </a:rPr>
              <a:t>листування</a:t>
            </a:r>
            <a:endParaRPr lang="ru-RU" sz="4400" dirty="0">
              <a:solidFill>
                <a:srgbClr val="30ACEC"/>
              </a:solidFill>
              <a:latin typeface="Montserrat ExtraLight" panose="00000300000000000000" pitchFamily="2" charset="-52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90012" y="5009278"/>
            <a:ext cx="7201988" cy="1388534"/>
          </a:xfrm>
        </p:spPr>
        <p:txBody>
          <a:bodyPr/>
          <a:lstStyle/>
          <a:p>
            <a:pPr algn="l"/>
            <a:r>
              <a:rPr lang="uk-UA" dirty="0" smtClean="0">
                <a:solidFill>
                  <a:srgbClr val="595959"/>
                </a:solidFill>
                <a:latin typeface="Montserrat" panose="00000500000000000000" pitchFamily="2" charset="-52"/>
                <a:cs typeface="Times New Roman" panose="02020603050405020304" pitchFamily="18" charset="0"/>
              </a:rPr>
              <a:t>Виконав: студент групи </a:t>
            </a:r>
            <a:r>
              <a:rPr lang="uk-UA" dirty="0" smtClean="0">
                <a:solidFill>
                  <a:srgbClr val="595959"/>
                </a:solidFill>
                <a:latin typeface="Montserrat" panose="00000500000000000000" pitchFamily="2" charset="-52"/>
                <a:cs typeface="Times New Roman" panose="02020603050405020304" pitchFamily="18" charset="0"/>
              </a:rPr>
              <a:t>КІТ-М119б </a:t>
            </a:r>
            <a:r>
              <a:rPr lang="uk-UA" dirty="0" smtClean="0">
                <a:solidFill>
                  <a:srgbClr val="595959"/>
                </a:solidFill>
                <a:latin typeface="Montserrat" panose="00000500000000000000" pitchFamily="2" charset="-52"/>
                <a:cs typeface="Times New Roman" panose="02020603050405020304" pitchFamily="18" charset="0"/>
              </a:rPr>
              <a:t>Марценюк Б.В.</a:t>
            </a:r>
          </a:p>
          <a:p>
            <a:pPr algn="just"/>
            <a:r>
              <a:rPr lang="uk-UA" dirty="0" smtClean="0">
                <a:solidFill>
                  <a:srgbClr val="595959"/>
                </a:solidFill>
                <a:latin typeface="Montserrat" panose="00000500000000000000" pitchFamily="2" charset="-52"/>
                <a:cs typeface="Times New Roman" panose="02020603050405020304" pitchFamily="18" charset="0"/>
              </a:rPr>
              <a:t>Керівник: проф. </a:t>
            </a:r>
            <a:r>
              <a:rPr lang="uk-UA" dirty="0" smtClean="0">
                <a:solidFill>
                  <a:srgbClr val="595959"/>
                </a:solidFill>
                <a:latin typeface="Montserrat" panose="00000500000000000000" pitchFamily="2" charset="-52"/>
                <a:cs typeface="Times New Roman" panose="02020603050405020304" pitchFamily="18" charset="0"/>
              </a:rPr>
              <a:t>Філоненко А.М.</a:t>
            </a:r>
            <a:endParaRPr lang="ru-RU" dirty="0">
              <a:solidFill>
                <a:srgbClr val="595959"/>
              </a:solidFill>
              <a:latin typeface="Montserrat" panose="00000500000000000000" pitchFamily="2" charset="-5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28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0087" y="940525"/>
            <a:ext cx="7295833" cy="563880"/>
          </a:xfrm>
        </p:spPr>
        <p:txBody>
          <a:bodyPr>
            <a:noAutofit/>
          </a:bodyPr>
          <a:lstStyle/>
          <a:p>
            <a:pPr algn="l"/>
            <a:r>
              <a:rPr lang="uk-UA" sz="3200" spc="200" dirty="0" smtClean="0">
                <a:solidFill>
                  <a:srgbClr val="30ACEC"/>
                </a:solidFill>
                <a:latin typeface="Montserrat ExtraLight" panose="00000300000000000000" pitchFamily="2" charset="-52"/>
                <a:ea typeface="Roboto Light" panose="02000000000000000000" pitchFamily="2" charset="0"/>
                <a:cs typeface="Roboto Light" panose="02000000000000000000" pitchFamily="2" charset="0"/>
              </a:rPr>
              <a:t>Класи клієнтської </a:t>
            </a:r>
            <a:r>
              <a:rPr lang="uk-UA" sz="3200" spc="200" dirty="0">
                <a:solidFill>
                  <a:srgbClr val="30ACEC"/>
                </a:solidFill>
                <a:latin typeface="Montserrat ExtraLight" panose="00000300000000000000" pitchFamily="2" charset="-52"/>
                <a:ea typeface="Roboto Light" panose="02000000000000000000" pitchFamily="2" charset="0"/>
                <a:cs typeface="Roboto Light" panose="02000000000000000000" pitchFamily="2" charset="0"/>
              </a:rPr>
              <a:t>частини</a:t>
            </a:r>
            <a:endParaRPr lang="ru-RU" sz="3200" spc="200" dirty="0">
              <a:latin typeface="Montserrat ExtraLight" panose="00000300000000000000" pitchFamily="2" charset="-52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7291" y="1666875"/>
            <a:ext cx="5248275" cy="4362450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0087" y="2044337"/>
            <a:ext cx="3549121" cy="3624943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595959"/>
                </a:solidFill>
                <a:latin typeface="Montserrat ExtraLight" panose="00000300000000000000" pitchFamily="2" charset="-52"/>
                <a:ea typeface="Roboto Light" panose="02000000000000000000" pitchFamily="2" charset="0"/>
                <a:cs typeface="Roboto Light" panose="02000000000000000000" pitchFamily="2" charset="0"/>
              </a:rPr>
              <a:t>ChatFrame</a:t>
            </a:r>
            <a:endParaRPr lang="en-US" sz="2000" dirty="0" smtClean="0">
              <a:solidFill>
                <a:srgbClr val="595959"/>
              </a:solidFill>
              <a:latin typeface="Montserrat ExtraLight" panose="00000300000000000000" pitchFamily="2" charset="-52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595959"/>
                </a:solidFill>
                <a:latin typeface="Montserrat ExtraLight" panose="00000300000000000000" pitchFamily="2" charset="-52"/>
                <a:ea typeface="Roboto Light" panose="02000000000000000000" pitchFamily="2" charset="0"/>
                <a:cs typeface="Roboto Light" panose="02000000000000000000" pitchFamily="2" charset="0"/>
              </a:rPr>
              <a:t>SocketClient</a:t>
            </a:r>
            <a:endParaRPr lang="en-US" sz="2000" dirty="0" smtClean="0">
              <a:solidFill>
                <a:srgbClr val="595959"/>
              </a:solidFill>
              <a:latin typeface="Montserrat ExtraLight" panose="00000300000000000000" pitchFamily="2" charset="-52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595959"/>
                </a:solidFill>
                <a:latin typeface="Montserrat ExtraLight" panose="00000300000000000000" pitchFamily="2" charset="-52"/>
                <a:ea typeface="Roboto Light" panose="02000000000000000000" pitchFamily="2" charset="0"/>
                <a:cs typeface="Roboto Light" panose="02000000000000000000" pitchFamily="2" charset="0"/>
              </a:rPr>
              <a:t>HistoryFrame</a:t>
            </a:r>
            <a:endParaRPr lang="en-US" sz="2000" dirty="0" smtClean="0">
              <a:solidFill>
                <a:srgbClr val="595959"/>
              </a:solidFill>
              <a:latin typeface="Montserrat ExtraLight" panose="00000300000000000000" pitchFamily="2" charset="-52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95959"/>
                </a:solidFill>
                <a:latin typeface="Montserrat ExtraLight" panose="00000300000000000000" pitchFamily="2" charset="-52"/>
                <a:ea typeface="Roboto Light" panose="02000000000000000000" pitchFamily="2" charset="0"/>
                <a:cs typeface="Roboto Light" panose="02000000000000000000" pitchFamily="2" charset="0"/>
              </a:rPr>
              <a:t>History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95959"/>
                </a:solidFill>
                <a:latin typeface="Montserrat ExtraLight" panose="00000300000000000000" pitchFamily="2" charset="-52"/>
                <a:ea typeface="Roboto Light" panose="02000000000000000000" pitchFamily="2" charset="0"/>
                <a:cs typeface="Roboto Light" panose="02000000000000000000" pitchFamily="2" charset="0"/>
              </a:rPr>
              <a:t>Message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95959"/>
                </a:solidFill>
                <a:latin typeface="Montserrat ExtraLight" panose="00000300000000000000" pitchFamily="2" charset="-52"/>
                <a:ea typeface="Roboto Light" panose="02000000000000000000" pitchFamily="2" charset="0"/>
                <a:cs typeface="Roboto Light" panose="02000000000000000000" pitchFamily="2" charset="0"/>
              </a:rPr>
              <a:t>Upload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95959"/>
                </a:solidFill>
                <a:latin typeface="Montserrat ExtraLight" panose="00000300000000000000" pitchFamily="2" charset="-52"/>
                <a:ea typeface="Roboto Light" panose="02000000000000000000" pitchFamily="2" charset="0"/>
                <a:cs typeface="Roboto Light" panose="02000000000000000000" pitchFamily="2" charset="0"/>
              </a:rPr>
              <a:t>Download</a:t>
            </a:r>
            <a:endParaRPr lang="ru-RU" sz="2000" dirty="0">
              <a:solidFill>
                <a:srgbClr val="595959"/>
              </a:solidFill>
              <a:latin typeface="Montserrat ExtraLight" panose="00000300000000000000" pitchFamily="2" charset="-52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28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7260" y="3899263"/>
            <a:ext cx="4167551" cy="1371600"/>
          </a:xfrm>
        </p:spPr>
        <p:txBody>
          <a:bodyPr>
            <a:normAutofit/>
          </a:bodyPr>
          <a:lstStyle/>
          <a:p>
            <a:pPr algn="l"/>
            <a:r>
              <a:rPr lang="uk-UA" sz="4000" dirty="0">
                <a:solidFill>
                  <a:srgbClr val="30ACEC"/>
                </a:solidFill>
                <a:latin typeface="Montserrat ExtraLight" panose="00000300000000000000" pitchFamily="2" charset="-52"/>
                <a:ea typeface="Roboto Light" panose="02000000000000000000" pitchFamily="2" charset="0"/>
                <a:cs typeface="Roboto Light" panose="02000000000000000000" pitchFamily="2" charset="0"/>
              </a:rPr>
              <a:t>Запуск серверу</a:t>
            </a:r>
            <a:endParaRPr lang="ru-RU" sz="4000" dirty="0">
              <a:solidFill>
                <a:srgbClr val="30ACEC"/>
              </a:solidFill>
              <a:latin typeface="Montserrat ExtraLight" panose="00000300000000000000" pitchFamily="2" charset="-52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757" y="634093"/>
            <a:ext cx="55149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65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996440"/>
          </a:xfrm>
        </p:spPr>
        <p:txBody>
          <a:bodyPr>
            <a:normAutofit fontScale="90000"/>
          </a:bodyPr>
          <a:lstStyle/>
          <a:p>
            <a:pPr algn="l"/>
            <a:r>
              <a:rPr lang="uk-UA" sz="4000" dirty="0">
                <a:solidFill>
                  <a:srgbClr val="30ACEC"/>
                </a:solidFill>
                <a:latin typeface="Montserrat ExtraLight" panose="00000300000000000000" pitchFamily="2" charset="-52"/>
                <a:ea typeface="Roboto Light" panose="02000000000000000000" pitchFamily="2" charset="0"/>
                <a:cs typeface="Roboto Light" panose="02000000000000000000" pitchFamily="2" charset="0"/>
              </a:rPr>
              <a:t>Підключення</a:t>
            </a:r>
            <a:r>
              <a:rPr lang="uk-UA" dirty="0" smtClean="0">
                <a:solidFill>
                  <a:srgbClr val="30ACEC"/>
                </a:solidFill>
                <a:latin typeface="Montserrat ExtraLight" panose="00000300000000000000" pitchFamily="2" charset="-52"/>
              </a:rPr>
              <a:t> </a:t>
            </a:r>
            <a:r>
              <a:rPr lang="uk-UA" sz="4000" dirty="0">
                <a:solidFill>
                  <a:srgbClr val="30ACEC"/>
                </a:solidFill>
                <a:latin typeface="Montserrat ExtraLight" panose="00000300000000000000" pitchFamily="2" charset="-52"/>
                <a:ea typeface="Roboto Light" panose="02000000000000000000" pitchFamily="2" charset="0"/>
                <a:cs typeface="Roboto Light" panose="02000000000000000000" pitchFamily="2" charset="0"/>
              </a:rPr>
              <a:t>користувача до серверу</a:t>
            </a:r>
            <a:endParaRPr lang="ru-RU" sz="4000" dirty="0">
              <a:solidFill>
                <a:srgbClr val="30ACEC"/>
              </a:solidFill>
              <a:latin typeface="Montserrat ExtraLight" panose="00000300000000000000" pitchFamily="2" charset="-52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1494" y="738187"/>
            <a:ext cx="55626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9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84309" y="357051"/>
            <a:ext cx="10018713" cy="1752599"/>
          </a:xfrm>
        </p:spPr>
        <p:txBody>
          <a:bodyPr/>
          <a:lstStyle/>
          <a:p>
            <a:r>
              <a:rPr lang="uk-UA" dirty="0" smtClean="0">
                <a:solidFill>
                  <a:srgbClr val="30ACEC"/>
                </a:solidFill>
                <a:latin typeface="Montserrat ExtraLight" panose="00000300000000000000" pitchFamily="2" charset="-52"/>
                <a:ea typeface="Roboto Light" panose="02000000000000000000" pitchFamily="2" charset="0"/>
                <a:cs typeface="Roboto Light" panose="02000000000000000000" pitchFamily="2" charset="0"/>
              </a:rPr>
              <a:t>Фрагмент діалогу</a:t>
            </a:r>
            <a:endParaRPr lang="ru-RU" dirty="0">
              <a:solidFill>
                <a:srgbClr val="30ACEC"/>
              </a:solidFill>
              <a:latin typeface="Montserrat ExtraLight" panose="00000300000000000000" pitchFamily="2" charset="-52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1729" y="2109650"/>
            <a:ext cx="81438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6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84312" y="250371"/>
            <a:ext cx="10018711" cy="1725706"/>
          </a:xfrm>
        </p:spPr>
        <p:txBody>
          <a:bodyPr>
            <a:normAutofit/>
          </a:bodyPr>
          <a:lstStyle/>
          <a:p>
            <a:r>
              <a:rPr lang="uk-UA" sz="5400" dirty="0" smtClean="0">
                <a:solidFill>
                  <a:srgbClr val="30ACEC"/>
                </a:solidFill>
                <a:latin typeface="Montserrat ExtraLight" panose="00000300000000000000" pitchFamily="2" charset="-52"/>
                <a:ea typeface="Roboto Light" panose="02000000000000000000" pitchFamily="2" charset="0"/>
                <a:cs typeface="Roboto Light" panose="02000000000000000000" pitchFamily="2" charset="0"/>
              </a:rPr>
              <a:t>Висновки:</a:t>
            </a:r>
            <a:endParaRPr lang="ru-RU" sz="5400" dirty="0">
              <a:solidFill>
                <a:srgbClr val="30ACEC"/>
              </a:solidFill>
              <a:latin typeface="Montserrat ExtraLight" panose="00000300000000000000" pitchFamily="2" charset="-52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1484312" y="1743251"/>
            <a:ext cx="10018713" cy="3603812"/>
          </a:xfrm>
        </p:spPr>
        <p:txBody>
          <a:bodyPr/>
          <a:lstStyle/>
          <a:p>
            <a:pPr marL="342900" indent="-342900" algn="just">
              <a:buClr>
                <a:srgbClr val="404040"/>
              </a:buClr>
              <a:buSzPct val="100000"/>
              <a:buFont typeface="Arial" panose="020B0604020202020204" pitchFamily="34" charset="0"/>
              <a:buChar char="•"/>
            </a:pPr>
            <a:r>
              <a:rPr lang="uk-UA" dirty="0">
                <a:solidFill>
                  <a:srgbClr val="595959"/>
                </a:solidFill>
                <a:latin typeface="Montserrat ExtraLight" panose="00000300000000000000" pitchFamily="2" charset="-52"/>
                <a:ea typeface="Roboto Light" panose="02000000000000000000" pitchFamily="2" charset="0"/>
                <a:cs typeface="Roboto Light" panose="02000000000000000000" pitchFamily="2" charset="0"/>
              </a:rPr>
              <a:t>Детально розглянуті існуючі методи шифрування повідомлень, порівняні існуючі методи з метою виявлення недоліків і переваг кожного з них; </a:t>
            </a:r>
            <a:endParaRPr lang="ru-RU" dirty="0">
              <a:solidFill>
                <a:srgbClr val="595959"/>
              </a:solidFill>
              <a:latin typeface="Montserrat ExtraLight" panose="00000300000000000000" pitchFamily="2" charset="-52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342900" indent="-342900" algn="just">
              <a:buClr>
                <a:srgbClr val="404040"/>
              </a:buClr>
              <a:buSzPct val="100000"/>
              <a:buFont typeface="Arial" panose="020B0604020202020204" pitchFamily="34" charset="0"/>
              <a:buChar char="•"/>
            </a:pPr>
            <a:r>
              <a:rPr lang="uk-UA" dirty="0">
                <a:solidFill>
                  <a:srgbClr val="595959"/>
                </a:solidFill>
                <a:latin typeface="Montserrat ExtraLight" panose="00000300000000000000" pitchFamily="2" charset="-52"/>
                <a:ea typeface="Roboto Light" panose="02000000000000000000" pitchFamily="2" charset="0"/>
                <a:cs typeface="Roboto Light" panose="02000000000000000000" pitchFamily="2" charset="0"/>
              </a:rPr>
              <a:t>Проведено аналіз існуючих методів хешування паролів. Досліджені способи злому </a:t>
            </a:r>
            <a:r>
              <a:rPr lang="uk-UA" dirty="0" err="1">
                <a:solidFill>
                  <a:srgbClr val="595959"/>
                </a:solidFill>
                <a:latin typeface="Montserrat ExtraLight" panose="00000300000000000000" pitchFamily="2" charset="-52"/>
                <a:ea typeface="Roboto Light" panose="02000000000000000000" pitchFamily="2" charset="0"/>
                <a:cs typeface="Roboto Light" panose="02000000000000000000" pitchFamily="2" charset="0"/>
              </a:rPr>
              <a:t>хешей</a:t>
            </a:r>
            <a:r>
              <a:rPr lang="uk-UA" dirty="0">
                <a:solidFill>
                  <a:srgbClr val="595959"/>
                </a:solidFill>
                <a:latin typeface="Montserrat ExtraLight" panose="00000300000000000000" pitchFamily="2" charset="-52"/>
                <a:ea typeface="Roboto Light" panose="02000000000000000000" pitchFamily="2" charset="0"/>
                <a:cs typeface="Roboto Light" panose="02000000000000000000" pitchFamily="2" charset="0"/>
              </a:rPr>
              <a:t>. Проведено аналіз технологій та методів розробки</a:t>
            </a:r>
            <a:r>
              <a:rPr lang="uk-UA" dirty="0" smtClean="0">
                <a:solidFill>
                  <a:srgbClr val="595959"/>
                </a:solidFill>
                <a:latin typeface="Montserrat ExtraLight" panose="00000300000000000000" pitchFamily="2" charset="-52"/>
                <a:ea typeface="Roboto Light" panose="02000000000000000000" pitchFamily="2" charset="0"/>
                <a:cs typeface="Roboto Light" panose="02000000000000000000" pitchFamily="2" charset="0"/>
              </a:rPr>
              <a:t>.</a:t>
            </a:r>
          </a:p>
          <a:p>
            <a:pPr marL="342900" indent="-342900" algn="just">
              <a:buClr>
                <a:srgbClr val="404040"/>
              </a:buClr>
              <a:buSzPct val="100000"/>
              <a:buFont typeface="Arial" panose="020B0604020202020204" pitchFamily="34" charset="0"/>
              <a:buChar char="•"/>
            </a:pPr>
            <a:r>
              <a:rPr lang="uk-UA" dirty="0">
                <a:solidFill>
                  <a:srgbClr val="595959"/>
                </a:solidFill>
                <a:latin typeface="Montserrat ExtraLight" panose="00000300000000000000" pitchFamily="2" charset="-52"/>
                <a:ea typeface="Roboto Light" panose="02000000000000000000" pitchFamily="2" charset="0"/>
                <a:cs typeface="Roboto Light" panose="02000000000000000000" pitchFamily="2" charset="0"/>
              </a:rPr>
              <a:t>У проектному розділі були виконані розробку бази даних, з описом усіх таблиць і їх призначення, розроблено інтерфейс, створений власний алгоритм шифрування, спроектовано серверну і клієнтську частину веб-сервісу.</a:t>
            </a:r>
            <a:endParaRPr lang="ru-RU" dirty="0">
              <a:solidFill>
                <a:srgbClr val="595959"/>
              </a:solidFill>
              <a:latin typeface="Montserrat ExtraLight" panose="00000300000000000000" pitchFamily="2" charset="-52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342900" indent="-342900" algn="just">
              <a:buClr>
                <a:srgbClr val="404040"/>
              </a:buClr>
              <a:buSzPct val="100000"/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51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412593" y="2236694"/>
            <a:ext cx="10018713" cy="1752599"/>
          </a:xfrm>
        </p:spPr>
        <p:txBody>
          <a:bodyPr>
            <a:normAutofit/>
          </a:bodyPr>
          <a:lstStyle/>
          <a:p>
            <a:r>
              <a:rPr lang="uk-UA" sz="5400" dirty="0" smtClean="0">
                <a:solidFill>
                  <a:srgbClr val="30ACEC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Дякую за </a:t>
            </a:r>
            <a:r>
              <a:rPr lang="uk-UA" sz="5400" dirty="0" smtClean="0">
                <a:solidFill>
                  <a:srgbClr val="30ACEC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увагу</a:t>
            </a:r>
            <a:endParaRPr lang="ru-RU" sz="5400" dirty="0">
              <a:solidFill>
                <a:srgbClr val="30ACEC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41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3965" y="783771"/>
            <a:ext cx="9533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000" b="1" dirty="0" smtClean="0">
                <a:latin typeface="Montserrat ExtraLight" panose="00000300000000000000" pitchFamily="2" charset="-52"/>
              </a:rPr>
              <a:t>Метою дипломної роботи є</a:t>
            </a:r>
            <a:r>
              <a:rPr lang="uk-UA" sz="2000" dirty="0" smtClean="0">
                <a:latin typeface="Montserrat ExtraLight" panose="00000300000000000000" pitchFamily="2" charset="-52"/>
              </a:rPr>
              <a:t>: </a:t>
            </a:r>
            <a:r>
              <a:rPr lang="uk-UA" sz="2000" dirty="0">
                <a:latin typeface="Montserrat ExtraLight" panose="00000300000000000000" pitchFamily="2" charset="-52"/>
              </a:rPr>
              <a:t>дослідження методів шифрування </a:t>
            </a:r>
            <a:r>
              <a:rPr lang="uk-UA" sz="2000" dirty="0" smtClean="0">
                <a:latin typeface="Montserrat ExtraLight" panose="00000300000000000000" pitchFamily="2" charset="-52"/>
              </a:rPr>
              <a:t>повідомлень </a:t>
            </a:r>
            <a:r>
              <a:rPr lang="uk-UA" sz="2000" dirty="0">
                <a:latin typeface="Montserrat ExtraLight" panose="00000300000000000000" pitchFamily="2" charset="-52"/>
              </a:rPr>
              <a:t>веб-сервісу інтернет листування та впровадження вдосконаленого методу шифрування до створюваного веб-сервісу.</a:t>
            </a:r>
            <a:endParaRPr lang="ru-RU" sz="2000" dirty="0">
              <a:latin typeface="Montserrat ExtraLight" panose="00000300000000000000" pitchFamily="2" charset="-5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3965" y="2386149"/>
            <a:ext cx="95339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 smtClean="0">
                <a:latin typeface="Montserrat ExtraLight" panose="00000300000000000000" pitchFamily="2" charset="-52"/>
              </a:rPr>
              <a:t>Задачі розробки: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uk-UA" sz="2000" dirty="0">
                <a:latin typeface="Montserrat ExtraLight" panose="00000300000000000000" pitchFamily="2" charset="-52"/>
              </a:rPr>
              <a:t>провести дослідження існуючих методів шифрування, виділити основні переваги та недоліки кожного;</a:t>
            </a:r>
            <a:endParaRPr lang="ru-RU" sz="2000" dirty="0">
              <a:latin typeface="Montserrat ExtraLight" panose="00000300000000000000" pitchFamily="2" charset="-52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uk-UA" sz="2000" dirty="0">
                <a:latin typeface="Montserrat ExtraLight" panose="00000300000000000000" pitchFamily="2" charset="-52"/>
              </a:rPr>
              <a:t>провести аналіз існуючих методів хешування;</a:t>
            </a:r>
            <a:endParaRPr lang="ru-RU" sz="2000" dirty="0">
              <a:latin typeface="Montserrat ExtraLight" panose="00000300000000000000" pitchFamily="2" charset="-52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uk-UA" sz="2000" dirty="0">
                <a:latin typeface="Montserrat ExtraLight" panose="00000300000000000000" pitchFamily="2" charset="-52"/>
              </a:rPr>
              <a:t>описати основні способи злому </a:t>
            </a:r>
            <a:r>
              <a:rPr lang="uk-UA" sz="2000" dirty="0" err="1">
                <a:latin typeface="Montserrat ExtraLight" panose="00000300000000000000" pitchFamily="2" charset="-52"/>
              </a:rPr>
              <a:t>хешей</a:t>
            </a:r>
            <a:r>
              <a:rPr lang="uk-UA" sz="2000" dirty="0">
                <a:latin typeface="Montserrat ExtraLight" panose="00000300000000000000" pitchFamily="2" charset="-52"/>
              </a:rPr>
              <a:t>;</a:t>
            </a:r>
            <a:endParaRPr lang="ru-RU" sz="2000" dirty="0">
              <a:latin typeface="Montserrat ExtraLight" panose="00000300000000000000" pitchFamily="2" charset="-52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uk-UA" sz="2000" dirty="0">
                <a:latin typeface="Montserrat ExtraLight" panose="00000300000000000000" pitchFamily="2" charset="-52"/>
              </a:rPr>
              <a:t>провести аналіз використовуваних технологій та методів розробки;</a:t>
            </a:r>
            <a:endParaRPr lang="ru-RU" sz="2000" dirty="0">
              <a:latin typeface="Montserrat ExtraLight" panose="00000300000000000000" pitchFamily="2" charset="-52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uk-UA" sz="2000" dirty="0">
                <a:latin typeface="Montserrat ExtraLight" panose="00000300000000000000" pitchFamily="2" charset="-52"/>
              </a:rPr>
              <a:t>розробити сласну модель веб-сервісу інтернет листування;</a:t>
            </a:r>
            <a:endParaRPr lang="ru-RU" sz="2000" dirty="0">
              <a:latin typeface="Montserrat ExtraLight" panose="00000300000000000000" pitchFamily="2" charset="-52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uk-UA" sz="2000" dirty="0">
                <a:latin typeface="Montserrat ExtraLight" panose="00000300000000000000" pitchFamily="2" charset="-52"/>
              </a:rPr>
              <a:t>запровадити до нього вдосконалений метод шифрування;</a:t>
            </a:r>
            <a:endParaRPr lang="ru-RU" sz="2000" dirty="0">
              <a:latin typeface="Montserrat ExtraLight" panose="00000300000000000000" pitchFamily="2" charset="-5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sz="2000" dirty="0">
                <a:latin typeface="Montserrat ExtraLight" panose="00000300000000000000" pitchFamily="2" charset="-52"/>
              </a:rPr>
              <a:t>провести економічне обґрунтування доцільності створюваного програмного продукту</a:t>
            </a:r>
            <a:endParaRPr lang="ru-RU" sz="2000" dirty="0">
              <a:latin typeface="Montserrat ExtraLight" panose="000003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25282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3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C:\Users\MartseniukBogdan\Desktop\сим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902" y="2121217"/>
            <a:ext cx="6915287" cy="30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029902" y="1201784"/>
            <a:ext cx="6915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dirty="0" smtClean="0">
                <a:latin typeface="Montserrat ExtraLight" panose="00000300000000000000" pitchFamily="2" charset="-52"/>
              </a:rPr>
              <a:t>Симетричне шифрування</a:t>
            </a:r>
            <a:endParaRPr lang="ru-RU" sz="3200" dirty="0">
              <a:latin typeface="Montserrat ExtraLight" panose="000003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1260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29902" y="1201784"/>
            <a:ext cx="6915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dirty="0" smtClean="0">
                <a:latin typeface="Montserrat ExtraLight" panose="00000300000000000000" pitchFamily="2" charset="-52"/>
              </a:rPr>
              <a:t>Асиметричне шифрування</a:t>
            </a:r>
            <a:endParaRPr lang="ru-RU" sz="3200" dirty="0">
              <a:latin typeface="Montserrat ExtraLight" panose="00000300000000000000" pitchFamily="2" charset="-52"/>
            </a:endParaRPr>
          </a:p>
        </p:txBody>
      </p:sp>
      <p:pic>
        <p:nvPicPr>
          <p:cNvPr id="1026" name="Picture 2" descr="ас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901" y="2382203"/>
            <a:ext cx="6915287" cy="2895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59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Общение в сети. Как работает сквозное шифрование… | by IT Безопасность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206" y="2147252"/>
            <a:ext cx="7640592" cy="382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029902" y="1201784"/>
            <a:ext cx="6915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dirty="0">
                <a:latin typeface="Montserrat ExtraLight" panose="00000300000000000000" pitchFamily="2" charset="-52"/>
              </a:rPr>
              <a:t>Наскрізне шифрування </a:t>
            </a:r>
            <a:endParaRPr lang="ru-RU" sz="3200" dirty="0">
              <a:latin typeface="Montserrat ExtraLight" panose="000003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5514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7209" y="335054"/>
            <a:ext cx="5968129" cy="1285875"/>
          </a:xfrm>
        </p:spPr>
        <p:txBody>
          <a:bodyPr>
            <a:normAutofit/>
          </a:bodyPr>
          <a:lstStyle/>
          <a:p>
            <a:r>
              <a:rPr lang="uk-UA" b="1" dirty="0">
                <a:solidFill>
                  <a:srgbClr val="30ACEC"/>
                </a:solidFill>
                <a:latin typeface="Montserrat ExtraLight" panose="00000300000000000000" pitchFamily="2" charset="-52"/>
              </a:rPr>
              <a:t>Способи злому </a:t>
            </a:r>
            <a:r>
              <a:rPr lang="uk-UA" b="1" dirty="0" err="1">
                <a:solidFill>
                  <a:srgbClr val="30ACEC"/>
                </a:solidFill>
                <a:latin typeface="Montserrat ExtraLight" panose="00000300000000000000" pitchFamily="2" charset="-52"/>
              </a:rPr>
              <a:t>хешей</a:t>
            </a:r>
            <a:endParaRPr lang="ru-RU" dirty="0">
              <a:solidFill>
                <a:srgbClr val="30ACEC"/>
              </a:solidFill>
              <a:latin typeface="Montserrat ExtraLight" panose="00000300000000000000" pitchFamily="2" charset="-5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84024" y="2394857"/>
            <a:ext cx="552123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sz="2800" dirty="0" smtClean="0">
                <a:solidFill>
                  <a:srgbClr val="595959"/>
                </a:solidFill>
                <a:latin typeface="Montserrat ExtraLight" panose="00000300000000000000" pitchFamily="2" charset="-52"/>
              </a:rPr>
              <a:t>словникові </a:t>
            </a:r>
            <a:r>
              <a:rPr lang="uk-UA" sz="2800" dirty="0">
                <a:solidFill>
                  <a:srgbClr val="595959"/>
                </a:solidFill>
                <a:latin typeface="Montserrat ExtraLight" panose="00000300000000000000" pitchFamily="2" charset="-52"/>
              </a:rPr>
              <a:t>атаки;</a:t>
            </a:r>
            <a:endParaRPr lang="ru-RU" sz="2800" dirty="0">
              <a:solidFill>
                <a:srgbClr val="595959"/>
              </a:solidFill>
              <a:latin typeface="Montserrat ExtraLight" panose="00000300000000000000" pitchFamily="2" charset="-5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sz="2800" dirty="0" err="1" smtClean="0">
                <a:solidFill>
                  <a:srgbClr val="595959"/>
                </a:solidFill>
                <a:latin typeface="Montserrat ExtraLight" panose="00000300000000000000" pitchFamily="2" charset="-52"/>
              </a:rPr>
              <a:t>брутфорс</a:t>
            </a:r>
            <a:r>
              <a:rPr lang="uk-UA" sz="2800" dirty="0">
                <a:solidFill>
                  <a:srgbClr val="595959"/>
                </a:solidFill>
                <a:latin typeface="Montserrat ExtraLight" panose="00000300000000000000" pitchFamily="2" charset="-52"/>
              </a:rPr>
              <a:t>;</a:t>
            </a:r>
            <a:endParaRPr lang="ru-RU" sz="2800" dirty="0">
              <a:solidFill>
                <a:srgbClr val="595959"/>
              </a:solidFill>
              <a:latin typeface="Montserrat ExtraLight" panose="00000300000000000000" pitchFamily="2" charset="-5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sz="2800" dirty="0" smtClean="0">
                <a:solidFill>
                  <a:srgbClr val="595959"/>
                </a:solidFill>
                <a:latin typeface="Montserrat ExtraLight" panose="00000300000000000000" pitchFamily="2" charset="-52"/>
              </a:rPr>
              <a:t>таблиці </a:t>
            </a:r>
            <a:r>
              <a:rPr lang="uk-UA" sz="2800" dirty="0">
                <a:solidFill>
                  <a:srgbClr val="595959"/>
                </a:solidFill>
                <a:latin typeface="Montserrat ExtraLight" panose="00000300000000000000" pitchFamily="2" charset="-52"/>
              </a:rPr>
              <a:t>пошуку, </a:t>
            </a:r>
            <a:endParaRPr lang="uk-UA" sz="2800" dirty="0" smtClean="0">
              <a:solidFill>
                <a:srgbClr val="595959"/>
              </a:solidFill>
              <a:latin typeface="Montserrat ExtraLight" panose="00000300000000000000" pitchFamily="2" charset="-5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sz="2800" dirty="0" smtClean="0">
                <a:solidFill>
                  <a:srgbClr val="595959"/>
                </a:solidFill>
                <a:latin typeface="Montserrat ExtraLight" panose="00000300000000000000" pitchFamily="2" charset="-52"/>
              </a:rPr>
              <a:t>обернені </a:t>
            </a:r>
            <a:r>
              <a:rPr lang="uk-UA" sz="2800" dirty="0">
                <a:solidFill>
                  <a:srgbClr val="595959"/>
                </a:solidFill>
                <a:latin typeface="Montserrat ExtraLight" panose="00000300000000000000" pitchFamily="2" charset="-52"/>
              </a:rPr>
              <a:t>таблиці пошуку;</a:t>
            </a:r>
            <a:endParaRPr lang="ru-RU" sz="2800" dirty="0">
              <a:solidFill>
                <a:srgbClr val="595959"/>
              </a:solidFill>
              <a:latin typeface="Montserrat ExtraLight" panose="00000300000000000000" pitchFamily="2" charset="-5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sz="2800" dirty="0" smtClean="0">
                <a:solidFill>
                  <a:srgbClr val="595959"/>
                </a:solidFill>
                <a:latin typeface="Montserrat ExtraLight" panose="00000300000000000000" pitchFamily="2" charset="-52"/>
              </a:rPr>
              <a:t>райдужні </a:t>
            </a:r>
            <a:r>
              <a:rPr lang="uk-UA" sz="2800" dirty="0">
                <a:solidFill>
                  <a:srgbClr val="595959"/>
                </a:solidFill>
                <a:latin typeface="Montserrat ExtraLight" panose="00000300000000000000" pitchFamily="2" charset="-52"/>
              </a:rPr>
              <a:t>таблиці пошуку.</a:t>
            </a:r>
            <a:endParaRPr lang="ru-RU" sz="2800" dirty="0">
              <a:solidFill>
                <a:srgbClr val="595959"/>
              </a:solidFill>
              <a:latin typeface="Montserrat ExtraLight" panose="00000300000000000000" pitchFamily="2" charset="-52"/>
            </a:endParaRPr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5646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5400" dirty="0" smtClean="0">
                <a:solidFill>
                  <a:srgbClr val="30ACEC"/>
                </a:solidFill>
                <a:latin typeface="Montserrat ExtraLight" panose="00000300000000000000" pitchFamily="2" charset="-52"/>
                <a:cs typeface="Times New Roman" panose="02020603050405020304" pitchFamily="18" charset="0"/>
              </a:rPr>
              <a:t>Використані технології</a:t>
            </a:r>
            <a:endParaRPr lang="ru-RU" sz="5400" dirty="0">
              <a:solidFill>
                <a:srgbClr val="30ACEC"/>
              </a:solidFill>
              <a:latin typeface="Montserrat ExtraLight" panose="00000300000000000000" pitchFamily="2" charset="-52"/>
              <a:cs typeface="Times New Roman" panose="02020603050405020304" pitchFamily="18" charset="0"/>
            </a:endParaRPr>
          </a:p>
        </p:txBody>
      </p:sp>
      <p:pic>
        <p:nvPicPr>
          <p:cNvPr id="4098" name="Picture 2" descr="ÐÐ°ÑÑÐ¸Ð½ÐºÐ¸ Ð¿Ð¾ Ð·Ð°Ð¿ÑÐ¾ÑÑ java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06" t="21175" r="20392" b="20786"/>
          <a:stretch/>
        </p:blipFill>
        <p:spPr bwMode="auto">
          <a:xfrm>
            <a:off x="2066133" y="2858284"/>
            <a:ext cx="2788442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ÐÐ°ÑÑÐ¸Ð½ÐºÐ¸ Ð¿Ð¾ Ð·Ð°Ð¿ÑÐ¾ÑÑ mv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963" y="2636875"/>
            <a:ext cx="1847850" cy="172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ÐÐ°ÑÑÐ¸Ð½ÐºÐ¸ Ð¿Ð¾ Ð·Ð°Ð¿ÑÐ¾ÑÑ intellij ide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" t="1154" r="2189" b="2108"/>
          <a:stretch/>
        </p:blipFill>
        <p:spPr bwMode="auto">
          <a:xfrm>
            <a:off x="8605837" y="2752724"/>
            <a:ext cx="1862137" cy="188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ÐÐ°ÑÑÐ¸Ð½ÐºÐ¸ Ð¿Ð¾ Ð·Ð°Ð¿ÑÐ¾ÑÑ mysq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805" y="4633913"/>
            <a:ext cx="2249724" cy="179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80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2" y="1600199"/>
            <a:ext cx="3549121" cy="1822269"/>
          </a:xfrm>
        </p:spPr>
        <p:txBody>
          <a:bodyPr>
            <a:normAutofit/>
          </a:bodyPr>
          <a:lstStyle/>
          <a:p>
            <a:r>
              <a:rPr lang="ru-RU" sz="4800" dirty="0" smtClean="0">
                <a:solidFill>
                  <a:srgbClr val="30ACEC"/>
                </a:solidFill>
                <a:latin typeface="Montserrat ExtraLight" panose="00000300000000000000" pitchFamily="2" charset="-52"/>
                <a:ea typeface="Roboto Light" panose="02000000000000000000" pitchFamily="2" charset="0"/>
                <a:cs typeface="Roboto Light" panose="02000000000000000000" pitchFamily="2" charset="0"/>
              </a:rPr>
              <a:t>База </a:t>
            </a:r>
            <a:r>
              <a:rPr lang="uk-UA" sz="4800" dirty="0" smtClean="0">
                <a:solidFill>
                  <a:srgbClr val="30ACEC"/>
                </a:solidFill>
                <a:latin typeface="Montserrat ExtraLight" panose="00000300000000000000" pitchFamily="2" charset="-52"/>
                <a:ea typeface="Roboto Light" panose="02000000000000000000" pitchFamily="2" charset="0"/>
                <a:cs typeface="Roboto Light" panose="02000000000000000000" pitchFamily="2" charset="0"/>
              </a:rPr>
              <a:t>даних</a:t>
            </a:r>
            <a:endParaRPr lang="uk-UA" sz="4800" dirty="0">
              <a:solidFill>
                <a:srgbClr val="30ACEC"/>
              </a:solidFill>
              <a:latin typeface="Montserrat ExtraLight" panose="00000300000000000000" pitchFamily="2" charset="-52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5648325" y="471487"/>
            <a:ext cx="5600700" cy="5895975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325" y="471487"/>
            <a:ext cx="560070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3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19300" y="661170"/>
            <a:ext cx="6854734" cy="671241"/>
          </a:xfrm>
          <a:effectLst/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uk-UA" sz="3200" spc="200" dirty="0" smtClean="0">
                <a:solidFill>
                  <a:srgbClr val="30ACEC"/>
                </a:solidFill>
                <a:latin typeface="Montserrat ExtraLight" panose="00000300000000000000" pitchFamily="2" charset="-52"/>
                <a:ea typeface="Roboto Light" panose="02000000000000000000" pitchFamily="2" charset="0"/>
                <a:cs typeface="Roboto Light" panose="02000000000000000000" pitchFamily="2" charset="0"/>
              </a:rPr>
              <a:t>Класи серверної </a:t>
            </a:r>
            <a:r>
              <a:rPr lang="uk-UA" sz="3200" spc="200" dirty="0">
                <a:solidFill>
                  <a:srgbClr val="30ACEC"/>
                </a:solidFill>
                <a:latin typeface="Montserrat ExtraLight" panose="00000300000000000000" pitchFamily="2" charset="-52"/>
                <a:ea typeface="Roboto Light" panose="02000000000000000000" pitchFamily="2" charset="0"/>
                <a:cs typeface="Roboto Light" panose="02000000000000000000" pitchFamily="2" charset="0"/>
              </a:rPr>
              <a:t>частини</a:t>
            </a:r>
            <a:endParaRPr lang="ru-RU" sz="3200" spc="200" dirty="0">
              <a:solidFill>
                <a:srgbClr val="30ACEC"/>
              </a:solidFill>
              <a:latin typeface="Montserrat ExtraLight" panose="00000300000000000000" pitchFamily="2" charset="-52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5592" y="2008822"/>
            <a:ext cx="4305322" cy="3223045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019300" y="2008821"/>
            <a:ext cx="3475809" cy="3223045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595959"/>
                </a:solidFill>
                <a:latin typeface="Montserrat ExtraLight" panose="00000300000000000000" pitchFamily="2" charset="-52"/>
                <a:ea typeface="Roboto Light" panose="02000000000000000000" pitchFamily="2" charset="0"/>
                <a:cs typeface="Roboto Light" panose="02000000000000000000" pitchFamily="2" charset="0"/>
              </a:rPr>
              <a:t>Message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rgbClr val="595959"/>
                </a:solidFill>
                <a:latin typeface="Montserrat ExtraLight" panose="00000300000000000000" pitchFamily="2" charset="-52"/>
                <a:ea typeface="Roboto Light" panose="02000000000000000000" pitchFamily="2" charset="0"/>
                <a:cs typeface="Roboto Light" panose="02000000000000000000" pitchFamily="2" charset="0"/>
              </a:rPr>
              <a:t>ServerFrame</a:t>
            </a:r>
            <a:endParaRPr lang="en-US" sz="1800" dirty="0" smtClean="0">
              <a:solidFill>
                <a:srgbClr val="595959"/>
              </a:solidFill>
              <a:latin typeface="Montserrat ExtraLight" panose="00000300000000000000" pitchFamily="2" charset="-52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rgbClr val="595959"/>
                </a:solidFill>
                <a:latin typeface="Montserrat ExtraLight" panose="00000300000000000000" pitchFamily="2" charset="-52"/>
                <a:ea typeface="Roboto Light" panose="02000000000000000000" pitchFamily="2" charset="0"/>
                <a:cs typeface="Roboto Light" panose="02000000000000000000" pitchFamily="2" charset="0"/>
              </a:rPr>
              <a:t>ServerThread</a:t>
            </a:r>
            <a:endParaRPr lang="en-US" sz="1800" dirty="0" smtClean="0">
              <a:solidFill>
                <a:srgbClr val="595959"/>
              </a:solidFill>
              <a:latin typeface="Montserrat ExtraLight" panose="00000300000000000000" pitchFamily="2" charset="-52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595959"/>
                </a:solidFill>
                <a:latin typeface="Montserrat ExtraLight" panose="00000300000000000000" pitchFamily="2" charset="-52"/>
                <a:ea typeface="Roboto Light" panose="02000000000000000000" pitchFamily="2" charset="0"/>
                <a:cs typeface="Roboto Light" panose="02000000000000000000" pitchFamily="2" charset="0"/>
              </a:rPr>
              <a:t>Database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rgbClr val="595959"/>
                </a:solidFill>
                <a:latin typeface="Montserrat ExtraLight" panose="00000300000000000000" pitchFamily="2" charset="-52"/>
                <a:ea typeface="Roboto Light" panose="02000000000000000000" pitchFamily="2" charset="0"/>
                <a:cs typeface="Roboto Light" panose="02000000000000000000" pitchFamily="2" charset="0"/>
              </a:rPr>
              <a:t>SocketServer</a:t>
            </a:r>
            <a:endParaRPr lang="ru-RU" sz="1800" dirty="0">
              <a:solidFill>
                <a:srgbClr val="595959"/>
              </a:solidFill>
              <a:latin typeface="Montserrat ExtraLight" panose="00000300000000000000" pitchFamily="2" charset="-52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08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484</TotalTime>
  <Words>235</Words>
  <Application>Microsoft Office PowerPoint</Application>
  <PresentationFormat>Широкоэкранный</PresentationFormat>
  <Paragraphs>45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Corbel</vt:lpstr>
      <vt:lpstr>Montserrat</vt:lpstr>
      <vt:lpstr>Montserrat ExtraLight</vt:lpstr>
      <vt:lpstr>Roboto Light</vt:lpstr>
      <vt:lpstr>Times New Roman</vt:lpstr>
      <vt:lpstr>Параллакс</vt:lpstr>
      <vt:lpstr>Дослідження та створення методів шифрування повідомлень користувача веб-сервісу для інтернет листування</vt:lpstr>
      <vt:lpstr>Презентация PowerPoint</vt:lpstr>
      <vt:lpstr>Презентация PowerPoint</vt:lpstr>
      <vt:lpstr>Презентация PowerPoint</vt:lpstr>
      <vt:lpstr>Презентация PowerPoint</vt:lpstr>
      <vt:lpstr>Способи злому хешей</vt:lpstr>
      <vt:lpstr>Використані технології</vt:lpstr>
      <vt:lpstr>База даних</vt:lpstr>
      <vt:lpstr>Класи серверної частини</vt:lpstr>
      <vt:lpstr>Класи клієнтської частини</vt:lpstr>
      <vt:lpstr>Запуск серверу</vt:lpstr>
      <vt:lpstr>Підключення користувача до серверу</vt:lpstr>
      <vt:lpstr>Фрагмент діалогу</vt:lpstr>
      <vt:lpstr>Висновки:</vt:lpstr>
      <vt:lpstr>Дякую за увагу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Розробка веб-сервісу для інтернет листування засобами мови програмування Java</dc:title>
  <dc:creator>Martseniuk Bogdan</dc:creator>
  <cp:lastModifiedBy>Martseniuk Bogdan</cp:lastModifiedBy>
  <cp:revision>29</cp:revision>
  <dcterms:created xsi:type="dcterms:W3CDTF">2019-05-25T14:51:10Z</dcterms:created>
  <dcterms:modified xsi:type="dcterms:W3CDTF">2020-12-03T00:51:27Z</dcterms:modified>
</cp:coreProperties>
</file>