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7A5414-3C51-374E-940B-839C51CA57DC}" v="99" dt="2022-05-01T21:15:06.379"/>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p:restoredTop sz="91342"/>
  </p:normalViewPr>
  <p:slideViewPr>
    <p:cSldViewPr snapToGrid="0" snapToObjects="1">
      <p:cViewPr>
        <p:scale>
          <a:sx n="79" d="100"/>
          <a:sy n="79" d="100"/>
        </p:scale>
        <p:origin x="1720"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E6B5A-8D7B-CA6D-96FA-FB52304BE227}"/>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D3BB3513-3BA3-086D-6809-FF2D119EE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1A668D87-6A54-99AC-B578-0DF02601652F}"/>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5" name="Marcador de Posição do Rodapé 4">
            <a:extLst>
              <a:ext uri="{FF2B5EF4-FFF2-40B4-BE49-F238E27FC236}">
                <a16:creationId xmlns:a16="http://schemas.microsoft.com/office/drawing/2014/main" id="{CC9FB666-473C-3CEB-A188-F613605C585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B82A488-D444-242C-21E3-8F5784021F95}"/>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357264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90E238-0776-C513-BCD4-F4677E0C0EAA}"/>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F65B9478-EE98-72D7-BB25-A2A269396724}"/>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70693649-5B71-994E-ADA8-CF970546F40D}"/>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5" name="Marcador de Posição do Rodapé 4">
            <a:extLst>
              <a:ext uri="{FF2B5EF4-FFF2-40B4-BE49-F238E27FC236}">
                <a16:creationId xmlns:a16="http://schemas.microsoft.com/office/drawing/2014/main" id="{E1F3459E-1629-45D6-740D-A70332568FC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9FAEF1A0-4327-AFA2-DA0A-257A40123DE8}"/>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341387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91755C9-5CFA-4814-4574-FA1C4B273C7A}"/>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41CA900-9A34-542E-175A-A9907601FB05}"/>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458A1A4-1B32-D030-837D-C5A41CD21B6E}"/>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5" name="Marcador de Posição do Rodapé 4">
            <a:extLst>
              <a:ext uri="{FF2B5EF4-FFF2-40B4-BE49-F238E27FC236}">
                <a16:creationId xmlns:a16="http://schemas.microsoft.com/office/drawing/2014/main" id="{45A7B520-2D6C-142B-3AD0-9630E315710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101D11A-CB0B-C45B-68FC-DC3E57E0F378}"/>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68955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2FABC-40F1-ADBA-9A05-DB37FDF0EECA}"/>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A0A7A500-9093-9C0B-5D6E-283BD7995187}"/>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039D515-CED4-1B33-46C3-ECB58471D2EA}"/>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5" name="Marcador de Posição do Rodapé 4">
            <a:extLst>
              <a:ext uri="{FF2B5EF4-FFF2-40B4-BE49-F238E27FC236}">
                <a16:creationId xmlns:a16="http://schemas.microsoft.com/office/drawing/2014/main" id="{F536C405-A0AF-C1F5-D91B-DB4352987904}"/>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0605413-AE60-3332-9AE3-05DDCD6CBCCE}"/>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403839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9258AB-EE24-124A-ED4F-A5616C49490C}"/>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25190FFF-9517-F6EE-6EFA-6F49D9231D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A0F9D053-4EF5-A674-432E-B1EC941778EA}"/>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5" name="Marcador de Posição do Rodapé 4">
            <a:extLst>
              <a:ext uri="{FF2B5EF4-FFF2-40B4-BE49-F238E27FC236}">
                <a16:creationId xmlns:a16="http://schemas.microsoft.com/office/drawing/2014/main" id="{66DDD190-8F9C-2A5A-E712-27C85928907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9525D4A-D159-6BEE-E78F-3416C80CB359}"/>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210174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2C9534-10FC-BBE7-12FD-342045E4BA4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0C7EA26-7D73-1C66-8084-CB7360FD9639}"/>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4BFF91D5-8195-BBAE-73AF-BDF1753C2733}"/>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D37F357A-02F2-317C-DFDC-00957047EC22}"/>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6" name="Marcador de Posição do Rodapé 5">
            <a:extLst>
              <a:ext uri="{FF2B5EF4-FFF2-40B4-BE49-F238E27FC236}">
                <a16:creationId xmlns:a16="http://schemas.microsoft.com/office/drawing/2014/main" id="{B578E895-C65B-1BB6-198F-C3CCFD740B74}"/>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05F529D-2E06-035E-4FD3-E45835941474}"/>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178475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9558F-1B06-B623-7DFA-FDE8CA7A18BA}"/>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BE95732-6CAB-79C6-A772-39DF8CD500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D819F2E0-2E2A-B2B7-F63F-FBC0230D129C}"/>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BC8D91F9-E5D3-C669-6EA7-4777C5162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211CEEB5-9509-76C4-C635-47B422A080FE}"/>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6CEC7757-EB6E-84C8-9C86-C1D5E1E62FC0}"/>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8" name="Marcador de Posição do Rodapé 7">
            <a:extLst>
              <a:ext uri="{FF2B5EF4-FFF2-40B4-BE49-F238E27FC236}">
                <a16:creationId xmlns:a16="http://schemas.microsoft.com/office/drawing/2014/main" id="{A6CE66B9-59DE-A23A-FC16-E6CA3372779D}"/>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5CCCFFDD-9C49-E834-3E72-EFCBEECBA5C7}"/>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1599833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CD887B-F797-C836-16B0-056E535211B6}"/>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7AF5BD8D-1686-C5FA-B19C-E2BE8AA9BF22}"/>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4" name="Marcador de Posição do Rodapé 3">
            <a:extLst>
              <a:ext uri="{FF2B5EF4-FFF2-40B4-BE49-F238E27FC236}">
                <a16:creationId xmlns:a16="http://schemas.microsoft.com/office/drawing/2014/main" id="{3057EFA1-29B3-DDE2-3443-1D93EC896CC7}"/>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0EA054C9-9583-7CA1-57A5-7BAB7B0099D9}"/>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236453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8AC464D-E491-7CC4-B3D0-A0CFD193AD02}"/>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3" name="Marcador de Posição do Rodapé 2">
            <a:extLst>
              <a:ext uri="{FF2B5EF4-FFF2-40B4-BE49-F238E27FC236}">
                <a16:creationId xmlns:a16="http://schemas.microsoft.com/office/drawing/2014/main" id="{22F769AB-94BD-7CD0-A26C-18569B58B245}"/>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4604C155-044D-7265-50FE-5AA83D449078}"/>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280313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49B07-A01B-4415-7708-AAFAAD896D1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5F9F4EC8-21C1-3273-944C-37BC990B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956BC92E-5099-693F-2FD8-647C72E1C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B80B72BB-98F8-ED61-8852-B471A851E74B}"/>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6" name="Marcador de Posição do Rodapé 5">
            <a:extLst>
              <a:ext uri="{FF2B5EF4-FFF2-40B4-BE49-F238E27FC236}">
                <a16:creationId xmlns:a16="http://schemas.microsoft.com/office/drawing/2014/main" id="{DDA478C3-F484-CEAC-D050-792134A6F49C}"/>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5C1FDD6E-3321-B384-D8A6-1CB8A3F8817F}"/>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375103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566AD-1074-FECD-CF93-7CDB8A5A85D0}"/>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D9DA3136-5BA3-12B9-58F7-AEC8C6D2F8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38E68156-A7F7-B359-CF4E-2E560BD3D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8B118AA-96C4-CFFB-F371-6350111C075E}"/>
              </a:ext>
            </a:extLst>
          </p:cNvPr>
          <p:cNvSpPr>
            <a:spLocks noGrp="1"/>
          </p:cNvSpPr>
          <p:nvPr>
            <p:ph type="dt" sz="half" idx="10"/>
          </p:nvPr>
        </p:nvSpPr>
        <p:spPr/>
        <p:txBody>
          <a:bodyPr/>
          <a:lstStyle/>
          <a:p>
            <a:fld id="{2EC60D11-55A1-B540-BC89-A274F4130349}" type="datetimeFigureOut">
              <a:rPr lang="pt-PT" smtClean="0"/>
              <a:t>01/05/22</a:t>
            </a:fld>
            <a:endParaRPr lang="pt-PT"/>
          </a:p>
        </p:txBody>
      </p:sp>
      <p:sp>
        <p:nvSpPr>
          <p:cNvPr id="6" name="Marcador de Posição do Rodapé 5">
            <a:extLst>
              <a:ext uri="{FF2B5EF4-FFF2-40B4-BE49-F238E27FC236}">
                <a16:creationId xmlns:a16="http://schemas.microsoft.com/office/drawing/2014/main" id="{153999DD-9753-C41B-E32A-8EC8803A4C7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A6C7A46-3509-F11A-2BD7-D3E48A2AD92D}"/>
              </a:ext>
            </a:extLst>
          </p:cNvPr>
          <p:cNvSpPr>
            <a:spLocks noGrp="1"/>
          </p:cNvSpPr>
          <p:nvPr>
            <p:ph type="sldNum" sz="quarter" idx="12"/>
          </p:nvPr>
        </p:nvSpPr>
        <p:spPr/>
        <p:txBody>
          <a:bodyPr/>
          <a:lstStyle/>
          <a:p>
            <a:fld id="{3E640E2E-F4AC-5A46-A83E-B1AEB8C98BAD}" type="slidenum">
              <a:rPr lang="pt-PT" smtClean="0"/>
              <a:t>‹nº›</a:t>
            </a:fld>
            <a:endParaRPr lang="pt-PT"/>
          </a:p>
        </p:txBody>
      </p:sp>
    </p:spTree>
    <p:extLst>
      <p:ext uri="{BB962C8B-B14F-4D97-AF65-F5344CB8AC3E}">
        <p14:creationId xmlns:p14="http://schemas.microsoft.com/office/powerpoint/2010/main" val="85502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8EE1C94-F163-2410-286A-1389FE005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E7FEB726-F209-2484-497B-E6D440A97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7C05B55-6CB7-9109-9920-F8E25FDF8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60D11-55A1-B540-BC89-A274F4130349}" type="datetimeFigureOut">
              <a:rPr lang="pt-PT" smtClean="0"/>
              <a:t>01/05/22</a:t>
            </a:fld>
            <a:endParaRPr lang="pt-PT"/>
          </a:p>
        </p:txBody>
      </p:sp>
      <p:sp>
        <p:nvSpPr>
          <p:cNvPr id="5" name="Marcador de Posição do Rodapé 4">
            <a:extLst>
              <a:ext uri="{FF2B5EF4-FFF2-40B4-BE49-F238E27FC236}">
                <a16:creationId xmlns:a16="http://schemas.microsoft.com/office/drawing/2014/main" id="{C0C06017-C0A2-B40C-13E9-7C0CFA75DF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BC6A7D60-48D9-4BFD-C837-82C60508F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0E2E-F4AC-5A46-A83E-B1AEB8C98BAD}" type="slidenum">
              <a:rPr lang="pt-PT" smtClean="0"/>
              <a:t>‹nº›</a:t>
            </a:fld>
            <a:endParaRPr lang="pt-PT"/>
          </a:p>
        </p:txBody>
      </p:sp>
    </p:spTree>
    <p:extLst>
      <p:ext uri="{BB962C8B-B14F-4D97-AF65-F5344CB8AC3E}">
        <p14:creationId xmlns:p14="http://schemas.microsoft.com/office/powerpoint/2010/main" val="276908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iniciar linha de uma pista de corrida">
            <a:extLst>
              <a:ext uri="{FF2B5EF4-FFF2-40B4-BE49-F238E27FC236}">
                <a16:creationId xmlns:a16="http://schemas.microsoft.com/office/drawing/2014/main" id="{B1BF9AAD-0162-65A3-BA6E-37BB66382DA0}"/>
              </a:ext>
            </a:extLst>
          </p:cNvPr>
          <p:cNvPicPr>
            <a:picLocks noChangeAspect="1"/>
          </p:cNvPicPr>
          <p:nvPr/>
        </p:nvPicPr>
        <p:blipFill rotWithShape="1">
          <a:blip r:embed="rId2"/>
          <a:srcRect l="3791" r="11836"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6A2D9B3A-7546-E81F-1DF2-2F3883ADAB88}"/>
              </a:ext>
            </a:extLst>
          </p:cNvPr>
          <p:cNvSpPr>
            <a:spLocks noGrp="1"/>
          </p:cNvSpPr>
          <p:nvPr>
            <p:ph type="ctrTitle"/>
          </p:nvPr>
        </p:nvSpPr>
        <p:spPr>
          <a:xfrm>
            <a:off x="477981" y="1122363"/>
            <a:ext cx="4023360" cy="3204134"/>
          </a:xfrm>
        </p:spPr>
        <p:txBody>
          <a:bodyPr anchor="b">
            <a:normAutofit/>
          </a:bodyPr>
          <a:lstStyle/>
          <a:p>
            <a:pPr algn="l"/>
            <a:r>
              <a:rPr lang="pt-PT" sz="3700" b="1" dirty="0"/>
              <a:t>LEI_22_S4_2DK_01</a:t>
            </a:r>
            <a:br>
              <a:rPr lang="pt-PT" sz="3700" b="1" dirty="0"/>
            </a:br>
            <a:br>
              <a:rPr lang="pt-PT" sz="3700" b="1" dirty="0"/>
            </a:br>
            <a:r>
              <a:rPr lang="pt-PT" sz="3700" b="1" dirty="0"/>
              <a:t>Progresso – Sprint B</a:t>
            </a:r>
            <a:br>
              <a:rPr lang="pt-PT" sz="3700" b="1" dirty="0"/>
            </a:br>
            <a:endParaRPr lang="pt-PT" sz="3700" b="1" dirty="0"/>
          </a:p>
        </p:txBody>
      </p:sp>
      <p:sp>
        <p:nvSpPr>
          <p:cNvPr id="3" name="Subtítulo 2">
            <a:extLst>
              <a:ext uri="{FF2B5EF4-FFF2-40B4-BE49-F238E27FC236}">
                <a16:creationId xmlns:a16="http://schemas.microsoft.com/office/drawing/2014/main" id="{BFB1980E-B785-B92F-3A8C-C1E3265E1FEA}"/>
              </a:ext>
            </a:extLst>
          </p:cNvPr>
          <p:cNvSpPr>
            <a:spLocks noGrp="1"/>
          </p:cNvSpPr>
          <p:nvPr>
            <p:ph type="subTitle" idx="1"/>
          </p:nvPr>
        </p:nvSpPr>
        <p:spPr>
          <a:xfrm>
            <a:off x="477980" y="4872922"/>
            <a:ext cx="4023359" cy="1208141"/>
          </a:xfrm>
        </p:spPr>
        <p:txBody>
          <a:bodyPr>
            <a:normAutofit/>
          </a:bodyPr>
          <a:lstStyle/>
          <a:p>
            <a:pPr algn="l"/>
            <a:r>
              <a:rPr lang="pt-PT" sz="2000"/>
              <a:t>30/04/2022</a:t>
            </a:r>
          </a:p>
          <a:p>
            <a:pPr algn="l"/>
            <a:r>
              <a:rPr lang="pt-PT" sz="2000"/>
              <a:t>Equipa DK_1</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32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26339F-808E-EDE1-DC8A-D0D96F459D5B}"/>
              </a:ext>
            </a:extLst>
          </p:cNvPr>
          <p:cNvSpPr>
            <a:spLocks noGrp="1"/>
          </p:cNvSpPr>
          <p:nvPr>
            <p:ph type="title"/>
          </p:nvPr>
        </p:nvSpPr>
        <p:spPr>
          <a:xfrm>
            <a:off x="630936" y="502920"/>
            <a:ext cx="3419856" cy="1463040"/>
          </a:xfrm>
        </p:spPr>
        <p:txBody>
          <a:bodyPr anchor="ctr">
            <a:normAutofit/>
          </a:bodyPr>
          <a:lstStyle/>
          <a:p>
            <a:r>
              <a:rPr lang="pt-PT" sz="4800" dirty="0"/>
              <a:t>Resumo:</a:t>
            </a:r>
          </a:p>
        </p:txBody>
      </p:sp>
      <p:sp>
        <p:nvSpPr>
          <p:cNvPr id="2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700458A2-9376-8619-582E-DF97A7676EEB}"/>
              </a:ext>
            </a:extLst>
          </p:cNvPr>
          <p:cNvSpPr>
            <a:spLocks noGrp="1"/>
          </p:cNvSpPr>
          <p:nvPr>
            <p:ph idx="1"/>
          </p:nvPr>
        </p:nvSpPr>
        <p:spPr>
          <a:xfrm>
            <a:off x="4636006" y="266700"/>
            <a:ext cx="6894576" cy="1935480"/>
          </a:xfrm>
        </p:spPr>
        <p:txBody>
          <a:bodyPr anchor="ctr">
            <a:normAutofit/>
          </a:bodyPr>
          <a:lstStyle/>
          <a:p>
            <a:r>
              <a:rPr lang="pt-PT" sz="2000" b="1" dirty="0"/>
              <a:t>Fases do projeto</a:t>
            </a:r>
            <a:endParaRPr lang="pt-PT" sz="2000" dirty="0"/>
          </a:p>
          <a:p>
            <a:pPr lvl="1"/>
            <a:r>
              <a:rPr lang="pt-PT" sz="2000" dirty="0"/>
              <a:t>Análise</a:t>
            </a:r>
          </a:p>
          <a:p>
            <a:pPr lvl="1"/>
            <a:r>
              <a:rPr lang="pt-PT" sz="2000" dirty="0"/>
              <a:t>Design</a:t>
            </a:r>
          </a:p>
          <a:p>
            <a:pPr lvl="1"/>
            <a:r>
              <a:rPr lang="pt-PT" sz="2000" dirty="0"/>
              <a:t>Implementação</a:t>
            </a:r>
          </a:p>
          <a:p>
            <a:pPr lvl="1"/>
            <a:r>
              <a:rPr lang="pt-PT" sz="2000" dirty="0"/>
              <a:t>Testes</a:t>
            </a:r>
          </a:p>
        </p:txBody>
      </p:sp>
      <p:graphicFrame>
        <p:nvGraphicFramePr>
          <p:cNvPr id="6" name="Group 116">
            <a:extLst>
              <a:ext uri="{FF2B5EF4-FFF2-40B4-BE49-F238E27FC236}">
                <a16:creationId xmlns:a16="http://schemas.microsoft.com/office/drawing/2014/main" id="{57C473A5-73A2-7965-0F7F-BD76F7BA75EB}"/>
              </a:ext>
            </a:extLst>
          </p:cNvPr>
          <p:cNvGraphicFramePr>
            <a:graphicFrameLocks noGrp="1"/>
          </p:cNvGraphicFramePr>
          <p:nvPr>
            <p:extLst>
              <p:ext uri="{D42A27DB-BD31-4B8C-83A1-F6EECF244321}">
                <p14:modId xmlns:p14="http://schemas.microsoft.com/office/powerpoint/2010/main" val="1632031424"/>
              </p:ext>
            </p:extLst>
          </p:nvPr>
        </p:nvGraphicFramePr>
        <p:xfrm>
          <a:off x="1806702" y="2953182"/>
          <a:ext cx="8566405" cy="2634860"/>
        </p:xfrm>
        <a:graphic>
          <a:graphicData uri="http://schemas.openxmlformats.org/drawingml/2006/table">
            <a:tbl>
              <a:tblPr firstRow="1" bandRow="1">
                <a:noFill/>
              </a:tblPr>
              <a:tblGrid>
                <a:gridCol w="1504918">
                  <a:extLst>
                    <a:ext uri="{9D8B030D-6E8A-4147-A177-3AD203B41FA5}">
                      <a16:colId xmlns:a16="http://schemas.microsoft.com/office/drawing/2014/main" val="20000"/>
                    </a:ext>
                  </a:extLst>
                </a:gridCol>
                <a:gridCol w="1983740">
                  <a:extLst>
                    <a:ext uri="{9D8B030D-6E8A-4147-A177-3AD203B41FA5}">
                      <a16:colId xmlns:a16="http://schemas.microsoft.com/office/drawing/2014/main" val="20001"/>
                    </a:ext>
                  </a:extLst>
                </a:gridCol>
                <a:gridCol w="2309707">
                  <a:extLst>
                    <a:ext uri="{9D8B030D-6E8A-4147-A177-3AD203B41FA5}">
                      <a16:colId xmlns:a16="http://schemas.microsoft.com/office/drawing/2014/main" val="20002"/>
                    </a:ext>
                  </a:extLst>
                </a:gridCol>
                <a:gridCol w="2768040">
                  <a:extLst>
                    <a:ext uri="{9D8B030D-6E8A-4147-A177-3AD203B41FA5}">
                      <a16:colId xmlns:a16="http://schemas.microsoft.com/office/drawing/2014/main" val="20003"/>
                    </a:ext>
                  </a:extLst>
                </a:gridCol>
              </a:tblGrid>
              <a:tr h="167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3300" b="1" i="0" u="none" strike="noStrike" cap="none" normalizeH="0" baseline="0" dirty="0">
                          <a:ln>
                            <a:noFill/>
                          </a:ln>
                          <a:solidFill>
                            <a:schemeClr val="tx1">
                              <a:lumMod val="75000"/>
                              <a:lumOff val="25000"/>
                            </a:schemeClr>
                          </a:solidFill>
                          <a:effectLst/>
                          <a:latin typeface="+mj-lt"/>
                          <a:cs typeface="Arial" pitchFamily="34" charset="0"/>
                        </a:rPr>
                        <a:t>%</a:t>
                      </a:r>
                    </a:p>
                  </a:txBody>
                  <a:tcPr marL="419100" marR="251460" marT="251460" marB="2514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3300" b="1" i="0" u="none" strike="noStrike" cap="none" normalizeH="0" baseline="0" dirty="0">
                          <a:ln>
                            <a:noFill/>
                          </a:ln>
                          <a:solidFill>
                            <a:schemeClr val="tx1">
                              <a:lumMod val="75000"/>
                              <a:lumOff val="25000"/>
                            </a:schemeClr>
                          </a:solidFill>
                          <a:effectLst/>
                          <a:latin typeface="+mj-lt"/>
                          <a:cs typeface="Arial" pitchFamily="34" charset="0"/>
                        </a:rPr>
                        <a: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3300" b="1" i="0" u="none" strike="noStrike" cap="none" normalizeH="0" baseline="0" dirty="0">
                          <a:ln>
                            <a:noFill/>
                          </a:ln>
                          <a:solidFill>
                            <a:schemeClr val="tx1">
                              <a:lumMod val="75000"/>
                              <a:lumOff val="25000"/>
                            </a:schemeClr>
                          </a:solidFill>
                          <a:effectLst/>
                          <a:latin typeface="+mj-lt"/>
                          <a:cs typeface="Arial" pitchFamily="34" charset="0"/>
                        </a:rPr>
                        <a:t> (N-1)</a:t>
                      </a:r>
                      <a:endParaRPr kumimoji="0" lang="en-US" sz="3300" b="1" i="0" u="none" strike="noStrike" cap="none" normalizeH="0" baseline="0" dirty="0">
                        <a:ln>
                          <a:noFill/>
                        </a:ln>
                        <a:solidFill>
                          <a:schemeClr val="tx1">
                            <a:lumMod val="75000"/>
                            <a:lumOff val="25000"/>
                          </a:schemeClr>
                        </a:solidFill>
                        <a:effectLst/>
                        <a:latin typeface="+mj-lt"/>
                        <a:cs typeface="Arial" pitchFamily="34" charset="0"/>
                      </a:endParaRPr>
                    </a:p>
                  </a:txBody>
                  <a:tcPr marL="419100" marR="251460" marT="251460" marB="2514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3300" b="1" i="0" u="none" strike="noStrike" cap="none" normalizeH="0" baseline="0" dirty="0">
                          <a:ln>
                            <a:noFill/>
                          </a:ln>
                          <a:solidFill>
                            <a:schemeClr val="tx1">
                              <a:lumMod val="75000"/>
                              <a:lumOff val="25000"/>
                            </a:schemeClr>
                          </a:solidFill>
                          <a:effectLst/>
                          <a:latin typeface="+mj-lt"/>
                          <a:cs typeface="Arial" pitchFamily="34" charset="0"/>
                        </a:rPr>
                        <a:t>Estado</a:t>
                      </a:r>
                      <a:endParaRPr kumimoji="0" lang="en-US" sz="3300" b="1" i="0" u="none" strike="noStrike" cap="none" normalizeH="0" baseline="0" dirty="0">
                        <a:ln>
                          <a:noFill/>
                        </a:ln>
                        <a:solidFill>
                          <a:schemeClr val="tx1">
                            <a:lumMod val="75000"/>
                            <a:lumOff val="25000"/>
                          </a:schemeClr>
                        </a:solidFill>
                        <a:effectLst/>
                        <a:latin typeface="+mj-lt"/>
                        <a:cs typeface="Arial" pitchFamily="34" charset="0"/>
                      </a:endParaRPr>
                    </a:p>
                  </a:txBody>
                  <a:tcPr marL="419100" marR="251460" marT="251460" marB="2514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300" b="1" i="0" u="none" strike="noStrike" cap="none" normalizeH="0" baseline="0" dirty="0">
                          <a:ln>
                            <a:noFill/>
                          </a:ln>
                          <a:solidFill>
                            <a:schemeClr val="tx1">
                              <a:lumMod val="75000"/>
                              <a:lumOff val="25000"/>
                            </a:schemeClr>
                          </a:solidFill>
                          <a:effectLst/>
                          <a:latin typeface="+mj-lt"/>
                          <a:cs typeface="Arial" pitchFamily="34" charset="0"/>
                        </a:rPr>
                        <a:t>Data </a:t>
                      </a:r>
                      <a:r>
                        <a:rPr kumimoji="0" lang="en-US" sz="3300" b="1" i="0" u="none" strike="noStrike" cap="none" normalizeH="0" baseline="0" dirty="0" err="1">
                          <a:ln>
                            <a:noFill/>
                          </a:ln>
                          <a:solidFill>
                            <a:schemeClr val="tx1">
                              <a:lumMod val="75000"/>
                              <a:lumOff val="25000"/>
                            </a:schemeClr>
                          </a:solidFill>
                          <a:effectLst/>
                          <a:latin typeface="+mj-lt"/>
                          <a:cs typeface="Arial" pitchFamily="34" charset="0"/>
                        </a:rPr>
                        <a:t>Fim</a:t>
                      </a:r>
                      <a:endParaRPr kumimoji="0" lang="en-US" sz="3300" b="1" i="0" u="none" strike="noStrike" cap="none" normalizeH="0" baseline="0" dirty="0">
                        <a:ln>
                          <a:noFill/>
                        </a:ln>
                        <a:solidFill>
                          <a:schemeClr val="tx1">
                            <a:lumMod val="75000"/>
                            <a:lumOff val="25000"/>
                          </a:schemeClr>
                        </a:solidFill>
                        <a:effectLst/>
                        <a:latin typeface="+mj-lt"/>
                        <a:cs typeface="Arial" pitchFamily="34" charset="0"/>
                      </a:endParaRPr>
                    </a:p>
                  </a:txBody>
                  <a:tcPr marL="419100" marR="251460" marT="251460" marB="2514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58460">
                <a:tc>
                  <a:txBody>
                    <a:bodyPr/>
                    <a:lstStyle/>
                    <a:p>
                      <a:pPr marL="0" marR="0" lvl="0" indent="0" algn="ctr" defTabSz="914400" rtl="0" eaLnBrk="0" fontAlgn="base" latinLnBrk="0" hangingPunct="0">
                        <a:lnSpc>
                          <a:spcPct val="130000"/>
                        </a:lnSpc>
                        <a:spcBef>
                          <a:spcPct val="50000"/>
                        </a:spcBef>
                        <a:spcAft>
                          <a:spcPct val="50000"/>
                        </a:spcAft>
                        <a:buClrTx/>
                        <a:buSzTx/>
                        <a:buFontTx/>
                        <a:buNone/>
                        <a:tabLst/>
                      </a:pPr>
                      <a:r>
                        <a:rPr kumimoji="0" lang="pt-PT" sz="2600" b="1" i="0" u="none" strike="noStrike" cap="none" normalizeH="0" baseline="0">
                          <a:ln>
                            <a:noFill/>
                          </a:ln>
                          <a:solidFill>
                            <a:schemeClr val="tx1">
                              <a:lumMod val="75000"/>
                              <a:lumOff val="25000"/>
                            </a:schemeClr>
                          </a:solidFill>
                          <a:effectLst/>
                          <a:latin typeface="+mj-lt"/>
                          <a:cs typeface="Arial" pitchFamily="34" charset="0"/>
                        </a:rPr>
                        <a:t>85%</a:t>
                      </a:r>
                    </a:p>
                  </a:txBody>
                  <a:tcPr marL="419100" marR="217932" marT="217932" marB="217932" anchor="ctr" horzOverflow="overflow">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a:noFill/>
                    </a:lnTlToBr>
                    <a:lnBlToTr>
                      <a:noFill/>
                    </a:lnBlToTr>
                    <a:solidFill>
                      <a:srgbClr val="B4BCBE">
                        <a:alpha val="34902"/>
                      </a:srgbClr>
                    </a:solidFill>
                  </a:tcPr>
                </a:tc>
                <a:tc>
                  <a:txBody>
                    <a:bodyPr/>
                    <a:lstStyle/>
                    <a:p>
                      <a:pPr marL="0" marR="0" lvl="0" indent="0" algn="ctr" defTabSz="914400" rtl="0" eaLnBrk="0" fontAlgn="base" latinLnBrk="0" hangingPunct="0">
                        <a:lnSpc>
                          <a:spcPct val="130000"/>
                        </a:lnSpc>
                        <a:spcBef>
                          <a:spcPct val="50000"/>
                        </a:spcBef>
                        <a:spcAft>
                          <a:spcPct val="50000"/>
                        </a:spcAft>
                        <a:buClrTx/>
                        <a:buSzTx/>
                        <a:buFontTx/>
                        <a:buNone/>
                        <a:tabLst/>
                      </a:pPr>
                      <a:r>
                        <a:rPr kumimoji="0" lang="pt-PT" sz="2600" b="0" i="0" u="none" strike="noStrike" cap="none" normalizeH="0" baseline="0" dirty="0">
                          <a:ln>
                            <a:noFill/>
                          </a:ln>
                          <a:solidFill>
                            <a:schemeClr val="tx1">
                              <a:lumMod val="75000"/>
                              <a:lumOff val="25000"/>
                            </a:schemeClr>
                          </a:solidFill>
                          <a:effectLst/>
                          <a:latin typeface="+mj-lt"/>
                          <a:cs typeface="Arial" pitchFamily="34" charset="0"/>
                        </a:rPr>
                        <a:t>10%</a:t>
                      </a:r>
                    </a:p>
                  </a:txBody>
                  <a:tcPr marL="419100" marR="217932" marT="217932" marB="217932" anchor="ctr" horzOverflow="overflow">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a:noFill/>
                    </a:lnTlToBr>
                    <a:lnBlToTr>
                      <a:noFill/>
                    </a:lnBlToTr>
                    <a:solidFill>
                      <a:srgbClr val="B4BCBE">
                        <a:alpha val="34902"/>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GB" sz="2800" b="1" i="0" u="none" strike="noStrike" kern="1200" cap="none" normalizeH="0" baseline="0" dirty="0">
                          <a:ln>
                            <a:noFill/>
                          </a:ln>
                          <a:solidFill>
                            <a:schemeClr val="tx1"/>
                          </a:solidFill>
                          <a:effectLst/>
                          <a:latin typeface="+mn-lt"/>
                          <a:ea typeface="+mn-ea"/>
                          <a:cs typeface="+mn-cs"/>
                          <a:sym typeface="Wingdings" pitchFamily="2" charset="2"/>
                        </a:rPr>
                        <a:t></a:t>
                      </a:r>
                      <a:endParaRPr lang="en-GB" sz="2800" kern="1200" dirty="0">
                        <a:solidFill>
                          <a:schemeClr val="tx1"/>
                        </a:solidFill>
                        <a:latin typeface="+mn-lt"/>
                        <a:ea typeface="+mn-ea"/>
                        <a:cs typeface="+mn-cs"/>
                        <a:sym typeface="Wingdings" pitchFamily="2" charset="2"/>
                      </a:endParaRPr>
                    </a:p>
                  </a:txBody>
                  <a:tcPr marL="419100" marR="217932" marT="217932" marB="217932" anchor="ctr" horzOverflow="overflow">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a:noFill/>
                    </a:lnTlToBr>
                    <a:lnBlToTr>
                      <a:noFill/>
                    </a:lnBlToTr>
                    <a:solidFill>
                      <a:srgbClr val="B4BCBE">
                        <a:alpha val="34902"/>
                      </a:srgbClr>
                    </a:solidFill>
                  </a:tcPr>
                </a:tc>
                <a:tc>
                  <a:txBody>
                    <a:bodyPr/>
                    <a:lstStyle/>
                    <a:p>
                      <a:pPr marL="0" marR="0" lvl="0" indent="0" algn="ctr" defTabSz="914400" rtl="0" eaLnBrk="0" fontAlgn="base" latinLnBrk="0" hangingPunct="0">
                        <a:lnSpc>
                          <a:spcPct val="130000"/>
                        </a:lnSpc>
                        <a:spcBef>
                          <a:spcPct val="50000"/>
                        </a:spcBef>
                        <a:spcAft>
                          <a:spcPct val="50000"/>
                        </a:spcAft>
                        <a:buClrTx/>
                        <a:buSzTx/>
                        <a:buFontTx/>
                        <a:buNone/>
                        <a:tabLst/>
                        <a:defRPr/>
                      </a:pPr>
                      <a:r>
                        <a:rPr kumimoji="0" lang="pt-PT" sz="2600" b="0" i="0" u="none" strike="noStrike" cap="none" normalizeH="0" baseline="0" dirty="0">
                          <a:ln>
                            <a:noFill/>
                          </a:ln>
                          <a:solidFill>
                            <a:schemeClr val="tx1">
                              <a:lumMod val="75000"/>
                              <a:lumOff val="25000"/>
                            </a:schemeClr>
                          </a:solidFill>
                          <a:effectLst/>
                          <a:latin typeface="+mj-lt"/>
                          <a:cs typeface="Arial" pitchFamily="34" charset="0"/>
                        </a:rPr>
                        <a:t>1.Maio.2022</a:t>
                      </a:r>
                    </a:p>
                  </a:txBody>
                  <a:tcPr marL="419100" marR="217932" marT="217932" marB="217932" anchor="ctr" horzOverflow="overflow">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a:noFill/>
                    </a:lnTlToBr>
                    <a:lnBlToTr>
                      <a:noFill/>
                    </a:lnBlToTr>
                    <a:solidFill>
                      <a:srgbClr val="B4BCBE">
                        <a:alpha val="34902"/>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045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D8CD7FF-754E-4FFD-2191-F095E9B00F2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Planeamento:</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49">
            <a:extLst>
              <a:ext uri="{FF2B5EF4-FFF2-40B4-BE49-F238E27FC236}">
                <a16:creationId xmlns:a16="http://schemas.microsoft.com/office/drawing/2014/main" id="{C870744A-BB0D-2A4E-617E-A5B69897B42C}"/>
              </a:ext>
            </a:extLst>
          </p:cNvPr>
          <p:cNvGraphicFramePr>
            <a:graphicFrameLocks noGrp="1"/>
          </p:cNvGraphicFramePr>
          <p:nvPr>
            <p:extLst>
              <p:ext uri="{D42A27DB-BD31-4B8C-83A1-F6EECF244321}">
                <p14:modId xmlns:p14="http://schemas.microsoft.com/office/powerpoint/2010/main" val="2821915719"/>
              </p:ext>
            </p:extLst>
          </p:nvPr>
        </p:nvGraphicFramePr>
        <p:xfrm>
          <a:off x="5007935" y="169730"/>
          <a:ext cx="3740500" cy="6361025"/>
        </p:xfrm>
        <a:graphic>
          <a:graphicData uri="http://schemas.openxmlformats.org/drawingml/2006/table">
            <a:tbl>
              <a:tblPr/>
              <a:tblGrid>
                <a:gridCol w="1889086">
                  <a:extLst>
                    <a:ext uri="{9D8B030D-6E8A-4147-A177-3AD203B41FA5}">
                      <a16:colId xmlns:a16="http://schemas.microsoft.com/office/drawing/2014/main" val="20000"/>
                    </a:ext>
                  </a:extLst>
                </a:gridCol>
                <a:gridCol w="961948">
                  <a:extLst>
                    <a:ext uri="{9D8B030D-6E8A-4147-A177-3AD203B41FA5}">
                      <a16:colId xmlns:a16="http://schemas.microsoft.com/office/drawing/2014/main" val="20001"/>
                    </a:ext>
                  </a:extLst>
                </a:gridCol>
                <a:gridCol w="889466">
                  <a:extLst>
                    <a:ext uri="{9D8B030D-6E8A-4147-A177-3AD203B41FA5}">
                      <a16:colId xmlns:a16="http://schemas.microsoft.com/office/drawing/2014/main" val="20003"/>
                    </a:ext>
                  </a:extLst>
                </a:gridCol>
              </a:tblGrid>
              <a:tr h="36339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l" fontAlgn="b"/>
                      <a:endParaRPr lang="pt-PT" sz="1100" b="0" i="0" u="none" strike="noStrike" dirty="0">
                        <a:solidFill>
                          <a:srgbClr val="000000"/>
                        </a:solidFill>
                        <a:latin typeface="+mj-lt"/>
                      </a:endParaRPr>
                    </a:p>
                  </a:txBody>
                  <a:tcPr marL="4060" marR="4060" marT="4060" marB="0" anchor="b">
                    <a:lnL>
                      <a:noFill/>
                    </a:lnL>
                    <a:lnR w="6350" cap="flat" cmpd="sng" algn="ctr">
                      <a:solidFill>
                        <a:srgbClr val="4BACC6"/>
                      </a:solidFill>
                      <a:prstDash val="dash"/>
                      <a:round/>
                      <a:headEnd type="none" w="med" len="med"/>
                      <a:tailEnd type="none" w="med" len="med"/>
                    </a:lnR>
                    <a:lnT>
                      <a:noFill/>
                    </a:lnT>
                    <a:lnB w="1905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200" b="0" i="0" u="none" strike="noStrike" dirty="0">
                          <a:solidFill>
                            <a:srgbClr val="000000"/>
                          </a:solidFill>
                          <a:latin typeface="+mj-lt"/>
                        </a:rPr>
                        <a:t>% </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200" b="0" i="0" u="none" strike="noStrike" dirty="0">
                          <a:solidFill>
                            <a:srgbClr val="000000"/>
                          </a:solidFill>
                          <a:latin typeface="+mj-lt"/>
                        </a:rPr>
                        <a:t>Esta</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1132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l" rtl="0" fontAlgn="ctr"/>
                      <a:r>
                        <a:rPr lang="pt-PT" sz="1050" b="1" i="0" u="none" strike="noStrike" dirty="0">
                          <a:solidFill>
                            <a:srgbClr val="000000"/>
                          </a:solidFill>
                          <a:latin typeface="+mj-lt"/>
                        </a:rPr>
                        <a:t>LEI21_22_S4_2DK_01</a:t>
                      </a:r>
                    </a:p>
                  </a:txBody>
                  <a:tcPr marL="4060" marR="4060" marT="4060" marB="0" anchor="ctr">
                    <a:lnL>
                      <a:noFill/>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1" i="0" u="none" strike="noStrike" dirty="0">
                          <a:solidFill>
                            <a:schemeClr val="tx1"/>
                          </a:solidFill>
                          <a:latin typeface="+mj-lt"/>
                        </a:rPr>
                        <a:t>85%</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400" b="1" i="0" u="none" strike="noStrike" kern="1200" cap="none" normalizeH="0" baseline="0" dirty="0">
                          <a:ln>
                            <a:noFill/>
                          </a:ln>
                          <a:solidFill>
                            <a:schemeClr val="tx1"/>
                          </a:solidFill>
                          <a:effectLst/>
                          <a:latin typeface="Century Gothic" panose="020B0502020202020204"/>
                          <a:ea typeface="+mn-ea"/>
                          <a:cs typeface="+mn-cs"/>
                          <a:sym typeface="Wingdings" pitchFamily="2" charset="2"/>
                        </a:rPr>
                        <a:t></a:t>
                      </a:r>
                      <a:endParaRPr lang="en-GB" sz="1400" kern="1200" dirty="0">
                        <a:solidFill>
                          <a:schemeClr val="tx1"/>
                        </a:solidFill>
                        <a:latin typeface="Century Gothic" panose="020B0502020202020204"/>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2"/>
                  </a:ext>
                </a:extLst>
              </a:tr>
              <a:tr h="21132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l" rtl="0" fontAlgn="ctr"/>
                      <a:r>
                        <a:rPr lang="pt-PT" sz="900" b="1" i="0" u="none" strike="noStrike" dirty="0">
                          <a:solidFill>
                            <a:srgbClr val="000000"/>
                          </a:solidFill>
                          <a:latin typeface="+mj-lt"/>
                        </a:rPr>
                        <a:t>US1001</a:t>
                      </a:r>
                    </a:p>
                  </a:txBody>
                  <a:tcPr marL="4060" marR="4060" marT="4060" marB="0" anchor="ctr">
                    <a:lnL>
                      <a:noFill/>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1" i="0" u="none" strike="noStrike" dirty="0">
                          <a:solidFill>
                            <a:schemeClr val="tx1"/>
                          </a:solidFill>
                          <a:latin typeface="+mj-lt"/>
                        </a:rPr>
                        <a:t>90%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Century Gothic" panose="020B0502020202020204"/>
                          <a:ea typeface="+mn-ea"/>
                          <a:cs typeface="+mn-cs"/>
                          <a:sym typeface="Wingdings" pitchFamily="2" charset="2"/>
                        </a:rPr>
                        <a:t></a:t>
                      </a:r>
                      <a:endParaRPr lang="en-GB" sz="1100" kern="1200" dirty="0">
                        <a:solidFill>
                          <a:schemeClr val="tx1"/>
                        </a:solidFill>
                        <a:latin typeface="Century Gothic" panose="020B0502020202020204"/>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66883">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lvl="0" algn="l" rtl="0" fontAlgn="ctr"/>
                      <a:r>
                        <a:rPr lang="pt-PT" sz="9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0" i="0" u="none" strike="noStrike" kern="1200" dirty="0">
                          <a:solidFill>
                            <a:schemeClr val="tx1"/>
                          </a:solidFill>
                          <a:latin typeface="+mj-lt"/>
                          <a:ea typeface="+mn-ea"/>
                          <a:cs typeface="+mn-cs"/>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cap="none" normalizeH="0" baseline="0" dirty="0">
                          <a:ln>
                            <a:noFill/>
                          </a:ln>
                          <a:solidFill>
                            <a:schemeClr val="tx1"/>
                          </a:solidFill>
                          <a:effectLst/>
                          <a:latin typeface="+mj-lt"/>
                          <a:sym typeface="Wingdings" pitchFamily="2" charset="2"/>
                        </a:rPr>
                        <a:t></a:t>
                      </a:r>
                      <a:endParaRPr lang="en-GB" sz="11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6883">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lvl="0" algn="l" rtl="0" fontAlgn="ctr"/>
                      <a:r>
                        <a:rPr lang="pt-PT" sz="9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0" i="0" u="none" strike="noStrike" kern="1200" dirty="0">
                          <a:solidFill>
                            <a:schemeClr val="tx1"/>
                          </a:solidFill>
                          <a:latin typeface="+mj-lt"/>
                          <a:ea typeface="+mn-ea"/>
                          <a:cs typeface="+mn-cs"/>
                        </a:rPr>
                        <a:t>90%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cap="none" normalizeH="0" baseline="0" dirty="0">
                          <a:ln>
                            <a:noFill/>
                          </a:ln>
                          <a:solidFill>
                            <a:schemeClr val="tx1"/>
                          </a:solidFill>
                          <a:effectLst/>
                          <a:latin typeface="+mj-lt"/>
                          <a:sym typeface="Wingdings" pitchFamily="2" charset="2"/>
                        </a:rPr>
                        <a:t></a:t>
                      </a:r>
                      <a:endParaRPr lang="en-GB" sz="11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132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lvl="0" algn="l" rtl="0" fontAlgn="ctr"/>
                      <a:r>
                        <a:rPr lang="pt-PT" sz="900" b="1" i="0" u="none" strike="noStrike" dirty="0">
                          <a:solidFill>
                            <a:srgbClr val="000000"/>
                          </a:solidFill>
                          <a:latin typeface="+mj-lt"/>
                        </a:rPr>
                        <a:t>US1002</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1" i="0" u="none" strike="noStrike" dirty="0">
                          <a:solidFill>
                            <a:schemeClr val="tx1"/>
                          </a:solidFill>
                          <a:latin typeface="+mj-lt"/>
                        </a:rPr>
                        <a:t>80%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Century Gothic" panose="020B0502020202020204"/>
                          <a:ea typeface="+mn-ea"/>
                          <a:cs typeface="+mn-cs"/>
                          <a:sym typeface="Wingdings" pitchFamily="2" charset="2"/>
                        </a:rPr>
                        <a:t></a:t>
                      </a:r>
                      <a:endParaRPr lang="en-GB" sz="1100" kern="1200" dirty="0">
                        <a:solidFill>
                          <a:schemeClr val="tx1"/>
                        </a:solidFill>
                        <a:latin typeface="Century Gothic" panose="020B0502020202020204"/>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66883">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lvl="0" algn="l" rtl="0" fontAlgn="ctr"/>
                      <a:r>
                        <a:rPr lang="pt-PT" sz="9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0" i="0" u="none" strike="noStrike" dirty="0">
                          <a:solidFill>
                            <a:schemeClr val="tx1"/>
                          </a:solidFill>
                          <a:latin typeface="+mj-lt"/>
                        </a:rPr>
                        <a:t>85%</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cap="none" normalizeH="0" baseline="0" dirty="0">
                          <a:ln>
                            <a:noFill/>
                          </a:ln>
                          <a:solidFill>
                            <a:schemeClr val="tx1"/>
                          </a:solidFill>
                          <a:effectLst/>
                          <a:latin typeface="+mj-lt"/>
                          <a:sym typeface="Wingdings" pitchFamily="2" charset="2"/>
                        </a:rPr>
                        <a:t></a:t>
                      </a:r>
                      <a:endParaRPr lang="en-GB" sz="11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66883">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lvl="0" algn="l" rtl="0" fontAlgn="ctr"/>
                      <a:r>
                        <a:rPr lang="pt-PT" sz="9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0" i="0" u="none" strike="noStrike" dirty="0">
                          <a:solidFill>
                            <a:schemeClr val="tx1"/>
                          </a:solidFill>
                          <a:latin typeface="+mj-lt"/>
                        </a:rPr>
                        <a:t>75%</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cap="none" normalizeH="0" baseline="0" dirty="0">
                          <a:ln>
                            <a:noFill/>
                          </a:ln>
                          <a:solidFill>
                            <a:schemeClr val="tx1"/>
                          </a:solidFill>
                          <a:effectLst/>
                          <a:latin typeface="+mj-lt"/>
                          <a:sym typeface="Wingdings" pitchFamily="2" charset="2"/>
                        </a:rPr>
                        <a:t></a:t>
                      </a:r>
                      <a:endParaRPr lang="en-GB" sz="11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1132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lvl="0" algn="l" rtl="0" fontAlgn="ctr"/>
                      <a:r>
                        <a:rPr lang="pt-PT" sz="900" b="1" i="0" u="none" strike="noStrike" dirty="0">
                          <a:solidFill>
                            <a:srgbClr val="000000"/>
                          </a:solidFill>
                          <a:latin typeface="+mj-lt"/>
                        </a:rPr>
                        <a:t>US1003</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1" i="0" u="none" strike="noStrike" dirty="0">
                          <a:solidFill>
                            <a:schemeClr val="tx1"/>
                          </a:solidFill>
                          <a:latin typeface="+mj-lt"/>
                        </a:rPr>
                        <a:t>85%</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Century Gothic" panose="020B0502020202020204"/>
                          <a:ea typeface="+mn-ea"/>
                          <a:cs typeface="+mn-cs"/>
                          <a:sym typeface="Wingdings" pitchFamily="2" charset="2"/>
                        </a:rPr>
                        <a:t></a:t>
                      </a:r>
                      <a:endParaRPr lang="en-GB" sz="1100" kern="1200" dirty="0">
                        <a:solidFill>
                          <a:schemeClr val="tx1"/>
                        </a:solidFill>
                        <a:latin typeface="Century Gothic" panose="020B0502020202020204"/>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11320">
                <a:tc>
                  <a:txBody>
                    <a:bodyPr/>
                    <a:lstStyle/>
                    <a:p>
                      <a:pPr lvl="0" algn="l" rtl="0" fontAlgn="ctr"/>
                      <a:r>
                        <a:rPr lang="pt-PT" sz="9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0" i="0" u="none" strike="noStrike" dirty="0">
                          <a:solidFill>
                            <a:schemeClr val="tx1"/>
                          </a:solidFill>
                          <a:latin typeface="+mj-lt"/>
                        </a:rPr>
                        <a:t>80%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0830"/>
                  </a:ext>
                </a:extLst>
              </a:tr>
              <a:tr h="21132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lvl="0" algn="l" rtl="0" fontAlgn="ctr"/>
                      <a:r>
                        <a:rPr lang="pt-PT" sz="900" b="0" i="0" u="none" strike="noStrike" dirty="0">
                          <a:solidFill>
                            <a:srgbClr val="000000"/>
                          </a:solidFill>
                          <a:latin typeface="+mj-lt"/>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0" i="0" u="none" strike="noStrike" dirty="0">
                          <a:solidFill>
                            <a:schemeClr val="tx1"/>
                          </a:solidFill>
                          <a:latin typeface="+mj-lt"/>
                        </a:rPr>
                        <a:t>8</a:t>
                      </a:r>
                      <a:r>
                        <a:rPr lang="pt-PT" sz="1100" b="0" i="0" u="none" strike="noStrike">
                          <a:solidFill>
                            <a:schemeClr val="tx1"/>
                          </a:solidFill>
                          <a:latin typeface="+mj-lt"/>
                        </a:rPr>
                        <a:t>5</a:t>
                      </a:r>
                      <a:r>
                        <a:rPr lang="pt-PT" sz="1100" b="0" i="0" u="none" strike="noStrike" dirty="0">
                          <a:solidFill>
                            <a:schemeClr val="tx1"/>
                          </a:solidFill>
                          <a:latin typeface="+mj-lt"/>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cap="none" normalizeH="0" baseline="0" dirty="0">
                          <a:ln>
                            <a:noFill/>
                          </a:ln>
                          <a:solidFill>
                            <a:schemeClr val="tx1"/>
                          </a:solidFill>
                          <a:effectLst/>
                          <a:latin typeface="+mj-lt"/>
                          <a:sym typeface="Wingdings" pitchFamily="2" charset="2"/>
                        </a:rPr>
                        <a:t></a:t>
                      </a:r>
                      <a:endParaRPr lang="en-GB" sz="11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1132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lvl="0" algn="l" rtl="0" fontAlgn="ctr"/>
                      <a:r>
                        <a:rPr lang="pt-PT" sz="900" b="1" i="0" u="none" strike="noStrike" kern="1200" dirty="0">
                          <a:solidFill>
                            <a:srgbClr val="000000"/>
                          </a:solidFill>
                          <a:latin typeface="+mj-lt"/>
                          <a:ea typeface="+mn-ea"/>
                          <a:cs typeface="+mn-cs"/>
                        </a:rPr>
                        <a:t>US1004</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1" i="0" u="none" strike="noStrike" dirty="0">
                          <a:solidFill>
                            <a:schemeClr val="tx1"/>
                          </a:solidFill>
                          <a:latin typeface="+mj-lt"/>
                        </a:rPr>
                        <a:t>80%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Century Gothic" panose="020B0502020202020204"/>
                          <a:ea typeface="+mn-ea"/>
                          <a:cs typeface="+mn-cs"/>
                          <a:sym typeface="Wingdings" pitchFamily="2" charset="2"/>
                        </a:rPr>
                        <a:t></a:t>
                      </a:r>
                      <a:endParaRPr lang="en-GB" sz="1100" kern="1200" dirty="0">
                        <a:solidFill>
                          <a:schemeClr val="tx1"/>
                        </a:solidFill>
                        <a:latin typeface="Century Gothic" panose="020B0502020202020204"/>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21132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lvl="0" algn="l" rtl="0" fontAlgn="ctr"/>
                      <a:r>
                        <a:rPr lang="pt-PT" sz="9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algn="ctr" rtl="0" fontAlgn="ctr"/>
                      <a:r>
                        <a:rPr lang="pt-PT" sz="1100" b="0" i="0" u="none" strike="noStrike">
                          <a:solidFill>
                            <a:schemeClr val="tx1"/>
                          </a:solidFill>
                          <a:latin typeface="+mj-lt"/>
                        </a:rPr>
                        <a:t>75%</a:t>
                      </a:r>
                      <a:endParaRPr lang="pt-PT" sz="110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Century Gothic" panose="020B0502020202020204"/>
                          <a:ea typeface="+mn-ea"/>
                          <a:cs typeface="+mn-cs"/>
                          <a:sym typeface="Wingdings" pitchFamily="2" charset="2"/>
                        </a:rPr>
                        <a:t></a:t>
                      </a:r>
                      <a:endParaRPr lang="en-GB" sz="1100" kern="1200" dirty="0">
                        <a:solidFill>
                          <a:schemeClr val="tx1"/>
                        </a:solidFill>
                        <a:latin typeface="Century Gothic" panose="020B0502020202020204"/>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0945">
                <a:tc>
                  <a:txBody>
                    <a:bodyPr/>
                    <a:lstStyle/>
                    <a:p>
                      <a:pPr lvl="0" algn="l" rtl="0" fontAlgn="ctr"/>
                      <a:r>
                        <a:rPr lang="pt-PT" sz="900" b="0" i="0" u="none" strike="noStrike" dirty="0">
                          <a:solidFill>
                            <a:srgbClr val="000000"/>
                          </a:solidFill>
                          <a:latin typeface="+mj-lt"/>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0" i="0" u="none" strike="noStrike" dirty="0">
                          <a:solidFill>
                            <a:schemeClr val="tx1"/>
                          </a:solidFill>
                          <a:latin typeface="+mj-lt"/>
                        </a:rPr>
                        <a:t>80%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547640"/>
                  </a:ext>
                </a:extLst>
              </a:tr>
              <a:tr h="240945">
                <a:tc>
                  <a:txBody>
                    <a:bodyPr/>
                    <a:lstStyle/>
                    <a:p>
                      <a:pPr lvl="0" algn="l" rtl="0" fontAlgn="ctr"/>
                      <a:r>
                        <a:rPr lang="pt-PT" sz="900" b="1" i="0" u="none" strike="noStrike" dirty="0">
                          <a:solidFill>
                            <a:srgbClr val="000000"/>
                          </a:solidFill>
                          <a:latin typeface="+mj-lt"/>
                        </a:rPr>
                        <a:t>US1005</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1" i="0" u="none" strike="noStrike" dirty="0">
                          <a:solidFill>
                            <a:schemeClr val="tx1"/>
                          </a:solidFill>
                          <a:latin typeface="+mj-lt"/>
                        </a:rPr>
                        <a:t>85%</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2794293"/>
                  </a:ext>
                </a:extLst>
              </a:tr>
              <a:tr h="240945">
                <a:tc>
                  <a:txBody>
                    <a:bodyPr/>
                    <a:lstStyle/>
                    <a:p>
                      <a:pPr lvl="0" algn="l" rtl="0" fontAlgn="ctr"/>
                      <a:r>
                        <a:rPr lang="pt-PT" sz="9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0" i="0" u="none" strike="noStrike" dirty="0">
                          <a:solidFill>
                            <a:schemeClr val="tx1"/>
                          </a:solidFill>
                          <a:latin typeface="+mj-lt"/>
                        </a:rPr>
                        <a:t>80%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6763692"/>
                  </a:ext>
                </a:extLst>
              </a:tr>
              <a:tr h="240945">
                <a:tc>
                  <a:txBody>
                    <a:bodyPr/>
                    <a:lstStyle/>
                    <a:p>
                      <a:pPr lvl="0" algn="l" rtl="0" fontAlgn="ctr"/>
                      <a:r>
                        <a:rPr lang="pt-PT" sz="900" b="0" i="0" u="none" strike="noStrike" dirty="0">
                          <a:solidFill>
                            <a:srgbClr val="000000"/>
                          </a:solidFill>
                          <a:latin typeface="+mj-lt"/>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0" i="0" u="none" strike="noStrike" dirty="0">
                          <a:solidFill>
                            <a:schemeClr val="tx1"/>
                          </a:solidFill>
                          <a:latin typeface="+mj-lt"/>
                        </a:rPr>
                        <a:t>90%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3963834"/>
                  </a:ext>
                </a:extLst>
              </a:tr>
              <a:tr h="240945">
                <a:tc>
                  <a:txBody>
                    <a:bodyPr/>
                    <a:lstStyle/>
                    <a:p>
                      <a:pPr lvl="0" algn="l" rtl="0" fontAlgn="ctr"/>
                      <a:r>
                        <a:rPr lang="pt-PT" sz="900" b="1" i="0" u="none" strike="noStrike" dirty="0">
                          <a:solidFill>
                            <a:srgbClr val="000000"/>
                          </a:solidFill>
                          <a:latin typeface="+mj-lt"/>
                        </a:rPr>
                        <a:t>US2001</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1" i="0" u="none" strike="noStrike" dirty="0">
                          <a:solidFill>
                            <a:schemeClr val="tx1"/>
                          </a:solidFill>
                          <a:latin typeface="+mj-lt"/>
                        </a:rPr>
                        <a:t>90%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3748574"/>
                  </a:ext>
                </a:extLst>
              </a:tr>
              <a:tr h="240945">
                <a:tc>
                  <a:txBody>
                    <a:bodyPr/>
                    <a:lstStyle/>
                    <a:p>
                      <a:pPr lvl="0" algn="l" rtl="0" fontAlgn="ctr"/>
                      <a:r>
                        <a:rPr lang="pt-PT" sz="9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0" i="0" u="none" strike="noStrike" dirty="0">
                          <a:solidFill>
                            <a:schemeClr val="tx1"/>
                          </a:solidFill>
                          <a:latin typeface="+mj-lt"/>
                        </a:rPr>
                        <a:t>95%</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415876"/>
                  </a:ext>
                </a:extLst>
              </a:tr>
              <a:tr h="240945">
                <a:tc>
                  <a:txBody>
                    <a:bodyPr/>
                    <a:lstStyle/>
                    <a:p>
                      <a:pPr lvl="0" algn="l" rtl="0" fontAlgn="ctr"/>
                      <a:r>
                        <a:rPr lang="pt-PT" sz="900" b="0" i="0" u="none" strike="noStrike" dirty="0">
                          <a:solidFill>
                            <a:srgbClr val="000000"/>
                          </a:solidFill>
                          <a:latin typeface="+mj-lt"/>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0" i="0" u="none" strike="noStrike" dirty="0">
                          <a:solidFill>
                            <a:schemeClr val="tx1"/>
                          </a:solidFill>
                          <a:latin typeface="+mj-lt"/>
                        </a:rPr>
                        <a:t>90%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456995"/>
                  </a:ext>
                </a:extLst>
              </a:tr>
              <a:tr h="240945">
                <a:tc>
                  <a:txBody>
                    <a:bodyPr/>
                    <a:lstStyle/>
                    <a:p>
                      <a:pPr lvl="0" algn="l" rtl="0" fontAlgn="ctr"/>
                      <a:r>
                        <a:rPr lang="pt-PT" sz="900" b="1" i="0" u="none" strike="noStrike" dirty="0">
                          <a:solidFill>
                            <a:srgbClr val="000000"/>
                          </a:solidFill>
                          <a:latin typeface="+mj-lt"/>
                        </a:rPr>
                        <a:t>US1900</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1" i="0" u="none" strike="noStrike" dirty="0">
                          <a:solidFill>
                            <a:schemeClr val="tx1"/>
                          </a:solidFill>
                          <a:latin typeface="+mj-lt"/>
                        </a:rPr>
                        <a:t>90%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5049784"/>
                  </a:ext>
                </a:extLst>
              </a:tr>
              <a:tr h="240945">
                <a:tc>
                  <a:txBody>
                    <a:bodyPr/>
                    <a:lstStyle/>
                    <a:p>
                      <a:pPr lvl="0" algn="l" rtl="0" fontAlgn="ctr"/>
                      <a:r>
                        <a:rPr lang="pt-PT" sz="900" b="0" i="0" u="none" strike="noStrike" dirty="0">
                          <a:solidFill>
                            <a:srgbClr val="000000"/>
                          </a:solidFill>
                          <a:latin typeface="+mj-lt"/>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0" i="0" u="none" strike="noStrike" dirty="0">
                          <a:solidFill>
                            <a:schemeClr val="tx1"/>
                          </a:solidFill>
                          <a:latin typeface="+mj-lt"/>
                        </a:rPr>
                        <a:t>90%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284925"/>
                  </a:ext>
                </a:extLst>
              </a:tr>
              <a:tr h="240945">
                <a:tc>
                  <a:txBody>
                    <a:bodyPr/>
                    <a:lstStyle/>
                    <a:p>
                      <a:pPr lvl="0" algn="l" rtl="0" fontAlgn="ctr"/>
                      <a:r>
                        <a:rPr lang="pt-PT" sz="900" b="1" i="0" u="none" strike="noStrike" dirty="0">
                          <a:solidFill>
                            <a:srgbClr val="000000"/>
                          </a:solidFill>
                          <a:latin typeface="+mj-lt"/>
                        </a:rPr>
                        <a:t>US2002</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1" i="0" u="none" strike="noStrike" dirty="0">
                          <a:solidFill>
                            <a:schemeClr val="tx1"/>
                          </a:solidFill>
                          <a:latin typeface="+mj-lt"/>
                        </a:rPr>
                        <a:t>95%</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6561157"/>
                  </a:ext>
                </a:extLst>
              </a:tr>
              <a:tr h="240945">
                <a:tc>
                  <a:txBody>
                    <a:bodyPr/>
                    <a:lstStyle/>
                    <a:p>
                      <a:pPr lvl="0" algn="l" rtl="0" fontAlgn="ctr"/>
                      <a:r>
                        <a:rPr lang="pt-PT" sz="9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5563431"/>
                  </a:ext>
                </a:extLst>
              </a:tr>
              <a:tr h="240945">
                <a:tc>
                  <a:txBody>
                    <a:bodyPr/>
                    <a:lstStyle/>
                    <a:p>
                      <a:pPr lvl="0" algn="l" rtl="0" fontAlgn="ctr"/>
                      <a:r>
                        <a:rPr lang="pt-PT" sz="900" b="0" i="0" u="none" strike="noStrike" dirty="0">
                          <a:solidFill>
                            <a:srgbClr val="000000"/>
                          </a:solidFill>
                          <a:latin typeface="+mj-lt"/>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1" i="0" u="none" strike="noStrike" dirty="0">
                          <a:solidFill>
                            <a:schemeClr val="tx1"/>
                          </a:solidFill>
                          <a:latin typeface="+mj-lt"/>
                        </a:rPr>
                        <a:t>90%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2966957"/>
                  </a:ext>
                </a:extLst>
              </a:tr>
              <a:tr h="240945">
                <a:tc>
                  <a:txBody>
                    <a:bodyPr/>
                    <a:lstStyle/>
                    <a:p>
                      <a:pPr lvl="0" algn="l" rtl="0" fontAlgn="ctr"/>
                      <a:r>
                        <a:rPr lang="pt-PT" sz="900" b="1" i="0" u="none" strike="noStrike" dirty="0">
                          <a:solidFill>
                            <a:srgbClr val="000000"/>
                          </a:solidFill>
                          <a:latin typeface="+mj-lt"/>
                        </a:rPr>
                        <a:t>Diagrama de casos de uso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10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9800659"/>
                  </a:ext>
                </a:extLst>
              </a:tr>
              <a:tr h="240945">
                <a:tc>
                  <a:txBody>
                    <a:bodyPr/>
                    <a:lstStyle/>
                    <a:p>
                      <a:pPr lvl="0" algn="l" rtl="0" fontAlgn="ctr"/>
                      <a:r>
                        <a:rPr lang="pt-PT" sz="900" b="1" i="0" u="none" strike="noStrike" dirty="0">
                          <a:solidFill>
                            <a:srgbClr val="000000"/>
                          </a:solidFill>
                          <a:latin typeface="+mj-lt"/>
                        </a:rPr>
                        <a:t>Modelo de domínio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0263946"/>
                  </a:ext>
                </a:extLst>
              </a:tr>
              <a:tr h="240945">
                <a:tc>
                  <a:txBody>
                    <a:bodyPr/>
                    <a:lstStyle/>
                    <a:p>
                      <a:pPr lvl="0" algn="l" rtl="0" fontAlgn="ctr"/>
                      <a:r>
                        <a:rPr lang="pt-PT" sz="900" b="1" i="0" u="none" strike="noStrike" dirty="0">
                          <a:solidFill>
                            <a:srgbClr val="000000"/>
                          </a:solidFill>
                          <a:latin typeface="+mj-lt"/>
                        </a:rPr>
                        <a:t>Modelo de dados</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100" b="1" i="0" u="none" strike="noStrike" kern="1200" cap="none" normalizeH="0" baseline="0" dirty="0">
                          <a:ln>
                            <a:noFill/>
                          </a:ln>
                          <a:solidFill>
                            <a:schemeClr val="tx1"/>
                          </a:solidFill>
                          <a:effectLst/>
                          <a:latin typeface="+mn-lt"/>
                          <a:ea typeface="+mn-ea"/>
                          <a:cs typeface="+mn-cs"/>
                          <a:sym typeface="Wingdings" pitchFamily="2" charset="2"/>
                        </a:rPr>
                        <a:t></a:t>
                      </a:r>
                      <a:endParaRPr lang="en-GB" sz="1100" kern="1200" dirty="0">
                        <a:solidFill>
                          <a:schemeClr val="tx1"/>
                        </a:solidFill>
                        <a:latin typeface="+mn-lt"/>
                        <a:ea typeface="+mn-ea"/>
                        <a:cs typeface="+mn-cs"/>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158944"/>
                  </a:ext>
                </a:extLst>
              </a:tr>
            </a:tbl>
          </a:graphicData>
        </a:graphic>
      </p:graphicFrame>
    </p:spTree>
    <p:extLst>
      <p:ext uri="{BB962C8B-B14F-4D97-AF65-F5344CB8AC3E}">
        <p14:creationId xmlns:p14="http://schemas.microsoft.com/office/powerpoint/2010/main" val="305921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31BFFAB-EFC6-9D47-AD71-29B05CF306B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000" kern="1200" dirty="0" err="1">
                <a:solidFill>
                  <a:schemeClr val="tx1"/>
                </a:solidFill>
                <a:latin typeface="+mj-lt"/>
                <a:ea typeface="+mj-ea"/>
                <a:cs typeface="+mj-cs"/>
              </a:rPr>
              <a:t>Atividades</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Concluídas</a:t>
            </a:r>
            <a:endParaRPr lang="en-US" sz="4000" kern="1200" dirty="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ela 8">
            <a:extLst>
              <a:ext uri="{FF2B5EF4-FFF2-40B4-BE49-F238E27FC236}">
                <a16:creationId xmlns:a16="http://schemas.microsoft.com/office/drawing/2014/main" id="{116A04C6-647C-2A6A-C291-B97240D5D381}"/>
              </a:ext>
            </a:extLst>
          </p:cNvPr>
          <p:cNvGraphicFramePr>
            <a:graphicFrameLocks noGrp="1"/>
          </p:cNvGraphicFramePr>
          <p:nvPr>
            <p:extLst>
              <p:ext uri="{D42A27DB-BD31-4B8C-83A1-F6EECF244321}">
                <p14:modId xmlns:p14="http://schemas.microsoft.com/office/powerpoint/2010/main" val="2114162600"/>
              </p:ext>
            </p:extLst>
          </p:nvPr>
        </p:nvGraphicFramePr>
        <p:xfrm>
          <a:off x="4136066" y="446359"/>
          <a:ext cx="7176976" cy="6060362"/>
        </p:xfrm>
        <a:graphic>
          <a:graphicData uri="http://schemas.openxmlformats.org/drawingml/2006/table">
            <a:tbl>
              <a:tblPr firstRow="1" bandRow="1"/>
              <a:tblGrid>
                <a:gridCol w="530075">
                  <a:extLst>
                    <a:ext uri="{9D8B030D-6E8A-4147-A177-3AD203B41FA5}">
                      <a16:colId xmlns:a16="http://schemas.microsoft.com/office/drawing/2014/main" val="20000"/>
                    </a:ext>
                  </a:extLst>
                </a:gridCol>
                <a:gridCol w="3104750">
                  <a:extLst>
                    <a:ext uri="{9D8B030D-6E8A-4147-A177-3AD203B41FA5}">
                      <a16:colId xmlns:a16="http://schemas.microsoft.com/office/drawing/2014/main" val="20001"/>
                    </a:ext>
                  </a:extLst>
                </a:gridCol>
                <a:gridCol w="910203">
                  <a:extLst>
                    <a:ext uri="{9D8B030D-6E8A-4147-A177-3AD203B41FA5}">
                      <a16:colId xmlns:a16="http://schemas.microsoft.com/office/drawing/2014/main" val="20002"/>
                    </a:ext>
                  </a:extLst>
                </a:gridCol>
                <a:gridCol w="962401">
                  <a:extLst>
                    <a:ext uri="{9D8B030D-6E8A-4147-A177-3AD203B41FA5}">
                      <a16:colId xmlns:a16="http://schemas.microsoft.com/office/drawing/2014/main" val="20003"/>
                    </a:ext>
                  </a:extLst>
                </a:gridCol>
                <a:gridCol w="958523">
                  <a:extLst>
                    <a:ext uri="{9D8B030D-6E8A-4147-A177-3AD203B41FA5}">
                      <a16:colId xmlns:a16="http://schemas.microsoft.com/office/drawing/2014/main" val="20004"/>
                    </a:ext>
                  </a:extLst>
                </a:gridCol>
                <a:gridCol w="711024">
                  <a:extLst>
                    <a:ext uri="{9D8B030D-6E8A-4147-A177-3AD203B41FA5}">
                      <a16:colId xmlns:a16="http://schemas.microsoft.com/office/drawing/2014/main" val="20005"/>
                    </a:ext>
                  </a:extLst>
                </a:gridCol>
              </a:tblGrid>
              <a:tr h="302178">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000" b="1" kern="1200" noProof="0" dirty="0">
                          <a:solidFill>
                            <a:schemeClr val="bg1"/>
                          </a:solidFill>
                          <a:latin typeface="+mj-lt"/>
                          <a:ea typeface="+mn-ea"/>
                          <a:cs typeface="Times New Roman" pitchFamily="18" charset="0"/>
                        </a:rPr>
                        <a:t>ID</a:t>
                      </a:r>
                    </a:p>
                  </a:txBody>
                  <a:tcPr marL="80782" marR="80782" marT="42006" marB="4200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000" b="1" kern="1200" noProof="0" dirty="0">
                          <a:solidFill>
                            <a:schemeClr val="bg1"/>
                          </a:solidFill>
                          <a:latin typeface="+mj-lt"/>
                          <a:ea typeface="+mn-ea"/>
                          <a:cs typeface="Times New Roman" pitchFamily="18" charset="0"/>
                        </a:rPr>
                        <a:t>Atividade</a:t>
                      </a:r>
                    </a:p>
                  </a:txBody>
                  <a:tcPr marL="80782" marR="80782" marT="42006" marB="4200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1" kern="1200" noProof="0" dirty="0">
                          <a:solidFill>
                            <a:schemeClr val="bg1"/>
                          </a:solidFill>
                          <a:latin typeface="Calibri" panose="020F0502020204030204" pitchFamily="34" charset="0"/>
                          <a:ea typeface="+mn-ea"/>
                          <a:cs typeface="Calibri" panose="020F0502020204030204" pitchFamily="34" charset="0"/>
                        </a:rPr>
                        <a:t>Responsável</a:t>
                      </a:r>
                    </a:p>
                  </a:txBody>
                  <a:tcPr marL="80782" marR="80782" marT="42006" marB="4200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1" kern="1200" noProof="0" err="1">
                          <a:solidFill>
                            <a:schemeClr val="bg1"/>
                          </a:solidFill>
                          <a:latin typeface="Calibri" panose="020F0502020204030204" pitchFamily="34" charset="0"/>
                          <a:ea typeface="+mn-ea"/>
                          <a:cs typeface="Calibri" panose="020F0502020204030204" pitchFamily="34" charset="0"/>
                        </a:rPr>
                        <a:t>Baseline</a:t>
                      </a:r>
                      <a:endParaRPr lang="pt-PT" sz="1000" b="1" kern="1200" noProof="0">
                        <a:solidFill>
                          <a:schemeClr val="bg1"/>
                        </a:solidFill>
                        <a:latin typeface="Calibri" panose="020F0502020204030204" pitchFamily="34" charset="0"/>
                        <a:ea typeface="+mn-ea"/>
                        <a:cs typeface="Calibri" panose="020F0502020204030204" pitchFamily="34" charset="0"/>
                      </a:endParaRPr>
                    </a:p>
                  </a:txBody>
                  <a:tcPr marL="80782" marR="80782" marT="42006" marB="4200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1" kern="1200" noProof="0">
                          <a:solidFill>
                            <a:schemeClr val="bg1"/>
                          </a:solidFill>
                          <a:latin typeface="Calibri" panose="020F0502020204030204" pitchFamily="34" charset="0"/>
                          <a:ea typeface="+mn-ea"/>
                          <a:cs typeface="Calibri" panose="020F0502020204030204" pitchFamily="34" charset="0"/>
                        </a:rPr>
                        <a:t>Real</a:t>
                      </a:r>
                    </a:p>
                  </a:txBody>
                  <a:tcPr marL="80782" marR="80782" marT="42006" marB="4200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1" kern="1200" noProof="0">
                          <a:solidFill>
                            <a:schemeClr val="bg1"/>
                          </a:solidFill>
                          <a:latin typeface="+mj-lt"/>
                          <a:ea typeface="+mn-ea"/>
                          <a:cs typeface="Times New Roman" pitchFamily="18" charset="0"/>
                        </a:rPr>
                        <a:t>Estado</a:t>
                      </a:r>
                    </a:p>
                  </a:txBody>
                  <a:tcPr marL="80782" marR="80782" marT="42006" marB="42006"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extLst>
                  <a:ext uri="{0D108BD9-81ED-4DB2-BD59-A6C34878D82A}">
                    <a16:rowId xmlns:a16="http://schemas.microsoft.com/office/drawing/2014/main" val="10000"/>
                  </a:ext>
                </a:extLst>
              </a:tr>
              <a:tr h="609838">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algn="l" defTabSz="914400" rtl="0" eaLnBrk="1" latinLnBrk="0" hangingPunct="1">
                        <a:lnSpc>
                          <a:spcPct val="100000"/>
                        </a:lnSpc>
                        <a:spcBef>
                          <a:spcPts val="300"/>
                        </a:spcBef>
                        <a:spcAft>
                          <a:spcPts val="300"/>
                        </a:spcAft>
                      </a:pPr>
                      <a:r>
                        <a:rPr lang="pt-PT" sz="1000" kern="1200" noProof="0">
                          <a:solidFill>
                            <a:schemeClr val="tx1"/>
                          </a:solidFill>
                          <a:latin typeface="Calibri" panose="020F0502020204030204" pitchFamily="34" charset="0"/>
                          <a:ea typeface="+mn-ea"/>
                          <a:cs typeface="Calibri" panose="020F0502020204030204" pitchFamily="34" charset="0"/>
                        </a:rPr>
                        <a:t>1001</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As Sales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Clerk</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I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want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to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specify</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new</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product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for sale.</a:t>
                      </a:r>
                      <a:r>
                        <a:rPr lang="pt-PT" sz="1000" b="0" i="0" u="none" strike="noStrike" kern="1200" noProof="0" dirty="0">
                          <a:solidFill>
                            <a:schemeClr val="tx1"/>
                          </a:solidFill>
                          <a:effectLst/>
                          <a:latin typeface="Calibri" panose="020F0502020204030204" pitchFamily="34" charset="0"/>
                          <a:ea typeface="+mn-ea"/>
                          <a:cs typeface="Calibri" panose="020F0502020204030204" pitchFamily="34" charset="0"/>
                        </a:rPr>
                        <a:t>"</a:t>
                      </a:r>
                      <a:endParaRPr lang="pt-PT" sz="10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1200584</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82074" marR="82074" marT="32313" marB="32313"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Início: 20-04-2022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01-05-2022</a:t>
                      </a:r>
                    </a:p>
                  </a:txBody>
                  <a:tcPr marL="16156" marR="16156" marT="32313" marB="32313"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dirty="0">
                          <a:ln>
                            <a:noFill/>
                          </a:ln>
                          <a:solidFill>
                            <a:schemeClr val="tx1"/>
                          </a:solidFill>
                          <a:effectLst/>
                          <a:latin typeface="+mj-lt"/>
                          <a:ea typeface="+mn-ea"/>
                          <a:cs typeface="Arial" pitchFamily="34" charset="0"/>
                          <a:sym typeface="Wingdings"/>
                        </a:rPr>
                        <a:t></a:t>
                      </a:r>
                      <a:endParaRPr lang="pt-PT" sz="1000" kern="1200" noProof="0" dirty="0">
                        <a:solidFill>
                          <a:schemeClr val="tx1"/>
                        </a:solidFill>
                        <a:latin typeface="+mj-lt"/>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10001"/>
                  </a:ext>
                </a:extLst>
              </a:tr>
              <a:tr h="556231">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a:solidFill>
                            <a:schemeClr val="tx1"/>
                          </a:solidFill>
                          <a:latin typeface="Calibri" panose="020F0502020204030204" pitchFamily="34" charset="0"/>
                          <a:ea typeface="+mn-ea"/>
                          <a:cs typeface="Calibri" panose="020F0502020204030204" pitchFamily="34" charset="0"/>
                        </a:rPr>
                        <a:t>1002</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“As Sales </a:t>
                      </a:r>
                      <a:r>
                        <a:rPr lang="pt-PT" sz="1000" kern="1200" noProof="0" dirty="0" err="1">
                          <a:solidFill>
                            <a:schemeClr val="tx1"/>
                          </a:solidFill>
                          <a:latin typeface="Calibri" panose="020F0502020204030204" pitchFamily="34" charset="0"/>
                          <a:ea typeface="+mn-ea"/>
                          <a:cs typeface="Calibri" panose="020F0502020204030204" pitchFamily="34" charset="0"/>
                        </a:rPr>
                        <a:t>Clerk</a:t>
                      </a:r>
                      <a:r>
                        <a:rPr lang="pt-PT" sz="1000" kern="1200" noProof="0" dirty="0">
                          <a:solidFill>
                            <a:schemeClr val="tx1"/>
                          </a:solidFill>
                          <a:latin typeface="Calibri" panose="020F0502020204030204" pitchFamily="34" charset="0"/>
                          <a:ea typeface="+mn-ea"/>
                          <a:cs typeface="Calibri" panose="020F0502020204030204" pitchFamily="34" charset="0"/>
                        </a:rPr>
                        <a:t>, I </a:t>
                      </a:r>
                      <a:r>
                        <a:rPr lang="pt-PT" sz="1000" kern="1200" noProof="0" dirty="0" err="1">
                          <a:solidFill>
                            <a:schemeClr val="tx1"/>
                          </a:solidFill>
                          <a:latin typeface="Calibri" panose="020F0502020204030204" pitchFamily="34" charset="0"/>
                          <a:ea typeface="+mn-ea"/>
                          <a:cs typeface="Calibri" panose="020F0502020204030204" pitchFamily="34" charset="0"/>
                        </a:rPr>
                        <a:t>want</a:t>
                      </a:r>
                      <a:r>
                        <a:rPr lang="pt-PT" sz="1000" kern="1200" noProof="0" dirty="0">
                          <a:solidFill>
                            <a:schemeClr val="tx1"/>
                          </a:solidFill>
                          <a:latin typeface="Calibri" panose="020F0502020204030204" pitchFamily="34" charset="0"/>
                          <a:ea typeface="+mn-ea"/>
                          <a:cs typeface="Calibri" panose="020F0502020204030204" pitchFamily="34" charset="0"/>
                        </a:rPr>
                        <a:t> to </a:t>
                      </a:r>
                      <a:r>
                        <a:rPr lang="pt-PT" sz="1000" kern="1200" noProof="0" dirty="0" err="1">
                          <a:solidFill>
                            <a:schemeClr val="tx1"/>
                          </a:solidFill>
                          <a:latin typeface="Calibri" panose="020F0502020204030204" pitchFamily="34" charset="0"/>
                          <a:ea typeface="+mn-ea"/>
                          <a:cs typeface="Calibri" panose="020F0502020204030204" pitchFamily="34" charset="0"/>
                        </a:rPr>
                        <a:t>view</a:t>
                      </a:r>
                      <a:r>
                        <a:rPr lang="pt-PT" sz="1000" kern="1200" noProof="0" dirty="0">
                          <a:solidFill>
                            <a:schemeClr val="tx1"/>
                          </a:solidFill>
                          <a:latin typeface="Calibri" panose="020F0502020204030204" pitchFamily="34" charset="0"/>
                          <a:ea typeface="+mn-ea"/>
                          <a:cs typeface="Calibri" panose="020F0502020204030204" pitchFamily="34" charset="0"/>
                        </a:rPr>
                        <a:t>/</a:t>
                      </a:r>
                      <a:r>
                        <a:rPr lang="pt-PT" sz="1000" kern="1200" noProof="0" dirty="0" err="1">
                          <a:solidFill>
                            <a:schemeClr val="tx1"/>
                          </a:solidFill>
                          <a:latin typeface="Calibri" panose="020F0502020204030204" pitchFamily="34" charset="0"/>
                          <a:ea typeface="+mn-ea"/>
                          <a:cs typeface="Calibri" panose="020F0502020204030204" pitchFamily="34" charset="0"/>
                        </a:rPr>
                        <a:t>search</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the</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products</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catalog</a:t>
                      </a:r>
                      <a:r>
                        <a:rPr lang="pt-PT" sz="1000" kern="1200" noProof="0" dirty="0">
                          <a:solidFill>
                            <a:schemeClr val="tx1"/>
                          </a:solidFill>
                          <a:latin typeface="Calibri" panose="020F0502020204030204" pitchFamily="34" charset="0"/>
                          <a:ea typeface="+mn-ea"/>
                          <a:cs typeface="Calibri" panose="020F0502020204030204" pitchFamily="34" charset="0"/>
                        </a:rPr>
                        <a:t>.”</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1201845</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Início: 21-04-2022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29-04-2022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a:ln>
                            <a:noFill/>
                          </a:ln>
                          <a:solidFill>
                            <a:schemeClr val="tx1"/>
                          </a:solidFill>
                          <a:effectLst/>
                          <a:latin typeface="Century Gothic" panose="020B0502020202020204"/>
                          <a:ea typeface="+mn-ea"/>
                          <a:cs typeface="Arial" pitchFamily="34" charset="0"/>
                          <a:sym typeface="Wingdings"/>
                        </a:rPr>
                        <a:t></a:t>
                      </a:r>
                      <a:endParaRPr lang="pt-PT" sz="1000" kern="1200" noProof="0">
                        <a:solidFill>
                          <a:schemeClr val="tx1"/>
                        </a:solidFill>
                        <a:latin typeface="Century Gothic" panose="020B0502020202020204"/>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10002"/>
                  </a:ext>
                </a:extLst>
              </a:tr>
              <a:tr h="34619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a:solidFill>
                            <a:schemeClr val="tx1"/>
                          </a:solidFill>
                          <a:latin typeface="Calibri" panose="020F0502020204030204" pitchFamily="34" charset="0"/>
                          <a:ea typeface="+mn-ea"/>
                          <a:cs typeface="Calibri" panose="020F0502020204030204" pitchFamily="34" charset="0"/>
                        </a:rPr>
                        <a:t>1003</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“As Sales </a:t>
                      </a:r>
                      <a:r>
                        <a:rPr lang="pt-PT" sz="1000" kern="1200" noProof="0" dirty="0" err="1">
                          <a:solidFill>
                            <a:schemeClr val="tx1"/>
                          </a:solidFill>
                          <a:latin typeface="Calibri" panose="020F0502020204030204" pitchFamily="34" charset="0"/>
                          <a:ea typeface="+mn-ea"/>
                          <a:cs typeface="Calibri" panose="020F0502020204030204" pitchFamily="34" charset="0"/>
                        </a:rPr>
                        <a:t>Clerk</a:t>
                      </a:r>
                      <a:r>
                        <a:rPr lang="pt-PT" sz="1000" kern="1200" noProof="0" dirty="0">
                          <a:solidFill>
                            <a:schemeClr val="tx1"/>
                          </a:solidFill>
                          <a:latin typeface="Calibri" panose="020F0502020204030204" pitchFamily="34" charset="0"/>
                          <a:ea typeface="+mn-ea"/>
                          <a:cs typeface="Calibri" panose="020F0502020204030204" pitchFamily="34" charset="0"/>
                        </a:rPr>
                        <a:t>, I </a:t>
                      </a:r>
                      <a:r>
                        <a:rPr lang="pt-PT" sz="1000" kern="1200" noProof="0" dirty="0" err="1">
                          <a:solidFill>
                            <a:schemeClr val="tx1"/>
                          </a:solidFill>
                          <a:latin typeface="Calibri" panose="020F0502020204030204" pitchFamily="34" charset="0"/>
                          <a:ea typeface="+mn-ea"/>
                          <a:cs typeface="Calibri" panose="020F0502020204030204" pitchFamily="34" charset="0"/>
                        </a:rPr>
                        <a:t>want</a:t>
                      </a:r>
                      <a:r>
                        <a:rPr lang="pt-PT" sz="1000" kern="1200" noProof="0" dirty="0">
                          <a:solidFill>
                            <a:schemeClr val="tx1"/>
                          </a:solidFill>
                          <a:latin typeface="Calibri" panose="020F0502020204030204" pitchFamily="34" charset="0"/>
                          <a:ea typeface="+mn-ea"/>
                          <a:cs typeface="Calibri" panose="020F0502020204030204" pitchFamily="34" charset="0"/>
                        </a:rPr>
                        <a:t> to </a:t>
                      </a:r>
                      <a:r>
                        <a:rPr lang="pt-PT" sz="1000" kern="1200" noProof="0" dirty="0" err="1">
                          <a:solidFill>
                            <a:schemeClr val="tx1"/>
                          </a:solidFill>
                          <a:latin typeface="Calibri" panose="020F0502020204030204" pitchFamily="34" charset="0"/>
                          <a:ea typeface="+mn-ea"/>
                          <a:cs typeface="Calibri" panose="020F0502020204030204" pitchFamily="34" charset="0"/>
                        </a:rPr>
                        <a:t>register</a:t>
                      </a:r>
                      <a:r>
                        <a:rPr lang="pt-PT" sz="1000" kern="1200" noProof="0" dirty="0">
                          <a:solidFill>
                            <a:schemeClr val="tx1"/>
                          </a:solidFill>
                          <a:latin typeface="Calibri" panose="020F0502020204030204" pitchFamily="34" charset="0"/>
                          <a:ea typeface="+mn-ea"/>
                          <a:cs typeface="Calibri" panose="020F0502020204030204" pitchFamily="34" charset="0"/>
                        </a:rPr>
                        <a:t> a </a:t>
                      </a:r>
                      <a:r>
                        <a:rPr lang="pt-PT" sz="1000" kern="1200" noProof="0" dirty="0" err="1">
                          <a:solidFill>
                            <a:schemeClr val="tx1"/>
                          </a:solidFill>
                          <a:latin typeface="Calibri" panose="020F0502020204030204" pitchFamily="34" charset="0"/>
                          <a:ea typeface="+mn-ea"/>
                          <a:cs typeface="Calibri" panose="020F0502020204030204" pitchFamily="34" charset="0"/>
                        </a:rPr>
                        <a:t>new</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customer</a:t>
                      </a:r>
                      <a:r>
                        <a:rPr lang="pt-PT" sz="1000" kern="1200" noProof="0" dirty="0">
                          <a:solidFill>
                            <a:schemeClr val="tx1"/>
                          </a:solidFill>
                          <a:latin typeface="Calibri" panose="020F0502020204030204" pitchFamily="34" charset="0"/>
                          <a:ea typeface="+mn-ea"/>
                          <a:cs typeface="Calibri" panose="020F0502020204030204" pitchFamily="34" charset="0"/>
                        </a:rPr>
                        <a:t>.”</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1200963</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23-04-2022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30-04-2022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a:ln>
                            <a:noFill/>
                          </a:ln>
                          <a:solidFill>
                            <a:schemeClr val="tx1"/>
                          </a:solidFill>
                          <a:effectLst/>
                          <a:latin typeface="+mn-lt"/>
                          <a:ea typeface="+mn-ea"/>
                          <a:cs typeface="Arial" pitchFamily="34" charset="0"/>
                          <a:sym typeface="Wingdings"/>
                        </a:rPr>
                        <a:t></a:t>
                      </a:r>
                      <a:endParaRPr lang="pt-PT" sz="1000" kern="1200" noProof="0">
                        <a:solidFill>
                          <a:schemeClr val="tx1"/>
                        </a:solidFill>
                        <a:latin typeface="+mn-lt"/>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2574634725"/>
                  </a:ext>
                </a:extLst>
              </a:tr>
              <a:tr h="556231">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a:solidFill>
                            <a:schemeClr val="tx1"/>
                          </a:solidFill>
                          <a:latin typeface="Calibri" panose="020F0502020204030204" pitchFamily="34" charset="0"/>
                          <a:ea typeface="+mn-ea"/>
                          <a:cs typeface="Calibri" panose="020F0502020204030204" pitchFamily="34" charset="0"/>
                        </a:rPr>
                        <a:t>1004</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As Sales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Clerk</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I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want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to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create</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new</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products</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order</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on</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behalf</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of</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given</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customer</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a:t>
                      </a:r>
                      <a:r>
                        <a:rPr lang="pt-PT" sz="1000" b="0" i="0" u="none" strike="noStrike" kern="1200" noProof="0" dirty="0">
                          <a:solidFill>
                            <a:schemeClr val="tx1"/>
                          </a:solidFill>
                          <a:effectLst/>
                          <a:latin typeface="Calibri" panose="020F0502020204030204" pitchFamily="34" charset="0"/>
                          <a:ea typeface="+mn-ea"/>
                          <a:cs typeface="Calibri" panose="020F0502020204030204" pitchFamily="34" charset="0"/>
                        </a:rPr>
                        <a:t>”</a:t>
                      </a:r>
                      <a:endParaRPr lang="pt-PT" sz="1000" kern="1200" noProof="0" dirty="0">
                        <a:solidFill>
                          <a:schemeClr val="tx1"/>
                        </a:solidFill>
                        <a:latin typeface="Calibri" panose="020F0502020204030204" pitchFamily="34" charset="0"/>
                        <a:ea typeface="+mn-ea"/>
                        <a:cs typeface="Calibri" panose="020F0502020204030204" pitchFamily="34"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1201845</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Início: 20-04-2022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30-04-2022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a:ln>
                            <a:noFill/>
                          </a:ln>
                          <a:solidFill>
                            <a:schemeClr val="tx1"/>
                          </a:solidFill>
                          <a:effectLst/>
                          <a:latin typeface="Century Gothic" panose="020B0502020202020204"/>
                          <a:ea typeface="+mn-ea"/>
                          <a:cs typeface="Arial" pitchFamily="34" charset="0"/>
                          <a:sym typeface="Wingdings"/>
                        </a:rPr>
                        <a:t></a:t>
                      </a:r>
                      <a:endParaRPr lang="pt-PT" sz="1000" kern="1200" noProof="0">
                        <a:solidFill>
                          <a:schemeClr val="tx1"/>
                        </a:solidFill>
                        <a:latin typeface="Century Gothic" panose="020B0502020202020204"/>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10003"/>
                  </a:ext>
                </a:extLst>
              </a:tr>
              <a:tr h="34619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a:solidFill>
                            <a:schemeClr val="tx1"/>
                          </a:solidFill>
                          <a:latin typeface="Calibri" panose="020F0502020204030204" pitchFamily="34" charset="0"/>
                          <a:ea typeface="+mn-ea"/>
                          <a:cs typeface="Calibri" panose="020F0502020204030204" pitchFamily="34" charset="0"/>
                        </a:rPr>
                        <a:t>2001</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a:t>
                      </a:r>
                      <a:r>
                        <a:rPr lang="pt-PT" sz="1000" b="0" i="0" u="none" strike="noStrike" kern="1200" dirty="0">
                          <a:solidFill>
                            <a:schemeClr val="tx1"/>
                          </a:solidFill>
                          <a:effectLst/>
                          <a:latin typeface="+mn-lt"/>
                          <a:ea typeface="+mn-ea"/>
                          <a:cs typeface="+mn-cs"/>
                        </a:rPr>
                        <a:t>As </a:t>
                      </a:r>
                      <a:r>
                        <a:rPr lang="pt-PT" sz="1000" b="0" i="0" u="none" strike="noStrike" kern="1200" dirty="0" err="1">
                          <a:solidFill>
                            <a:schemeClr val="tx1"/>
                          </a:solidFill>
                          <a:effectLst/>
                          <a:latin typeface="+mn-lt"/>
                          <a:ea typeface="+mn-ea"/>
                          <a:cs typeface="+mn-cs"/>
                        </a:rPr>
                        <a:t>Warehouse</a:t>
                      </a:r>
                      <a:r>
                        <a:rPr lang="pt-PT" sz="1000" b="0" i="0" u="none" strike="noStrike" kern="1200" dirty="0">
                          <a:solidFill>
                            <a:schemeClr val="tx1"/>
                          </a:solidFill>
                          <a:effectLst/>
                          <a:latin typeface="+mn-lt"/>
                          <a:ea typeface="+mn-ea"/>
                          <a:cs typeface="+mn-cs"/>
                        </a:rPr>
                        <a:t> </a:t>
                      </a:r>
                      <a:r>
                        <a:rPr lang="pt-PT" sz="1000" b="0" i="0" u="none" strike="noStrike" kern="1200" dirty="0" err="1">
                          <a:solidFill>
                            <a:schemeClr val="tx1"/>
                          </a:solidFill>
                          <a:effectLst/>
                          <a:latin typeface="+mn-lt"/>
                          <a:ea typeface="+mn-ea"/>
                          <a:cs typeface="+mn-cs"/>
                        </a:rPr>
                        <a:t>Employee</a:t>
                      </a:r>
                      <a:r>
                        <a:rPr lang="pt-PT" sz="1000" b="0" i="0" u="none" strike="noStrike" kern="1200" dirty="0">
                          <a:solidFill>
                            <a:schemeClr val="tx1"/>
                          </a:solidFill>
                          <a:effectLst/>
                          <a:latin typeface="+mn-lt"/>
                          <a:ea typeface="+mn-ea"/>
                          <a:cs typeface="+mn-cs"/>
                        </a:rPr>
                        <a:t>, I </a:t>
                      </a:r>
                      <a:r>
                        <a:rPr lang="pt-PT" sz="1000" b="0" i="0" u="none" strike="noStrike" kern="1200" dirty="0" err="1">
                          <a:solidFill>
                            <a:schemeClr val="tx1"/>
                          </a:solidFill>
                          <a:effectLst/>
                          <a:latin typeface="+mn-lt"/>
                          <a:ea typeface="+mn-ea"/>
                          <a:cs typeface="+mn-cs"/>
                        </a:rPr>
                        <a:t>want</a:t>
                      </a:r>
                      <a:r>
                        <a:rPr lang="pt-PT" sz="1000" b="0" i="0" u="none" strike="noStrike" kern="1200" dirty="0">
                          <a:solidFill>
                            <a:schemeClr val="tx1"/>
                          </a:solidFill>
                          <a:effectLst/>
                          <a:latin typeface="+mn-lt"/>
                          <a:ea typeface="+mn-ea"/>
                          <a:cs typeface="+mn-cs"/>
                        </a:rPr>
                        <a:t> to set </a:t>
                      </a:r>
                      <a:r>
                        <a:rPr lang="pt-PT" sz="1000" b="0" i="0" u="none" strike="noStrike" kern="1200" dirty="0" err="1">
                          <a:solidFill>
                            <a:schemeClr val="tx1"/>
                          </a:solidFill>
                          <a:effectLst/>
                          <a:latin typeface="+mn-lt"/>
                          <a:ea typeface="+mn-ea"/>
                          <a:cs typeface="+mn-cs"/>
                        </a:rPr>
                        <a:t>up</a:t>
                      </a:r>
                      <a:r>
                        <a:rPr lang="pt-PT" sz="1000" b="0" i="0" u="none" strike="noStrike" kern="1200" dirty="0">
                          <a:solidFill>
                            <a:schemeClr val="tx1"/>
                          </a:solidFill>
                          <a:effectLst/>
                          <a:latin typeface="+mn-lt"/>
                          <a:ea typeface="+mn-ea"/>
                          <a:cs typeface="+mn-cs"/>
                        </a:rPr>
                        <a:t> </a:t>
                      </a:r>
                      <a:r>
                        <a:rPr lang="pt-PT" sz="1000" b="0" i="0" u="none" strike="noStrike" kern="1200" dirty="0" err="1">
                          <a:solidFill>
                            <a:schemeClr val="tx1"/>
                          </a:solidFill>
                          <a:effectLst/>
                          <a:latin typeface="+mn-lt"/>
                          <a:ea typeface="+mn-ea"/>
                          <a:cs typeface="+mn-cs"/>
                        </a:rPr>
                        <a:t>the</a:t>
                      </a:r>
                      <a:r>
                        <a:rPr lang="pt-PT" sz="1000" b="0" i="0" u="none" strike="noStrike" kern="1200" dirty="0">
                          <a:solidFill>
                            <a:schemeClr val="tx1"/>
                          </a:solidFill>
                          <a:effectLst/>
                          <a:latin typeface="+mn-lt"/>
                          <a:ea typeface="+mn-ea"/>
                          <a:cs typeface="+mn-cs"/>
                        </a:rPr>
                        <a:t> </a:t>
                      </a:r>
                      <a:r>
                        <a:rPr lang="pt-PT" sz="1000" b="0" i="0" u="none" strike="noStrike" kern="1200" dirty="0" err="1">
                          <a:solidFill>
                            <a:schemeClr val="tx1"/>
                          </a:solidFill>
                          <a:effectLst/>
                          <a:latin typeface="+mn-lt"/>
                          <a:ea typeface="+mn-ea"/>
                          <a:cs typeface="+mn-cs"/>
                        </a:rPr>
                        <a:t>warehouse</a:t>
                      </a:r>
                      <a:r>
                        <a:rPr lang="pt-PT" sz="1000" b="0" i="0" u="none" strike="noStrike" kern="1200" dirty="0">
                          <a:solidFill>
                            <a:schemeClr val="tx1"/>
                          </a:solidFill>
                          <a:effectLst/>
                          <a:latin typeface="+mn-lt"/>
                          <a:ea typeface="+mn-ea"/>
                          <a:cs typeface="+mn-cs"/>
                        </a:rPr>
                        <a:t> </a:t>
                      </a:r>
                      <a:r>
                        <a:rPr lang="pt-PT" sz="1000" b="0" i="0" u="none" strike="noStrike" kern="1200" dirty="0" err="1">
                          <a:solidFill>
                            <a:schemeClr val="tx1"/>
                          </a:solidFill>
                          <a:effectLst/>
                          <a:latin typeface="+mn-lt"/>
                          <a:ea typeface="+mn-ea"/>
                          <a:cs typeface="+mn-cs"/>
                        </a:rPr>
                        <a:t>plant</a:t>
                      </a:r>
                      <a:r>
                        <a:rPr lang="pt-PT" sz="1000" b="0" i="0" u="none" strike="noStrike" kern="1200" dirty="0">
                          <a:solidFill>
                            <a:schemeClr val="tx1"/>
                          </a:solidFill>
                          <a:effectLst/>
                          <a:latin typeface="+mn-lt"/>
                          <a:ea typeface="+mn-ea"/>
                          <a:cs typeface="+mn-cs"/>
                        </a:rPr>
                        <a:t> </a:t>
                      </a:r>
                      <a:r>
                        <a:rPr lang="pt-PT" sz="1000" b="0" i="0" u="none" strike="noStrike" kern="1200" dirty="0" err="1">
                          <a:solidFill>
                            <a:schemeClr val="tx1"/>
                          </a:solidFill>
                          <a:effectLst/>
                          <a:latin typeface="+mn-lt"/>
                          <a:ea typeface="+mn-ea"/>
                          <a:cs typeface="+mn-cs"/>
                        </a:rPr>
                        <a:t>by</a:t>
                      </a:r>
                      <a:r>
                        <a:rPr lang="pt-PT" sz="1000" b="0" i="0" u="none" strike="noStrike" kern="1200" dirty="0">
                          <a:solidFill>
                            <a:schemeClr val="tx1"/>
                          </a:solidFill>
                          <a:effectLst/>
                          <a:latin typeface="+mn-lt"/>
                          <a:ea typeface="+mn-ea"/>
                          <a:cs typeface="+mn-cs"/>
                        </a:rPr>
                        <a:t> </a:t>
                      </a:r>
                      <a:r>
                        <a:rPr lang="pt-PT" sz="1000" b="0" i="0" u="none" strike="noStrike" kern="1200" dirty="0" err="1">
                          <a:solidFill>
                            <a:schemeClr val="tx1"/>
                          </a:solidFill>
                          <a:effectLst/>
                          <a:latin typeface="+mn-lt"/>
                          <a:ea typeface="+mn-ea"/>
                          <a:cs typeface="+mn-cs"/>
                        </a:rPr>
                        <a:t>uploading</a:t>
                      </a:r>
                      <a:r>
                        <a:rPr lang="pt-PT" sz="1000" b="0" i="0" u="none" strike="noStrike" kern="1200" dirty="0">
                          <a:solidFill>
                            <a:schemeClr val="tx1"/>
                          </a:solidFill>
                          <a:effectLst/>
                          <a:latin typeface="+mn-lt"/>
                          <a:ea typeface="+mn-ea"/>
                          <a:cs typeface="+mn-cs"/>
                        </a:rPr>
                        <a:t> a JSON file.</a:t>
                      </a:r>
                      <a:r>
                        <a:rPr lang="pt-PT" sz="1000" b="0" i="0" u="none" strike="noStrike" kern="1200" noProof="0" dirty="0">
                          <a:solidFill>
                            <a:schemeClr val="tx1"/>
                          </a:solidFill>
                          <a:effectLst/>
                          <a:latin typeface="Calibri" panose="020F0502020204030204" pitchFamily="34" charset="0"/>
                          <a:ea typeface="+mn-ea"/>
                          <a:cs typeface="Calibri" panose="020F0502020204030204" pitchFamily="34" charset="0"/>
                        </a:rPr>
                        <a:t>"</a:t>
                      </a:r>
                      <a:endParaRPr lang="pt-PT" sz="1000" b="0" i="0" u="none" strike="noStrike" kern="1200" dirty="0">
                        <a:solidFill>
                          <a:schemeClr val="tx1"/>
                        </a:solidFill>
                        <a:effectLst/>
                        <a:latin typeface="+mn-lt"/>
                        <a:ea typeface="+mn-ea"/>
                        <a:cs typeface="+mn-cs"/>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1201615</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20-04-2022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30-04-2022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1000" kern="1200" noProof="0" dirty="0">
                        <a:solidFill>
                          <a:schemeClr val="tx1"/>
                        </a:solidFill>
                        <a:latin typeface="+mn-lt"/>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3332758662"/>
                  </a:ext>
                </a:extLst>
              </a:tr>
              <a:tr h="624311">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a:solidFill>
                            <a:schemeClr val="tx1"/>
                          </a:solidFill>
                          <a:latin typeface="Calibri" panose="020F0502020204030204" pitchFamily="34" charset="0"/>
                          <a:ea typeface="+mn-ea"/>
                          <a:cs typeface="Calibri" panose="020F0502020204030204" pitchFamily="34" charset="0"/>
                        </a:rPr>
                        <a:t>1900</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“As Project Manager, I </a:t>
                      </a:r>
                      <a:r>
                        <a:rPr lang="pt-PT" sz="1000" kern="1200" noProof="0" dirty="0" err="1">
                          <a:solidFill>
                            <a:schemeClr val="tx1"/>
                          </a:solidFill>
                          <a:latin typeface="Calibri" panose="020F0502020204030204" pitchFamily="34" charset="0"/>
                          <a:ea typeface="+mn-ea"/>
                          <a:cs typeface="Calibri" panose="020F0502020204030204" pitchFamily="34" charset="0"/>
                        </a:rPr>
                        <a:t>intend</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that</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the</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system</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has</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the</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possibility</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of</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being</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initialized</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bootstrap</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with</a:t>
                      </a:r>
                      <a:r>
                        <a:rPr lang="pt-PT" sz="1000" kern="1200" noProof="0" dirty="0">
                          <a:solidFill>
                            <a:schemeClr val="tx1"/>
                          </a:solidFill>
                          <a:latin typeface="Calibri" panose="020F0502020204030204" pitchFamily="34" charset="0"/>
                          <a:ea typeface="+mn-ea"/>
                          <a:cs typeface="Calibri" panose="020F0502020204030204" pitchFamily="34" charset="0"/>
                        </a:rPr>
                        <a:t> some </a:t>
                      </a:r>
                      <a:r>
                        <a:rPr lang="pt-PT" sz="1000" kern="1200" noProof="0" dirty="0" err="1">
                          <a:solidFill>
                            <a:schemeClr val="tx1"/>
                          </a:solidFill>
                          <a:latin typeface="Calibri" panose="020F0502020204030204" pitchFamily="34" charset="0"/>
                          <a:ea typeface="+mn-ea"/>
                          <a:cs typeface="Calibri" panose="020F0502020204030204" pitchFamily="34" charset="0"/>
                        </a:rPr>
                        <a:t>information</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related</a:t>
                      </a:r>
                      <a:r>
                        <a:rPr lang="pt-PT" sz="1000" kern="1200" noProof="0" dirty="0">
                          <a:solidFill>
                            <a:schemeClr val="tx1"/>
                          </a:solidFill>
                          <a:latin typeface="Calibri" panose="020F0502020204030204" pitchFamily="34" charset="0"/>
                          <a:ea typeface="+mn-ea"/>
                          <a:cs typeface="Calibri" panose="020F0502020204030204" pitchFamily="34" charset="0"/>
                        </a:rPr>
                        <a:t> to </a:t>
                      </a:r>
                      <a:r>
                        <a:rPr lang="pt-PT" sz="1000" kern="1200" noProof="0" dirty="0" err="1">
                          <a:solidFill>
                            <a:schemeClr val="tx1"/>
                          </a:solidFill>
                          <a:latin typeface="Calibri" panose="020F0502020204030204" pitchFamily="34" charset="0"/>
                          <a:ea typeface="+mn-ea"/>
                          <a:cs typeface="Calibri" panose="020F0502020204030204" pitchFamily="34" charset="0"/>
                        </a:rPr>
                        <a:t>the</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product</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catalog</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and</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auxiliary</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information</a:t>
                      </a:r>
                      <a:r>
                        <a:rPr lang="pt-PT" sz="1000" kern="1200" noProof="0" dirty="0">
                          <a:solidFill>
                            <a:schemeClr val="tx1"/>
                          </a:solidFill>
                          <a:latin typeface="Calibri" panose="020F0502020204030204" pitchFamily="34" charset="0"/>
                          <a:ea typeface="+mn-ea"/>
                          <a:cs typeface="Calibri" panose="020F0502020204030204" pitchFamily="34" charset="0"/>
                        </a:rPr>
                        <a:t>.”</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1190456</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29-04-2022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1000" kern="1200" noProof="0" dirty="0">
                        <a:solidFill>
                          <a:schemeClr val="tx1"/>
                        </a:solidFill>
                        <a:latin typeface="+mn-lt"/>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3052822481"/>
                  </a:ext>
                </a:extLst>
              </a:tr>
              <a:tr h="34619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a:solidFill>
                            <a:schemeClr val="tx1"/>
                          </a:solidFill>
                          <a:latin typeface="Calibri" panose="020F0502020204030204" pitchFamily="34" charset="0"/>
                          <a:ea typeface="+mn-ea"/>
                          <a:cs typeface="Calibri" panose="020F0502020204030204" pitchFamily="34" charset="0"/>
                        </a:rPr>
                        <a:t>2002</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“As </a:t>
                      </a:r>
                      <a:r>
                        <a:rPr lang="pt-PT" sz="1000" kern="1200" noProof="0" dirty="0" err="1">
                          <a:solidFill>
                            <a:schemeClr val="tx1"/>
                          </a:solidFill>
                          <a:latin typeface="Calibri" panose="020F0502020204030204" pitchFamily="34" charset="0"/>
                          <a:ea typeface="+mn-ea"/>
                          <a:cs typeface="Calibri" panose="020F0502020204030204" pitchFamily="34" charset="0"/>
                        </a:rPr>
                        <a:t>Warehouse</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Employee</a:t>
                      </a:r>
                      <a:r>
                        <a:rPr lang="pt-PT" sz="1000" kern="1200" noProof="0" dirty="0">
                          <a:solidFill>
                            <a:schemeClr val="tx1"/>
                          </a:solidFill>
                          <a:latin typeface="Calibri" panose="020F0502020204030204" pitchFamily="34" charset="0"/>
                          <a:ea typeface="+mn-ea"/>
                          <a:cs typeface="Calibri" panose="020F0502020204030204" pitchFamily="34" charset="0"/>
                        </a:rPr>
                        <a:t>, I </a:t>
                      </a:r>
                      <a:r>
                        <a:rPr lang="pt-PT" sz="1000" kern="1200" noProof="0" dirty="0" err="1">
                          <a:solidFill>
                            <a:schemeClr val="tx1"/>
                          </a:solidFill>
                          <a:latin typeface="Calibri" panose="020F0502020204030204" pitchFamily="34" charset="0"/>
                          <a:ea typeface="+mn-ea"/>
                          <a:cs typeface="Calibri" panose="020F0502020204030204" pitchFamily="34" charset="0"/>
                        </a:rPr>
                        <a:t>want</a:t>
                      </a:r>
                      <a:r>
                        <a:rPr lang="pt-PT" sz="1000" kern="1200" noProof="0" dirty="0">
                          <a:solidFill>
                            <a:schemeClr val="tx1"/>
                          </a:solidFill>
                          <a:latin typeface="Calibri" panose="020F0502020204030204" pitchFamily="34" charset="0"/>
                          <a:ea typeface="+mn-ea"/>
                          <a:cs typeface="Calibri" panose="020F0502020204030204" pitchFamily="34" charset="0"/>
                        </a:rPr>
                        <a:t> to configure </a:t>
                      </a:r>
                      <a:r>
                        <a:rPr lang="pt-PT" sz="1000" kern="1200" noProof="0" dirty="0" err="1">
                          <a:solidFill>
                            <a:schemeClr val="tx1"/>
                          </a:solidFill>
                          <a:latin typeface="Calibri" panose="020F0502020204030204" pitchFamily="34" charset="0"/>
                          <a:ea typeface="+mn-ea"/>
                          <a:cs typeface="Calibri" panose="020F0502020204030204" pitchFamily="34" charset="0"/>
                        </a:rPr>
                        <a:t>the</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AGVs</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available</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on</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the</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warehouse</a:t>
                      </a:r>
                      <a:r>
                        <a:rPr lang="pt-PT" sz="1000" kern="1200" noProof="0" dirty="0">
                          <a:solidFill>
                            <a:schemeClr val="tx1"/>
                          </a:solidFill>
                          <a:latin typeface="Calibri" panose="020F0502020204030204" pitchFamily="34" charset="0"/>
                          <a:ea typeface="+mn-ea"/>
                          <a:cs typeface="Calibri" panose="020F0502020204030204" pitchFamily="34" charset="0"/>
                        </a:rPr>
                        <a:t>.”</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1200584</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25-05-2022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30-04-2022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1000" kern="1200" noProof="0" dirty="0">
                        <a:solidFill>
                          <a:schemeClr val="tx1"/>
                        </a:solidFill>
                        <a:latin typeface="+mn-lt"/>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3593458833"/>
                  </a:ext>
                </a:extLst>
              </a:tr>
              <a:tr h="695288">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9001</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As software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product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client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I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want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the</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team (software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product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supplier</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to prepare a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presentation</a:t>
                      </a:r>
                      <a:r>
                        <a:rPr lang="pt-PT" sz="1000" b="0" i="0" u="none" strike="noStrike" kern="1200" noProof="0" dirty="0">
                          <a:solidFill>
                            <a:schemeClr val="tx1"/>
                          </a:solidFill>
                          <a:effectLst/>
                          <a:latin typeface="Calibri" panose="020F0502020204030204" pitchFamily="34" charset="0"/>
                          <a:ea typeface="+mn-ea"/>
                          <a:cs typeface="Calibri" panose="020F0502020204030204" pitchFamily="34" charset="0"/>
                        </a:rPr>
                        <a:t>.”</a:t>
                      </a:r>
                      <a:endParaRPr lang="pt-PT" sz="10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1201615, 1200584, 1201845, 1200963, 1190456</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29-04-2022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1000" kern="1200" noProof="0" dirty="0">
                        <a:solidFill>
                          <a:schemeClr val="tx1"/>
                        </a:solidFill>
                        <a:latin typeface="+mn-lt"/>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4112047987"/>
                  </a:ext>
                </a:extLst>
              </a:tr>
              <a:tr h="34619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a:solidFill>
                            <a:schemeClr val="tx1"/>
                          </a:solidFill>
                          <a:latin typeface="Calibri" panose="020F0502020204030204" pitchFamily="34" charset="0"/>
                          <a:ea typeface="+mn-ea"/>
                          <a:cs typeface="Calibri" panose="020F0502020204030204" pitchFamily="34" charset="0"/>
                        </a:rPr>
                        <a:t>1005</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As Sales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Clerk</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I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want</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to define a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new</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category</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of</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 </a:t>
                      </a:r>
                      <a:r>
                        <a:rPr lang="pt-PT" sz="1000" b="0" i="0" u="none" strike="noStrike" kern="1200" dirty="0" err="1">
                          <a:solidFill>
                            <a:schemeClr val="tx1"/>
                          </a:solidFill>
                          <a:effectLst/>
                          <a:latin typeface="Calibri" panose="020F0502020204030204" pitchFamily="34" charset="0"/>
                          <a:ea typeface="+mn-ea"/>
                          <a:cs typeface="Calibri" panose="020F0502020204030204" pitchFamily="34" charset="0"/>
                        </a:rPr>
                        <a:t>products</a:t>
                      </a:r>
                      <a:r>
                        <a:rPr lang="pt-PT" sz="1000" b="0" i="0" u="none" strike="noStrike" kern="1200" dirty="0">
                          <a:solidFill>
                            <a:schemeClr val="tx1"/>
                          </a:solidFill>
                          <a:effectLst/>
                          <a:latin typeface="Calibri" panose="020F0502020204030204" pitchFamily="34" charset="0"/>
                          <a:ea typeface="+mn-ea"/>
                          <a:cs typeface="Calibri" panose="020F0502020204030204" pitchFamily="34" charset="0"/>
                        </a:rPr>
                        <a:t>.</a:t>
                      </a:r>
                      <a:r>
                        <a:rPr lang="pt-PT" sz="1000" b="0" i="0" u="none" strike="noStrike" kern="1200" noProof="0" dirty="0">
                          <a:solidFill>
                            <a:schemeClr val="tx1"/>
                          </a:solidFill>
                          <a:effectLst/>
                          <a:latin typeface="Calibri" panose="020F0502020204030204" pitchFamily="34" charset="0"/>
                          <a:ea typeface="+mn-ea"/>
                          <a:cs typeface="Calibri" panose="020F0502020204030204" pitchFamily="34" charset="0"/>
                        </a:rPr>
                        <a:t>”</a:t>
                      </a:r>
                      <a:endParaRPr lang="pt-PT" sz="10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1200963</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23-04-2022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30-04-2022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1000" kern="1200" noProof="0" dirty="0">
                        <a:solidFill>
                          <a:schemeClr val="tx1"/>
                        </a:solidFill>
                        <a:latin typeface="+mn-lt"/>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3678745608"/>
                  </a:ext>
                </a:extLst>
              </a:tr>
              <a:tr h="34619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err="1">
                          <a:solidFill>
                            <a:schemeClr val="tx1"/>
                          </a:solidFill>
                          <a:latin typeface="Calibri" panose="020F0502020204030204" pitchFamily="34" charset="0"/>
                          <a:ea typeface="+mn-ea"/>
                          <a:cs typeface="Calibri" panose="020F0502020204030204" pitchFamily="34" charset="0"/>
                        </a:rPr>
                        <a:t>Task</a:t>
                      </a:r>
                      <a:r>
                        <a:rPr lang="pt-PT" sz="1000" kern="1200" noProof="0">
                          <a:solidFill>
                            <a:schemeClr val="tx1"/>
                          </a:solidFill>
                          <a:latin typeface="Calibri" panose="020F0502020204030204" pitchFamily="34" charset="0"/>
                          <a:ea typeface="+mn-ea"/>
                          <a:cs typeface="Calibri" panose="020F0502020204030204" pitchFamily="34" charset="0"/>
                        </a:rPr>
                        <a:t> 1</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Use Case </a:t>
                      </a:r>
                      <a:r>
                        <a:rPr lang="pt-PT" sz="1000" kern="1200" noProof="0" dirty="0" err="1">
                          <a:solidFill>
                            <a:schemeClr val="tx1"/>
                          </a:solidFill>
                          <a:latin typeface="Calibri" panose="020F0502020204030204" pitchFamily="34" charset="0"/>
                          <a:ea typeface="+mn-ea"/>
                          <a:cs typeface="Calibri" panose="020F0502020204030204" pitchFamily="34" charset="0"/>
                        </a:rPr>
                        <a:t>Diagram</a:t>
                      </a:r>
                      <a:endParaRPr lang="pt-PT" sz="1000" kern="1200" noProof="0" dirty="0">
                        <a:solidFill>
                          <a:schemeClr val="tx1"/>
                        </a:solidFill>
                        <a:latin typeface="Calibri" panose="020F0502020204030204" pitchFamily="34" charset="0"/>
                        <a:ea typeface="+mn-ea"/>
                        <a:cs typeface="Calibri" panose="020F0502020204030204" pitchFamily="34"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1201615</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15-04-2022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19-04-2022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1000" kern="1200" noProof="0" dirty="0">
                        <a:solidFill>
                          <a:schemeClr val="tx1"/>
                        </a:solidFill>
                        <a:latin typeface="+mn-lt"/>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1617687738"/>
                  </a:ext>
                </a:extLst>
              </a:tr>
              <a:tr h="34619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a:solidFill>
                            <a:schemeClr val="tx1"/>
                          </a:solidFill>
                          <a:latin typeface="Calibri" panose="020F0502020204030204" pitchFamily="34" charset="0"/>
                          <a:ea typeface="+mn-ea"/>
                          <a:cs typeface="Calibri" panose="020F0502020204030204" pitchFamily="34" charset="0"/>
                        </a:rPr>
                        <a:t>Task2</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err="1">
                          <a:solidFill>
                            <a:schemeClr val="tx1"/>
                          </a:solidFill>
                          <a:latin typeface="Calibri" panose="020F0502020204030204" pitchFamily="34" charset="0"/>
                          <a:ea typeface="+mn-ea"/>
                          <a:cs typeface="Calibri" panose="020F0502020204030204" pitchFamily="34" charset="0"/>
                        </a:rPr>
                        <a:t>Domain</a:t>
                      </a:r>
                      <a:r>
                        <a:rPr lang="pt-PT" sz="1000" kern="1200" noProof="0" dirty="0">
                          <a:solidFill>
                            <a:schemeClr val="tx1"/>
                          </a:solidFill>
                          <a:latin typeface="Calibri" panose="020F0502020204030204" pitchFamily="34" charset="0"/>
                          <a:ea typeface="+mn-ea"/>
                          <a:cs typeface="Calibri" panose="020F0502020204030204" pitchFamily="34" charset="0"/>
                        </a:rPr>
                        <a:t> </a:t>
                      </a:r>
                      <a:r>
                        <a:rPr lang="pt-PT" sz="1000" kern="1200" noProof="0" dirty="0" err="1">
                          <a:solidFill>
                            <a:schemeClr val="tx1"/>
                          </a:solidFill>
                          <a:latin typeface="Calibri" panose="020F0502020204030204" pitchFamily="34" charset="0"/>
                          <a:ea typeface="+mn-ea"/>
                          <a:cs typeface="Calibri" panose="020F0502020204030204" pitchFamily="34" charset="0"/>
                        </a:rPr>
                        <a:t>Model</a:t>
                      </a:r>
                      <a:endParaRPr lang="pt-PT" sz="1000" kern="1200" noProof="0" dirty="0">
                        <a:solidFill>
                          <a:schemeClr val="tx1"/>
                        </a:solidFill>
                        <a:latin typeface="Calibri" panose="020F0502020204030204" pitchFamily="34" charset="0"/>
                        <a:ea typeface="+mn-ea"/>
                        <a:cs typeface="Calibri" panose="020F0502020204030204" pitchFamily="34"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1201615, 1200584, 1201845, 1200963, 1190456</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a:ln>
                            <a:noFill/>
                          </a:ln>
                          <a:solidFill>
                            <a:schemeClr val="tx1"/>
                          </a:solidFill>
                          <a:effectLst/>
                          <a:latin typeface="Calibri" panose="020F0502020204030204" pitchFamily="34" charset="0"/>
                          <a:ea typeface="+mn-ea"/>
                          <a:cs typeface="Calibri" panose="020F0502020204030204" pitchFamily="34" charset="0"/>
                        </a:rPr>
                        <a:t>Fim: 01-05-2022</a:t>
                      </a:r>
                      <a:endPar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15-04-2022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19-04-2022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1000" kern="1200" noProof="0" dirty="0">
                        <a:solidFill>
                          <a:schemeClr val="tx1"/>
                        </a:solidFill>
                        <a:latin typeface="+mn-lt"/>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4171268457"/>
                  </a:ext>
                </a:extLst>
              </a:tr>
              <a:tr h="34619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a:solidFill>
                            <a:schemeClr val="tx1"/>
                          </a:solidFill>
                          <a:latin typeface="Calibri" panose="020F0502020204030204" pitchFamily="34" charset="0"/>
                          <a:ea typeface="+mn-ea"/>
                          <a:cs typeface="Calibri" panose="020F0502020204030204" pitchFamily="34" charset="0"/>
                        </a:rPr>
                        <a:t>Task3</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latin typeface="Calibri" panose="020F0502020204030204" pitchFamily="34" charset="0"/>
                          <a:ea typeface="+mn-ea"/>
                          <a:cs typeface="Calibri" panose="020F0502020204030204" pitchFamily="34" charset="0"/>
                        </a:rPr>
                        <a:t>Data </a:t>
                      </a:r>
                      <a:r>
                        <a:rPr lang="pt-PT" sz="1000" kern="1200" noProof="0" dirty="0" err="1">
                          <a:solidFill>
                            <a:schemeClr val="tx1"/>
                          </a:solidFill>
                          <a:latin typeface="Calibri" panose="020F0502020204030204" pitchFamily="34" charset="0"/>
                          <a:ea typeface="+mn-ea"/>
                          <a:cs typeface="Calibri" panose="020F0502020204030204" pitchFamily="34" charset="0"/>
                        </a:rPr>
                        <a:t>Model</a:t>
                      </a:r>
                      <a:endParaRPr lang="pt-PT" sz="1000" kern="1200" noProof="0" dirty="0">
                        <a:solidFill>
                          <a:schemeClr val="tx1"/>
                        </a:solidFill>
                        <a:latin typeface="Calibri" panose="020F0502020204030204" pitchFamily="34" charset="0"/>
                        <a:ea typeface="+mn-ea"/>
                        <a:cs typeface="Calibri" panose="020F0502020204030204" pitchFamily="34"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Calibri" panose="020F0502020204030204" pitchFamily="34" charset="0"/>
                          <a:ea typeface="+mn-ea"/>
                          <a:cs typeface="Calibri" panose="020F0502020204030204" pitchFamily="34" charset="0"/>
                        </a:rPr>
                        <a:t>1201615, 1200584, 1201845, 1200963, 1190456</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11-04-2022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01-05-2022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15-04-2022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19-04-2022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10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1000" kern="1200" noProof="0" dirty="0">
                        <a:solidFill>
                          <a:schemeClr val="tx1"/>
                        </a:solidFill>
                        <a:latin typeface="+mn-lt"/>
                        <a:ea typeface="+mn-ea"/>
                        <a:cs typeface="Times New Roman" pitchFamily="18" charset="0"/>
                      </a:endParaRP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ysClr val="window" lastClr="FFFFFF"/>
                    </a:solidFill>
                  </a:tcPr>
                </a:tc>
                <a:extLst>
                  <a:ext uri="{0D108BD9-81ED-4DB2-BD59-A6C34878D82A}">
                    <a16:rowId xmlns:a16="http://schemas.microsoft.com/office/drawing/2014/main" val="3584403431"/>
                  </a:ext>
                </a:extLst>
              </a:tr>
            </a:tbl>
          </a:graphicData>
        </a:graphic>
      </p:graphicFrame>
    </p:spTree>
    <p:extLst>
      <p:ext uri="{BB962C8B-B14F-4D97-AF65-F5344CB8AC3E}">
        <p14:creationId xmlns:p14="http://schemas.microsoft.com/office/powerpoint/2010/main" val="97998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ADF51A-61E5-32A9-F046-E0599DF67061}"/>
              </a:ext>
            </a:extLst>
          </p:cNvPr>
          <p:cNvSpPr>
            <a:spLocks noGrp="1"/>
          </p:cNvSpPr>
          <p:nvPr>
            <p:ph type="title"/>
          </p:nvPr>
        </p:nvSpPr>
        <p:spPr>
          <a:xfrm>
            <a:off x="841248" y="548640"/>
            <a:ext cx="3600860" cy="5431536"/>
          </a:xfrm>
        </p:spPr>
        <p:txBody>
          <a:bodyPr>
            <a:normAutofit/>
          </a:bodyPr>
          <a:lstStyle/>
          <a:p>
            <a:r>
              <a:rPr lang="pt-PT" sz="5400"/>
              <a:t>Principais objetivos do sistema</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500902F2-FAE4-623E-4DAA-606AAC3C8136}"/>
              </a:ext>
            </a:extLst>
          </p:cNvPr>
          <p:cNvSpPr>
            <a:spLocks noGrp="1"/>
          </p:cNvSpPr>
          <p:nvPr>
            <p:ph idx="1"/>
          </p:nvPr>
        </p:nvSpPr>
        <p:spPr>
          <a:xfrm>
            <a:off x="5126418" y="552091"/>
            <a:ext cx="6224335" cy="5431536"/>
          </a:xfrm>
        </p:spPr>
        <p:txBody>
          <a:bodyPr anchor="ctr">
            <a:normAutofit/>
          </a:bodyPr>
          <a:lstStyle/>
          <a:p>
            <a:r>
              <a:rPr lang="pt-PT" sz="2200" dirty="0"/>
              <a:t>Criação de produtos, de clientes, de uma categoria de um dado produto, pesquisa de produtos no catálogo (consoante alguns filtros), atualização da planta do armazém através do upload de um ficheiro JSON. </a:t>
            </a:r>
          </a:p>
          <a:p>
            <a:r>
              <a:rPr lang="pt-PT" sz="2200" dirty="0"/>
              <a:t>Assim como a configuração de um AGV e a criação de uma encomenda.</a:t>
            </a:r>
          </a:p>
        </p:txBody>
      </p:sp>
    </p:spTree>
    <p:extLst>
      <p:ext uri="{BB962C8B-B14F-4D97-AF65-F5344CB8AC3E}">
        <p14:creationId xmlns:p14="http://schemas.microsoft.com/office/powerpoint/2010/main" val="109073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594A60-62B3-FAC9-8A50-85855E597836}"/>
              </a:ext>
            </a:extLst>
          </p:cNvPr>
          <p:cNvSpPr>
            <a:spLocks noGrp="1"/>
          </p:cNvSpPr>
          <p:nvPr>
            <p:ph type="title"/>
          </p:nvPr>
        </p:nvSpPr>
        <p:spPr>
          <a:xfrm>
            <a:off x="841248" y="548640"/>
            <a:ext cx="3600860" cy="5431536"/>
          </a:xfrm>
        </p:spPr>
        <p:txBody>
          <a:bodyPr>
            <a:normAutofit/>
          </a:bodyPr>
          <a:lstStyle/>
          <a:p>
            <a:r>
              <a:rPr lang="pt-PT" sz="3800" dirty="0"/>
              <a:t>Processo de desenvolvimento adotado e planeamento</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AA28CD92-6904-7154-4167-EC4791A8DD83}"/>
              </a:ext>
            </a:extLst>
          </p:cNvPr>
          <p:cNvSpPr>
            <a:spLocks noGrp="1"/>
          </p:cNvSpPr>
          <p:nvPr>
            <p:ph idx="1"/>
          </p:nvPr>
        </p:nvSpPr>
        <p:spPr>
          <a:xfrm>
            <a:off x="5126418" y="552091"/>
            <a:ext cx="6224335" cy="5431536"/>
          </a:xfrm>
        </p:spPr>
        <p:txBody>
          <a:bodyPr anchor="ctr">
            <a:normAutofit/>
          </a:bodyPr>
          <a:lstStyle/>
          <a:p>
            <a:r>
              <a:rPr lang="pt-PT" sz="2200" dirty="0"/>
              <a:t>Processo de implementação por camadas.</a:t>
            </a:r>
          </a:p>
          <a:p>
            <a:r>
              <a:rPr lang="pt-PT" sz="2200" dirty="0"/>
              <a:t>Designação das US e respetivas </a:t>
            </a:r>
            <a:r>
              <a:rPr lang="pt-PT" sz="2200" dirty="0" err="1"/>
              <a:t>sub-tarefas</a:t>
            </a:r>
            <a:r>
              <a:rPr lang="pt-PT" sz="2200" dirty="0"/>
              <a:t> (CD, SD, SSD, Implementação) a cada membro do grupo.</a:t>
            </a:r>
          </a:p>
          <a:p>
            <a:r>
              <a:rPr lang="pt-PT" sz="2200" dirty="0"/>
              <a:t>Criação de </a:t>
            </a:r>
            <a:r>
              <a:rPr lang="pt-PT" sz="2200" dirty="0" err="1"/>
              <a:t>tasks</a:t>
            </a:r>
            <a:r>
              <a:rPr lang="pt-PT" sz="2200" dirty="0"/>
              <a:t> referentes ao modelo de dados, modelo de domínio e, também, ao diagrama de casos de uso.</a:t>
            </a:r>
          </a:p>
        </p:txBody>
      </p:sp>
    </p:spTree>
    <p:extLst>
      <p:ext uri="{BB962C8B-B14F-4D97-AF65-F5344CB8AC3E}">
        <p14:creationId xmlns:p14="http://schemas.microsoft.com/office/powerpoint/2010/main" val="3493515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4E5A33-79BF-31A2-D0BA-3B7EE2D9D092}"/>
              </a:ext>
            </a:extLst>
          </p:cNvPr>
          <p:cNvSpPr>
            <a:spLocks noGrp="1"/>
          </p:cNvSpPr>
          <p:nvPr>
            <p:ph type="title"/>
          </p:nvPr>
        </p:nvSpPr>
        <p:spPr>
          <a:xfrm>
            <a:off x="838200" y="365125"/>
            <a:ext cx="10515600" cy="1325563"/>
          </a:xfrm>
        </p:spPr>
        <p:txBody>
          <a:bodyPr>
            <a:normAutofit/>
          </a:bodyPr>
          <a:lstStyle/>
          <a:p>
            <a:r>
              <a:rPr lang="pt-PT" sz="4200"/>
              <a:t>Metodologia de trabalho em equipa e estratégia para resolução de conflitos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AA582BBF-D18D-63EE-9AD9-F5ADBF1632E8}"/>
              </a:ext>
            </a:extLst>
          </p:cNvPr>
          <p:cNvSpPr>
            <a:spLocks noGrp="1"/>
          </p:cNvSpPr>
          <p:nvPr>
            <p:ph idx="1"/>
          </p:nvPr>
        </p:nvSpPr>
        <p:spPr>
          <a:xfrm>
            <a:off x="838200" y="2240915"/>
            <a:ext cx="10515600" cy="4251960"/>
          </a:xfrm>
        </p:spPr>
        <p:txBody>
          <a:bodyPr>
            <a:normAutofit/>
          </a:bodyPr>
          <a:lstStyle/>
          <a:p>
            <a:r>
              <a:rPr lang="pt-PT" sz="2200" dirty="0"/>
              <a:t>Framework utilizada: </a:t>
            </a:r>
            <a:r>
              <a:rPr lang="pt-PT" sz="2200" dirty="0" err="1"/>
              <a:t>Jira</a:t>
            </a:r>
            <a:endParaRPr lang="pt-PT" sz="2200" dirty="0"/>
          </a:p>
          <a:p>
            <a:r>
              <a:rPr lang="pt-PT" sz="2200" dirty="0"/>
              <a:t>Metodologia </a:t>
            </a:r>
            <a:r>
              <a:rPr lang="pt-PT" sz="2200" dirty="0" err="1"/>
              <a:t>Scrum</a:t>
            </a:r>
            <a:r>
              <a:rPr lang="pt-PT" sz="2200" dirty="0"/>
              <a:t>, com </a:t>
            </a:r>
            <a:r>
              <a:rPr lang="pt-PT" sz="2200" dirty="0" err="1"/>
              <a:t>Scrum</a:t>
            </a:r>
            <a:r>
              <a:rPr lang="pt-PT" sz="2200" dirty="0"/>
              <a:t> Master definido para o Sprint B – 1200963 (Rui Dias).</a:t>
            </a:r>
          </a:p>
          <a:p>
            <a:r>
              <a:rPr lang="pt-PT" sz="2200" dirty="0"/>
              <a:t>Por forma a resolver alguns conflitos, a equipa decidiu organizar-se com reuniões diárias capazes de solucionar dúvidas/questões de compreensão de requisitos, problemas relacionados com implementação (código) e também timings.</a:t>
            </a:r>
          </a:p>
          <a:p>
            <a:endParaRPr lang="pt-PT" sz="2200" dirty="0"/>
          </a:p>
        </p:txBody>
      </p:sp>
    </p:spTree>
    <p:extLst>
      <p:ext uri="{BB962C8B-B14F-4D97-AF65-F5344CB8AC3E}">
        <p14:creationId xmlns:p14="http://schemas.microsoft.com/office/powerpoint/2010/main" val="394828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FC4DF6-C649-9E3D-BD2C-9B93A04614FA}"/>
              </a:ext>
            </a:extLst>
          </p:cNvPr>
          <p:cNvSpPr>
            <a:spLocks noGrp="1"/>
          </p:cNvSpPr>
          <p:nvPr>
            <p:ph type="title"/>
          </p:nvPr>
        </p:nvSpPr>
        <p:spPr>
          <a:xfrm>
            <a:off x="838200" y="365125"/>
            <a:ext cx="10515600" cy="1325563"/>
          </a:xfrm>
        </p:spPr>
        <p:txBody>
          <a:bodyPr>
            <a:normAutofit/>
          </a:bodyPr>
          <a:lstStyle/>
          <a:p>
            <a:r>
              <a:rPr lang="pt-PT" sz="5400" dirty="0"/>
              <a:t>Qualidade do produto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5C226655-E0D1-167A-DC8D-E7468F4930FD}"/>
              </a:ext>
            </a:extLst>
          </p:cNvPr>
          <p:cNvSpPr>
            <a:spLocks noGrp="1"/>
          </p:cNvSpPr>
          <p:nvPr>
            <p:ph idx="1"/>
          </p:nvPr>
        </p:nvSpPr>
        <p:spPr>
          <a:xfrm>
            <a:off x="838200" y="2145877"/>
            <a:ext cx="10515600" cy="4251960"/>
          </a:xfrm>
        </p:spPr>
        <p:txBody>
          <a:bodyPr>
            <a:normAutofit/>
          </a:bodyPr>
          <a:lstStyle/>
          <a:p>
            <a:r>
              <a:rPr lang="pt-PT" sz="2200" dirty="0"/>
              <a:t>Aplicação capaz de atender aos requisitos pedidos pelo cliente. Isto é, os variados atores do sistema podem fazer ações no mesmo e assim chegar ao produto final esperado.</a:t>
            </a:r>
          </a:p>
        </p:txBody>
      </p:sp>
    </p:spTree>
    <p:extLst>
      <p:ext uri="{BB962C8B-B14F-4D97-AF65-F5344CB8AC3E}">
        <p14:creationId xmlns:p14="http://schemas.microsoft.com/office/powerpoint/2010/main" val="38901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764B8E-F023-080F-593D-1A4B50F53D97}"/>
              </a:ext>
            </a:extLst>
          </p:cNvPr>
          <p:cNvSpPr>
            <a:spLocks noGrp="1"/>
          </p:cNvSpPr>
          <p:nvPr>
            <p:ph type="title"/>
          </p:nvPr>
        </p:nvSpPr>
        <p:spPr>
          <a:xfrm>
            <a:off x="841248" y="548640"/>
            <a:ext cx="3600860" cy="5431536"/>
          </a:xfrm>
        </p:spPr>
        <p:txBody>
          <a:bodyPr>
            <a:normAutofit/>
          </a:bodyPr>
          <a:lstStyle/>
          <a:p>
            <a:r>
              <a:rPr lang="pt-PT" sz="5400"/>
              <a:t>Resultados esperados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BA0D3030-4F8C-C9F1-BCB1-4E717D91920F}"/>
              </a:ext>
            </a:extLst>
          </p:cNvPr>
          <p:cNvSpPr>
            <a:spLocks noGrp="1"/>
          </p:cNvSpPr>
          <p:nvPr>
            <p:ph idx="1"/>
          </p:nvPr>
        </p:nvSpPr>
        <p:spPr>
          <a:xfrm>
            <a:off x="5126418" y="552091"/>
            <a:ext cx="6224335" cy="5431536"/>
          </a:xfrm>
        </p:spPr>
        <p:txBody>
          <a:bodyPr anchor="ctr">
            <a:normAutofit/>
          </a:bodyPr>
          <a:lstStyle/>
          <a:p>
            <a:r>
              <a:rPr lang="pt-PT" sz="2200" dirty="0"/>
              <a:t>Requisitos todos cumpridos, na maioria sem erros ao executar.</a:t>
            </a:r>
          </a:p>
        </p:txBody>
      </p:sp>
    </p:spTree>
    <p:extLst>
      <p:ext uri="{BB962C8B-B14F-4D97-AF65-F5344CB8AC3E}">
        <p14:creationId xmlns:p14="http://schemas.microsoft.com/office/powerpoint/2010/main" val="285095523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798</Words>
  <Application>Microsoft Macintosh PowerPoint</Application>
  <PresentationFormat>Ecrã Panorâmico</PresentationFormat>
  <Paragraphs>220</Paragraphs>
  <Slides>9</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9</vt:i4>
      </vt:variant>
    </vt:vector>
  </HeadingPairs>
  <TitlesOfParts>
    <vt:vector size="14" baseType="lpstr">
      <vt:lpstr>Arial</vt:lpstr>
      <vt:lpstr>Calibri</vt:lpstr>
      <vt:lpstr>Calibri Light</vt:lpstr>
      <vt:lpstr>Century Gothic</vt:lpstr>
      <vt:lpstr>Tema do Office</vt:lpstr>
      <vt:lpstr>LEI_22_S4_2DK_01  Progresso – Sprint B </vt:lpstr>
      <vt:lpstr>Resumo:</vt:lpstr>
      <vt:lpstr>Planeamento:</vt:lpstr>
      <vt:lpstr>Atividades Concluídas</vt:lpstr>
      <vt:lpstr>Principais objetivos do sistema</vt:lpstr>
      <vt:lpstr>Processo de desenvolvimento adotado e planeamento</vt:lpstr>
      <vt:lpstr>Metodologia de trabalho em equipa e estratégia para resolução de conflitos</vt:lpstr>
      <vt:lpstr>Qualidade do produto</vt:lpstr>
      <vt:lpstr>Resultados esperados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Maria Marques (1201615)</dc:creator>
  <cp:lastModifiedBy>Maria Marques (1201615)</cp:lastModifiedBy>
  <cp:revision>4</cp:revision>
  <dcterms:created xsi:type="dcterms:W3CDTF">2022-04-29T22:39:37Z</dcterms:created>
  <dcterms:modified xsi:type="dcterms:W3CDTF">2022-05-01T21:23:08Z</dcterms:modified>
</cp:coreProperties>
</file>