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A5414-3C51-374E-940B-839C51CA57DC}" v="99" dt="2022-05-01T21:15:0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91342"/>
  </p:normalViewPr>
  <p:slideViewPr>
    <p:cSldViewPr snapToGrid="0" snapToObjects="1">
      <p:cViewPr>
        <p:scale>
          <a:sx n="120" d="100"/>
          <a:sy n="120" d="100"/>
        </p:scale>
        <p:origin x="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0771A-9865-0D48-A2E4-B1A2C8DA0A73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206A-EDE9-BA45-A8C0-AE87684E30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55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B206A-EDE9-BA45-A8C0-AE87684E30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51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E6B5A-8D7B-CA6D-96FA-FB52304B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B3513-3BA3-086D-6809-FF2D119E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668D87-6A54-99AC-B578-0DF02601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FB666-473C-3CEB-A188-F613605C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82A488-D444-242C-21E3-8F578402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6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E238-0776-C513-BCD4-F4677E0C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5B9478-EE98-72D7-BB25-A2A26939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693649-5B71-994E-ADA8-CF97054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F3459E-1629-45D6-740D-A7033256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AEF1A0-4327-AFA2-DA0A-257A4012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755C9-5CFA-4814-4574-FA1C4B27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1CA900-9A34-542E-175A-A9907601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58A1A4-1B32-D030-837D-C5A41CD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A7B520-2D6C-142B-3AD0-9630E31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01D11A-CB0B-C45B-68FC-DC3E57E0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5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FABC-40F1-ADBA-9A05-DB37FDF0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A7A500-9093-9C0B-5D6E-283BD799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39D515-CED4-1B33-46C3-ECB5847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36C405-A0AF-C1F5-D91B-DB435298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605413-AE60-3332-9AE3-05DDCD6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3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58AB-EE24-124A-ED4F-A5616C49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190FFF-9517-F6EE-6EFA-6F49D923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F9D053-4EF5-A674-432E-B1EC941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DDD190-8F9C-2A5A-E712-27C85928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525D4A-D159-6BEE-E78F-3416C80C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C9534-10FC-BBE7-12FD-342045E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7EA26-7D73-1C66-8084-CB7360FD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FF91D5-8195-BBAE-73AF-BDF1753C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7F357A-02F2-317C-DFDC-00957047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78E895-C65B-1BB6-198F-C3CCFD74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5F529D-2E06-035E-4FD3-E4583594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558F-1B06-B623-7DFA-FDE8CA7A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E95732-6CAB-79C6-A772-39DF8CD5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19F2E0-2E2A-B2B7-F63F-FBC0230D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C8D91F9-E5D3-C669-6EA7-4777C5162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11CEEB5-9509-76C4-C635-47B422A0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EC7757-EB6E-84C8-9C86-C1D5E1E6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6CE66B9-59DE-A23A-FC16-E6CA3372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CCCFFDD-9C49-E834-3E72-EFCBEEC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8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887B-F797-C836-16B0-056E5352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AF5BD8D-1686-C5FA-B19C-E2BE8AA9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057EFA1-29B3-DDE2-3443-1D93EC8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A054C9-9583-7CA1-57A5-7BAB7B0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53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8AC464D-E491-7CC4-B3D0-A0CFD193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769AB-94BD-7CD0-A26C-18569B58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04C155-044D-7265-50FE-5AA83D44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1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9B07-A01B-4415-7708-AAFAAD8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9F4EC8-21C1-3273-944C-37BC990B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56BC92E-5099-693F-2FD8-647C72E1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0B72BB-98F8-ED61-8852-B471A851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A478C3-F484-CEAC-D050-792134A6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1FDD6E-3321-B384-D8A6-1CB8A3F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03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66AD-1074-FECD-CF93-7CDB8A5A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9DA3136-5BA3-12B9-58F7-AEC8C6D2F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E68156-A7F7-B359-CF4E-2E560BD3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B118AA-96C4-CFFB-F371-6350111C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3999DD-9753-C41B-E32A-8EC8803A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6C7A46-3509-F11A-2BD7-D3E48A2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0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EE1C94-F163-2410-286A-1389FE00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FEB726-F209-2484-497B-E6D440A9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C05B55-6CB7-9109-9920-F8E25FDF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0D11-55A1-B540-BC89-A274F4130349}" type="datetimeFigureOut">
              <a:rPr lang="pt-PT" smtClean="0"/>
              <a:t>27/05/22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C06017-C0A2-B40C-13E9-7C0CFA75D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A7D60-48D9-4BFD-C837-82C60508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0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iniciar linha de uma pista de corrida">
            <a:extLst>
              <a:ext uri="{FF2B5EF4-FFF2-40B4-BE49-F238E27FC236}">
                <a16:creationId xmlns:a16="http://schemas.microsoft.com/office/drawing/2014/main" id="{B1BF9AAD-0162-65A3-BA6E-37BB6638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1836" b="-1"/>
          <a:stretch/>
        </p:blipFill>
        <p:spPr>
          <a:xfrm>
            <a:off x="3523488" y="3556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D9B3A-7546-E81F-1DF2-2F3883ADA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3700" b="1" dirty="0"/>
              <a:t>LEI_22_S4_2DK_01</a:t>
            </a:r>
            <a:br>
              <a:rPr lang="pt-PT" sz="3700" b="1" dirty="0"/>
            </a:br>
            <a:br>
              <a:rPr lang="pt-PT" sz="3700" b="1" dirty="0"/>
            </a:br>
            <a:r>
              <a:rPr lang="pt-PT" sz="3700" b="1" dirty="0"/>
              <a:t>Progresso – Sprint C</a:t>
            </a:r>
            <a:br>
              <a:rPr lang="pt-PT" sz="3700" b="1" dirty="0"/>
            </a:b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1980E-B785-B92F-3A8C-C1E3265E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27/05/2022</a:t>
            </a:r>
          </a:p>
          <a:p>
            <a:pPr algn="l"/>
            <a:r>
              <a:rPr lang="pt-PT" sz="2000" dirty="0"/>
              <a:t>Equipa DK_1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6339F-808E-EDE1-DC8A-D0D96F45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Resumo: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0458A2-9376-8619-582E-DF97A767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266700"/>
            <a:ext cx="6894576" cy="1935480"/>
          </a:xfrm>
        </p:spPr>
        <p:txBody>
          <a:bodyPr anchor="ctr">
            <a:normAutofit/>
          </a:bodyPr>
          <a:lstStyle/>
          <a:p>
            <a:r>
              <a:rPr lang="pt-PT" sz="2000" b="1" dirty="0"/>
              <a:t>Fases do projeto</a:t>
            </a:r>
            <a:endParaRPr lang="pt-PT" sz="2000" dirty="0"/>
          </a:p>
          <a:p>
            <a:pPr lvl="1"/>
            <a:r>
              <a:rPr lang="pt-PT" sz="2000" dirty="0"/>
              <a:t>Análise</a:t>
            </a:r>
          </a:p>
          <a:p>
            <a:pPr lvl="1"/>
            <a:r>
              <a:rPr lang="pt-PT" sz="2000" dirty="0"/>
              <a:t>Design</a:t>
            </a:r>
          </a:p>
          <a:p>
            <a:pPr lvl="1"/>
            <a:r>
              <a:rPr lang="pt-PT" sz="2000" dirty="0"/>
              <a:t>Implementação</a:t>
            </a:r>
          </a:p>
          <a:p>
            <a:pPr lvl="1"/>
            <a:r>
              <a:rPr lang="pt-PT" sz="2000" dirty="0"/>
              <a:t>Testes</a:t>
            </a:r>
          </a:p>
        </p:txBody>
      </p:sp>
      <p:graphicFrame>
        <p:nvGraphicFramePr>
          <p:cNvPr id="6" name="Group 116">
            <a:extLst>
              <a:ext uri="{FF2B5EF4-FFF2-40B4-BE49-F238E27FC236}">
                <a16:creationId xmlns:a16="http://schemas.microsoft.com/office/drawing/2014/main" id="{57C473A5-73A2-7965-0F7F-BD76F7BA7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8566"/>
              </p:ext>
            </p:extLst>
          </p:nvPr>
        </p:nvGraphicFramePr>
        <p:xfrm>
          <a:off x="1806702" y="2953182"/>
          <a:ext cx="8566405" cy="263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 (N-1)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</a:t>
                      </a:r>
                      <a:r>
                        <a:rPr kumimoji="0" lang="en-US" sz="3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Fim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85%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90%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29.Maio.2022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5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8CD7FF-754E-4FFD-2191-F095E9B0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Planeamento: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9">
            <a:extLst>
              <a:ext uri="{FF2B5EF4-FFF2-40B4-BE49-F238E27FC236}">
                <a16:creationId xmlns:a16="http://schemas.microsoft.com/office/drawing/2014/main" id="{C870744A-BB0D-2A4E-617E-A5B69897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02054"/>
              </p:ext>
            </p:extLst>
          </p:nvPr>
        </p:nvGraphicFramePr>
        <p:xfrm>
          <a:off x="5082362" y="94417"/>
          <a:ext cx="4710224" cy="6649151"/>
        </p:xfrm>
        <a:graphic>
          <a:graphicData uri="http://schemas.openxmlformats.org/drawingml/2006/table">
            <a:tbl>
              <a:tblPr/>
              <a:tblGrid>
                <a:gridCol w="237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 fontAlgn="ctr"/>
                      <a:r>
                        <a:rPr lang="pt-PT" sz="105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US3000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US3001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75%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445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50830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pt-PT" sz="11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US4001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75%</a:t>
                      </a:r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7640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US4002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94293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763692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6383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US5001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4857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415876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699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US5002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978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3502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8492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US2004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56115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63431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83492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US2005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5673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13733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96695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US1501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5948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576759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36111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US1901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40068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0489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514951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Diagrama de casos de uso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800659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Modelo de domínio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1BFFAB-EFC6-9D47-AD71-29B05CF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Atividades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Concluídas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16A04C6-647C-2A6A-C291-B97240D5D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72462"/>
              </p:ext>
            </p:extLst>
          </p:nvPr>
        </p:nvGraphicFramePr>
        <p:xfrm>
          <a:off x="4210692" y="145392"/>
          <a:ext cx="7338030" cy="6567216"/>
        </p:xfrm>
        <a:graphic>
          <a:graphicData uri="http://schemas.openxmlformats.org/drawingml/2006/table">
            <a:tbl>
              <a:tblPr firstRow="1" bandRow="1"/>
              <a:tblGrid>
                <a:gridCol w="54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Baseline</a:t>
                      </a:r>
                      <a:endParaRPr lang="pt-PT" sz="1000" b="1" kern="1200" noProof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3000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specify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grammar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allowing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express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several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questionnaires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29-05-2022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20-05-2022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26-05-2022</a:t>
                      </a:r>
                    </a:p>
                  </a:txBody>
                  <a:tcPr marL="16156" marR="16156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Sales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questionnaire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further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answered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meeting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specified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1200584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25-05-2022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ask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/force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immediately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available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17-05-2022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20-05-2022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34725"/>
                  </a:ext>
                </a:extLst>
              </a:tr>
              <a:tr h="489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properly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BackOfficeApp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enhanced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basic FIFO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automatically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assign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58662"/>
                  </a:ext>
                </a:extLst>
              </a:tr>
              <a:tr h="45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input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communication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accept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1200963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22481"/>
                  </a:ext>
                </a:extLst>
              </a:tr>
              <a:tr h="43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output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communication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status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58833"/>
                  </a:ext>
                </a:extLst>
              </a:tr>
              <a:tr h="510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2004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already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been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been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dispatched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1200963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27-05-2022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47987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open a web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dashboard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presenting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status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their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layout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keeps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automatically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1200584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45608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catalog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shopping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."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15-05-2022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20-05-2022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934194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OrdersServer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properly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CustomerApp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5139"/>
                  </a:ext>
                </a:extLst>
              </a:tr>
              <a:tr h="354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</a:t>
                      </a: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Case </a:t>
                      </a: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Diagram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27-05-2022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27-05-2022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87738"/>
                  </a:ext>
                </a:extLst>
              </a:tr>
              <a:tr h="35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Domain</a:t>
                      </a: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Model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1201615, 1200584, 1201845, 1200963, 1190456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68457"/>
                  </a:ext>
                </a:extLst>
              </a:tr>
              <a:tr h="360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Daily</a:t>
                      </a: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Meeting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1201615, 1200584, 1201845, 1200963, 1190456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0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ADF51A-61E5-32A9-F046-E0599DF6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 dirty="0"/>
              <a:t>Principais objetivos do sistema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0902F2-FAE4-623E-4DAA-606AAC3C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713" y="523122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Criação de questionários e definição de gramáticas que sustentem o mesmo, listar todas as encomendas realizadas, criar comunicação entre os AGV Digital </a:t>
            </a:r>
            <a:r>
              <a:rPr lang="pt-PT" sz="2200" dirty="0" err="1"/>
              <a:t>Twin</a:t>
            </a:r>
            <a:r>
              <a:rPr lang="pt-PT" sz="2200" dirty="0"/>
              <a:t> e o AGV Manager e, também, conseguir atualizar o estado de um AGV.</a:t>
            </a:r>
          </a:p>
          <a:p>
            <a:r>
              <a:rPr lang="pt-PT" sz="2200" dirty="0"/>
              <a:t>Por outro lado, acesso à lista de encomendas que já foram preparadas pelos </a:t>
            </a:r>
            <a:r>
              <a:rPr lang="pt-PT" sz="2200" dirty="0" err="1"/>
              <a:t>AGVs</a:t>
            </a:r>
            <a:r>
              <a:rPr lang="pt-PT" sz="2200" dirty="0"/>
              <a:t> e atualizar esses pedidos para ‘despachados’ assim que forem para entrega ao cliente. Também a criação de uma página web em que conste o estado de um AGV.</a:t>
            </a:r>
          </a:p>
          <a:p>
            <a:r>
              <a:rPr lang="pt-PT" sz="2200" dirty="0"/>
              <a:t>Por fim, ser capaz de ver/procurar um dado produto no catálogo e adicioná-lo ao carrinho de compras e o servidor da encomenda ter acesso ao menu do cliente.</a:t>
            </a:r>
          </a:p>
        </p:txBody>
      </p:sp>
    </p:spTree>
    <p:extLst>
      <p:ext uri="{BB962C8B-B14F-4D97-AF65-F5344CB8AC3E}">
        <p14:creationId xmlns:p14="http://schemas.microsoft.com/office/powerpoint/2010/main" val="109073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94A60-62B3-FAC9-8A50-85855E59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3800" dirty="0"/>
              <a:t>Processo de desenvolvimento adotado e planeamento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28CD92-6904-7154-4167-EC4791A8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Processo de implementação por camadas.</a:t>
            </a:r>
          </a:p>
          <a:p>
            <a:r>
              <a:rPr lang="pt-PT" sz="2200" dirty="0"/>
              <a:t>Designação das US e respetivas </a:t>
            </a:r>
            <a:r>
              <a:rPr lang="pt-PT" sz="2200" dirty="0" err="1"/>
              <a:t>sub-tarefas</a:t>
            </a:r>
            <a:r>
              <a:rPr lang="pt-PT" sz="2200" dirty="0"/>
              <a:t> (Análise, Design (SD e SSD), Implementação e Testes) a cada membro do grupo.</a:t>
            </a:r>
          </a:p>
          <a:p>
            <a:r>
              <a:rPr lang="pt-PT" sz="2200" dirty="0"/>
              <a:t>Criação de </a:t>
            </a:r>
            <a:r>
              <a:rPr lang="pt-PT" sz="2200" dirty="0" err="1"/>
              <a:t>tasks</a:t>
            </a:r>
            <a:r>
              <a:rPr lang="pt-PT" sz="2200" dirty="0"/>
              <a:t> referentes ao modelo de domínio, </a:t>
            </a:r>
            <a:r>
              <a:rPr lang="pt-PT" sz="2200" dirty="0" err="1"/>
              <a:t>daily</a:t>
            </a:r>
            <a:r>
              <a:rPr lang="pt-PT" sz="2200" dirty="0"/>
              <a:t> meetings e, também, ao diagrama de casos de uso.</a:t>
            </a:r>
          </a:p>
        </p:txBody>
      </p:sp>
    </p:spTree>
    <p:extLst>
      <p:ext uri="{BB962C8B-B14F-4D97-AF65-F5344CB8AC3E}">
        <p14:creationId xmlns:p14="http://schemas.microsoft.com/office/powerpoint/2010/main" val="34935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E5A33-79BF-31A2-D0BA-3B7EE2D9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200"/>
              <a:t>Metodologia de trabalho em equipa e estratégia para resolução de conflitos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582BBF-D18D-63EE-9AD9-F5ADBF16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88"/>
            <a:ext cx="10515600" cy="962554"/>
          </a:xfrm>
        </p:spPr>
        <p:txBody>
          <a:bodyPr>
            <a:normAutofit/>
          </a:bodyPr>
          <a:lstStyle/>
          <a:p>
            <a:r>
              <a:rPr lang="pt-PT" sz="2200" dirty="0"/>
              <a:t>Framework utilizada: </a:t>
            </a:r>
            <a:r>
              <a:rPr lang="pt-PT" sz="2200" dirty="0" err="1"/>
              <a:t>Jira</a:t>
            </a:r>
            <a:endParaRPr lang="pt-PT" sz="2200" dirty="0"/>
          </a:p>
          <a:p>
            <a:r>
              <a:rPr lang="pt-PT" sz="2200" dirty="0"/>
              <a:t>Metodologia </a:t>
            </a:r>
            <a:r>
              <a:rPr lang="pt-PT" sz="2200" dirty="0" err="1"/>
              <a:t>Scrum</a:t>
            </a:r>
            <a:r>
              <a:rPr lang="pt-PT" sz="2200" dirty="0"/>
              <a:t>, com </a:t>
            </a:r>
            <a:r>
              <a:rPr lang="pt-PT" sz="2200" dirty="0" err="1"/>
              <a:t>Scrum</a:t>
            </a:r>
            <a:r>
              <a:rPr lang="pt-PT" sz="2200" dirty="0"/>
              <a:t> Master definido para o Sprint C – 1200584 (João Araújo).</a:t>
            </a:r>
          </a:p>
          <a:p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651733-66BE-981D-30FE-3ABB3B1A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4" t="23711" r="30088" b="28192"/>
          <a:stretch/>
        </p:blipFill>
        <p:spPr>
          <a:xfrm>
            <a:off x="1007592" y="3203469"/>
            <a:ext cx="5086884" cy="2988481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89505ABE-BC9F-ABF3-8E90-28FD72E12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5" t="27093" r="2084" b="18699"/>
          <a:stretch/>
        </p:blipFill>
        <p:spPr>
          <a:xfrm>
            <a:off x="6350037" y="3200575"/>
            <a:ext cx="4987184" cy="21425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6F62B3D-3AD2-E5D5-ABFC-488EA76EAB0E}"/>
              </a:ext>
            </a:extLst>
          </p:cNvPr>
          <p:cNvSpPr txBox="1"/>
          <p:nvPr/>
        </p:nvSpPr>
        <p:spPr>
          <a:xfrm>
            <a:off x="1281869" y="5426579"/>
            <a:ext cx="4812607" cy="837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17699EF9-979E-1FDB-A736-738F2CBD6004}"/>
              </a:ext>
            </a:extLst>
          </p:cNvPr>
          <p:cNvSpPr/>
          <p:nvPr/>
        </p:nvSpPr>
        <p:spPr>
          <a:xfrm>
            <a:off x="6178609" y="5426579"/>
            <a:ext cx="264920" cy="8374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39B33C-E928-F82D-0A62-8CADD7939B52}"/>
              </a:ext>
            </a:extLst>
          </p:cNvPr>
          <p:cNvSpPr txBox="1"/>
          <p:nvPr/>
        </p:nvSpPr>
        <p:spPr>
          <a:xfrm>
            <a:off x="6443529" y="5574445"/>
            <a:ext cx="211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Realização de ‘</a:t>
            </a:r>
            <a:r>
              <a:rPr lang="pt-PT" sz="1200" dirty="0" err="1"/>
              <a:t>Daily</a:t>
            </a:r>
            <a:r>
              <a:rPr lang="pt-PT" sz="1200" dirty="0"/>
              <a:t> Meetings’ por forma a garantir a coordenação de todo o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F03E2A-51A0-FACA-86B9-A408ECFB34ED}"/>
              </a:ext>
            </a:extLst>
          </p:cNvPr>
          <p:cNvSpPr txBox="1"/>
          <p:nvPr/>
        </p:nvSpPr>
        <p:spPr>
          <a:xfrm>
            <a:off x="9656748" y="3845607"/>
            <a:ext cx="1760433" cy="1497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4" name="Chaveta à Esquerda 13">
            <a:extLst>
              <a:ext uri="{FF2B5EF4-FFF2-40B4-BE49-F238E27FC236}">
                <a16:creationId xmlns:a16="http://schemas.microsoft.com/office/drawing/2014/main" id="{0998D92E-FF92-12B4-15C6-2C96D1663A8B}"/>
              </a:ext>
            </a:extLst>
          </p:cNvPr>
          <p:cNvSpPr/>
          <p:nvPr/>
        </p:nvSpPr>
        <p:spPr>
          <a:xfrm>
            <a:off x="9272187" y="3845608"/>
            <a:ext cx="316194" cy="14975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AEE9CB-89E8-CA4A-4455-4B3635DB266E}"/>
              </a:ext>
            </a:extLst>
          </p:cNvPr>
          <p:cNvSpPr txBox="1"/>
          <p:nvPr/>
        </p:nvSpPr>
        <p:spPr>
          <a:xfrm>
            <a:off x="7615528" y="4455873"/>
            <a:ext cx="211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Criação de </a:t>
            </a:r>
            <a:r>
              <a:rPr lang="pt-PT" sz="1200" dirty="0" err="1"/>
              <a:t>sub-tarefas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9482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C4DF6-C649-9E3D-BD2C-9B93A04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/>
              <a:t>Qualidade do produto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26655-E0D1-167A-DC8D-E7468F49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Aplicação capaz de atender aos requisitos pedidos pelo cliente. Isto é, os variados atores do sistema podem fazer ações no mesmo e assim chegar ao produto final esperado.</a:t>
            </a:r>
          </a:p>
          <a:p>
            <a:r>
              <a:rPr lang="pt-PT" sz="2200" dirty="0"/>
              <a:t>Foram criados 3 servers e 3 clientes por forma a estabelecer comunicações (requisito necessário na UC de RCOMP).</a:t>
            </a:r>
          </a:p>
          <a:p>
            <a:r>
              <a:rPr lang="pt-PT" sz="2200" dirty="0"/>
              <a:t>Criação de uma página web com as funcionalidade de mostrar o estado de um AGV.</a:t>
            </a:r>
          </a:p>
          <a:p>
            <a:r>
              <a:rPr lang="pt-PT" sz="2200" dirty="0"/>
              <a:t>Elaboração de diferentes ficheiros .</a:t>
            </a:r>
            <a:r>
              <a:rPr lang="pt-PT" sz="2200" dirty="0" err="1"/>
              <a:t>txt</a:t>
            </a:r>
            <a:r>
              <a:rPr lang="pt-PT" sz="2200" dirty="0"/>
              <a:t> que sirvam de teste à gramática criada (requisito necessário na UC de LPROG).</a:t>
            </a:r>
          </a:p>
          <a:p>
            <a:endParaRPr lang="pt-PT" sz="22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890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64B8E-F023-080F-593D-1A4B50F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/>
              <a:t>Resultados esperados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D3030-4F8C-C9F1-BCB1-4E717D91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Requisitos todos cumpridos, na maioria sem erros ao executar.</a:t>
            </a:r>
          </a:p>
        </p:txBody>
      </p:sp>
    </p:spTree>
    <p:extLst>
      <p:ext uri="{BB962C8B-B14F-4D97-AF65-F5344CB8AC3E}">
        <p14:creationId xmlns:p14="http://schemas.microsoft.com/office/powerpoint/2010/main" val="2850955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1152</Words>
  <Application>Microsoft Macintosh PowerPoint</Application>
  <PresentationFormat>Ecrã Panorâmico</PresentationFormat>
  <Paragraphs>259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do Office</vt:lpstr>
      <vt:lpstr>LEI_22_S4_2DK_01  Progresso – Sprint C </vt:lpstr>
      <vt:lpstr>Resumo:</vt:lpstr>
      <vt:lpstr>Planeamento:</vt:lpstr>
      <vt:lpstr>Atividades Concluídas</vt:lpstr>
      <vt:lpstr>Principais objetivos do sistema</vt:lpstr>
      <vt:lpstr>Processo de desenvolvimento adotado e planeamento</vt:lpstr>
      <vt:lpstr>Metodologia de trabalho em equipa e estratégia para resolução de conflitos</vt:lpstr>
      <vt:lpstr>Qualidade do produto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Marques (1201615)</dc:creator>
  <cp:lastModifiedBy>Maria Marques (1201615)</cp:lastModifiedBy>
  <cp:revision>6</cp:revision>
  <dcterms:created xsi:type="dcterms:W3CDTF">2022-04-29T22:39:37Z</dcterms:created>
  <dcterms:modified xsi:type="dcterms:W3CDTF">2022-05-27T23:03:41Z</dcterms:modified>
</cp:coreProperties>
</file>