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5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notesSlides/notesSlide5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notesSlides/notesSlide5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handoutMasterIdLst>
    <p:handoutMasterId r:id="rId75"/>
  </p:handoutMasterIdLst>
  <p:sldIdLst>
    <p:sldId id="358" r:id="rId2"/>
    <p:sldId id="639" r:id="rId3"/>
    <p:sldId id="640" r:id="rId4"/>
    <p:sldId id="604" r:id="rId5"/>
    <p:sldId id="652" r:id="rId6"/>
    <p:sldId id="641" r:id="rId7"/>
    <p:sldId id="642" r:id="rId8"/>
    <p:sldId id="629" r:id="rId9"/>
    <p:sldId id="631" r:id="rId10"/>
    <p:sldId id="633" r:id="rId11"/>
    <p:sldId id="634" r:id="rId12"/>
    <p:sldId id="635" r:id="rId13"/>
    <p:sldId id="643" r:id="rId14"/>
    <p:sldId id="622" r:id="rId15"/>
    <p:sldId id="638" r:id="rId16"/>
    <p:sldId id="623" r:id="rId17"/>
    <p:sldId id="624" r:id="rId18"/>
    <p:sldId id="625" r:id="rId19"/>
    <p:sldId id="653" r:id="rId20"/>
    <p:sldId id="626" r:id="rId21"/>
    <p:sldId id="628" r:id="rId22"/>
    <p:sldId id="627" r:id="rId23"/>
    <p:sldId id="644" r:id="rId24"/>
    <p:sldId id="646" r:id="rId25"/>
    <p:sldId id="598" r:id="rId26"/>
    <p:sldId id="599" r:id="rId27"/>
    <p:sldId id="605" r:id="rId28"/>
    <p:sldId id="637" r:id="rId29"/>
    <p:sldId id="650" r:id="rId30"/>
    <p:sldId id="651" r:id="rId31"/>
    <p:sldId id="606" r:id="rId32"/>
    <p:sldId id="607" r:id="rId33"/>
    <p:sldId id="608" r:id="rId34"/>
    <p:sldId id="609" r:id="rId35"/>
    <p:sldId id="649" r:id="rId36"/>
    <p:sldId id="645" r:id="rId37"/>
    <p:sldId id="647" r:id="rId38"/>
    <p:sldId id="612" r:id="rId39"/>
    <p:sldId id="654" r:id="rId40"/>
    <p:sldId id="613" r:id="rId41"/>
    <p:sldId id="614" r:id="rId42"/>
    <p:sldId id="618" r:id="rId43"/>
    <p:sldId id="615" r:id="rId44"/>
    <p:sldId id="616" r:id="rId45"/>
    <p:sldId id="617" r:id="rId46"/>
    <p:sldId id="648" r:id="rId47"/>
    <p:sldId id="655" r:id="rId48"/>
    <p:sldId id="684" r:id="rId49"/>
    <p:sldId id="685" r:id="rId50"/>
    <p:sldId id="659" r:id="rId51"/>
    <p:sldId id="663" r:id="rId52"/>
    <p:sldId id="664" r:id="rId53"/>
    <p:sldId id="686" r:id="rId54"/>
    <p:sldId id="665" r:id="rId55"/>
    <p:sldId id="666" r:id="rId56"/>
    <p:sldId id="668" r:id="rId57"/>
    <p:sldId id="669" r:id="rId58"/>
    <p:sldId id="671" r:id="rId59"/>
    <p:sldId id="670" r:id="rId60"/>
    <p:sldId id="673" r:id="rId61"/>
    <p:sldId id="674" r:id="rId62"/>
    <p:sldId id="675" r:id="rId63"/>
    <p:sldId id="676" r:id="rId64"/>
    <p:sldId id="677" r:id="rId65"/>
    <p:sldId id="678" r:id="rId66"/>
    <p:sldId id="679" r:id="rId67"/>
    <p:sldId id="682" r:id="rId68"/>
    <p:sldId id="681" r:id="rId69"/>
    <p:sldId id="680" r:id="rId70"/>
    <p:sldId id="683" r:id="rId71"/>
    <p:sldId id="687" r:id="rId72"/>
    <p:sldId id="688" r:id="rId73"/>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5">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AEA"/>
    <a:srgbClr val="6F2529"/>
    <a:srgbClr val="0070C0"/>
    <a:srgbClr val="46AAC8"/>
    <a:srgbClr val="1F497D"/>
    <a:srgbClr val="78CEF9"/>
    <a:srgbClr val="A50021"/>
    <a:srgbClr val="FFFF99"/>
    <a:srgbClr val="00CCFF"/>
    <a:srgbClr val="DBF6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autoAdjust="0"/>
    <p:restoredTop sz="50723" autoAdjust="0"/>
  </p:normalViewPr>
  <p:slideViewPr>
    <p:cSldViewPr>
      <p:cViewPr varScale="1">
        <p:scale>
          <a:sx n="80" d="100"/>
          <a:sy n="80" d="100"/>
        </p:scale>
        <p:origin x="4170" y="7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70" d="100"/>
        <a:sy n="70" d="100"/>
      </p:scale>
      <p:origin x="0" y="0"/>
    </p:cViewPr>
  </p:sorterViewPr>
  <p:notesViewPr>
    <p:cSldViewPr>
      <p:cViewPr varScale="1">
        <p:scale>
          <a:sx n="65" d="100"/>
          <a:sy n="65" d="100"/>
        </p:scale>
        <p:origin x="-2856" y="-102"/>
      </p:cViewPr>
      <p:guideLst>
        <p:guide orient="horz" pos="3225"/>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60-7043-8DB9-608F3C4683E8}"/>
            </c:ext>
          </c:extLst>
        </c:ser>
        <c:ser>
          <c:idx val="1"/>
          <c:order val="1"/>
          <c:tx>
            <c:strRef>
              <c:f>Sheet1!$C$1</c:f>
              <c:strCache>
                <c:ptCount val="1"/>
                <c:pt idx="0">
                  <c:v>Series 2</c:v>
                </c:pt>
              </c:strCache>
            </c:strRef>
          </c:tx>
          <c:spPr>
            <a:ln w="50800"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60-7043-8DB9-608F3C4683E8}"/>
            </c:ext>
          </c:extLst>
        </c:ser>
        <c:ser>
          <c:idx val="2"/>
          <c:order val="2"/>
          <c:tx>
            <c:strRef>
              <c:f>Sheet1!$D$1</c:f>
              <c:strCache>
                <c:ptCount val="1"/>
                <c:pt idx="0">
                  <c:v>Series 3</c:v>
                </c:pt>
              </c:strCache>
            </c:strRef>
          </c:tx>
          <c:spPr>
            <a:ln w="50800"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60-7043-8DB9-608F3C4683E8}"/>
            </c:ext>
          </c:extLst>
        </c:ser>
        <c:dLbls>
          <c:showLegendKey val="0"/>
          <c:showVal val="0"/>
          <c:showCatName val="0"/>
          <c:showSerName val="0"/>
          <c:showPercent val="0"/>
          <c:showBubbleSize val="0"/>
        </c:dLbls>
        <c:smooth val="0"/>
        <c:axId val="928995391"/>
        <c:axId val="928997071"/>
      </c:lineChart>
      <c:catAx>
        <c:axId val="928995391"/>
        <c:scaling>
          <c:orientation val="minMax"/>
        </c:scaling>
        <c:delete val="1"/>
        <c:axPos val="b"/>
        <c:numFmt formatCode="General" sourceLinked="1"/>
        <c:majorTickMark val="none"/>
        <c:minorTickMark val="none"/>
        <c:tickLblPos val="nextTo"/>
        <c:crossAx val="928997071"/>
        <c:crosses val="autoZero"/>
        <c:auto val="1"/>
        <c:lblAlgn val="ctr"/>
        <c:lblOffset val="100"/>
        <c:noMultiLvlLbl val="0"/>
      </c:catAx>
      <c:valAx>
        <c:axId val="928997071"/>
        <c:scaling>
          <c:orientation val="minMax"/>
        </c:scaling>
        <c:delete val="1"/>
        <c:axPos val="l"/>
        <c:numFmt formatCode="General" sourceLinked="1"/>
        <c:majorTickMark val="none"/>
        <c:minorTickMark val="none"/>
        <c:tickLblPos val="nextTo"/>
        <c:crossAx val="92899539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1427973096399"/>
          <c:y val="4.51784466296931E-2"/>
          <c:w val="0.79811129638496403"/>
          <c:h val="0.73606299257040997"/>
        </c:manualLayout>
      </c:layout>
      <c:scatterChart>
        <c:scatterStyle val="lineMarker"/>
        <c:varyColors val="0"/>
        <c:ser>
          <c:idx val="0"/>
          <c:order val="0"/>
          <c:tx>
            <c:strRef>
              <c:f>Sheet1!$B$1</c:f>
              <c:strCache>
                <c:ptCount val="1"/>
                <c:pt idx="0">
                  <c:v>Column1</c:v>
                </c:pt>
              </c:strCache>
            </c:strRef>
          </c:tx>
          <c:spPr>
            <a:ln w="50800" cap="rnd">
              <a:solidFill>
                <a:schemeClr val="accent1"/>
              </a:solidFill>
              <a:prstDash val="lgDash"/>
              <a:round/>
            </a:ln>
            <a:effectLst/>
          </c:spPr>
          <c:marker>
            <c:symbol val="none"/>
          </c:marker>
          <c:xVal>
            <c:numRef>
              <c:f>Sheet1!$A$2:$A$5</c:f>
              <c:numCache>
                <c:formatCode>0.00</c:formatCode>
                <c:ptCount val="4"/>
                <c:pt idx="0">
                  <c:v>0</c:v>
                </c:pt>
                <c:pt idx="1">
                  <c:v>0.6</c:v>
                </c:pt>
                <c:pt idx="2">
                  <c:v>0.6</c:v>
                </c:pt>
                <c:pt idx="3">
                  <c:v>1</c:v>
                </c:pt>
              </c:numCache>
            </c:numRef>
          </c:xVal>
          <c:yVal>
            <c:numRef>
              <c:f>Sheet1!$B$2:$B$5</c:f>
              <c:numCache>
                <c:formatCode>General</c:formatCode>
                <c:ptCount val="4"/>
                <c:pt idx="0">
                  <c:v>0</c:v>
                </c:pt>
                <c:pt idx="1">
                  <c:v>0</c:v>
                </c:pt>
                <c:pt idx="2">
                  <c:v>1</c:v>
                </c:pt>
                <c:pt idx="3">
                  <c:v>1</c:v>
                </c:pt>
              </c:numCache>
            </c:numRef>
          </c:yVal>
          <c:smooth val="0"/>
          <c:extLst>
            <c:ext xmlns:c16="http://schemas.microsoft.com/office/drawing/2014/chart" uri="{C3380CC4-5D6E-409C-BE32-E72D297353CC}">
              <c16:uniqueId val="{00000000-9D08-45FF-AAD0-F0339C7263C9}"/>
            </c:ext>
          </c:extLst>
        </c:ser>
        <c:dLbls>
          <c:showLegendKey val="0"/>
          <c:showVal val="0"/>
          <c:showCatName val="0"/>
          <c:showSerName val="0"/>
          <c:showPercent val="0"/>
          <c:showBubbleSize val="0"/>
        </c:dLbls>
        <c:axId val="-1906815760"/>
        <c:axId val="-1906812368"/>
      </c:scatterChart>
      <c:valAx>
        <c:axId val="-1906815760"/>
        <c:scaling>
          <c:orientation val="minMax"/>
          <c:max val="1"/>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3200" dirty="0">
                    <a:solidFill>
                      <a:schemeClr val="tx1"/>
                    </a:solidFill>
                  </a:rPr>
                  <a:t>Set</a:t>
                </a:r>
                <a:r>
                  <a:rPr lang="en-US" sz="3200" baseline="0" dirty="0">
                    <a:solidFill>
                      <a:schemeClr val="tx1"/>
                    </a:solidFill>
                  </a:rPr>
                  <a:t> Similarity</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6812368"/>
        <c:crosses val="autoZero"/>
        <c:crossBetween val="midCat"/>
        <c:majorUnit val="0.25"/>
      </c:valAx>
      <c:valAx>
        <c:axId val="-1906812368"/>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2800" dirty="0">
                    <a:solidFill>
                      <a:schemeClr val="tx1"/>
                    </a:solidFill>
                  </a:rPr>
                  <a:t>Prob. of saying</a:t>
                </a:r>
                <a:r>
                  <a:rPr lang="en-US" sz="2800" baseline="0" dirty="0">
                    <a:solidFill>
                      <a:schemeClr val="tx1"/>
                    </a:solidFill>
                  </a:rPr>
                  <a:t> “similar”</a:t>
                </a:r>
                <a:endParaRPr lang="en-US" sz="28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6815760"/>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1427973096399"/>
          <c:y val="4.51784466296931E-2"/>
          <c:w val="0.79811129638496403"/>
          <c:h val="0.73606299257040997"/>
        </c:manualLayout>
      </c:layout>
      <c:scatterChart>
        <c:scatterStyle val="lineMarker"/>
        <c:varyColors val="0"/>
        <c:ser>
          <c:idx val="0"/>
          <c:order val="0"/>
          <c:tx>
            <c:strRef>
              <c:f>Sheet1!$B$1</c:f>
              <c:strCache>
                <c:ptCount val="1"/>
                <c:pt idx="0">
                  <c:v>Ideal</c:v>
                </c:pt>
              </c:strCache>
            </c:strRef>
          </c:tx>
          <c:spPr>
            <a:ln w="50800" cap="rnd">
              <a:solidFill>
                <a:schemeClr val="accent1"/>
              </a:solidFill>
              <a:prstDash val="lgDash"/>
              <a:round/>
            </a:ln>
            <a:effectLst/>
          </c:spPr>
          <c:marker>
            <c:symbol val="none"/>
          </c:marker>
          <c:dPt>
            <c:idx val="2"/>
            <c:marker>
              <c:symbol val="none"/>
            </c:marker>
            <c:bubble3D val="0"/>
            <c:extLst>
              <c:ext xmlns:c16="http://schemas.microsoft.com/office/drawing/2014/chart" uri="{C3380CC4-5D6E-409C-BE32-E72D297353CC}">
                <c16:uniqueId val="{00000001-1968-4DDF-890F-AA529E2A37EC}"/>
              </c:ext>
            </c:extLst>
          </c:dPt>
          <c:xVal>
            <c:numRef>
              <c:f>Sheet1!$A$2:$A$5</c:f>
              <c:numCache>
                <c:formatCode>0.00</c:formatCode>
                <c:ptCount val="4"/>
                <c:pt idx="0">
                  <c:v>0</c:v>
                </c:pt>
                <c:pt idx="1">
                  <c:v>0.6</c:v>
                </c:pt>
                <c:pt idx="2">
                  <c:v>0.6</c:v>
                </c:pt>
                <c:pt idx="3">
                  <c:v>1</c:v>
                </c:pt>
              </c:numCache>
            </c:numRef>
          </c:xVal>
          <c:yVal>
            <c:numRef>
              <c:f>Sheet1!$B$2:$B$5</c:f>
              <c:numCache>
                <c:formatCode>General</c:formatCode>
                <c:ptCount val="4"/>
                <c:pt idx="0">
                  <c:v>0</c:v>
                </c:pt>
                <c:pt idx="1">
                  <c:v>0</c:v>
                </c:pt>
                <c:pt idx="2">
                  <c:v>1</c:v>
                </c:pt>
                <c:pt idx="3">
                  <c:v>1</c:v>
                </c:pt>
              </c:numCache>
            </c:numRef>
          </c:yVal>
          <c:smooth val="0"/>
          <c:extLst>
            <c:ext xmlns:c16="http://schemas.microsoft.com/office/drawing/2014/chart" uri="{C3380CC4-5D6E-409C-BE32-E72D297353CC}">
              <c16:uniqueId val="{00000000-9D08-45FF-AAD0-F0339C7263C9}"/>
            </c:ext>
          </c:extLst>
        </c:ser>
        <c:ser>
          <c:idx val="1"/>
          <c:order val="1"/>
          <c:tx>
            <c:strRef>
              <c:f>Sheet1!$C$1</c:f>
              <c:strCache>
                <c:ptCount val="1"/>
                <c:pt idx="0">
                  <c:v>MinHash</c:v>
                </c:pt>
              </c:strCache>
            </c:strRef>
          </c:tx>
          <c:spPr>
            <a:ln w="28575" cap="rnd">
              <a:solidFill>
                <a:schemeClr val="accent2"/>
              </a:solidFill>
              <a:round/>
            </a:ln>
            <a:effectLst/>
          </c:spPr>
          <c:marker>
            <c:symbol val="none"/>
          </c:marker>
          <c:xVal>
            <c:numRef>
              <c:f>Sheet1!$A$2:$A$5</c:f>
              <c:numCache>
                <c:formatCode>0.00</c:formatCode>
                <c:ptCount val="4"/>
                <c:pt idx="0">
                  <c:v>0</c:v>
                </c:pt>
                <c:pt idx="1">
                  <c:v>0.6</c:v>
                </c:pt>
                <c:pt idx="2">
                  <c:v>0.6</c:v>
                </c:pt>
                <c:pt idx="3">
                  <c:v>1</c:v>
                </c:pt>
              </c:numCache>
            </c:numRef>
          </c:xVal>
          <c:yVal>
            <c:numRef>
              <c:f>Sheet1!$C$2:$C$5</c:f>
              <c:numCache>
                <c:formatCode>General</c:formatCode>
                <c:ptCount val="4"/>
                <c:pt idx="0">
                  <c:v>0</c:v>
                </c:pt>
                <c:pt idx="1">
                  <c:v>0.6</c:v>
                </c:pt>
                <c:pt idx="2">
                  <c:v>0.6</c:v>
                </c:pt>
                <c:pt idx="3">
                  <c:v>1</c:v>
                </c:pt>
              </c:numCache>
            </c:numRef>
          </c:yVal>
          <c:smooth val="0"/>
          <c:extLst>
            <c:ext xmlns:c16="http://schemas.microsoft.com/office/drawing/2014/chart" uri="{C3380CC4-5D6E-409C-BE32-E72D297353CC}">
              <c16:uniqueId val="{00000000-1968-4DDF-890F-AA529E2A37EC}"/>
            </c:ext>
          </c:extLst>
        </c:ser>
        <c:dLbls>
          <c:showLegendKey val="0"/>
          <c:showVal val="0"/>
          <c:showCatName val="0"/>
          <c:showSerName val="0"/>
          <c:showPercent val="0"/>
          <c:showBubbleSize val="0"/>
        </c:dLbls>
        <c:axId val="-1907169344"/>
        <c:axId val="-1907165952"/>
      </c:scatterChart>
      <c:valAx>
        <c:axId val="-1907169344"/>
        <c:scaling>
          <c:orientation val="minMax"/>
          <c:max val="1"/>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3200" dirty="0">
                    <a:solidFill>
                      <a:schemeClr val="tx1"/>
                    </a:solidFill>
                  </a:rPr>
                  <a:t>Set</a:t>
                </a:r>
                <a:r>
                  <a:rPr lang="en-US" sz="3200" baseline="0" dirty="0">
                    <a:solidFill>
                      <a:schemeClr val="tx1"/>
                    </a:solidFill>
                  </a:rPr>
                  <a:t> Similarity</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7165952"/>
        <c:crosses val="autoZero"/>
        <c:crossBetween val="midCat"/>
        <c:majorUnit val="0.25"/>
      </c:valAx>
      <c:valAx>
        <c:axId val="-1907165952"/>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2800" dirty="0">
                    <a:solidFill>
                      <a:schemeClr val="tx1"/>
                    </a:solidFill>
                  </a:rPr>
                  <a:t>Prob. of saying</a:t>
                </a:r>
                <a:r>
                  <a:rPr lang="en-US" sz="2800" baseline="0" dirty="0">
                    <a:solidFill>
                      <a:schemeClr val="tx1"/>
                    </a:solidFill>
                  </a:rPr>
                  <a:t> “similar”</a:t>
                </a:r>
                <a:endParaRPr lang="en-US" sz="28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7169344"/>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1427973096399"/>
          <c:y val="4.51784466296931E-2"/>
          <c:w val="0.79811129638496403"/>
          <c:h val="0.73606299257040997"/>
        </c:manualLayout>
      </c:layout>
      <c:scatterChart>
        <c:scatterStyle val="lineMarker"/>
        <c:varyColors val="0"/>
        <c:ser>
          <c:idx val="0"/>
          <c:order val="0"/>
          <c:tx>
            <c:strRef>
              <c:f>Sheet1!$B$1</c:f>
              <c:strCache>
                <c:ptCount val="1"/>
                <c:pt idx="0">
                  <c:v>Ideal</c:v>
                </c:pt>
              </c:strCache>
            </c:strRef>
          </c:tx>
          <c:spPr>
            <a:ln w="50800" cap="rnd">
              <a:solidFill>
                <a:schemeClr val="accent1"/>
              </a:solidFill>
              <a:prstDash val="lgDash"/>
              <a:round/>
            </a:ln>
            <a:effectLst/>
          </c:spPr>
          <c:marker>
            <c:symbol val="none"/>
          </c:marker>
          <c:dPt>
            <c:idx val="2"/>
            <c:marker>
              <c:symbol val="none"/>
            </c:marker>
            <c:bubble3D val="0"/>
            <c:extLst>
              <c:ext xmlns:c16="http://schemas.microsoft.com/office/drawing/2014/chart" uri="{C3380CC4-5D6E-409C-BE32-E72D297353CC}">
                <c16:uniqueId val="{00000001-1968-4DDF-890F-AA529E2A37EC}"/>
              </c:ext>
            </c:extLst>
          </c:dPt>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Sheet1!$B$2:$B$101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yVal>
          <c:smooth val="0"/>
          <c:extLst>
            <c:ext xmlns:c16="http://schemas.microsoft.com/office/drawing/2014/chart" uri="{C3380CC4-5D6E-409C-BE32-E72D297353CC}">
              <c16:uniqueId val="{00000000-9D08-45FF-AAD0-F0339C7263C9}"/>
            </c:ext>
          </c:extLst>
        </c:ser>
        <c:ser>
          <c:idx val="1"/>
          <c:order val="1"/>
          <c:tx>
            <c:strRef>
              <c:f>Sheet1!$C$1</c:f>
              <c:strCache>
                <c:ptCount val="1"/>
                <c:pt idx="0">
                  <c:v>MinHash</c:v>
                </c:pt>
              </c:strCache>
            </c:strRef>
          </c:tx>
          <c:spPr>
            <a:ln w="28575" cap="rnd">
              <a:solidFill>
                <a:schemeClr val="accent2"/>
              </a:solidFill>
              <a:round/>
            </a:ln>
            <a:effectLst/>
          </c:spPr>
          <c:marker>
            <c:symbol val="none"/>
          </c:marker>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Sheet1!$C$2:$C$101</c:f>
              <c:numCache>
                <c:formatCode>General</c:formatCode>
                <c:ptCount val="100"/>
                <c:pt idx="0">
                  <c:v>0</c:v>
                </c:pt>
                <c:pt idx="1">
                  <c:v>1E-8</c:v>
                </c:pt>
                <c:pt idx="2">
                  <c:v>1.6E-7</c:v>
                </c:pt>
                <c:pt idx="3">
                  <c:v>8.0999999999999997E-7</c:v>
                </c:pt>
                <c:pt idx="4">
                  <c:v>2.5600000000000001E-6</c:v>
                </c:pt>
                <c:pt idx="5">
                  <c:v>6.2500000000000003E-6</c:v>
                </c:pt>
                <c:pt idx="6">
                  <c:v>1.296E-5</c:v>
                </c:pt>
                <c:pt idx="7">
                  <c:v>2.4009999999999999E-5</c:v>
                </c:pt>
                <c:pt idx="8">
                  <c:v>4.0960000000000001E-5</c:v>
                </c:pt>
                <c:pt idx="9">
                  <c:v>6.5610000000000004E-5</c:v>
                </c:pt>
                <c:pt idx="10">
                  <c:v>1E-4</c:v>
                </c:pt>
                <c:pt idx="11">
                  <c:v>1.4641E-4</c:v>
                </c:pt>
                <c:pt idx="12">
                  <c:v>2.0735999999999999E-4</c:v>
                </c:pt>
                <c:pt idx="13">
                  <c:v>2.8561E-4</c:v>
                </c:pt>
                <c:pt idx="14">
                  <c:v>3.8415999999999998E-4</c:v>
                </c:pt>
                <c:pt idx="15">
                  <c:v>5.0624999999999997E-4</c:v>
                </c:pt>
                <c:pt idx="16">
                  <c:v>6.5536000000000001E-4</c:v>
                </c:pt>
                <c:pt idx="17">
                  <c:v>8.3521000000000105E-4</c:v>
                </c:pt>
                <c:pt idx="18">
                  <c:v>1.0497600000000001E-3</c:v>
                </c:pt>
                <c:pt idx="19">
                  <c:v>1.30321E-3</c:v>
                </c:pt>
                <c:pt idx="20">
                  <c:v>1.6000000000000001E-3</c:v>
                </c:pt>
                <c:pt idx="21">
                  <c:v>1.9448099999999999E-3</c:v>
                </c:pt>
                <c:pt idx="22">
                  <c:v>2.34256E-3</c:v>
                </c:pt>
                <c:pt idx="23">
                  <c:v>2.7984099999999999E-3</c:v>
                </c:pt>
                <c:pt idx="24">
                  <c:v>3.3177599999999999E-3</c:v>
                </c:pt>
                <c:pt idx="25">
                  <c:v>3.90625E-3</c:v>
                </c:pt>
                <c:pt idx="26">
                  <c:v>4.5697600000000104E-3</c:v>
                </c:pt>
                <c:pt idx="27">
                  <c:v>5.3144100000000003E-3</c:v>
                </c:pt>
                <c:pt idx="28">
                  <c:v>6.1465600000000101E-3</c:v>
                </c:pt>
                <c:pt idx="29">
                  <c:v>7.0728100000000101E-3</c:v>
                </c:pt>
                <c:pt idx="30">
                  <c:v>8.10000000000001E-3</c:v>
                </c:pt>
                <c:pt idx="31">
                  <c:v>9.2352100000000093E-3</c:v>
                </c:pt>
                <c:pt idx="32">
                  <c:v>1.048576E-2</c:v>
                </c:pt>
                <c:pt idx="33">
                  <c:v>1.185921E-2</c:v>
                </c:pt>
                <c:pt idx="34">
                  <c:v>1.3363359999999999E-2</c:v>
                </c:pt>
                <c:pt idx="35">
                  <c:v>1.500625E-2</c:v>
                </c:pt>
                <c:pt idx="36">
                  <c:v>1.6796160000000001E-2</c:v>
                </c:pt>
                <c:pt idx="37">
                  <c:v>1.8741609999999999E-2</c:v>
                </c:pt>
                <c:pt idx="38">
                  <c:v>2.0851359999999999E-2</c:v>
                </c:pt>
                <c:pt idx="39">
                  <c:v>2.3134410000000001E-2</c:v>
                </c:pt>
                <c:pt idx="40">
                  <c:v>2.5600000000000001E-2</c:v>
                </c:pt>
                <c:pt idx="41">
                  <c:v>2.82576100000001E-2</c:v>
                </c:pt>
                <c:pt idx="42">
                  <c:v>3.11169600000001E-2</c:v>
                </c:pt>
                <c:pt idx="43">
                  <c:v>3.4188010000000102E-2</c:v>
                </c:pt>
                <c:pt idx="44">
                  <c:v>3.7480960000000098E-2</c:v>
                </c:pt>
                <c:pt idx="45">
                  <c:v>4.1006250000000098E-2</c:v>
                </c:pt>
                <c:pt idx="46">
                  <c:v>4.4774560000000102E-2</c:v>
                </c:pt>
                <c:pt idx="47">
                  <c:v>4.87968100000001E-2</c:v>
                </c:pt>
                <c:pt idx="48">
                  <c:v>5.3084160000000102E-2</c:v>
                </c:pt>
                <c:pt idx="49">
                  <c:v>5.7648010000000097E-2</c:v>
                </c:pt>
                <c:pt idx="50">
                  <c:v>6.2500000000000097E-2</c:v>
                </c:pt>
                <c:pt idx="51">
                  <c:v>6.7652010000000096E-2</c:v>
                </c:pt>
                <c:pt idx="52">
                  <c:v>7.3116160000000097E-2</c:v>
                </c:pt>
                <c:pt idx="53">
                  <c:v>7.8904810000000103E-2</c:v>
                </c:pt>
                <c:pt idx="54">
                  <c:v>8.5030560000000199E-2</c:v>
                </c:pt>
                <c:pt idx="55">
                  <c:v>9.1506250000000205E-2</c:v>
                </c:pt>
                <c:pt idx="56">
                  <c:v>9.8344960000000203E-2</c:v>
                </c:pt>
                <c:pt idx="57">
                  <c:v>0.10556001</c:v>
                </c:pt>
                <c:pt idx="58">
                  <c:v>0.11316495999999999</c:v>
                </c:pt>
                <c:pt idx="59">
                  <c:v>0.12117361</c:v>
                </c:pt>
                <c:pt idx="60">
                  <c:v>0.12959999999999999</c:v>
                </c:pt>
                <c:pt idx="61">
                  <c:v>0.13845841</c:v>
                </c:pt>
                <c:pt idx="62">
                  <c:v>0.14776336000000001</c:v>
                </c:pt>
                <c:pt idx="63">
                  <c:v>0.15752960999999999</c:v>
                </c:pt>
                <c:pt idx="64">
                  <c:v>0.16777216</c:v>
                </c:pt>
                <c:pt idx="65">
                  <c:v>0.17850625000000001</c:v>
                </c:pt>
                <c:pt idx="66">
                  <c:v>0.18974736</c:v>
                </c:pt>
                <c:pt idx="67">
                  <c:v>0.20151121</c:v>
                </c:pt>
                <c:pt idx="68">
                  <c:v>0.21381375999999999</c:v>
                </c:pt>
                <c:pt idx="69">
                  <c:v>0.22667121000000001</c:v>
                </c:pt>
                <c:pt idx="70">
                  <c:v>0.24010000000000101</c:v>
                </c:pt>
                <c:pt idx="71">
                  <c:v>0.25411681000000103</c:v>
                </c:pt>
                <c:pt idx="72">
                  <c:v>0.26873856000000101</c:v>
                </c:pt>
                <c:pt idx="73">
                  <c:v>0.28398241000000102</c:v>
                </c:pt>
                <c:pt idx="74">
                  <c:v>0.29986576000000098</c:v>
                </c:pt>
                <c:pt idx="75">
                  <c:v>0.316406250000001</c:v>
                </c:pt>
                <c:pt idx="76">
                  <c:v>0.33362176000000099</c:v>
                </c:pt>
                <c:pt idx="77">
                  <c:v>0.35153041000000101</c:v>
                </c:pt>
                <c:pt idx="78">
                  <c:v>0.37015056000000102</c:v>
                </c:pt>
                <c:pt idx="79">
                  <c:v>0.38950081000000097</c:v>
                </c:pt>
                <c:pt idx="80">
                  <c:v>0.40960000000000102</c:v>
                </c:pt>
                <c:pt idx="81">
                  <c:v>0.43046721000000099</c:v>
                </c:pt>
                <c:pt idx="82">
                  <c:v>0.45212176000000098</c:v>
                </c:pt>
                <c:pt idx="83">
                  <c:v>0.47458321000000098</c:v>
                </c:pt>
                <c:pt idx="84">
                  <c:v>0.49787136000000098</c:v>
                </c:pt>
                <c:pt idx="85">
                  <c:v>0.522006250000001</c:v>
                </c:pt>
                <c:pt idx="86">
                  <c:v>0.54700816000000096</c:v>
                </c:pt>
                <c:pt idx="87">
                  <c:v>0.57289761000000206</c:v>
                </c:pt>
                <c:pt idx="88">
                  <c:v>0.59969536000000201</c:v>
                </c:pt>
                <c:pt idx="89">
                  <c:v>0.62742241000000198</c:v>
                </c:pt>
                <c:pt idx="90">
                  <c:v>0.65610000000000201</c:v>
                </c:pt>
                <c:pt idx="91">
                  <c:v>0.68574961000000201</c:v>
                </c:pt>
                <c:pt idx="92">
                  <c:v>0.71639296000000197</c:v>
                </c:pt>
                <c:pt idx="93">
                  <c:v>0.74805201000000199</c:v>
                </c:pt>
                <c:pt idx="94">
                  <c:v>0.78074896000000205</c:v>
                </c:pt>
                <c:pt idx="95">
                  <c:v>0.81450625000000199</c:v>
                </c:pt>
                <c:pt idx="96">
                  <c:v>0.84934656000000197</c:v>
                </c:pt>
                <c:pt idx="97">
                  <c:v>0.88529281000000304</c:v>
                </c:pt>
                <c:pt idx="98">
                  <c:v>0.92236816000000199</c:v>
                </c:pt>
                <c:pt idx="99">
                  <c:v>0.96059601000000305</c:v>
                </c:pt>
              </c:numCache>
            </c:numRef>
          </c:yVal>
          <c:smooth val="0"/>
          <c:extLst>
            <c:ext xmlns:c16="http://schemas.microsoft.com/office/drawing/2014/chart" uri="{C3380CC4-5D6E-409C-BE32-E72D297353CC}">
              <c16:uniqueId val="{00000000-1968-4DDF-890F-AA529E2A37EC}"/>
            </c:ext>
          </c:extLst>
        </c:ser>
        <c:dLbls>
          <c:showLegendKey val="0"/>
          <c:showVal val="0"/>
          <c:showCatName val="0"/>
          <c:showSerName val="0"/>
          <c:showPercent val="0"/>
          <c:showBubbleSize val="0"/>
        </c:dLbls>
        <c:axId val="-1908459904"/>
        <c:axId val="-1908488352"/>
      </c:scatterChart>
      <c:valAx>
        <c:axId val="-1908459904"/>
        <c:scaling>
          <c:orientation val="minMax"/>
          <c:max val="1"/>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3200" dirty="0">
                    <a:solidFill>
                      <a:schemeClr val="tx1"/>
                    </a:solidFill>
                  </a:rPr>
                  <a:t>Set</a:t>
                </a:r>
                <a:r>
                  <a:rPr lang="en-US" sz="3200" baseline="0" dirty="0">
                    <a:solidFill>
                      <a:schemeClr val="tx1"/>
                    </a:solidFill>
                  </a:rPr>
                  <a:t> Similarity</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8488352"/>
        <c:crosses val="autoZero"/>
        <c:crossBetween val="midCat"/>
        <c:majorUnit val="0.25"/>
      </c:valAx>
      <c:valAx>
        <c:axId val="-1908488352"/>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2800" dirty="0">
                    <a:solidFill>
                      <a:schemeClr val="tx1"/>
                    </a:solidFill>
                  </a:rPr>
                  <a:t>Prob. of saying</a:t>
                </a:r>
                <a:r>
                  <a:rPr lang="en-US" sz="2800" baseline="0" dirty="0">
                    <a:solidFill>
                      <a:schemeClr val="tx1"/>
                    </a:solidFill>
                  </a:rPr>
                  <a:t> “similar”</a:t>
                </a:r>
                <a:endParaRPr lang="en-US" sz="28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8459904"/>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1427973096399"/>
          <c:y val="4.51784466296931E-2"/>
          <c:w val="0.79811129638496403"/>
          <c:h val="0.73606299257040997"/>
        </c:manualLayout>
      </c:layout>
      <c:scatterChart>
        <c:scatterStyle val="lineMarker"/>
        <c:varyColors val="0"/>
        <c:ser>
          <c:idx val="0"/>
          <c:order val="0"/>
          <c:tx>
            <c:strRef>
              <c:f>Sheet1!$B$1</c:f>
              <c:strCache>
                <c:ptCount val="1"/>
                <c:pt idx="0">
                  <c:v>Ideal</c:v>
                </c:pt>
              </c:strCache>
            </c:strRef>
          </c:tx>
          <c:spPr>
            <a:ln w="50800" cap="rnd">
              <a:solidFill>
                <a:schemeClr val="accent1"/>
              </a:solidFill>
              <a:prstDash val="lgDash"/>
              <a:round/>
            </a:ln>
            <a:effectLst/>
          </c:spPr>
          <c:marker>
            <c:symbol val="none"/>
          </c:marker>
          <c:dPt>
            <c:idx val="2"/>
            <c:marker>
              <c:symbol val="none"/>
            </c:marker>
            <c:bubble3D val="0"/>
            <c:extLst>
              <c:ext xmlns:c16="http://schemas.microsoft.com/office/drawing/2014/chart" uri="{C3380CC4-5D6E-409C-BE32-E72D297353CC}">
                <c16:uniqueId val="{00000001-1968-4DDF-890F-AA529E2A37EC}"/>
              </c:ext>
            </c:extLst>
          </c:dPt>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Sheet1!$B$2:$B$101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yVal>
          <c:smooth val="0"/>
          <c:extLst>
            <c:ext xmlns:c16="http://schemas.microsoft.com/office/drawing/2014/chart" uri="{C3380CC4-5D6E-409C-BE32-E72D297353CC}">
              <c16:uniqueId val="{00000000-9D08-45FF-AAD0-F0339C7263C9}"/>
            </c:ext>
          </c:extLst>
        </c:ser>
        <c:ser>
          <c:idx val="1"/>
          <c:order val="1"/>
          <c:tx>
            <c:strRef>
              <c:f>Sheet1!$C$1</c:f>
              <c:strCache>
                <c:ptCount val="1"/>
                <c:pt idx="0">
                  <c:v>MinHash</c:v>
                </c:pt>
              </c:strCache>
            </c:strRef>
          </c:tx>
          <c:spPr>
            <a:ln w="28575" cap="rnd">
              <a:solidFill>
                <a:schemeClr val="accent2"/>
              </a:solidFill>
              <a:round/>
            </a:ln>
            <a:effectLst/>
          </c:spPr>
          <c:marker>
            <c:symbol val="none"/>
          </c:marker>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Sheet1!$C$2:$C$101</c:f>
              <c:numCache>
                <c:formatCode>General</c:formatCode>
                <c:ptCount val="100"/>
                <c:pt idx="0">
                  <c:v>0</c:v>
                </c:pt>
                <c:pt idx="1">
                  <c:v>2.9701000000000099E-2</c:v>
                </c:pt>
                <c:pt idx="2">
                  <c:v>5.8808000000000103E-2</c:v>
                </c:pt>
                <c:pt idx="3">
                  <c:v>8.7327000000000002E-2</c:v>
                </c:pt>
                <c:pt idx="4">
                  <c:v>0.11526400000000001</c:v>
                </c:pt>
                <c:pt idx="5">
                  <c:v>0.142625</c:v>
                </c:pt>
                <c:pt idx="6">
                  <c:v>0.16941600000000001</c:v>
                </c:pt>
                <c:pt idx="7">
                  <c:v>0.19564300000000001</c:v>
                </c:pt>
                <c:pt idx="8">
                  <c:v>0.22131200000000001</c:v>
                </c:pt>
                <c:pt idx="9">
                  <c:v>0.24642900000000001</c:v>
                </c:pt>
                <c:pt idx="10">
                  <c:v>0.27100000000000002</c:v>
                </c:pt>
                <c:pt idx="11">
                  <c:v>0.29503099999999999</c:v>
                </c:pt>
                <c:pt idx="12">
                  <c:v>0.31852799999999998</c:v>
                </c:pt>
                <c:pt idx="13">
                  <c:v>0.341497</c:v>
                </c:pt>
                <c:pt idx="14">
                  <c:v>0.36394399999999999</c:v>
                </c:pt>
                <c:pt idx="15">
                  <c:v>0.38587500000000002</c:v>
                </c:pt>
                <c:pt idx="16">
                  <c:v>0.40729599999999999</c:v>
                </c:pt>
                <c:pt idx="17">
                  <c:v>0.42821300000000001</c:v>
                </c:pt>
                <c:pt idx="18">
                  <c:v>0.44863199999999998</c:v>
                </c:pt>
                <c:pt idx="19">
                  <c:v>0.468559</c:v>
                </c:pt>
                <c:pt idx="20">
                  <c:v>0.48799999999999999</c:v>
                </c:pt>
                <c:pt idx="21">
                  <c:v>0.50696099999999999</c:v>
                </c:pt>
                <c:pt idx="22">
                  <c:v>0.52544800000000003</c:v>
                </c:pt>
                <c:pt idx="23">
                  <c:v>0.54346700000000003</c:v>
                </c:pt>
                <c:pt idx="24">
                  <c:v>0.56102399999999997</c:v>
                </c:pt>
                <c:pt idx="25">
                  <c:v>0.578125</c:v>
                </c:pt>
                <c:pt idx="26">
                  <c:v>0.59477599999999997</c:v>
                </c:pt>
                <c:pt idx="27">
                  <c:v>0.61098300000000005</c:v>
                </c:pt>
                <c:pt idx="28">
                  <c:v>0.62675199999999998</c:v>
                </c:pt>
                <c:pt idx="29">
                  <c:v>0.64208900000000002</c:v>
                </c:pt>
                <c:pt idx="30">
                  <c:v>0.65700000000000003</c:v>
                </c:pt>
                <c:pt idx="31">
                  <c:v>0.67149099999999995</c:v>
                </c:pt>
                <c:pt idx="32">
                  <c:v>0.68556799999999996</c:v>
                </c:pt>
                <c:pt idx="33">
                  <c:v>0.699237</c:v>
                </c:pt>
                <c:pt idx="34">
                  <c:v>0.71250400000000003</c:v>
                </c:pt>
                <c:pt idx="35">
                  <c:v>0.72537499999999999</c:v>
                </c:pt>
                <c:pt idx="36">
                  <c:v>0.73785599999999996</c:v>
                </c:pt>
                <c:pt idx="37">
                  <c:v>0.74995299999999998</c:v>
                </c:pt>
                <c:pt idx="38">
                  <c:v>0.76167200000000002</c:v>
                </c:pt>
                <c:pt idx="39">
                  <c:v>0.77301900000000001</c:v>
                </c:pt>
                <c:pt idx="40">
                  <c:v>0.78400000000000003</c:v>
                </c:pt>
                <c:pt idx="41">
                  <c:v>0.79462100000000002</c:v>
                </c:pt>
                <c:pt idx="42">
                  <c:v>0.80488800000000005</c:v>
                </c:pt>
                <c:pt idx="43">
                  <c:v>0.81480699999999995</c:v>
                </c:pt>
                <c:pt idx="44">
                  <c:v>0.82438400000000001</c:v>
                </c:pt>
                <c:pt idx="45">
                  <c:v>0.83362499999999995</c:v>
                </c:pt>
                <c:pt idx="46">
                  <c:v>0.84253599999999995</c:v>
                </c:pt>
                <c:pt idx="47">
                  <c:v>0.85112299999999996</c:v>
                </c:pt>
                <c:pt idx="48">
                  <c:v>0.85939200000000004</c:v>
                </c:pt>
                <c:pt idx="49">
                  <c:v>0.86734900000000004</c:v>
                </c:pt>
                <c:pt idx="50">
                  <c:v>0.875</c:v>
                </c:pt>
                <c:pt idx="51">
                  <c:v>0.882351</c:v>
                </c:pt>
                <c:pt idx="52">
                  <c:v>0.88940799999999998</c:v>
                </c:pt>
                <c:pt idx="53">
                  <c:v>0.896177</c:v>
                </c:pt>
                <c:pt idx="54">
                  <c:v>0.90266400000000002</c:v>
                </c:pt>
                <c:pt idx="55">
                  <c:v>0.90887499999999999</c:v>
                </c:pt>
                <c:pt idx="56">
                  <c:v>0.91481599999999996</c:v>
                </c:pt>
                <c:pt idx="57">
                  <c:v>0.92049300000000001</c:v>
                </c:pt>
                <c:pt idx="58">
                  <c:v>0.92591199999999996</c:v>
                </c:pt>
                <c:pt idx="59">
                  <c:v>0.93107899999999999</c:v>
                </c:pt>
                <c:pt idx="60">
                  <c:v>0.93600000000000005</c:v>
                </c:pt>
                <c:pt idx="61">
                  <c:v>0.94068099999999999</c:v>
                </c:pt>
                <c:pt idx="62">
                  <c:v>0.94512799999999997</c:v>
                </c:pt>
                <c:pt idx="63">
                  <c:v>0.94934700000000005</c:v>
                </c:pt>
                <c:pt idx="64">
                  <c:v>0.95334399999999997</c:v>
                </c:pt>
                <c:pt idx="65">
                  <c:v>0.957125</c:v>
                </c:pt>
                <c:pt idx="66">
                  <c:v>0.96069599999999999</c:v>
                </c:pt>
                <c:pt idx="67">
                  <c:v>0.964063</c:v>
                </c:pt>
                <c:pt idx="68">
                  <c:v>0.96723199999999998</c:v>
                </c:pt>
                <c:pt idx="69">
                  <c:v>0.97020899999999999</c:v>
                </c:pt>
                <c:pt idx="70">
                  <c:v>0.97299999999999998</c:v>
                </c:pt>
                <c:pt idx="71">
                  <c:v>0.97561100000000001</c:v>
                </c:pt>
                <c:pt idx="72">
                  <c:v>0.97804800000000003</c:v>
                </c:pt>
                <c:pt idx="73">
                  <c:v>0.98031699999999999</c:v>
                </c:pt>
                <c:pt idx="74">
                  <c:v>0.98242399999999996</c:v>
                </c:pt>
                <c:pt idx="75">
                  <c:v>0.984375</c:v>
                </c:pt>
                <c:pt idx="76">
                  <c:v>0.98617600000000005</c:v>
                </c:pt>
                <c:pt idx="77">
                  <c:v>0.98783299999999996</c:v>
                </c:pt>
                <c:pt idx="78">
                  <c:v>0.98935200000000001</c:v>
                </c:pt>
                <c:pt idx="79">
                  <c:v>0.99073900000000004</c:v>
                </c:pt>
                <c:pt idx="80">
                  <c:v>0.99199999999999999</c:v>
                </c:pt>
                <c:pt idx="81">
                  <c:v>0.99314100000000005</c:v>
                </c:pt>
                <c:pt idx="82">
                  <c:v>0.99416800000000005</c:v>
                </c:pt>
                <c:pt idx="83">
                  <c:v>0.99508700000000005</c:v>
                </c:pt>
                <c:pt idx="84">
                  <c:v>0.99590400000000001</c:v>
                </c:pt>
                <c:pt idx="85">
                  <c:v>0.99662499999999998</c:v>
                </c:pt>
                <c:pt idx="86">
                  <c:v>0.99725600000000003</c:v>
                </c:pt>
                <c:pt idx="87">
                  <c:v>0.997803</c:v>
                </c:pt>
                <c:pt idx="88">
                  <c:v>0.99827200000000005</c:v>
                </c:pt>
                <c:pt idx="89">
                  <c:v>0.99866900000000003</c:v>
                </c:pt>
                <c:pt idx="90">
                  <c:v>0.999</c:v>
                </c:pt>
                <c:pt idx="91">
                  <c:v>0.99927100000000002</c:v>
                </c:pt>
                <c:pt idx="92">
                  <c:v>0.99948800000000004</c:v>
                </c:pt>
                <c:pt idx="93">
                  <c:v>0.99965700000000002</c:v>
                </c:pt>
                <c:pt idx="94">
                  <c:v>0.99978400000000001</c:v>
                </c:pt>
                <c:pt idx="95">
                  <c:v>0.99987499999999996</c:v>
                </c:pt>
                <c:pt idx="96">
                  <c:v>0.99993600000000005</c:v>
                </c:pt>
                <c:pt idx="97">
                  <c:v>0.999973</c:v>
                </c:pt>
                <c:pt idx="98">
                  <c:v>0.99999199999999999</c:v>
                </c:pt>
                <c:pt idx="99">
                  <c:v>0.99999899999999997</c:v>
                </c:pt>
              </c:numCache>
            </c:numRef>
          </c:yVal>
          <c:smooth val="0"/>
          <c:extLst>
            <c:ext xmlns:c16="http://schemas.microsoft.com/office/drawing/2014/chart" uri="{C3380CC4-5D6E-409C-BE32-E72D297353CC}">
              <c16:uniqueId val="{00000000-1968-4DDF-890F-AA529E2A37EC}"/>
            </c:ext>
          </c:extLst>
        </c:ser>
        <c:dLbls>
          <c:showLegendKey val="0"/>
          <c:showVal val="0"/>
          <c:showCatName val="0"/>
          <c:showSerName val="0"/>
          <c:showPercent val="0"/>
          <c:showBubbleSize val="0"/>
        </c:dLbls>
        <c:axId val="-1998658032"/>
        <c:axId val="-1998655328"/>
      </c:scatterChart>
      <c:valAx>
        <c:axId val="-1998658032"/>
        <c:scaling>
          <c:orientation val="minMax"/>
          <c:max val="1"/>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3200" dirty="0">
                    <a:solidFill>
                      <a:schemeClr val="tx1"/>
                    </a:solidFill>
                  </a:rPr>
                  <a:t>Set</a:t>
                </a:r>
                <a:r>
                  <a:rPr lang="en-US" sz="3200" baseline="0" dirty="0">
                    <a:solidFill>
                      <a:schemeClr val="tx1"/>
                    </a:solidFill>
                  </a:rPr>
                  <a:t> Similarity</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98655328"/>
        <c:crosses val="autoZero"/>
        <c:crossBetween val="midCat"/>
        <c:majorUnit val="0.25"/>
      </c:valAx>
      <c:valAx>
        <c:axId val="-1998655328"/>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2800" dirty="0">
                    <a:solidFill>
                      <a:schemeClr val="tx1"/>
                    </a:solidFill>
                  </a:rPr>
                  <a:t>Prob. of saying</a:t>
                </a:r>
                <a:r>
                  <a:rPr lang="en-US" sz="2800" baseline="0" dirty="0">
                    <a:solidFill>
                      <a:schemeClr val="tx1"/>
                    </a:solidFill>
                  </a:rPr>
                  <a:t> “similar”</a:t>
                </a:r>
                <a:endParaRPr lang="en-US" sz="28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98658032"/>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31427973096399"/>
          <c:y val="4.51784466296931E-2"/>
          <c:w val="0.79811129638496403"/>
          <c:h val="0.73606299257040997"/>
        </c:manualLayout>
      </c:layout>
      <c:scatterChart>
        <c:scatterStyle val="lineMarker"/>
        <c:varyColors val="0"/>
        <c:ser>
          <c:idx val="0"/>
          <c:order val="0"/>
          <c:tx>
            <c:strRef>
              <c:f>Sheet1!$B$1</c:f>
              <c:strCache>
                <c:ptCount val="1"/>
                <c:pt idx="0">
                  <c:v>Ideal</c:v>
                </c:pt>
              </c:strCache>
            </c:strRef>
          </c:tx>
          <c:spPr>
            <a:ln w="50800" cap="rnd">
              <a:solidFill>
                <a:schemeClr val="accent1"/>
              </a:solidFill>
              <a:prstDash val="lgDash"/>
              <a:round/>
            </a:ln>
            <a:effectLst/>
          </c:spPr>
          <c:marker>
            <c:symbol val="none"/>
          </c:marker>
          <c:dPt>
            <c:idx val="2"/>
            <c:marker>
              <c:symbol val="none"/>
            </c:marker>
            <c:bubble3D val="0"/>
            <c:extLst>
              <c:ext xmlns:c16="http://schemas.microsoft.com/office/drawing/2014/chart" uri="{C3380CC4-5D6E-409C-BE32-E72D297353CC}">
                <c16:uniqueId val="{00000001-1968-4DDF-890F-AA529E2A37EC}"/>
              </c:ext>
            </c:extLst>
          </c:dPt>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Sheet1!$B$2:$B$101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yVal>
          <c:smooth val="0"/>
          <c:extLst>
            <c:ext xmlns:c16="http://schemas.microsoft.com/office/drawing/2014/chart" uri="{C3380CC4-5D6E-409C-BE32-E72D297353CC}">
              <c16:uniqueId val="{00000000-9D08-45FF-AAD0-F0339C7263C9}"/>
            </c:ext>
          </c:extLst>
        </c:ser>
        <c:ser>
          <c:idx val="1"/>
          <c:order val="1"/>
          <c:tx>
            <c:strRef>
              <c:f>Sheet1!$C$1</c:f>
              <c:strCache>
                <c:ptCount val="1"/>
                <c:pt idx="0">
                  <c:v>MinHash</c:v>
                </c:pt>
              </c:strCache>
            </c:strRef>
          </c:tx>
          <c:spPr>
            <a:ln w="28575" cap="rnd">
              <a:solidFill>
                <a:schemeClr val="accent2"/>
              </a:solidFill>
              <a:round/>
            </a:ln>
            <a:effectLst/>
          </c:spPr>
          <c:marker>
            <c:symbol val="none"/>
          </c:marker>
          <c:xVal>
            <c:numRef>
              <c:f>Sheet1!$A$2:$A$101</c:f>
              <c:numCache>
                <c:formatCode>0.00</c:formatCode>
                <c:ptCount val="100"/>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0.80000000000000104</c:v>
                </c:pt>
                <c:pt idx="81">
                  <c:v>0.81000000000000105</c:v>
                </c:pt>
                <c:pt idx="82">
                  <c:v>0.82000000000000095</c:v>
                </c:pt>
                <c:pt idx="83">
                  <c:v>0.83000000000000096</c:v>
                </c:pt>
                <c:pt idx="84">
                  <c:v>0.84000000000000097</c:v>
                </c:pt>
                <c:pt idx="85">
                  <c:v>0.85000000000000098</c:v>
                </c:pt>
                <c:pt idx="86">
                  <c:v>0.86000000000000099</c:v>
                </c:pt>
                <c:pt idx="87">
                  <c:v>0.87000000000000099</c:v>
                </c:pt>
                <c:pt idx="88">
                  <c:v>0.880000000000001</c:v>
                </c:pt>
                <c:pt idx="89">
                  <c:v>0.89000000000000101</c:v>
                </c:pt>
                <c:pt idx="90">
                  <c:v>0.90000000000000102</c:v>
                </c:pt>
                <c:pt idx="91">
                  <c:v>0.91000000000000103</c:v>
                </c:pt>
                <c:pt idx="92">
                  <c:v>0.92000000000000104</c:v>
                </c:pt>
                <c:pt idx="93">
                  <c:v>0.93000000000000105</c:v>
                </c:pt>
                <c:pt idx="94">
                  <c:v>0.94000000000000095</c:v>
                </c:pt>
                <c:pt idx="95">
                  <c:v>0.95000000000000095</c:v>
                </c:pt>
                <c:pt idx="96">
                  <c:v>0.96000000000000096</c:v>
                </c:pt>
                <c:pt idx="97">
                  <c:v>0.97</c:v>
                </c:pt>
                <c:pt idx="98">
                  <c:v>0.98</c:v>
                </c:pt>
                <c:pt idx="99">
                  <c:v>0.99000000000000099</c:v>
                </c:pt>
              </c:numCache>
            </c:numRef>
          </c:xVal>
          <c:yVal>
            <c:numRef>
              <c:f>Sheet1!$C$2:$C$101</c:f>
              <c:numCache>
                <c:formatCode>General</c:formatCode>
                <c:ptCount val="100"/>
                <c:pt idx="0">
                  <c:v>0</c:v>
                </c:pt>
                <c:pt idx="1">
                  <c:v>0</c:v>
                </c:pt>
                <c:pt idx="2">
                  <c:v>0</c:v>
                </c:pt>
                <c:pt idx="3">
                  <c:v>0</c:v>
                </c:pt>
                <c:pt idx="4">
                  <c:v>0</c:v>
                </c:pt>
                <c:pt idx="5">
                  <c:v>1.13686837721616E-13</c:v>
                </c:pt>
                <c:pt idx="6">
                  <c:v>1.1368683772161601E-12</c:v>
                </c:pt>
                <c:pt idx="7">
                  <c:v>7.1054273576010002E-12</c:v>
                </c:pt>
                <c:pt idx="8">
                  <c:v>3.51860762748402E-11</c:v>
                </c:pt>
                <c:pt idx="9">
                  <c:v>1.44609657581896E-10</c:v>
                </c:pt>
                <c:pt idx="10">
                  <c:v>5.11988673679298E-10</c:v>
                </c:pt>
                <c:pt idx="11">
                  <c:v>1.6068497643573199E-9</c:v>
                </c:pt>
                <c:pt idx="12">
                  <c:v>4.56503812529263E-9</c:v>
                </c:pt>
                <c:pt idx="13">
                  <c:v>1.19285914479406E-8</c:v>
                </c:pt>
                <c:pt idx="14">
                  <c:v>2.90272621494836E-8</c:v>
                </c:pt>
                <c:pt idx="15">
                  <c:v>6.6430116296700703E-8</c:v>
                </c:pt>
                <c:pt idx="16">
                  <c:v>1.44115166578196E-7</c:v>
                </c:pt>
                <c:pt idx="17">
                  <c:v>2.9830256575991201E-7</c:v>
                </c:pt>
                <c:pt idx="18">
                  <c:v>5.9229750837275198E-7</c:v>
                </c:pt>
                <c:pt idx="19">
                  <c:v>1.13321657146948E-6</c:v>
                </c:pt>
                <c:pt idx="20">
                  <c:v>2.0971497964872299E-6</c:v>
                </c:pt>
                <c:pt idx="21">
                  <c:v>3.7661766152385901E-6</c:v>
                </c:pt>
                <c:pt idx="22">
                  <c:v>6.5817397357781402E-6</c:v>
                </c:pt>
                <c:pt idx="23">
                  <c:v>1.12202249082927E-5</c:v>
                </c:pt>
                <c:pt idx="24">
                  <c:v>1.8698243404835498E-5</c:v>
                </c:pt>
                <c:pt idx="25">
                  <c:v>3.05171133776483E-5</c:v>
                </c:pt>
                <c:pt idx="26">
                  <c:v>4.8858434514853499E-5</c:v>
                </c:pt>
                <c:pt idx="27">
                  <c:v>7.68455062508666E-5</c:v>
                </c:pt>
                <c:pt idx="28">
                  <c:v>1.1888869768717E-4</c:v>
                </c:pt>
                <c:pt idx="29">
                  <c:v>1.8113679381248599E-4</c:v>
                </c:pt>
                <c:pt idx="30">
                  <c:v>2.7206084902064998E-4</c:v>
                </c:pt>
                <c:pt idx="31">
                  <c:v>4.0320219625422697E-4</c:v>
                </c:pt>
                <c:pt idx="32">
                  <c:v>5.90121960137302E-4</c:v>
                </c:pt>
                <c:pt idx="33">
                  <c:v>8.5359562359876905E-4</c:v>
                </c:pt>
                <c:pt idx="34">
                  <c:v>1.2211026946111799E-3</c:v>
                </c:pt>
                <c:pt idx="35">
                  <c:v>1.7286679528510901E-3</c:v>
                </c:pt>
                <c:pt idx="36">
                  <c:v>2.4231164951585798E-3</c:v>
                </c:pt>
                <c:pt idx="37">
                  <c:v>3.3648088208220201E-3</c:v>
                </c:pt>
                <c:pt idx="38">
                  <c:v>4.6309229063408201E-3</c:v>
                </c:pt>
                <c:pt idx="39">
                  <c:v>6.3193451839045397E-3</c:v>
                </c:pt>
                <c:pt idx="40">
                  <c:v>8.5532179570161401E-3</c:v>
                </c:pt>
                <c:pt idx="41">
                  <c:v>1.1486161888416099E-2</c:v>
                </c:pt>
                <c:pt idx="42">
                  <c:v>1.5308141511619E-2</c:v>
                </c:pt>
                <c:pt idx="43">
                  <c:v>2.0251859417128499E-2</c:v>
                </c:pt>
                <c:pt idx="44">
                  <c:v>2.6599438024770501E-2</c:v>
                </c:pt>
                <c:pt idx="45">
                  <c:v>3.4688960889457297E-2</c:v>
                </c:pt>
                <c:pt idx="46">
                  <c:v>4.4920180381407999E-2</c:v>
                </c:pt>
                <c:pt idx="47">
                  <c:v>5.7758337841562701E-2</c:v>
                </c:pt>
                <c:pt idx="48">
                  <c:v>7.3734574305290096E-2</c:v>
                </c:pt>
                <c:pt idx="49">
                  <c:v>9.3440838920577904E-2</c:v>
                </c:pt>
                <c:pt idx="50">
                  <c:v>0.117516565338823</c:v>
                </c:pt>
                <c:pt idx="51">
                  <c:v>0.14662377877566399</c:v>
                </c:pt>
                <c:pt idx="52">
                  <c:v>0.18140690527924899</c:v>
                </c:pt>
                <c:pt idx="53">
                  <c:v>0.222433696740471</c:v>
                </c:pt>
                <c:pt idx="54">
                  <c:v>0.27011483323674501</c:v>
                </c:pt>
                <c:pt idx="55">
                  <c:v>0.324602531306173</c:v>
                </c:pt>
                <c:pt idx="56">
                  <c:v>0.38567351248565301</c:v>
                </c:pt>
                <c:pt idx="57">
                  <c:v>0.45260935403334901</c:v>
                </c:pt>
                <c:pt idx="58">
                  <c:v>0.52409716099071602</c:v>
                </c:pt>
                <c:pt idx="59">
                  <c:v>0.59818376420451402</c:v>
                </c:pt>
                <c:pt idx="60">
                  <c:v>0.67232314187613296</c:v>
                </c:pt>
                <c:pt idx="61">
                  <c:v>0.74355307053346797</c:v>
                </c:pt>
                <c:pt idx="62">
                  <c:v>0.80881600300502399</c:v>
                </c:pt>
                <c:pt idx="63">
                  <c:v>0.86539716216621798</c:v>
                </c:pt>
                <c:pt idx="64">
                  <c:v>0.91139603469141905</c:v>
                </c:pt>
                <c:pt idx="65">
                  <c:v>0.94609729757601602</c:v>
                </c:pt>
                <c:pt idx="66">
                  <c:v>0.97009771879446205</c:v>
                </c:pt>
                <c:pt idx="67">
                  <c:v>0.98510585545408602</c:v>
                </c:pt>
                <c:pt idx="68">
                  <c:v>0.99345665865562605</c:v>
                </c:pt>
                <c:pt idx="69">
                  <c:v>0.99751607663596698</c:v>
                </c:pt>
                <c:pt idx="70">
                  <c:v>0.99920426246378902</c:v>
                </c:pt>
                <c:pt idx="71">
                  <c:v>0.99979064018667796</c:v>
                </c:pt>
                <c:pt idx="72">
                  <c:v>0.99995615297937002</c:v>
                </c:pt>
                <c:pt idx="73">
                  <c:v>0.99999294805807704</c:v>
                </c:pt>
                <c:pt idx="74">
                  <c:v>0.999999164294332</c:v>
                </c:pt>
                <c:pt idx="75">
                  <c:v>0.999999930415017</c:v>
                </c:pt>
                <c:pt idx="76">
                  <c:v>0.99999999614622603</c:v>
                </c:pt>
                <c:pt idx="77">
                  <c:v>0.99999999986674604</c:v>
                </c:pt>
                <c:pt idx="78">
                  <c:v>0.99999999999732603</c:v>
                </c:pt>
                <c:pt idx="79">
                  <c:v>0.99999999999997102</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numCache>
            </c:numRef>
          </c:yVal>
          <c:smooth val="0"/>
          <c:extLst>
            <c:ext xmlns:c16="http://schemas.microsoft.com/office/drawing/2014/chart" uri="{C3380CC4-5D6E-409C-BE32-E72D297353CC}">
              <c16:uniqueId val="{00000000-1968-4DDF-890F-AA529E2A37EC}"/>
            </c:ext>
          </c:extLst>
        </c:ser>
        <c:dLbls>
          <c:showLegendKey val="0"/>
          <c:showVal val="0"/>
          <c:showCatName val="0"/>
          <c:showSerName val="0"/>
          <c:showPercent val="0"/>
          <c:showBubbleSize val="0"/>
        </c:dLbls>
        <c:axId val="-1904538224"/>
        <c:axId val="-1904377408"/>
      </c:scatterChart>
      <c:valAx>
        <c:axId val="-1904538224"/>
        <c:scaling>
          <c:orientation val="minMax"/>
          <c:max val="1"/>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3200" dirty="0">
                    <a:solidFill>
                      <a:schemeClr val="tx1"/>
                    </a:solidFill>
                  </a:rPr>
                  <a:t>Set</a:t>
                </a:r>
                <a:r>
                  <a:rPr lang="en-US" sz="3200" baseline="0" dirty="0">
                    <a:solidFill>
                      <a:schemeClr val="tx1"/>
                    </a:solidFill>
                  </a:rPr>
                  <a:t> Similarity</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4377408"/>
        <c:crosses val="autoZero"/>
        <c:crossBetween val="midCat"/>
        <c:majorUnit val="0.25"/>
      </c:valAx>
      <c:valAx>
        <c:axId val="-1904377408"/>
        <c:scaling>
          <c:orientation val="minMax"/>
          <c:max val="1"/>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2800" dirty="0">
                    <a:solidFill>
                      <a:schemeClr val="tx1"/>
                    </a:solidFill>
                  </a:rPr>
                  <a:t>Prob. of saying</a:t>
                </a:r>
                <a:r>
                  <a:rPr lang="en-US" sz="2800" baseline="0" dirty="0">
                    <a:solidFill>
                      <a:schemeClr val="tx1"/>
                    </a:solidFill>
                  </a:rPr>
                  <a:t> “similar”</a:t>
                </a:r>
                <a:endParaRPr lang="en-US" sz="2800" dirty="0">
                  <a:solidFill>
                    <a:schemeClr val="tx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904538224"/>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0.61062</cdr:x>
      <cdr:y>0.76768</cdr:y>
    </cdr:from>
    <cdr:to>
      <cdr:x>0.723</cdr:x>
      <cdr:y>0.952</cdr:y>
    </cdr:to>
    <cdr:sp macro="" textlink="">
      <cdr:nvSpPr>
        <cdr:cNvPr id="2" name="TextBox 1">
          <a:extLst xmlns:a="http://schemas.openxmlformats.org/drawingml/2006/main">
            <a:ext uri="{FF2B5EF4-FFF2-40B4-BE49-F238E27FC236}">
              <a16:creationId xmlns:a16="http://schemas.microsoft.com/office/drawing/2014/main" id="{D2CCC732-D390-407F-AC95-DA8FC8FC452D}"/>
            </a:ext>
          </a:extLst>
        </cdr:cNvPr>
        <cdr:cNvSpPr txBox="1"/>
      </cdr:nvSpPr>
      <cdr:spPr>
        <a:xfrm xmlns:a="http://schemas.openxmlformats.org/drawingml/2006/main">
          <a:off x="4968552" y="380831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a:t>t%</a:t>
          </a:r>
        </a:p>
      </cdr:txBody>
    </cdr:sp>
  </cdr:relSizeAnchor>
</c:userShapes>
</file>

<file path=ppt/drawings/drawing2.xml><?xml version="1.0" encoding="utf-8"?>
<c:userShapes xmlns:c="http://schemas.openxmlformats.org/drawingml/2006/chart">
  <cdr:relSizeAnchor xmlns:cdr="http://schemas.openxmlformats.org/drawingml/2006/chartDrawing">
    <cdr:from>
      <cdr:x>0.61062</cdr:x>
      <cdr:y>0.76768</cdr:y>
    </cdr:from>
    <cdr:to>
      <cdr:x>0.723</cdr:x>
      <cdr:y>0.952</cdr:y>
    </cdr:to>
    <cdr:sp macro="" textlink="">
      <cdr:nvSpPr>
        <cdr:cNvPr id="2" name="TextBox 1">
          <a:extLst xmlns:a="http://schemas.openxmlformats.org/drawingml/2006/main">
            <a:ext uri="{FF2B5EF4-FFF2-40B4-BE49-F238E27FC236}">
              <a16:creationId xmlns:a16="http://schemas.microsoft.com/office/drawing/2014/main" id="{D2CCC732-D390-407F-AC95-DA8FC8FC452D}"/>
            </a:ext>
          </a:extLst>
        </cdr:cNvPr>
        <cdr:cNvSpPr txBox="1"/>
      </cdr:nvSpPr>
      <cdr:spPr>
        <a:xfrm xmlns:a="http://schemas.openxmlformats.org/drawingml/2006/main">
          <a:off x="4968552" y="380831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a:t>t%</a:t>
          </a:r>
        </a:p>
      </cdr:txBody>
    </cdr:sp>
  </cdr:relSizeAnchor>
</c:userShapes>
</file>

<file path=ppt/drawings/drawing3.xml><?xml version="1.0" encoding="utf-8"?>
<c:userShapes xmlns:c="http://schemas.openxmlformats.org/drawingml/2006/chart">
  <cdr:relSizeAnchor xmlns:cdr="http://schemas.openxmlformats.org/drawingml/2006/chartDrawing">
    <cdr:from>
      <cdr:x>0.61062</cdr:x>
      <cdr:y>0.76768</cdr:y>
    </cdr:from>
    <cdr:to>
      <cdr:x>0.723</cdr:x>
      <cdr:y>0.952</cdr:y>
    </cdr:to>
    <cdr:sp macro="" textlink="">
      <cdr:nvSpPr>
        <cdr:cNvPr id="2" name="TextBox 1">
          <a:extLst xmlns:a="http://schemas.openxmlformats.org/drawingml/2006/main">
            <a:ext uri="{FF2B5EF4-FFF2-40B4-BE49-F238E27FC236}">
              <a16:creationId xmlns:a16="http://schemas.microsoft.com/office/drawing/2014/main" id="{D2CCC732-D390-407F-AC95-DA8FC8FC452D}"/>
            </a:ext>
          </a:extLst>
        </cdr:cNvPr>
        <cdr:cNvSpPr txBox="1"/>
      </cdr:nvSpPr>
      <cdr:spPr>
        <a:xfrm xmlns:a="http://schemas.openxmlformats.org/drawingml/2006/main">
          <a:off x="4968552" y="380831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a:t>t%</a:t>
          </a:r>
        </a:p>
      </cdr:txBody>
    </cdr:sp>
  </cdr:relSizeAnchor>
</c:userShapes>
</file>

<file path=ppt/drawings/drawing4.xml><?xml version="1.0" encoding="utf-8"?>
<c:userShapes xmlns:c="http://schemas.openxmlformats.org/drawingml/2006/chart">
  <cdr:relSizeAnchor xmlns:cdr="http://schemas.openxmlformats.org/drawingml/2006/chartDrawing">
    <cdr:from>
      <cdr:x>0.61062</cdr:x>
      <cdr:y>0.76768</cdr:y>
    </cdr:from>
    <cdr:to>
      <cdr:x>0.723</cdr:x>
      <cdr:y>0.952</cdr:y>
    </cdr:to>
    <cdr:sp macro="" textlink="">
      <cdr:nvSpPr>
        <cdr:cNvPr id="2" name="TextBox 1">
          <a:extLst xmlns:a="http://schemas.openxmlformats.org/drawingml/2006/main">
            <a:ext uri="{FF2B5EF4-FFF2-40B4-BE49-F238E27FC236}">
              <a16:creationId xmlns:a16="http://schemas.microsoft.com/office/drawing/2014/main" id="{D2CCC732-D390-407F-AC95-DA8FC8FC452D}"/>
            </a:ext>
          </a:extLst>
        </cdr:cNvPr>
        <cdr:cNvSpPr txBox="1"/>
      </cdr:nvSpPr>
      <cdr:spPr>
        <a:xfrm xmlns:a="http://schemas.openxmlformats.org/drawingml/2006/main">
          <a:off x="4968552" y="380831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a:t>t%</a:t>
          </a:r>
        </a:p>
      </cdr:txBody>
    </cdr:sp>
  </cdr:relSizeAnchor>
</c:userShapes>
</file>

<file path=ppt/drawings/drawing5.xml><?xml version="1.0" encoding="utf-8"?>
<c:userShapes xmlns:c="http://schemas.openxmlformats.org/drawingml/2006/chart">
  <cdr:relSizeAnchor xmlns:cdr="http://schemas.openxmlformats.org/drawingml/2006/chartDrawing">
    <cdr:from>
      <cdr:x>0.61062</cdr:x>
      <cdr:y>0.76768</cdr:y>
    </cdr:from>
    <cdr:to>
      <cdr:x>0.723</cdr:x>
      <cdr:y>0.952</cdr:y>
    </cdr:to>
    <cdr:sp macro="" textlink="">
      <cdr:nvSpPr>
        <cdr:cNvPr id="2" name="TextBox 1">
          <a:extLst xmlns:a="http://schemas.openxmlformats.org/drawingml/2006/main">
            <a:ext uri="{FF2B5EF4-FFF2-40B4-BE49-F238E27FC236}">
              <a16:creationId xmlns:a16="http://schemas.microsoft.com/office/drawing/2014/main" id="{D2CCC732-D390-407F-AC95-DA8FC8FC452D}"/>
            </a:ext>
          </a:extLst>
        </cdr:cNvPr>
        <cdr:cNvSpPr txBox="1"/>
      </cdr:nvSpPr>
      <cdr:spPr>
        <a:xfrm xmlns:a="http://schemas.openxmlformats.org/drawingml/2006/main">
          <a:off x="4968552" y="380831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a:t>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82275" name="Rectangle 3"/>
          <p:cNvSpPr>
            <a:spLocks noGrp="1" noChangeArrowheads="1"/>
          </p:cNvSpPr>
          <p:nvPr>
            <p:ph type="dt" sz="quarter"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82276" name="Rectangle 4"/>
          <p:cNvSpPr>
            <a:spLocks noGrp="1" noChangeArrowheads="1"/>
          </p:cNvSpPr>
          <p:nvPr>
            <p:ph type="ftr" sz="quarter" idx="2"/>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82277" name="Rectangle 5"/>
          <p:cNvSpPr>
            <a:spLocks noGrp="1" noChangeArrowheads="1"/>
          </p:cNvSpPr>
          <p:nvPr>
            <p:ph type="sldNum" sz="quarter" idx="3"/>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64D8950D-FA54-4B60-A177-B9B35B7176C4}" type="slidenum">
              <a:rPr lang="en-US"/>
              <a:pPr/>
              <a:t>‹#›</a:t>
            </a:fld>
            <a:endParaRPr lang="en-US"/>
          </a:p>
        </p:txBody>
      </p:sp>
    </p:spTree>
    <p:extLst>
      <p:ext uri="{BB962C8B-B14F-4D97-AF65-F5344CB8AC3E}">
        <p14:creationId xmlns:p14="http://schemas.microsoft.com/office/powerpoint/2010/main" val="423303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2"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defRPr sz="1200">
                <a:latin typeface="Arial" charset="0"/>
              </a:defRPr>
            </a:lvl1pPr>
          </a:lstStyle>
          <a:p>
            <a:endParaRPr lang="en-US"/>
          </a:p>
        </p:txBody>
      </p:sp>
      <p:sp>
        <p:nvSpPr>
          <p:cNvPr id="14339" name="Rectangle 3"/>
          <p:cNvSpPr>
            <a:spLocks noGrp="1" noChangeArrowheads="1"/>
          </p:cNvSpPr>
          <p:nvPr>
            <p:ph type="dt" idx="1"/>
          </p:nvPr>
        </p:nvSpPr>
        <p:spPr bwMode="auto">
          <a:xfrm>
            <a:off x="4020727" y="1"/>
            <a:ext cx="3076917" cy="51205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lvl1pPr algn="r">
              <a:defRPr sz="1200">
                <a:latin typeface="Arial" charset="0"/>
              </a:defRPr>
            </a:lvl1pPr>
          </a:lstStyle>
          <a:p>
            <a:endParaRPr lang="en-US"/>
          </a:p>
        </p:txBody>
      </p:sp>
      <p:sp>
        <p:nvSpPr>
          <p:cNvPr id="14340" name="Rectangle 4"/>
          <p:cNvSpPr>
            <a:spLocks noGrp="1" noRot="1" noChangeAspect="1" noChangeArrowheads="1" noTextEdit="1"/>
          </p:cNvSpPr>
          <p:nvPr>
            <p:ph type="sldImg" idx="2"/>
          </p:nvPr>
        </p:nvSpPr>
        <p:spPr bwMode="auto">
          <a:xfrm>
            <a:off x="989013" y="765175"/>
            <a:ext cx="5121275" cy="3840163"/>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709931" y="4862101"/>
            <a:ext cx="5679440" cy="4605249"/>
          </a:xfrm>
          <a:prstGeom prst="rect">
            <a:avLst/>
          </a:prstGeom>
          <a:noFill/>
          <a:ln w="9525">
            <a:noFill/>
            <a:miter lim="800000"/>
            <a:headEnd/>
            <a:tailEnd/>
          </a:ln>
          <a:effectLst/>
        </p:spPr>
        <p:txBody>
          <a:bodyPr vert="horz" wrap="square" lIns="94719" tIns="47361" rIns="94719" bIns="47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2" name="Rectangle 6"/>
          <p:cNvSpPr>
            <a:spLocks noGrp="1" noChangeArrowheads="1"/>
          </p:cNvSpPr>
          <p:nvPr>
            <p:ph type="ftr" sz="quarter" idx="4"/>
          </p:nvPr>
        </p:nvSpPr>
        <p:spPr bwMode="auto">
          <a:xfrm>
            <a:off x="2"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defRPr sz="1200">
                <a:latin typeface="Arial" charset="0"/>
              </a:defRPr>
            </a:lvl1pPr>
          </a:lstStyle>
          <a:p>
            <a:endParaRPr lang="en-US"/>
          </a:p>
        </p:txBody>
      </p:sp>
      <p:sp>
        <p:nvSpPr>
          <p:cNvPr id="14343" name="Rectangle 7"/>
          <p:cNvSpPr>
            <a:spLocks noGrp="1" noChangeArrowheads="1"/>
          </p:cNvSpPr>
          <p:nvPr>
            <p:ph type="sldNum" sz="quarter" idx="5"/>
          </p:nvPr>
        </p:nvSpPr>
        <p:spPr bwMode="auto">
          <a:xfrm>
            <a:off x="4020727" y="9720920"/>
            <a:ext cx="3076917" cy="512059"/>
          </a:xfrm>
          <a:prstGeom prst="rect">
            <a:avLst/>
          </a:prstGeom>
          <a:noFill/>
          <a:ln w="9525">
            <a:noFill/>
            <a:miter lim="800000"/>
            <a:headEnd/>
            <a:tailEnd/>
          </a:ln>
          <a:effectLst/>
        </p:spPr>
        <p:txBody>
          <a:bodyPr vert="horz" wrap="square" lIns="94719" tIns="47361" rIns="94719" bIns="47361" numCol="1" anchor="b" anchorCtr="0" compatLnSpc="1">
            <a:prstTxWarp prst="textNoShape">
              <a:avLst/>
            </a:prstTxWarp>
          </a:bodyPr>
          <a:lstStyle>
            <a:lvl1pPr algn="r">
              <a:defRPr sz="1200">
                <a:latin typeface="Arial" charset="0"/>
              </a:defRPr>
            </a:lvl1pPr>
          </a:lstStyle>
          <a:p>
            <a:fld id="{AA2B018A-536A-4E95-B27E-3171BA8DAA5E}" type="slidenum">
              <a:rPr lang="en-US"/>
              <a:pPr/>
              <a:t>‹#›</a:t>
            </a:fld>
            <a:endParaRPr lang="en-US"/>
          </a:p>
        </p:txBody>
      </p:sp>
    </p:spTree>
    <p:extLst>
      <p:ext uri="{BB962C8B-B14F-4D97-AF65-F5344CB8AC3E}">
        <p14:creationId xmlns:p14="http://schemas.microsoft.com/office/powerpoint/2010/main" val="27262228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Deductive_reasoning" TargetMode="External"/><Relationship Id="rId7" Type="http://schemas.openxmlformats.org/officeDocument/2006/relationships/hyperlink" Target="https://en.wikipedia.org/wiki/Frequency_(statistics)"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Event_(probability_theory)" TargetMode="External"/><Relationship Id="rId5" Type="http://schemas.openxmlformats.org/officeDocument/2006/relationships/hyperlink" Target="https://en.wikipedia.org/wiki/Collectively_exhaustive" TargetMode="External"/><Relationship Id="rId4" Type="http://schemas.openxmlformats.org/officeDocument/2006/relationships/hyperlink" Target="https://en.wikipedia.org/wiki/Mutually_exclusiv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199"/>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a:t>
            </a:fld>
            <a:endParaRPr lang="en-US" dirty="0"/>
          </a:p>
        </p:txBody>
      </p:sp>
    </p:spTree>
    <p:extLst>
      <p:ext uri="{BB962C8B-B14F-4D97-AF65-F5344CB8AC3E}">
        <p14:creationId xmlns:p14="http://schemas.microsoft.com/office/powerpoint/2010/main" val="3556928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protocol which enables minimal information sharing is based on commutative cryptographic functions.</a:t>
            </a:r>
          </a:p>
          <a:p>
            <a:pPr marL="0" indent="0">
              <a:buFont typeface="Arial" panose="020B0604020202020204" pitchFamily="34" charset="0"/>
              <a:buNone/>
            </a:pPr>
            <a:r>
              <a:rPr lang="en-US" dirty="0"/>
              <a:t>Before going to the actual protocol, let’s first take a look at the functionality that these functions provide through an example.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First of all, commutativity is the property that we know from math, which allows us to perform multiple operations at different order, while getting the same result. Accordingly, in commutative encryption, with N parties involved each one with their own key, the result is always the same regardless the encryption sequence.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instance, suppose that there are two actors, R and S, as shown on the slide. Each one has their own key and they want to encrypt the same packet. In the first case (up), R encrypts first and S second. In the second case, it’s first S and then R. </a:t>
            </a:r>
          </a:p>
          <a:p>
            <a:pPr marL="0" indent="0">
              <a:buFont typeface="Arial" panose="020B0604020202020204" pitchFamily="34" charset="0"/>
              <a:buNone/>
            </a:pPr>
            <a:r>
              <a:rPr lang="en-US" dirty="0"/>
              <a:t>In both cases, the result is exactly the same considering a commutative encryption scheme.</a:t>
            </a:r>
          </a:p>
          <a:p>
            <a:pPr marL="0" indent="0">
              <a:buFont typeface="Arial" panose="020B0604020202020204" pitchFamily="34" charset="0"/>
              <a:buNone/>
            </a:pPr>
            <a:endParaRPr lang="en-US"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i="1" dirty="0"/>
              <a:t>Note from </a:t>
            </a:r>
            <a:r>
              <a:rPr lang="en-US" i="1" dirty="0" err="1"/>
              <a:t>wikipedia</a:t>
            </a:r>
            <a:r>
              <a:rPr lang="en-US" i="1" dirty="0"/>
              <a:t> [https://</a:t>
            </a:r>
            <a:r>
              <a:rPr lang="en-US" i="1" dirty="0" err="1"/>
              <a:t>en.wikipedia.org</a:t>
            </a:r>
            <a:r>
              <a:rPr lang="en-US" i="1" dirty="0"/>
              <a:t>/wiki/Three-</a:t>
            </a:r>
            <a:r>
              <a:rPr lang="en-US" i="1" dirty="0" err="1"/>
              <a:t>pass_protocol</a:t>
            </a:r>
            <a:r>
              <a:rPr lang="en-US" i="1" dirty="0"/>
              <a:t>]:</a:t>
            </a:r>
          </a:p>
          <a:p>
            <a:r>
              <a:rPr lang="en-US" sz="1200" b="0" i="0" u="none" strike="noStrike" kern="1200" dirty="0">
                <a:solidFill>
                  <a:schemeClr val="tx1"/>
                </a:solidFill>
                <a:effectLst/>
                <a:latin typeface="Arial" charset="0"/>
                <a:ea typeface="+mn-ea"/>
                <a:cs typeface="Arial" charset="0"/>
              </a:rPr>
              <a:t>“A commutative encryption is an encryption that is order-independent, i.e. it satisfies </a:t>
            </a:r>
            <a:r>
              <a:rPr lang="en-US" sz="1200" b="0" i="1" u="none" strike="noStrike" kern="1200" dirty="0">
                <a:solidFill>
                  <a:schemeClr val="tx1"/>
                </a:solidFill>
                <a:effectLst/>
                <a:latin typeface="Arial" charset="0"/>
                <a:ea typeface="+mn-ea"/>
                <a:cs typeface="Arial" charset="0"/>
              </a:rPr>
              <a:t>E(</a:t>
            </a:r>
            <a:r>
              <a:rPr lang="en-US" sz="1200" b="0" i="1" u="none" strike="noStrike" kern="1200" dirty="0" err="1">
                <a:solidFill>
                  <a:schemeClr val="tx1"/>
                </a:solidFill>
                <a:effectLst/>
                <a:latin typeface="Arial" charset="0"/>
                <a:ea typeface="+mn-ea"/>
                <a:cs typeface="Arial" charset="0"/>
              </a:rPr>
              <a:t>a,E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b,m</a:t>
            </a:r>
            <a:r>
              <a:rPr lang="en-US" sz="1200" b="0" i="1" u="none" strike="noStrike" kern="1200" dirty="0">
                <a:solidFill>
                  <a:schemeClr val="tx1"/>
                </a:solidFill>
                <a:effectLst/>
                <a:latin typeface="Arial" charset="0"/>
                <a:ea typeface="+mn-ea"/>
                <a:cs typeface="Arial" charset="0"/>
              </a:rPr>
              <a:t>))=E(</a:t>
            </a:r>
            <a:r>
              <a:rPr lang="en-US" sz="1200" b="0" i="1" u="none" strike="noStrike" kern="1200" dirty="0" err="1">
                <a:solidFill>
                  <a:schemeClr val="tx1"/>
                </a:solidFill>
                <a:effectLst/>
                <a:latin typeface="Arial" charset="0"/>
                <a:ea typeface="+mn-ea"/>
                <a:cs typeface="Arial" charset="0"/>
              </a:rPr>
              <a:t>b,E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a,m</a:t>
            </a:r>
            <a:r>
              <a:rPr lang="en-US" sz="1200" b="0" i="1" u="none" strike="noStrike" kern="1200" dirty="0">
                <a:solidFill>
                  <a:schemeClr val="tx1"/>
                </a:solidFill>
                <a:effectLst/>
                <a:latin typeface="Arial" charset="0"/>
                <a:ea typeface="+mn-ea"/>
                <a:cs typeface="Arial" charset="0"/>
              </a:rPr>
              <a:t>))</a:t>
            </a:r>
            <a:r>
              <a:rPr lang="en-US" sz="1200" b="0" i="0" u="none" strike="noStrike" kern="1200" dirty="0">
                <a:solidFill>
                  <a:schemeClr val="tx1"/>
                </a:solidFill>
                <a:effectLst/>
                <a:latin typeface="Arial" charset="0"/>
                <a:ea typeface="+mn-ea"/>
                <a:cs typeface="Arial" charset="0"/>
              </a:rPr>
              <a:t> for all encryption keys </a:t>
            </a:r>
            <a:r>
              <a:rPr lang="en-US" sz="1200" b="0" i="1" u="none" strike="noStrike" kern="1200" dirty="0">
                <a:solidFill>
                  <a:schemeClr val="tx1"/>
                </a:solidFill>
                <a:effectLst/>
                <a:latin typeface="Arial" charset="0"/>
                <a:ea typeface="+mn-ea"/>
                <a:cs typeface="Arial" charset="0"/>
              </a:rPr>
              <a:t>a</a:t>
            </a:r>
            <a:r>
              <a:rPr lang="en-US" sz="1200" b="0" i="0" u="none" strike="noStrike" kern="1200" dirty="0">
                <a:solidFill>
                  <a:schemeClr val="tx1"/>
                </a:solidFill>
                <a:effectLst/>
                <a:latin typeface="Arial" charset="0"/>
                <a:ea typeface="+mn-ea"/>
                <a:cs typeface="Arial" charset="0"/>
              </a:rPr>
              <a:t> and </a:t>
            </a:r>
            <a:r>
              <a:rPr lang="en-US" sz="1200" b="0" i="1" u="none" strike="noStrike" kern="1200" dirty="0">
                <a:solidFill>
                  <a:schemeClr val="tx1"/>
                </a:solidFill>
                <a:effectLst/>
                <a:latin typeface="Arial" charset="0"/>
                <a:ea typeface="+mn-ea"/>
                <a:cs typeface="Arial" charset="0"/>
              </a:rPr>
              <a:t>b</a:t>
            </a:r>
            <a:r>
              <a:rPr lang="en-US" sz="1200" b="0" i="0" u="none" strike="noStrike" kern="1200" dirty="0">
                <a:solidFill>
                  <a:schemeClr val="tx1"/>
                </a:solidFill>
                <a:effectLst/>
                <a:latin typeface="Arial" charset="0"/>
                <a:ea typeface="+mn-ea"/>
                <a:cs typeface="Arial" charset="0"/>
              </a:rPr>
              <a:t> and all messages </a:t>
            </a:r>
            <a:r>
              <a:rPr lang="en-US" sz="1200" b="0" i="1" u="none" strike="noStrike" kern="1200" dirty="0">
                <a:solidFill>
                  <a:schemeClr val="tx1"/>
                </a:solidFill>
                <a:effectLst/>
                <a:latin typeface="Arial" charset="0"/>
                <a:ea typeface="+mn-ea"/>
                <a:cs typeface="Arial" charset="0"/>
              </a:rPr>
              <a:t>m</a:t>
            </a:r>
            <a:r>
              <a:rPr lang="en-US" sz="1200" b="0" i="0" u="none" strike="noStrike" kern="1200" dirty="0">
                <a:solidFill>
                  <a:schemeClr val="tx1"/>
                </a:solidFill>
                <a:effectLst/>
                <a:latin typeface="Arial" charset="0"/>
                <a:ea typeface="+mn-ea"/>
                <a:cs typeface="Arial" charset="0"/>
              </a:rPr>
              <a:t>. Commutative encryptions satisfy </a:t>
            </a:r>
            <a:r>
              <a:rPr lang="en-US" sz="1200" b="0" i="1" u="none" strike="noStrike" kern="1200" dirty="0">
                <a:solidFill>
                  <a:schemeClr val="tx1"/>
                </a:solidFill>
                <a:effectLst/>
                <a:latin typeface="Arial" charset="0"/>
                <a:ea typeface="+mn-ea"/>
                <a:cs typeface="Arial" charset="0"/>
              </a:rPr>
              <a:t>D(</a:t>
            </a:r>
            <a:r>
              <a:rPr lang="en-US" sz="1200" b="0" i="1" u="none" strike="noStrike" kern="1200" dirty="0" err="1">
                <a:solidFill>
                  <a:schemeClr val="tx1"/>
                </a:solidFill>
                <a:effectLst/>
                <a:latin typeface="Arial" charset="0"/>
                <a:ea typeface="+mn-ea"/>
                <a:cs typeface="Arial" charset="0"/>
              </a:rPr>
              <a:t>d,E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k,E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e,m</a:t>
            </a:r>
            <a:r>
              <a:rPr lang="en-US" sz="1200" b="0" i="1" u="none" strike="noStrike" kern="1200" dirty="0">
                <a:solidFill>
                  <a:schemeClr val="tx1"/>
                </a:solidFill>
                <a:effectLst/>
                <a:latin typeface="Arial" charset="0"/>
                <a:ea typeface="+mn-ea"/>
                <a:cs typeface="Arial" charset="0"/>
              </a:rPr>
              <a:t>))) = D(</a:t>
            </a:r>
            <a:r>
              <a:rPr lang="en-US" sz="1200" b="0" i="1" u="none" strike="noStrike" kern="1200" dirty="0" err="1">
                <a:solidFill>
                  <a:schemeClr val="tx1"/>
                </a:solidFill>
                <a:effectLst/>
                <a:latin typeface="Arial" charset="0"/>
                <a:ea typeface="+mn-ea"/>
                <a:cs typeface="Arial" charset="0"/>
              </a:rPr>
              <a:t>d,E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e,E</a:t>
            </a:r>
            <a:r>
              <a:rPr lang="en-US" sz="1200" b="0" i="1" u="none" strike="noStrike" kern="1200" dirty="0">
                <a:solidFill>
                  <a:schemeClr val="tx1"/>
                </a:solidFill>
                <a:effectLst/>
                <a:latin typeface="Arial" charset="0"/>
                <a:ea typeface="+mn-ea"/>
                <a:cs typeface="Arial" charset="0"/>
              </a:rPr>
              <a:t>(</a:t>
            </a:r>
            <a:r>
              <a:rPr lang="en-US" sz="1200" b="0" i="1" u="none" strike="noStrike" kern="1200" dirty="0" err="1">
                <a:solidFill>
                  <a:schemeClr val="tx1"/>
                </a:solidFill>
                <a:effectLst/>
                <a:latin typeface="Arial" charset="0"/>
                <a:ea typeface="+mn-ea"/>
                <a:cs typeface="Arial" charset="0"/>
              </a:rPr>
              <a:t>k,m</a:t>
            </a:r>
            <a:r>
              <a:rPr lang="en-US" sz="1200" b="0" i="1" u="none" strike="noStrike" kern="1200" dirty="0">
                <a:solidFill>
                  <a:schemeClr val="tx1"/>
                </a:solidFill>
                <a:effectLst/>
                <a:latin typeface="Arial" charset="0"/>
                <a:ea typeface="+mn-ea"/>
                <a:cs typeface="Arial" charset="0"/>
              </a:rPr>
              <a:t>))) = E(</a:t>
            </a:r>
            <a:r>
              <a:rPr lang="en-US" sz="1200" b="0" i="1" u="none" strike="noStrike" kern="1200" dirty="0" err="1">
                <a:solidFill>
                  <a:schemeClr val="tx1"/>
                </a:solidFill>
                <a:effectLst/>
                <a:latin typeface="Arial" charset="0"/>
                <a:ea typeface="+mn-ea"/>
                <a:cs typeface="Arial" charset="0"/>
              </a:rPr>
              <a:t>k,m</a:t>
            </a:r>
            <a:r>
              <a:rPr lang="en-US" sz="1200" b="0" i="1" u="none" strike="noStrike" kern="1200" dirty="0">
                <a:solidFill>
                  <a:schemeClr val="tx1"/>
                </a:solidFill>
                <a:effectLst/>
                <a:latin typeface="Arial" charset="0"/>
                <a:ea typeface="+mn-ea"/>
                <a:cs typeface="Arial" charset="0"/>
              </a:rPr>
              <a:t>)</a:t>
            </a:r>
            <a:r>
              <a:rPr lang="en-US" sz="1200" b="0" i="0" u="none" strike="noStrike" kern="1200" dirty="0">
                <a:solidFill>
                  <a:schemeClr val="tx1"/>
                </a:solidFill>
                <a:effectLst/>
                <a:latin typeface="Arial" charset="0"/>
                <a:ea typeface="+mn-ea"/>
                <a:cs typeface="Arial" charset="0"/>
              </a:rPr>
              <a:t>.”</a:t>
            </a: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10</a:t>
            </a:fld>
            <a:endParaRPr lang="en-US"/>
          </a:p>
        </p:txBody>
      </p:sp>
    </p:spTree>
    <p:extLst>
      <p:ext uri="{BB962C8B-B14F-4D97-AF65-F5344CB8AC3E}">
        <p14:creationId xmlns:p14="http://schemas.microsoft.com/office/powerpoint/2010/main" val="296728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Going back to the example with the airplane, we want to execute the query which gives the intersection of two databases without revealing unnecessary information. The intuition behind the approach that I will describe you is the following: Since we are interested only in the intersection, then all we need to do is to make sure: (1) that we will be able to match the data that are the same in both databases, and, (2) that we will be able to retrieve the matched data in their original format (aka they can be decrypted by the actor who performed the query –in our case, the police).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slide shows the protocol that enables privacy-preserving execution of queries that require the intersection of two databases.</a:t>
            </a:r>
          </a:p>
          <a:p>
            <a:pPr marL="0" indent="0">
              <a:buFont typeface="Arial" panose="020B0604020202020204" pitchFamily="34" charset="0"/>
              <a:buNone/>
            </a:pPr>
            <a:r>
              <a:rPr lang="en-US" dirty="0"/>
              <a:t>Suppose that these databases belong to actors R and S and that R executes the query (R is the police, S is the airline company). The protocol consists of the following steps:</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1. R and S calculate the hash of their databases. With proper hashing, the records will appear random in the domain of the encryption function and therefore have the properties for proving the security of the algorithm. Otherwise, correlations and other properties could be used to crack encrypted data.</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2. R and S (a) encrypt their own hashed data with their own encryption key, record-by-record, (b) re-order the data in order to avoid attacks based on the ordering of the data, and, (c) send the encrypted data to their peer. At this point, each participant learns the cardinality of the other table.</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3-R. R uses its own key to encrypt each record from the encrypted data received from S, and gets the data records of S after two steps of encryption.</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3-S. S uses its own key to encrypt each record from the encrypted data received from R, and create pairs of the value that has been encrypted with R’s key and the same value after encrypting it with both keys. Then, S sends all the pairs back to R. </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Note: From this list of pairs, R will be able to decrypt the part that it sent (i.e. the first element of each pair).</a:t>
            </a:r>
          </a:p>
          <a:p>
            <a:pPr marL="0" indent="0">
              <a:buFont typeface="Arial" panose="020B0604020202020204" pitchFamily="34" charset="0"/>
              <a:buNone/>
            </a:pPr>
            <a:r>
              <a:rPr lang="en-US" dirty="0"/>
              <a:t>4. R has two sets: the first contains all the elements of S and the second all the elements of R. Both sets are encrypted with the keys of R and S. Therefore, the intersection of these two sets is the intersection of the two databases.</a:t>
            </a:r>
          </a:p>
          <a:p>
            <a:pPr marL="0" indent="0">
              <a:buFont typeface="Arial" panose="020B0604020202020204" pitchFamily="34" charset="0"/>
              <a:buNone/>
            </a:pPr>
            <a:r>
              <a:rPr lang="en-US" dirty="0"/>
              <a:t>5. R retrieves the original records from the database through the association between the records encrypted only with R and the records encrypted with both R and 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that for the values that do not match across the two datasets, R cannot tell anything because they cannot decrypt it. It is the same for the data that S received. And normally, in crypto brute-forcing the decryption is not practical. So the intersection and the cardinalities is the only information disclosed.</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11</a:t>
            </a:fld>
            <a:endParaRPr lang="en-US"/>
          </a:p>
        </p:txBody>
      </p:sp>
    </p:spTree>
    <p:extLst>
      <p:ext uri="{BB962C8B-B14F-4D97-AF65-F5344CB8AC3E}">
        <p14:creationId xmlns:p14="http://schemas.microsoft.com/office/powerpoint/2010/main" val="221777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protocol we saw belongs to a broader family of protocols that give guarantees of limited disclosure. Other similar protocols exist for operations such as </a:t>
            </a:r>
            <a:r>
              <a:rPr lang="en-US" dirty="0" err="1"/>
              <a:t>equi</a:t>
            </a:r>
            <a:r>
              <a:rPr lang="en-US" dirty="0"/>
              <a:t>-joins.</a:t>
            </a:r>
          </a:p>
          <a:p>
            <a:pPr marL="171450" indent="-171450">
              <a:buFont typeface="Arial" panose="020B0604020202020204" pitchFamily="34" charset="0"/>
              <a:buChar char="•"/>
            </a:pPr>
            <a:r>
              <a:rPr lang="en-US" dirty="0"/>
              <a:t>Now some drawbacks are that the actors are honest, for example they don’t hide data or introduce fake data to see if their peer has that data or not.</a:t>
            </a:r>
          </a:p>
          <a:p>
            <a:pPr marL="171450" indent="-171450">
              <a:buFont typeface="Arial" panose="020B0604020202020204" pitchFamily="34" charset="0"/>
              <a:buChar char="•"/>
            </a:pPr>
            <a:r>
              <a:rPr lang="en-US" dirty="0"/>
              <a:t> Also, consecutive queries might prove capable of exposing significant amount of information. </a:t>
            </a:r>
          </a:p>
          <a:p>
            <a:pPr marL="171450" indent="-171450">
              <a:buFont typeface="Arial" panose="020B0604020202020204" pitchFamily="34" charset="0"/>
              <a:buChar char="•"/>
            </a:pPr>
            <a:r>
              <a:rPr lang="en-US" dirty="0"/>
              <a:t>A practical problem is how to identify private DBs with which we can share data and how to bring data to a common format that allows matching.</a:t>
            </a:r>
          </a:p>
          <a:p>
            <a:pPr marL="171450" indent="-171450">
              <a:buFont typeface="Arial" panose="020B0604020202020204" pitchFamily="34" charset="0"/>
              <a:buChar char="•"/>
            </a:pPr>
            <a:r>
              <a:rPr lang="en-US" dirty="0"/>
              <a:t>And finally, a conceptual problem is that this mechanism requires the participation of the data owner in each operation.</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12</a:t>
            </a:fld>
            <a:endParaRPr lang="en-US"/>
          </a:p>
        </p:txBody>
      </p:sp>
    </p:spTree>
    <p:extLst>
      <p:ext uri="{BB962C8B-B14F-4D97-AF65-F5344CB8AC3E}">
        <p14:creationId xmlns:p14="http://schemas.microsoft.com/office/powerpoint/2010/main" val="325265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R. Agrawal, R. </a:t>
            </a:r>
            <a:r>
              <a:rPr lang="en-US" sz="1200" kern="1200" dirty="0" err="1">
                <a:solidFill>
                  <a:schemeClr val="tx1"/>
                </a:solidFill>
                <a:effectLst/>
                <a:latin typeface="Arial" charset="0"/>
                <a:ea typeface="+mn-ea"/>
                <a:cs typeface="Arial" charset="0"/>
              </a:rPr>
              <a:t>Srikant</a:t>
            </a:r>
            <a:r>
              <a:rPr lang="en-US" sz="1200" kern="1200" dirty="0">
                <a:solidFill>
                  <a:schemeClr val="tx1"/>
                </a:solidFill>
                <a:effectLst/>
                <a:latin typeface="Arial" charset="0"/>
                <a:ea typeface="+mn-ea"/>
                <a:cs typeface="Arial" charset="0"/>
              </a:rPr>
              <a:t>, and D. Thomas. Privacy preserving OLAP. In </a:t>
            </a:r>
            <a:endParaRPr lang="en-US" dirty="0">
              <a:effectLst/>
            </a:endParaRPr>
          </a:p>
          <a:p>
            <a:r>
              <a:rPr lang="en-US" sz="1200" i="1" kern="1200" dirty="0">
                <a:solidFill>
                  <a:schemeClr val="tx1"/>
                </a:solidFill>
                <a:effectLst/>
                <a:latin typeface="Arial" charset="0"/>
                <a:ea typeface="+mn-ea"/>
                <a:cs typeface="Arial" charset="0"/>
              </a:rPr>
              <a:t>SIGMOD</a:t>
            </a:r>
            <a:r>
              <a:rPr lang="en-US" sz="1200" kern="1200" dirty="0">
                <a:solidFill>
                  <a:schemeClr val="tx1"/>
                </a:solidFill>
                <a:effectLst/>
                <a:latin typeface="Arial" charset="0"/>
                <a:ea typeface="+mn-ea"/>
                <a:cs typeface="Arial" charset="0"/>
              </a:rPr>
              <a:t>, pages 251–262, 2005. </a:t>
            </a:r>
            <a:endParaRPr lang="en-US" dirty="0"/>
          </a:p>
          <a:p>
            <a:r>
              <a:rPr lang="en-US" dirty="0"/>
              <a:t>https://</a:t>
            </a:r>
            <a:r>
              <a:rPr lang="en-US" dirty="0" err="1"/>
              <a:t>dl.acm.org</a:t>
            </a:r>
            <a:r>
              <a:rPr lang="en-US" dirty="0"/>
              <a:t>/</a:t>
            </a:r>
            <a:r>
              <a:rPr lang="en-US" dirty="0" err="1"/>
              <a:t>citation.cfm?id</a:t>
            </a:r>
            <a:r>
              <a:rPr lang="en-US" dirty="0"/>
              <a:t>=1066187</a:t>
            </a:r>
          </a:p>
          <a:p>
            <a:endParaRPr lang="en-US" dirty="0"/>
          </a:p>
          <a:p>
            <a:r>
              <a:rPr lang="en-US" dirty="0"/>
              <a:t>The next technique we will look into is about randomizing the data, perturbing as we say, and then publish it.</a:t>
            </a:r>
          </a:p>
          <a:p>
            <a:endParaRPr lang="en-US" dirty="0"/>
          </a:p>
          <a:p>
            <a:r>
              <a:rPr lang="en-US" sz="1200" kern="1200" dirty="0">
                <a:solidFill>
                  <a:schemeClr val="tx1"/>
                </a:solidFill>
                <a:effectLst/>
                <a:latin typeface="Arial" charset="0"/>
                <a:ea typeface="+mn-ea"/>
                <a:cs typeface="Arial" charset="0"/>
              </a:rPr>
              <a:t>This paper presents techniques for privacy-preserving computation of multi-dimensional aggregates on data partitioned across multiple clients. Data from different clients is perturbed (randomized) in order to preserve privacy before it is integrated at the server. We develop formal notions of privacy obtained from data perturbation and show that our perturbation provides guarantees against privacy breaches. We develop and analyze algorithms for reconstructing counts of sub-cubes over perturbed data. We also evaluate the tradeoff between privacy guarantees and reconstruction accuracy and show the practicality of our approach.</a:t>
            </a: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13</a:t>
            </a:fld>
            <a:endParaRPr lang="en-US"/>
          </a:p>
        </p:txBody>
      </p:sp>
    </p:spTree>
    <p:extLst>
      <p:ext uri="{BB962C8B-B14F-4D97-AF65-F5344CB8AC3E}">
        <p14:creationId xmlns:p14="http://schemas.microsoft.com/office/powerpoint/2010/main" val="43169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the idea is quite simple: We publish the data for use but only after introducing some noise. Noise can be introduced in different ways, such as replacing an attribute’s value with a new random value, a value coming from another row or adding noise to the original value as a delta. On the slide, we present an example, where random values are highlighted red. </a:t>
            </a:r>
          </a:p>
          <a:p>
            <a:pPr marL="0" indent="0">
              <a:buFont typeface="Arial" panose="020B0604020202020204" pitchFamily="34" charset="0"/>
              <a:buNone/>
            </a:pPr>
            <a:r>
              <a:rPr lang="en-US" dirty="0"/>
              <a:t>The way we do it is dictated by a so-called perturbation algorithm.</a:t>
            </a:r>
          </a:p>
          <a:p>
            <a:pPr marL="0" indent="0">
              <a:buFont typeface="Arial" panose="020B0604020202020204" pitchFamily="34" charset="0"/>
              <a:buNone/>
            </a:pPr>
            <a:r>
              <a:rPr lang="en-US" dirty="0"/>
              <a:t>Accordingly, the way we handle the data from this point on, depends on the perturbation.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Nevertheless, this randomization procedure will protect the privacy of stakeholders, because the published attributes have been randomized and therefore an adversary does not know if a record is correct or randomized.</a:t>
            </a:r>
          </a:p>
          <a:p>
            <a:pPr marL="0" indent="0">
              <a:buFont typeface="Arial" panose="020B0604020202020204" pitchFamily="34" charset="0"/>
              <a:buNone/>
            </a:pPr>
            <a:r>
              <a:rPr lang="en-US" dirty="0"/>
              <a:t>Now, for the purpose of this class, we will focus on retention-replacement perturbations which is one of the options available.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OTHER OPTIONS</a:t>
            </a:r>
          </a:p>
          <a:p>
            <a:pPr marL="0" indent="0">
              <a:buFont typeface="Arial" panose="020B0604020202020204" pitchFamily="34" charset="0"/>
              <a:buNone/>
            </a:pPr>
            <a:r>
              <a:rPr lang="en-US" dirty="0"/>
              <a:t>Additive noise, discretization, and other schemes in related work @</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kern="1200" dirty="0">
                <a:solidFill>
                  <a:schemeClr val="tx1"/>
                </a:solidFill>
                <a:effectLst/>
                <a:latin typeface="Arial" charset="0"/>
                <a:ea typeface="+mn-ea"/>
                <a:cs typeface="Arial" charset="0"/>
              </a:rPr>
              <a:t>R. Agrawal and R. </a:t>
            </a:r>
            <a:r>
              <a:rPr lang="en-US" sz="1200" kern="1200" dirty="0" err="1">
                <a:solidFill>
                  <a:schemeClr val="tx1"/>
                </a:solidFill>
                <a:effectLst/>
                <a:latin typeface="Arial" charset="0"/>
                <a:ea typeface="+mn-ea"/>
                <a:cs typeface="Arial" charset="0"/>
              </a:rPr>
              <a:t>Srikant</a:t>
            </a:r>
            <a:r>
              <a:rPr lang="en-US" sz="1200" kern="1200" dirty="0">
                <a:solidFill>
                  <a:schemeClr val="tx1"/>
                </a:solidFill>
                <a:effectLst/>
                <a:latin typeface="Arial" charset="0"/>
                <a:ea typeface="+mn-ea"/>
                <a:cs typeface="Arial" charset="0"/>
              </a:rPr>
              <a:t>. Privacy-preserving data mining. In </a:t>
            </a:r>
            <a:r>
              <a:rPr lang="en-US" sz="1200" i="1" kern="1200" dirty="0">
                <a:solidFill>
                  <a:schemeClr val="tx1"/>
                </a:solidFill>
                <a:effectLst/>
                <a:latin typeface="Arial" charset="0"/>
                <a:ea typeface="+mn-ea"/>
                <a:cs typeface="Arial" charset="0"/>
              </a:rPr>
              <a:t>Proc. of the 2000 ACM SIGMOD Intl. Conf. on Management of Data</a:t>
            </a:r>
            <a:r>
              <a:rPr lang="en-US" sz="1200" kern="1200" dirty="0">
                <a:solidFill>
                  <a:schemeClr val="tx1"/>
                </a:solidFill>
                <a:effectLst/>
                <a:latin typeface="Arial" charset="0"/>
                <a:ea typeface="+mn-ea"/>
                <a:cs typeface="Arial" charset="0"/>
              </a:rPr>
              <a:t>. </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kern="1200" dirty="0">
                <a:solidFill>
                  <a:schemeClr val="tx1"/>
                </a:solidFill>
                <a:effectLst/>
                <a:latin typeface="Arial" charset="0"/>
                <a:ea typeface="+mn-ea"/>
                <a:cs typeface="Arial" charset="0"/>
              </a:rPr>
              <a:t>(for example https://</a:t>
            </a:r>
            <a:r>
              <a:rPr lang="en-US" sz="1200" kern="1200" dirty="0" err="1">
                <a:solidFill>
                  <a:schemeClr val="tx1"/>
                </a:solidFill>
                <a:effectLst/>
                <a:latin typeface="Arial" charset="0"/>
                <a:ea typeface="+mn-ea"/>
                <a:cs typeface="Arial" charset="0"/>
              </a:rPr>
              <a:t>dl.acm.org</a:t>
            </a:r>
            <a:r>
              <a:rPr lang="en-US" sz="1200" kern="1200" dirty="0">
                <a:solidFill>
                  <a:schemeClr val="tx1"/>
                </a:solidFill>
                <a:effectLst/>
                <a:latin typeface="Arial" charset="0"/>
                <a:ea typeface="+mn-ea"/>
                <a:cs typeface="Arial" charset="0"/>
              </a:rPr>
              <a:t>/</a:t>
            </a:r>
            <a:r>
              <a:rPr lang="en-US" sz="1200" kern="1200" dirty="0" err="1">
                <a:solidFill>
                  <a:schemeClr val="tx1"/>
                </a:solidFill>
                <a:effectLst/>
                <a:latin typeface="Arial" charset="0"/>
                <a:ea typeface="+mn-ea"/>
                <a:cs typeface="Arial" charset="0"/>
              </a:rPr>
              <a:t>citation.cfm?id</a:t>
            </a:r>
            <a:r>
              <a:rPr lang="en-US" sz="1200" kern="1200" dirty="0">
                <a:solidFill>
                  <a:schemeClr val="tx1"/>
                </a:solidFill>
                <a:effectLst/>
                <a:latin typeface="Arial" charset="0"/>
                <a:ea typeface="+mn-ea"/>
                <a:cs typeface="Arial" charset="0"/>
              </a:rPr>
              <a:t>=539308 has original info on replacing across rows)</a:t>
            </a:r>
            <a:endParaRPr lang="en-US" dirty="0">
              <a:effectLst/>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14</a:t>
            </a:fld>
            <a:endParaRPr lang="en-US"/>
          </a:p>
        </p:txBody>
      </p:sp>
    </p:spTree>
    <p:extLst>
      <p:ext uri="{BB962C8B-B14F-4D97-AF65-F5344CB8AC3E}">
        <p14:creationId xmlns:p14="http://schemas.microsoft.com/office/powerpoint/2010/main" val="2130053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Let’s see the mechanism behind the retention-replacement perturbation. </a:t>
            </a:r>
            <a:endParaRPr lang="el-GR"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 first decision we make is to keep or randomize a value. We randomly decide, with a different probability for each column (</a:t>
            </a:r>
            <a:r>
              <a:rPr lang="en-US" dirty="0" err="1"/>
              <a:t>p_column</a:t>
            </a:r>
            <a:r>
              <a:rPr lang="en-US" dirty="0"/>
              <a:t>) to retain the attribute value otherwise we have to replace it. In the case of a replacement, we pick a random value from a distribution that corresponds to the column at hand, for example a uniform distribution with the same range of values. Both the probability and distribution is known, only the actual random values are private.</a:t>
            </a:r>
          </a:p>
          <a:p>
            <a:pPr marL="0" indent="0">
              <a:buFont typeface="Arial" panose="020B0604020202020204" pitchFamily="34" charset="0"/>
              <a:buNone/>
            </a:pPr>
            <a:r>
              <a:rPr lang="en-US" dirty="0"/>
              <a:t>The mechanism is quite simple. </a:t>
            </a:r>
            <a:r>
              <a:rPr lang="el-GR" dirty="0"/>
              <a:t>Β</a:t>
            </a:r>
            <a:r>
              <a:rPr lang="en-US" dirty="0" err="1"/>
              <a:t>ecause</a:t>
            </a:r>
            <a:r>
              <a:rPr lang="en-US" dirty="0"/>
              <a:t> of the replacements, the adversary cannot infer which values are original. Now the problem is that when evaluating queries, the replacements also introduce error. So the question is, how do we deal with that?</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15</a:t>
            </a:fld>
            <a:endParaRPr lang="en-US"/>
          </a:p>
        </p:txBody>
      </p:sp>
    </p:spTree>
    <p:extLst>
      <p:ext uri="{BB962C8B-B14F-4D97-AF65-F5344CB8AC3E}">
        <p14:creationId xmlns:p14="http://schemas.microsoft.com/office/powerpoint/2010/main" val="590768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we focus on aggregation queries. That’s because individual values have been randomized already with some probability so they can be largely inaccurate.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main insights here are the following: First, we have a sample of data that has been retained and if we isolated it, we could estimate the query result. Second, we know the replacing distribution and we can estimate its effect on the aggregate. Therefore, we compute the aggregates on the perturbed data, then we remove the impact of the randomization and finally use the contribution of retained values to the aggregate to estimate the actual aggregate value. This process is known as </a:t>
            </a:r>
            <a:r>
              <a:rPr lang="en-US" b="1" dirty="0"/>
              <a:t>reconstruction.</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REPHRASE following the example on the slide: </a:t>
            </a:r>
            <a:r>
              <a:rPr lang="en-US" dirty="0"/>
              <a:t>To get an idea about the whole procedure, first we get queries on the data and we transform them to a set of other queries-this occurs for multi-column queries because we care about the correlations of the column values. Then we execute the queries on the perturbed database, get the results and finally perform the reconstruction. This gives an estimated result in a privacy-preserving ways.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16</a:t>
            </a:fld>
            <a:endParaRPr lang="en-US"/>
          </a:p>
        </p:txBody>
      </p:sp>
    </p:spTree>
    <p:extLst>
      <p:ext uri="{BB962C8B-B14F-4D97-AF65-F5344CB8AC3E}">
        <p14:creationId xmlns:p14="http://schemas.microsoft.com/office/powerpoint/2010/main" val="4265805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the reconstruction mechanism works for count aggregates. We’ll assume a uniform replacing distribution with the same range as our values and an interval predicate low &lt; salary &lt; high</a:t>
            </a:r>
          </a:p>
          <a:p>
            <a:pPr marL="171450" indent="-171450">
              <a:buFont typeface="Arial" panose="020B0604020202020204" pitchFamily="34" charset="0"/>
              <a:buChar char="•"/>
            </a:pPr>
            <a:r>
              <a:rPr lang="en-US" dirty="0"/>
              <a:t>First, let’s consider the retained values (black font). The expected count of retained values  that satisfy the predicate is the count of satisfying values in the complete original column </a:t>
            </a:r>
            <a:r>
              <a:rPr lang="en-US" dirty="0" err="1"/>
              <a:t>n_T</a:t>
            </a:r>
            <a:r>
              <a:rPr lang="en-US" dirty="0"/>
              <a:t>, scaled by the retention probability p.</a:t>
            </a:r>
          </a:p>
          <a:p>
            <a:pPr marL="171450" indent="-171450">
              <a:buFont typeface="Arial" panose="020B0604020202020204" pitchFamily="34" charset="0"/>
              <a:buChar char="•"/>
            </a:pPr>
            <a:r>
              <a:rPr lang="en-US" dirty="0"/>
              <a:t>Then, for the replaced values, we actually know the distribution so we can estimate the contribution to the count as a given formula.</a:t>
            </a:r>
          </a:p>
          <a:p>
            <a:pPr marL="171450" indent="-171450">
              <a:buFont typeface="Arial" panose="020B0604020202020204" pitchFamily="34" charset="0"/>
              <a:buChar char="•"/>
            </a:pPr>
            <a:r>
              <a:rPr lang="en-US" dirty="0"/>
              <a:t>The result of the query for the perturbed column, </a:t>
            </a:r>
            <a:r>
              <a:rPr lang="en-US" dirty="0" err="1"/>
              <a:t>n_T</a:t>
            </a:r>
            <a:r>
              <a:rPr lang="en-US" dirty="0"/>
              <a:t>’, is the sum of the two quantities. Now we can solve for the count on the original table and get a formula for an estimator of the count on the original data. This estimator is proven to be a maximum likelihood estimator (maximizes probability based on the observations) and has small error bounds for large enough tables.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17</a:t>
            </a:fld>
            <a:endParaRPr lang="en-US"/>
          </a:p>
        </p:txBody>
      </p:sp>
    </p:spTree>
    <p:extLst>
      <p:ext uri="{BB962C8B-B14F-4D97-AF65-F5344CB8AC3E}">
        <p14:creationId xmlns:p14="http://schemas.microsoft.com/office/powerpoint/2010/main" val="2226167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the same approach we can compute counts with predicates on multiple columns.</a:t>
            </a:r>
          </a:p>
          <a:p>
            <a:pPr marL="171450" indent="-171450">
              <a:buFont typeface="Arial" panose="020B0604020202020204" pitchFamily="34" charset="0"/>
              <a:buChar char="•"/>
            </a:pPr>
            <a:r>
              <a:rPr lang="en-US" dirty="0"/>
              <a:t>However, this is significantly more complex because we need to take into account the correlation of satisfying different combinations of the k-predicates. The corresponding math is complicated so we will not expand the discussion however interested students can check the original paper.</a:t>
            </a:r>
          </a:p>
          <a:p>
            <a:pPr marL="171450" indent="-171450">
              <a:buFont typeface="Arial" panose="020B0604020202020204" pitchFamily="34" charset="0"/>
              <a:buChar char="•"/>
            </a:pPr>
            <a:r>
              <a:rPr lang="en-US" dirty="0"/>
              <a:t>We need to compute the 2^k queries with all the combinations of predicates and their negation. The reason for this is that because of the randomization, the set of predicates that the row satisfies changes. Not all such transitions have equal probability. We keep the different counts and combine them with the transition probability we will see in a moment. So, with these counts we create a vector of results on perturbed data</a:t>
            </a:r>
          </a:p>
          <a:p>
            <a:pPr marL="171450" indent="-171450">
              <a:buFont typeface="Arial" panose="020B0604020202020204" pitchFamily="34" charset="0"/>
              <a:buChar char="•"/>
            </a:pPr>
            <a:r>
              <a:rPr lang="en-US" dirty="0"/>
              <a:t>Then, we have to use what is called a transition table, a 2^k x 2^k table that captures the probability of a record belonging in one predicate combination being counted to another combination due to the replacements. The transition table is the tensor product of per-predicate transition probabilities. We will not focus on it for the purpose of the course.</a:t>
            </a:r>
          </a:p>
          <a:p>
            <a:pPr marL="171450" indent="-171450">
              <a:buFont typeface="Arial" panose="020B0604020202020204" pitchFamily="34" charset="0"/>
              <a:buChar char="•"/>
            </a:pPr>
            <a:r>
              <a:rPr lang="en-US" dirty="0"/>
              <a:t>Once we have the transition matrix and the 2^k queries, we can estimate the count for the predicate combinations on the original data either by inverting the transition matrix and multiplying it with the aggregate vector on the perturbed data or use a fixed point algorithm based on Bayesian inference.</a:t>
            </a:r>
          </a:p>
          <a:p>
            <a:r>
              <a:rPr lang="en-US" dirty="0"/>
              <a:t>Transition matrix: record belonging to query </a:t>
            </a:r>
            <a:r>
              <a:rPr lang="en-US" dirty="0" err="1"/>
              <a:t>i</a:t>
            </a:r>
            <a:r>
              <a:rPr lang="en-US" dirty="0"/>
              <a:t> now belongs to query j</a:t>
            </a:r>
          </a:p>
        </p:txBody>
      </p:sp>
      <p:sp>
        <p:nvSpPr>
          <p:cNvPr id="4" name="Slide Number Placeholder 3"/>
          <p:cNvSpPr>
            <a:spLocks noGrp="1"/>
          </p:cNvSpPr>
          <p:nvPr>
            <p:ph type="sldNum" sz="quarter" idx="10"/>
          </p:nvPr>
        </p:nvSpPr>
        <p:spPr/>
        <p:txBody>
          <a:bodyPr/>
          <a:lstStyle/>
          <a:p>
            <a:fld id="{AA2B018A-536A-4E95-B27E-3171BA8DAA5E}" type="slidenum">
              <a:rPr lang="en-US" smtClean="0"/>
              <a:pPr/>
              <a:t>18</a:t>
            </a:fld>
            <a:endParaRPr lang="en-US"/>
          </a:p>
        </p:txBody>
      </p:sp>
    </p:spTree>
    <p:extLst>
      <p:ext uri="{BB962C8B-B14F-4D97-AF65-F5344CB8AC3E}">
        <p14:creationId xmlns:p14="http://schemas.microsoft.com/office/powerpoint/2010/main" val="4062695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Count queries make for some nice statistics but are not too useful. But can we use the randomization approach for more complex tasks?</a:t>
            </a:r>
          </a:p>
          <a:p>
            <a:pPr marL="171450" indent="-171450">
              <a:buFont typeface="Arial" panose="020B0604020202020204" pitchFamily="34" charset="0"/>
              <a:buChar char="•"/>
            </a:pPr>
            <a:r>
              <a:rPr lang="en-US" dirty="0"/>
              <a:t>We will see that we can build randomization schemes even for complex operations such as ML or data mining which have been quite useful for several stakeholder in recent years and have received significant traction.  This field includes models from decision trees to neural nets. We will keep it simple and focus on a decision tree.</a:t>
            </a:r>
          </a:p>
          <a:p>
            <a:pPr marL="171450" indent="-171450">
              <a:buFont typeface="Arial" panose="020B0604020202020204" pitchFamily="34" charset="0"/>
              <a:buChar char="•"/>
            </a:pPr>
            <a:r>
              <a:rPr lang="en-US" dirty="0"/>
              <a:t>A decision tree works as follows:</a:t>
            </a:r>
          </a:p>
          <a:p>
            <a:pPr marL="628650" lvl="1" indent="-171450">
              <a:buFont typeface="Arial" panose="020B0604020202020204" pitchFamily="34" charset="0"/>
              <a:buChar char="•"/>
            </a:pPr>
            <a:r>
              <a:rPr lang="en-US" dirty="0"/>
              <a:t>in each inner node we have a predicate and in the leaves we have classes, decisions about what kind of category an input tuple is in</a:t>
            </a:r>
          </a:p>
          <a:p>
            <a:pPr marL="628650" lvl="1" indent="-171450">
              <a:buFont typeface="Arial" panose="020B0604020202020204" pitchFamily="34" charset="0"/>
              <a:buChar char="•"/>
            </a:pPr>
            <a:r>
              <a:rPr lang="en-US" dirty="0"/>
              <a:t>for each level, we evaluate the predicate and follow the corresponding path</a:t>
            </a:r>
          </a:p>
          <a:p>
            <a:pPr marL="628650" lvl="1" indent="-171450">
              <a:buFont typeface="Arial" panose="020B0604020202020204" pitchFamily="34" charset="0"/>
              <a:buChar char="•"/>
            </a:pPr>
            <a:r>
              <a:rPr lang="en-US" dirty="0"/>
              <a:t>eventually we reach a leaf. then we infer the class for the input tuple</a:t>
            </a:r>
          </a:p>
          <a:p>
            <a:pPr marL="171450" indent="-171450">
              <a:buFont typeface="Arial" panose="020B0604020202020204" pitchFamily="34" charset="0"/>
              <a:buChar char="•"/>
            </a:pPr>
            <a:r>
              <a:rPr lang="en-US" dirty="0"/>
              <a:t>It is often the case however that training on sensitive data is regulated or illegal. A privacy preserving method would be very useful</a:t>
            </a:r>
          </a:p>
          <a:p>
            <a:pPr marL="171450" indent="-171450">
              <a:buFont typeface="Arial" panose="020B0604020202020204" pitchFamily="34" charset="0"/>
              <a:buChar char="•"/>
            </a:pPr>
            <a:r>
              <a:rPr lang="en-US" dirty="0"/>
              <a:t>We can always get the randomized data as is and use it directly for training, but results will be poor because of the noise in training data, misclassifications and overall distortions in the models</a:t>
            </a:r>
          </a:p>
          <a:p>
            <a:pPr marL="171450" indent="-171450">
              <a:buFont typeface="Arial" panose="020B0604020202020204" pitchFamily="34" charset="0"/>
              <a:buChar char="•"/>
            </a:pPr>
            <a:r>
              <a:rPr lang="en-US" dirty="0"/>
              <a:t>We will see how we can use reconstruction techniques to build such models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19</a:t>
            </a:fld>
            <a:endParaRPr lang="en-US"/>
          </a:p>
        </p:txBody>
      </p:sp>
    </p:spTree>
    <p:extLst>
      <p:ext uri="{BB962C8B-B14F-4D97-AF65-F5344CB8AC3E}">
        <p14:creationId xmlns:p14="http://schemas.microsoft.com/office/powerpoint/2010/main" val="250349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 we have mentioned multiple times already, data is growing both in volume and variety. </a:t>
            </a:r>
          </a:p>
          <a:p>
            <a:pPr marL="0" indent="0">
              <a:buFont typeface="Arial" panose="020B0604020202020204" pitchFamily="34" charset="0"/>
              <a:buNone/>
            </a:pPr>
            <a:r>
              <a:rPr lang="en-US" dirty="0"/>
              <a:t>Internet-of-Things, mobile applications and digitalization have resulted in a huge volume of </a:t>
            </a:r>
            <a:r>
              <a:rPr lang="en-US" b="1" i="1" dirty="0"/>
              <a:t>personalized</a:t>
            </a:r>
            <a:r>
              <a:rPr lang="en-US" dirty="0"/>
              <a:t> information for billions of people. Typical examples include, but are not limited to, medical data, financial portfolios or even their geo-location. This type of personalized information is expected to grow even further in the near future with the growth of biotechnologies, like whole genome sequencing.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is an interesting property that characterizes all these data: people want to share them, because this will improve their life, but they are not sure about the rules: who should get access, to which part of the data and under which circumstances.</a:t>
            </a:r>
          </a:p>
          <a:p>
            <a:pPr marL="0" indent="0">
              <a:buFont typeface="Arial" panose="020B0604020202020204" pitchFamily="34" charset="0"/>
              <a:buNone/>
            </a:pPr>
            <a:r>
              <a:rPr lang="en-US" b="0" dirty="0"/>
              <a:t>For example</a:t>
            </a:r>
            <a:r>
              <a:rPr lang="en-US" dirty="0"/>
              <a:t>, we do not want the insurance companies to have access to our genomic data. Also, most people would disagree to share their location 24/7 either publicly or with companies.</a:t>
            </a:r>
          </a:p>
          <a:p>
            <a:pPr marL="0" indent="0">
              <a:buFont typeface="Arial" panose="020B0604020202020204" pitchFamily="34" charset="0"/>
              <a:buNone/>
            </a:pPr>
            <a:r>
              <a:rPr lang="en-US" dirty="0"/>
              <a:t>We commonly refer to these types of data, as </a:t>
            </a:r>
            <a:r>
              <a:rPr lang="en-US" b="1" dirty="0"/>
              <a:t>sensitive</a:t>
            </a:r>
            <a:r>
              <a:rPr lang="en-US" dirty="0"/>
              <a:t> </a:t>
            </a:r>
            <a:r>
              <a:rPr lang="en-US" b="1" dirty="0"/>
              <a:t>data,</a:t>
            </a:r>
            <a:r>
              <a:rPr lang="en-US" dirty="0"/>
              <a:t> because we have to avoid disclosing the corresponding information to anyone. This constraint is sometimes ethical but in some cases the obligation is also legal.</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a:t>
            </a:fld>
            <a:endParaRPr lang="en-US"/>
          </a:p>
        </p:txBody>
      </p:sp>
    </p:spTree>
    <p:extLst>
      <p:ext uri="{BB962C8B-B14F-4D97-AF65-F5344CB8AC3E}">
        <p14:creationId xmlns:p14="http://schemas.microsoft.com/office/powerpoint/2010/main" val="1801541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count aggregate appears to be very simple and we saw how we can reconstruct them. However, we can use this operation to build more complex operations. An interesting proposal for randomized data has been to use them to build ML models.</a:t>
            </a:r>
          </a:p>
          <a:p>
            <a:pPr marL="171450" indent="-171450">
              <a:buFont typeface="Arial" panose="020B0604020202020204" pitchFamily="34" charset="0"/>
              <a:buChar char="•"/>
            </a:pPr>
            <a:r>
              <a:rPr lang="en-US" dirty="0"/>
              <a:t>Let’s see an example on how we can build a decision tree based on the count on randomized data. We assume that we have two classes and that we introduce them to the table as yet another column.</a:t>
            </a:r>
          </a:p>
          <a:p>
            <a:pPr marL="171450" indent="-171450">
              <a:buFont typeface="Arial" panose="020B0604020202020204" pitchFamily="34" charset="0"/>
              <a:buChar char="•"/>
            </a:pPr>
            <a:r>
              <a:rPr lang="en-US" dirty="0"/>
              <a:t>Similarly to building a normal decision tree, we start with all the data at the top. For each candidate split predicate, we can create a family of queries of counts in order to compute the </a:t>
            </a:r>
            <a:r>
              <a:rPr lang="en-US" dirty="0" err="1"/>
              <a:t>gini</a:t>
            </a:r>
            <a:r>
              <a:rPr lang="en-US" dirty="0"/>
              <a:t> index. For example, for a split in Age we could create queries with predicates (Age ≥ 30)∧Low, (Age ≥ 30)∧High, (Age &lt; 30)∧Low, (Age &lt; 30)∧High. Then, we can use the </a:t>
            </a:r>
            <a:r>
              <a:rPr lang="en-US" dirty="0" err="1"/>
              <a:t>gini</a:t>
            </a:r>
            <a:r>
              <a:rPr lang="en-US" dirty="0"/>
              <a:t> index to decide on a splitting predicate. </a:t>
            </a:r>
          </a:p>
          <a:p>
            <a:pPr marL="171450" indent="-171450">
              <a:buFont typeface="Arial" panose="020B0604020202020204" pitchFamily="34" charset="0"/>
              <a:buChar char="•"/>
            </a:pPr>
            <a:r>
              <a:rPr lang="en-US" dirty="0"/>
              <a:t>Once, we go down the new paths, top-down, we decide on new splitting predicates. Here we go through the same procedure to compute the </a:t>
            </a:r>
            <a:r>
              <a:rPr lang="en-US" dirty="0" err="1"/>
              <a:t>gini</a:t>
            </a:r>
            <a:r>
              <a:rPr lang="en-US" dirty="0"/>
              <a:t> index. But we have to take into account one detail:</a:t>
            </a:r>
          </a:p>
          <a:p>
            <a:pPr marL="628650" lvl="1" indent="-171450">
              <a:buFont typeface="Arial" panose="020B0604020202020204" pitchFamily="34" charset="0"/>
              <a:buChar char="•"/>
            </a:pPr>
            <a:r>
              <a:rPr lang="en-US" dirty="0"/>
              <a:t>We do not partition on the perturbed data. Otherwise, we would propagate errors from perturbations on the replaced values of the predicate columns.</a:t>
            </a:r>
          </a:p>
          <a:p>
            <a:pPr marL="628650" lvl="1" indent="-171450">
              <a:buFont typeface="Arial" panose="020B0604020202020204" pitchFamily="34" charset="0"/>
              <a:buChar char="•"/>
            </a:pPr>
            <a:r>
              <a:rPr lang="en-US" dirty="0"/>
              <a:t>Instead, we add the predicates of the prefix of the path to our queries once we go down (for example all the queries on the left subtree will include (age &lt; 30)) and run the families of queries on all the data to account for the multi-column transitions.</a:t>
            </a:r>
          </a:p>
          <a:p>
            <a:pPr marL="171450" lvl="0" indent="-171450">
              <a:buFont typeface="Arial" panose="020B0604020202020204" pitchFamily="34" charset="0"/>
              <a:buChar char="•"/>
            </a:pPr>
            <a:r>
              <a:rPr lang="en-US" dirty="0"/>
              <a:t>Then, we will continue until we have separated the classes or decided to prune the tree. The end result is a tree build in a way that respects the privacy of the people whose information is used for training.</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https://</a:t>
            </a:r>
            <a:r>
              <a:rPr lang="en-US" dirty="0" err="1"/>
              <a:t>en.wikipedia.org</a:t>
            </a:r>
            <a:r>
              <a:rPr lang="en-US" dirty="0"/>
              <a:t>/wiki/</a:t>
            </a:r>
            <a:r>
              <a:rPr lang="en-US" dirty="0" err="1"/>
              <a:t>Gini_coefficient</a:t>
            </a:r>
            <a:endParaRPr lang="en-US" dirty="0"/>
          </a:p>
          <a:p>
            <a:pPr marL="0" lv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20</a:t>
            </a:fld>
            <a:endParaRPr lang="en-US"/>
          </a:p>
        </p:txBody>
      </p:sp>
    </p:spTree>
    <p:extLst>
      <p:ext uri="{BB962C8B-B14F-4D97-AF65-F5344CB8AC3E}">
        <p14:creationId xmlns:p14="http://schemas.microsoft.com/office/powerpoint/2010/main" val="4184000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u="none" dirty="0">
                <a:solidFill>
                  <a:schemeClr val="tx1"/>
                </a:solidFill>
              </a:rPr>
              <a:t>Now, we’ll see the privacy guarantees that this approach can provide. We define privacy breaches as follows:</a:t>
            </a:r>
          </a:p>
          <a:p>
            <a:pPr marL="628650" lvl="1" indent="-171450">
              <a:buFont typeface="Arial" panose="020B0604020202020204" pitchFamily="34" charset="0"/>
              <a:buChar char="•"/>
            </a:pPr>
            <a:r>
              <a:rPr lang="en-US" b="0" u="none" dirty="0">
                <a:solidFill>
                  <a:schemeClr val="tx1"/>
                </a:solidFill>
              </a:rPr>
              <a:t>there is a privacy breach if observing an event for a record in the perturbed data gives a higher a posteriori probability for an event on the corresponding original data compared to the a priori probability. So observing the event suggests that it holds for the original data as well.</a:t>
            </a:r>
          </a:p>
          <a:p>
            <a:pPr marL="1085850" lvl="2" indent="-171450">
              <a:buFont typeface="Arial" panose="020B0604020202020204" pitchFamily="34" charset="0"/>
              <a:buChar char="•"/>
            </a:pPr>
            <a:r>
              <a:rPr lang="en-US" b="0" u="none" dirty="0">
                <a:solidFill>
                  <a:schemeClr val="tx1"/>
                </a:solidFill>
              </a:rPr>
              <a:t>A</a:t>
            </a:r>
            <a:r>
              <a:rPr lang="en-US" b="0" i="1" u="none" dirty="0">
                <a:solidFill>
                  <a:schemeClr val="tx1"/>
                </a:solidFill>
              </a:rPr>
              <a:t> priori</a:t>
            </a:r>
            <a:r>
              <a:rPr lang="en-US" b="0" u="none" dirty="0">
                <a:solidFill>
                  <a:schemeClr val="tx1"/>
                </a:solidFill>
              </a:rPr>
              <a:t> probability is a probability that is derived purely by </a:t>
            </a:r>
            <a:r>
              <a:rPr lang="en-US" b="0" u="none" dirty="0">
                <a:solidFill>
                  <a:schemeClr val="tx1"/>
                </a:solidFill>
                <a:hlinkClick r:id="rId3" tooltip="Deductive reasoning">
                  <a:extLst>
                    <a:ext uri="{A12FA001-AC4F-418D-AE19-62706E023703}">
                      <ahyp:hlinkClr xmlns:ahyp="http://schemas.microsoft.com/office/drawing/2018/hyperlinkcolor" val="tx"/>
                    </a:ext>
                  </a:extLst>
                </a:hlinkClick>
              </a:rPr>
              <a:t>deductive reasoning</a:t>
            </a:r>
            <a:r>
              <a:rPr lang="en-US" b="0" u="none" dirty="0">
                <a:solidFill>
                  <a:schemeClr val="tx1"/>
                </a:solidFill>
              </a:rPr>
              <a:t>. if there are </a:t>
            </a:r>
            <a:r>
              <a:rPr lang="en-US" b="0" i="1" u="none" dirty="0">
                <a:solidFill>
                  <a:schemeClr val="tx1"/>
                </a:solidFill>
              </a:rPr>
              <a:t>N</a:t>
            </a:r>
            <a:r>
              <a:rPr lang="en-US" b="0" u="none" dirty="0">
                <a:solidFill>
                  <a:schemeClr val="tx1"/>
                </a:solidFill>
              </a:rPr>
              <a:t> </a:t>
            </a:r>
            <a:r>
              <a:rPr lang="en-US" b="0" u="none" dirty="0">
                <a:solidFill>
                  <a:schemeClr val="tx1"/>
                </a:solidFill>
                <a:hlinkClick r:id="rId4" tooltip="Mutually exclusive">
                  <a:extLst>
                    <a:ext uri="{A12FA001-AC4F-418D-AE19-62706E023703}">
                      <ahyp:hlinkClr xmlns:ahyp="http://schemas.microsoft.com/office/drawing/2018/hyperlinkcolor" val="tx"/>
                    </a:ext>
                  </a:extLst>
                </a:hlinkClick>
              </a:rPr>
              <a:t>mutually exclusive</a:t>
            </a:r>
            <a:r>
              <a:rPr lang="en-US" b="0" u="none" dirty="0">
                <a:solidFill>
                  <a:schemeClr val="tx1"/>
                </a:solidFill>
              </a:rPr>
              <a:t> and </a:t>
            </a:r>
            <a:r>
              <a:rPr lang="en-US" b="0" u="none" dirty="0">
                <a:solidFill>
                  <a:schemeClr val="tx1"/>
                </a:solidFill>
                <a:hlinkClick r:id="rId5" tooltip="Collectively exhaustive">
                  <a:extLst>
                    <a:ext uri="{A12FA001-AC4F-418D-AE19-62706E023703}">
                      <ahyp:hlinkClr xmlns:ahyp="http://schemas.microsoft.com/office/drawing/2018/hyperlinkcolor" val="tx"/>
                    </a:ext>
                  </a:extLst>
                </a:hlinkClick>
              </a:rPr>
              <a:t>collectively exhaustive</a:t>
            </a:r>
            <a:r>
              <a:rPr lang="en-US" b="0" u="none" dirty="0">
                <a:solidFill>
                  <a:schemeClr val="tx1"/>
                </a:solidFill>
              </a:rPr>
              <a:t> events and if they are equally likely, then the probability of a given </a:t>
            </a:r>
            <a:r>
              <a:rPr lang="en-US" b="0" u="none" dirty="0">
                <a:solidFill>
                  <a:schemeClr val="tx1"/>
                </a:solidFill>
                <a:hlinkClick r:id="rId6" tooltip="Event (probability theory)">
                  <a:extLst>
                    <a:ext uri="{A12FA001-AC4F-418D-AE19-62706E023703}">
                      <ahyp:hlinkClr xmlns:ahyp="http://schemas.microsoft.com/office/drawing/2018/hyperlinkcolor" val="tx"/>
                    </a:ext>
                  </a:extLst>
                </a:hlinkClick>
              </a:rPr>
              <a:t>event</a:t>
            </a:r>
            <a:r>
              <a:rPr lang="en-US" b="0" u="none" dirty="0">
                <a:solidFill>
                  <a:schemeClr val="tx1"/>
                </a:solidFill>
              </a:rPr>
              <a:t> occurring is 1/</a:t>
            </a:r>
            <a:r>
              <a:rPr lang="en-US" b="0" i="1" u="none" dirty="0">
                <a:solidFill>
                  <a:schemeClr val="tx1"/>
                </a:solidFill>
              </a:rPr>
              <a:t>N</a:t>
            </a:r>
            <a:r>
              <a:rPr lang="en-US" b="0" u="none" dirty="0">
                <a:solidFill>
                  <a:schemeClr val="tx1"/>
                </a:solidFill>
              </a:rPr>
              <a:t>. Similarly the probability of one of a given collection of </a:t>
            </a:r>
            <a:r>
              <a:rPr lang="en-US" b="0" i="1" u="none" dirty="0">
                <a:solidFill>
                  <a:schemeClr val="tx1"/>
                </a:solidFill>
              </a:rPr>
              <a:t>K</a:t>
            </a:r>
            <a:r>
              <a:rPr lang="en-US" b="0" u="none" dirty="0">
                <a:solidFill>
                  <a:schemeClr val="tx1"/>
                </a:solidFill>
              </a:rPr>
              <a:t> events is </a:t>
            </a:r>
            <a:r>
              <a:rPr lang="en-US" b="0" i="1" u="none" dirty="0">
                <a:solidFill>
                  <a:schemeClr val="tx1"/>
                </a:solidFill>
              </a:rPr>
              <a:t>K</a:t>
            </a:r>
            <a:r>
              <a:rPr lang="en-US" b="0" u="none" dirty="0">
                <a:solidFill>
                  <a:schemeClr val="tx1"/>
                </a:solidFill>
              </a:rPr>
              <a:t> / </a:t>
            </a:r>
            <a:r>
              <a:rPr lang="en-US" b="0" i="1" u="none" dirty="0">
                <a:solidFill>
                  <a:schemeClr val="tx1"/>
                </a:solidFill>
              </a:rPr>
              <a:t>N</a:t>
            </a:r>
            <a:r>
              <a:rPr lang="en-US" b="0" u="none" dirty="0">
                <a:solidFill>
                  <a:schemeClr val="tx1"/>
                </a:solidFill>
              </a:rPr>
              <a:t>.</a:t>
            </a:r>
          </a:p>
          <a:p>
            <a:pPr marL="1085850" lvl="2" indent="-171450">
              <a:buFont typeface="Arial" panose="020B0604020202020204" pitchFamily="34" charset="0"/>
              <a:buChar char="•"/>
            </a:pPr>
            <a:r>
              <a:rPr lang="en-US" b="0" u="none" dirty="0">
                <a:solidFill>
                  <a:schemeClr val="tx1"/>
                </a:solidFill>
              </a:rPr>
              <a:t>A posteriori probability or the empirical probability, </a:t>
            </a:r>
            <a:r>
              <a:rPr lang="en-US" b="0" u="none" dirty="0">
                <a:solidFill>
                  <a:schemeClr val="tx1"/>
                </a:solidFill>
                <a:hlinkClick r:id="rId7" tooltip="Frequency (statistics)">
                  <a:extLst>
                    <a:ext uri="{A12FA001-AC4F-418D-AE19-62706E023703}">
                      <ahyp:hlinkClr xmlns:ahyp="http://schemas.microsoft.com/office/drawing/2018/hyperlinkcolor" val="tx"/>
                    </a:ext>
                  </a:extLst>
                </a:hlinkClick>
              </a:rPr>
              <a:t>relative frequency</a:t>
            </a:r>
            <a:r>
              <a:rPr lang="en-US" b="0" u="none" dirty="0">
                <a:solidFill>
                  <a:schemeClr val="tx1"/>
                </a:solidFill>
              </a:rPr>
              <a:t>, or experimental probability of an event is the ratio of the number of outcomes in which a specified event occurs to the total number of trials</a:t>
            </a:r>
          </a:p>
          <a:p>
            <a:pPr marL="628650" lvl="1" indent="-171450">
              <a:buFont typeface="Arial" panose="020B0604020202020204" pitchFamily="34" charset="0"/>
              <a:buChar char="•"/>
            </a:pPr>
            <a:r>
              <a:rPr lang="en-US" b="0" u="none" dirty="0">
                <a:solidFill>
                  <a:schemeClr val="tx1"/>
                </a:solidFill>
              </a:rPr>
              <a:t>also there is a privacy breach if an event is much more common in the original data when compared to the replacing distribution. Then, if we observe the event, we know the value comes from retention with high probability and this constitutes a violation of the privacy scheme.</a:t>
            </a:r>
          </a:p>
          <a:p>
            <a:pPr marL="171450" lvl="0" indent="-171450">
              <a:buFont typeface="Arial" panose="020B0604020202020204" pitchFamily="34" charset="0"/>
              <a:buChar char="•"/>
            </a:pPr>
            <a:r>
              <a:rPr lang="en-US" b="0" u="none" dirty="0">
                <a:solidFill>
                  <a:schemeClr val="tx1"/>
                </a:solidFill>
              </a:rPr>
              <a:t>The formal definition of a (s, p_1, p_2) breach is shown here in the slide</a:t>
            </a:r>
          </a:p>
          <a:p>
            <a:pPr marL="171450" lvl="0" indent="-171450">
              <a:buFont typeface="Arial" panose="020B0604020202020204" pitchFamily="34" charset="0"/>
              <a:buChar char="•"/>
            </a:pPr>
            <a:r>
              <a:rPr lang="en-US" b="0" u="none" dirty="0">
                <a:solidFill>
                  <a:schemeClr val="tx1"/>
                </a:solidFill>
              </a:rPr>
              <a:t>So what we see in the graph here, which plots the maximum retention probability for a 3-column query that can give a specific guarantee against the a priori probability of events, we see that we can have relatively high retention rates until we get to very common events = high a priori probabilities. So the adversary cannot be entirely sure, whether observing an event is because of the replacement or the retention even if we retain a majority of the values. </a:t>
            </a:r>
          </a:p>
          <a:p>
            <a:pPr marL="171450" lvl="0" indent="-171450">
              <a:buFont typeface="Arial" panose="020B0604020202020204" pitchFamily="34" charset="0"/>
              <a:buChar char="•"/>
            </a:pPr>
            <a:r>
              <a:rPr lang="en-US" b="0" u="none" dirty="0">
                <a:solidFill>
                  <a:schemeClr val="tx1"/>
                </a:solidFill>
              </a:rPr>
              <a:t>For larger values of s, we need lower retention probabilities because we have to compensate for events that are significantly more common in unperturbed data. So observing them would normally mean that the data is retained.</a:t>
            </a:r>
          </a:p>
          <a:p>
            <a:pPr marL="171450" lvl="0" indent="-171450">
              <a:buFont typeface="Arial" panose="020B0604020202020204" pitchFamily="34" charset="0"/>
              <a:buChar char="•"/>
            </a:pPr>
            <a:r>
              <a:rPr lang="en-US" b="0" u="none" dirty="0">
                <a:solidFill>
                  <a:schemeClr val="tx1"/>
                </a:solidFill>
              </a:rPr>
              <a:t>To give an example of the graph, we see that when the </a:t>
            </a:r>
            <a:r>
              <a:rPr lang="en-US" b="0" u="none" dirty="0" err="1">
                <a:solidFill>
                  <a:schemeClr val="tx1"/>
                </a:solidFill>
              </a:rPr>
              <a:t>apriori</a:t>
            </a:r>
            <a:r>
              <a:rPr lang="en-US" b="0" u="none" dirty="0">
                <a:solidFill>
                  <a:schemeClr val="tx1"/>
                </a:solidFill>
              </a:rPr>
              <a:t> probability of an event is 0.4, then to get a guarantee that the adversary cannot infer with more than 95% probability when s is 1, we need to replace only 30% of our records.</a:t>
            </a:r>
          </a:p>
          <a:p>
            <a:pPr marL="171450" lvl="0" indent="-171450">
              <a:buFont typeface="Arial" panose="020B0604020202020204" pitchFamily="34" charset="0"/>
              <a:buChar char="•"/>
            </a:pPr>
            <a:r>
              <a:rPr lang="en-US" b="0" u="none" dirty="0">
                <a:solidFill>
                  <a:schemeClr val="tx1"/>
                </a:solidFill>
              </a:rPr>
              <a:t>In any case, we see the convenient property that the retention probability is a parameter for the desired property guarantee and we can set it to target the privacy error tradeoff.</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21</a:t>
            </a:fld>
            <a:endParaRPr lang="en-US"/>
          </a:p>
        </p:txBody>
      </p:sp>
    </p:spTree>
    <p:extLst>
      <p:ext uri="{BB962C8B-B14F-4D97-AF65-F5344CB8AC3E}">
        <p14:creationId xmlns:p14="http://schemas.microsoft.com/office/powerpoint/2010/main" val="3217876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now we saw a way that allows publishing data, that we can query them directly and also build more complex operations on top of the technique.</a:t>
            </a:r>
          </a:p>
          <a:p>
            <a:pPr marL="171450" indent="-171450">
              <a:buFont typeface="Arial" panose="020B0604020202020204" pitchFamily="34" charset="0"/>
              <a:buChar char="•"/>
            </a:pPr>
            <a:r>
              <a:rPr lang="en-US" dirty="0"/>
              <a:t>Of course, retention replacement is not absolute. We can use other distributions or we can use other randomization schemes. And we can also extend support for categorical or discrete data</a:t>
            </a:r>
          </a:p>
          <a:p>
            <a:pPr marL="171450" indent="-171450">
              <a:buFont typeface="Arial" panose="020B0604020202020204" pitchFamily="34" charset="0"/>
              <a:buChar char="•"/>
            </a:pPr>
            <a:r>
              <a:rPr lang="en-US" dirty="0"/>
              <a:t>On the downside, we have the error introduced and the integrity of the data broken. Invariant holding for the original data do not work </a:t>
            </a:r>
            <a:r>
              <a:rPr lang="en-US"/>
              <a:t>out anymore</a:t>
            </a:r>
            <a:r>
              <a:rPr lang="en-US" dirty="0"/>
              <a:t>.</a:t>
            </a:r>
            <a:endParaRPr lang="en-US"/>
          </a:p>
        </p:txBody>
      </p:sp>
      <p:sp>
        <p:nvSpPr>
          <p:cNvPr id="4" name="Slide Number Placeholder 3"/>
          <p:cNvSpPr>
            <a:spLocks noGrp="1"/>
          </p:cNvSpPr>
          <p:nvPr>
            <p:ph type="sldNum" sz="quarter" idx="10"/>
          </p:nvPr>
        </p:nvSpPr>
        <p:spPr/>
        <p:txBody>
          <a:bodyPr/>
          <a:lstStyle/>
          <a:p>
            <a:fld id="{AA2B018A-536A-4E95-B27E-3171BA8DAA5E}" type="slidenum">
              <a:rPr lang="en-US" smtClean="0"/>
              <a:pPr/>
              <a:t>22</a:t>
            </a:fld>
            <a:endParaRPr lang="en-US"/>
          </a:p>
        </p:txBody>
      </p:sp>
    </p:spTree>
    <p:extLst>
      <p:ext uri="{BB962C8B-B14F-4D97-AF65-F5344CB8AC3E}">
        <p14:creationId xmlns:p14="http://schemas.microsoft.com/office/powerpoint/2010/main" val="349321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we saw that we can publish randomized data but we lose integrity.</a:t>
            </a:r>
          </a:p>
          <a:p>
            <a:r>
              <a:rPr lang="en-US" dirty="0"/>
              <a:t>Now, let’s examine a privacy scheme that keeps data accurate</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L. Sweeney. K-Anonymity: a model for protecting privacy. Intl. Journal on Uncertainty, Fuzziness and Knowledge- based Systems, 10(5), 2002. </a:t>
            </a:r>
            <a:endParaRPr lang="en-US" dirty="0">
              <a:effectLst/>
            </a:endParaRPr>
          </a:p>
          <a:p>
            <a:r>
              <a:rPr lang="en-US" dirty="0"/>
              <a:t>https://</a:t>
            </a:r>
            <a:r>
              <a:rPr lang="en-US" dirty="0" err="1"/>
              <a:t>epic.org</a:t>
            </a:r>
            <a:r>
              <a:rPr lang="en-US" dirty="0"/>
              <a:t>/privacy/reidentification/</a:t>
            </a:r>
            <a:r>
              <a:rPr lang="en-US" dirty="0" err="1"/>
              <a:t>Sweeney_Article.pdf</a:t>
            </a:r>
            <a:r>
              <a:rPr lang="en-US" dirty="0"/>
              <a:t>  </a:t>
            </a:r>
          </a:p>
          <a:p>
            <a:r>
              <a:rPr lang="en-US" dirty="0">
                <a:solidFill>
                  <a:srgbClr val="FF0000"/>
                </a:solidFill>
              </a:rPr>
              <a:t>(link </a:t>
            </a:r>
            <a:r>
              <a:rPr lang="en-US" dirty="0" err="1">
                <a:solidFill>
                  <a:srgbClr val="FF0000"/>
                </a:solidFill>
              </a:rPr>
              <a:t>promts</a:t>
            </a:r>
            <a:r>
              <a:rPr lang="en-US" dirty="0">
                <a:solidFill>
                  <a:srgbClr val="FF0000"/>
                </a:solidFill>
              </a:rPr>
              <a:t> to print, press cancel and you are good to go)</a:t>
            </a:r>
          </a:p>
          <a:p>
            <a:endParaRPr lang="en-US" dirty="0">
              <a:solidFill>
                <a:srgbClr val="FF00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L. Sweeney. </a:t>
            </a:r>
            <a:r>
              <a:rPr lang="en-US" sz="1200" kern="1200" dirty="0" err="1">
                <a:solidFill>
                  <a:schemeClr val="tx1"/>
                </a:solidFill>
                <a:effectLst/>
                <a:latin typeface="Arial" charset="0"/>
                <a:ea typeface="+mn-ea"/>
                <a:cs typeface="Arial" charset="0"/>
              </a:rPr>
              <a:t>Datafly</a:t>
            </a:r>
            <a:r>
              <a:rPr lang="en-US" sz="1200" kern="1200" dirty="0">
                <a:solidFill>
                  <a:schemeClr val="tx1"/>
                </a:solidFill>
                <a:effectLst/>
                <a:latin typeface="Arial" charset="0"/>
                <a:ea typeface="+mn-ea"/>
                <a:cs typeface="Arial" charset="0"/>
              </a:rPr>
              <a:t>: A system for providing anonymity in medical data. In Proceedings of Eleventh International Conference on Database Security, pages 356-381. Database Security XI: Status and Prospects, 1998. </a:t>
            </a:r>
            <a:endParaRPr lang="en-US" dirty="0"/>
          </a:p>
          <a:p>
            <a:r>
              <a:rPr lang="en-US" dirty="0">
                <a:solidFill>
                  <a:srgbClr val="FF0000"/>
                </a:solidFill>
              </a:rPr>
              <a:t>https://</a:t>
            </a:r>
            <a:r>
              <a:rPr lang="en-US" dirty="0" err="1">
                <a:solidFill>
                  <a:srgbClr val="FF0000"/>
                </a:solidFill>
              </a:rPr>
              <a:t>dataprivacylab.org</a:t>
            </a:r>
            <a:r>
              <a:rPr lang="en-US" dirty="0">
                <a:solidFill>
                  <a:srgbClr val="FF0000"/>
                </a:solidFill>
              </a:rPr>
              <a:t>/</a:t>
            </a:r>
            <a:r>
              <a:rPr lang="en-US" dirty="0" err="1">
                <a:solidFill>
                  <a:srgbClr val="FF0000"/>
                </a:solidFill>
              </a:rPr>
              <a:t>datafly</a:t>
            </a:r>
            <a:r>
              <a:rPr lang="en-US" dirty="0">
                <a:solidFill>
                  <a:srgbClr val="FF0000"/>
                </a:solidFill>
              </a:rPr>
              <a:t>/paper2.pdf</a:t>
            </a:r>
          </a:p>
          <a:p>
            <a:r>
              <a:rPr lang="en-US" dirty="0">
                <a:solidFill>
                  <a:srgbClr val="FF0000"/>
                </a:solidFill>
              </a:rPr>
              <a:t>sections 3.5 and 3.6</a:t>
            </a:r>
          </a:p>
          <a:p>
            <a:endParaRPr lang="en-US" dirty="0">
              <a:solidFill>
                <a:srgbClr val="FF00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err="1">
                <a:solidFill>
                  <a:schemeClr val="tx1"/>
                </a:solidFill>
                <a:effectLst/>
                <a:latin typeface="Arial" charset="0"/>
                <a:ea typeface="+mn-ea"/>
                <a:cs typeface="Arial" charset="0"/>
              </a:rPr>
              <a:t>Machanavajjhala</a:t>
            </a:r>
            <a:r>
              <a:rPr lang="en-US" sz="1200" kern="1200" dirty="0">
                <a:solidFill>
                  <a:schemeClr val="tx1"/>
                </a:solidFill>
                <a:effectLst/>
                <a:latin typeface="Arial" charset="0"/>
                <a:ea typeface="+mn-ea"/>
                <a:cs typeface="Arial" charset="0"/>
              </a:rPr>
              <a:t> A., </a:t>
            </a:r>
            <a:r>
              <a:rPr lang="en-US" sz="1200" kern="1200" dirty="0" err="1">
                <a:solidFill>
                  <a:schemeClr val="tx1"/>
                </a:solidFill>
                <a:effectLst/>
                <a:latin typeface="Arial" charset="0"/>
                <a:ea typeface="+mn-ea"/>
                <a:cs typeface="Arial" charset="0"/>
              </a:rPr>
              <a:t>Gehrke</a:t>
            </a:r>
            <a:r>
              <a:rPr lang="en-US" sz="1200" kern="1200" dirty="0">
                <a:solidFill>
                  <a:schemeClr val="tx1"/>
                </a:solidFill>
                <a:effectLst/>
                <a:latin typeface="Arial" charset="0"/>
                <a:ea typeface="+mn-ea"/>
                <a:cs typeface="Arial" charset="0"/>
              </a:rPr>
              <a:t> J., </a:t>
            </a:r>
            <a:r>
              <a:rPr lang="en-US" sz="1200" kern="1200" dirty="0" err="1">
                <a:solidFill>
                  <a:schemeClr val="tx1"/>
                </a:solidFill>
                <a:effectLst/>
                <a:latin typeface="Arial" charset="0"/>
                <a:ea typeface="+mn-ea"/>
                <a:cs typeface="Arial" charset="0"/>
              </a:rPr>
              <a:t>Kifer</a:t>
            </a:r>
            <a:r>
              <a:rPr lang="en-US" sz="1200" kern="1200" dirty="0">
                <a:solidFill>
                  <a:schemeClr val="tx1"/>
                </a:solidFill>
                <a:effectLst/>
                <a:latin typeface="Arial" charset="0"/>
                <a:ea typeface="+mn-ea"/>
                <a:cs typeface="Arial" charset="0"/>
              </a:rPr>
              <a:t> D., and </a:t>
            </a:r>
            <a:r>
              <a:rPr lang="en-US" sz="1200" kern="1200" dirty="0" err="1">
                <a:solidFill>
                  <a:schemeClr val="tx1"/>
                </a:solidFill>
                <a:effectLst/>
                <a:latin typeface="Arial" charset="0"/>
                <a:ea typeface="+mn-ea"/>
                <a:cs typeface="Arial" charset="0"/>
              </a:rPr>
              <a:t>Venkitasubramaniam</a:t>
            </a:r>
            <a:r>
              <a:rPr lang="en-US" sz="1200" kern="1200" dirty="0">
                <a:solidFill>
                  <a:schemeClr val="tx1"/>
                </a:solidFill>
                <a:effectLst/>
                <a:latin typeface="Arial" charset="0"/>
                <a:ea typeface="+mn-ea"/>
                <a:cs typeface="Arial" charset="0"/>
              </a:rPr>
              <a:t> M.: l-Diversity: Privacy Beyond k-Anonymity. </a:t>
            </a:r>
            <a:r>
              <a:rPr lang="en-US" sz="1200" i="1" kern="1200" dirty="0">
                <a:solidFill>
                  <a:schemeClr val="tx1"/>
                </a:solidFill>
                <a:effectLst/>
                <a:latin typeface="Arial" charset="0"/>
                <a:ea typeface="+mn-ea"/>
                <a:cs typeface="Arial" charset="0"/>
              </a:rPr>
              <a:t>ICDE</a:t>
            </a:r>
            <a:r>
              <a:rPr lang="en-US" sz="1200" kern="1200" dirty="0">
                <a:solidFill>
                  <a:schemeClr val="tx1"/>
                </a:solidFill>
                <a:effectLst/>
                <a:latin typeface="Arial" charset="0"/>
                <a:ea typeface="+mn-ea"/>
                <a:cs typeface="Arial" charset="0"/>
              </a:rPr>
              <a:t>, 2006. </a:t>
            </a:r>
            <a:endParaRPr lang="en-US" dirty="0"/>
          </a:p>
          <a:p>
            <a:r>
              <a:rPr lang="en-US" dirty="0"/>
              <a:t>https://</a:t>
            </a:r>
            <a:r>
              <a:rPr lang="en-US" dirty="0" err="1"/>
              <a:t>www.utdallas.edu</a:t>
            </a:r>
            <a:r>
              <a:rPr lang="en-US" dirty="0"/>
              <a:t>/~</a:t>
            </a:r>
            <a:r>
              <a:rPr lang="en-US" dirty="0" err="1"/>
              <a:t>muratk</a:t>
            </a:r>
            <a:r>
              <a:rPr lang="en-US" dirty="0"/>
              <a:t>/courses/privacy08f_files/</a:t>
            </a:r>
            <a:r>
              <a:rPr lang="en-US" dirty="0" err="1"/>
              <a:t>ldiversity.pdf</a:t>
            </a:r>
            <a:endParaRPr lang="en-US" dirty="0"/>
          </a:p>
          <a:p>
            <a:r>
              <a:rPr lang="en-US" dirty="0"/>
              <a:t>section 1.1 (and 4 has the solution)</a:t>
            </a:r>
          </a:p>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AA2B018A-536A-4E95-B27E-3171BA8DAA5E}" type="slidenum">
              <a:rPr lang="en-US" smtClean="0"/>
              <a:pPr/>
              <a:t>23</a:t>
            </a:fld>
            <a:endParaRPr lang="en-US"/>
          </a:p>
        </p:txBody>
      </p:sp>
    </p:spTree>
    <p:extLst>
      <p:ext uri="{BB962C8B-B14F-4D97-AF65-F5344CB8AC3E}">
        <p14:creationId xmlns:p14="http://schemas.microsoft.com/office/powerpoint/2010/main" val="1866369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scenario here is that we want to publish a version of the data that can be used publicly, for example by the research community. For the analysis, they need factual data that can be used in order to draw some conclusions.</a:t>
            </a:r>
          </a:p>
          <a:p>
            <a:pPr marL="0" indent="0">
              <a:buFont typeface="Arial" panose="020B0604020202020204" pitchFamily="34" charset="0"/>
              <a:buNone/>
            </a:pPr>
            <a:r>
              <a:rPr lang="en-US" dirty="0"/>
              <a:t>Still, we want the published data to respect the privacy of the people they reference, for example we don’t want to report that a certain person has been diagnosed with a specific disease. So, we essentially want to publish a subset of the data can be useful for interested parties but it should be impossible to identify the people that the records refer to.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 the first idea that pops to mind is, why not just drop the columns that can be used as identifier, essentially the candidate keys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24</a:t>
            </a:fld>
            <a:endParaRPr lang="en-US"/>
          </a:p>
        </p:txBody>
      </p:sp>
    </p:spTree>
    <p:extLst>
      <p:ext uri="{BB962C8B-B14F-4D97-AF65-F5344CB8AC3E}">
        <p14:creationId xmlns:p14="http://schemas.microsoft.com/office/powerpoint/2010/main" val="2166810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is actually a common approach in practice. Let’s see an example:</a:t>
            </a:r>
          </a:p>
          <a:p>
            <a:pPr marL="0" indent="0">
              <a:buFont typeface="Arial" panose="020B0604020202020204" pitchFamily="34" charset="0"/>
              <a:buNone/>
            </a:pPr>
            <a:r>
              <a:rPr lang="en-US" dirty="0"/>
              <a:t>Suppose that we have a table of medical data from a hospital and for each case we record the details of the person and information on the diagnosis.</a:t>
            </a:r>
          </a:p>
          <a:p>
            <a:pPr marL="0" indent="0">
              <a:buFont typeface="Arial" panose="020B0604020202020204" pitchFamily="34" charset="0"/>
              <a:buNone/>
            </a:pPr>
            <a:r>
              <a:rPr lang="en-US" dirty="0"/>
              <a:t>Now, we can identify which attributes are unique and as a result, candidate keys. The name of the person, any id numbers, the phone number and in some formats the address could be unique. So, some data owners remove these columns and publish the rest such as the date of birth, the zip code and the gender.</a:t>
            </a:r>
          </a:p>
          <a:p>
            <a:pPr marL="0" indent="0">
              <a:buFont typeface="Arial" panose="020B0604020202020204" pitchFamily="34" charset="0"/>
              <a:buNone/>
            </a:pPr>
            <a:r>
              <a:rPr lang="en-US" dirty="0"/>
              <a:t>Now, let’s repeat the question again. Is this sufficient?</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25</a:t>
            </a:fld>
            <a:endParaRPr lang="en-US"/>
          </a:p>
        </p:txBody>
      </p:sp>
    </p:spTree>
    <p:extLst>
      <p:ext uri="{BB962C8B-B14F-4D97-AF65-F5344CB8AC3E}">
        <p14:creationId xmlns:p14="http://schemas.microsoft.com/office/powerpoint/2010/main" val="1337262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answer is no. </a:t>
            </a:r>
          </a:p>
          <a:p>
            <a:pPr marL="171450" indent="-171450">
              <a:buFont typeface="Arial" panose="020B0604020202020204" pitchFamily="34" charset="0"/>
              <a:buChar char="•"/>
            </a:pPr>
            <a:r>
              <a:rPr lang="en-US" dirty="0"/>
              <a:t>Let’s suppose that we have our released medical data, from which we have dropped the unique columns. Also, let’s take another publicly available dataset such as the voter registration data, Then, we will see that some of the remaining attributes are common.</a:t>
            </a:r>
          </a:p>
          <a:p>
            <a:pPr marL="171450" indent="-171450">
              <a:buFont typeface="Arial" panose="020B0604020202020204" pitchFamily="34" charset="0"/>
              <a:buChar char="•"/>
            </a:pPr>
            <a:r>
              <a:rPr lang="en-US" dirty="0"/>
              <a:t>Here, we have to note two important issues:</a:t>
            </a:r>
          </a:p>
          <a:p>
            <a:pPr marL="628650" lvl="1" indent="-171450">
              <a:buFont typeface="Arial" panose="020B0604020202020204" pitchFamily="34" charset="0"/>
              <a:buChar char="•"/>
            </a:pPr>
            <a:r>
              <a:rPr lang="en-US" dirty="0"/>
              <a:t>first, the voter registration data is not anonymized so we have the identifying attributes and we know the values of the common attributes, the zip code, the birth date and the gender, for each person</a:t>
            </a:r>
          </a:p>
          <a:p>
            <a:pPr marL="628650" lvl="1" indent="-171450">
              <a:buFont typeface="Arial" panose="020B0604020202020204" pitchFamily="34" charset="0"/>
              <a:buChar char="•"/>
            </a:pPr>
            <a:r>
              <a:rPr lang="en-US" dirty="0"/>
              <a:t>second, while the attributes that the 2 datasets have in common are not unique, they come close to it. In fact, this triplet of attributes is unique for 87% of the US residents. This is what we call a </a:t>
            </a:r>
            <a:r>
              <a:rPr lang="en-US" b="1" dirty="0"/>
              <a:t>quasi-identifier</a:t>
            </a:r>
            <a:r>
              <a:rPr lang="en-US" b="0" dirty="0"/>
              <a:t> because it is not an identifier but comes close.</a:t>
            </a:r>
            <a:endParaRPr lang="en-US" b="1" dirty="0"/>
          </a:p>
          <a:p>
            <a:pPr marL="171450" lvl="0" indent="-171450">
              <a:buFont typeface="Arial" panose="020B0604020202020204" pitchFamily="34" charset="0"/>
              <a:buChar char="•"/>
            </a:pPr>
            <a:r>
              <a:rPr lang="en-US" dirty="0"/>
              <a:t>Given the two issues we noted, if we perform a join for the quasi-identifier we can identify the majority of the people in the released table of medical data.</a:t>
            </a:r>
          </a:p>
          <a:p>
            <a:pPr marL="171450" lvl="0" indent="-171450">
              <a:buFont typeface="Arial" panose="020B0604020202020204" pitchFamily="34" charset="0"/>
              <a:buChar char="•"/>
            </a:pPr>
            <a:r>
              <a:rPr lang="en-US" dirty="0"/>
              <a:t>Sweeny, the author of the first paper on k-anonymity, notably narrated about how he was able to find the medical diagnosis for William Weld, governor of Massachusetts back in the 90s.</a:t>
            </a:r>
          </a:p>
          <a:p>
            <a:pPr marL="171450" lvl="0" indent="-171450">
              <a:buFont typeface="Arial" panose="020B0604020202020204" pitchFamily="34" charset="0"/>
              <a:buChar char="•"/>
            </a:pPr>
            <a:r>
              <a:rPr lang="en-US" dirty="0"/>
              <a:t>So now we saw that we have quasi-identifiers, we saw the risk of linking attacks and we saw that the naïve approach does not work out overall.</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26</a:t>
            </a:fld>
            <a:endParaRPr lang="en-US"/>
          </a:p>
        </p:txBody>
      </p:sp>
    </p:spTree>
    <p:extLst>
      <p:ext uri="{BB962C8B-B14F-4D97-AF65-F5344CB8AC3E}">
        <p14:creationId xmlns:p14="http://schemas.microsoft.com/office/powerpoint/2010/main" val="3207600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do we do about linking attacks. The solution that Sweeny proposed is k-anonymity.</a:t>
            </a:r>
          </a:p>
          <a:p>
            <a:pPr marL="171450" indent="-171450">
              <a:buFont typeface="Arial" panose="020B0604020202020204" pitchFamily="34" charset="0"/>
              <a:buChar char="•"/>
            </a:pPr>
            <a:r>
              <a:rPr lang="en-US" dirty="0"/>
              <a:t>k-anonymity is essentially a property that we want to hold for our released data. We want each value combination in a quasi-identifier to have at least k occurrences.</a:t>
            </a:r>
          </a:p>
          <a:p>
            <a:pPr marL="171450" indent="-171450">
              <a:buFont typeface="Arial" panose="020B0604020202020204" pitchFamily="34" charset="0"/>
              <a:buChar char="•"/>
            </a:pPr>
            <a:r>
              <a:rPr lang="en-US" dirty="0"/>
              <a:t>As an example, take a look at the table shown in the slide. Assuming that the quasi-identifier is (Nationality, Birth year, Gender) we see that each combination of values occurs at least 2 times, which means that we have 2-anonymity. In case of a linking attack, this quasi-identifier will link each person to at least 2 different records in the released table, so the probability that we guess which record is the correct one is 50% at worst.</a:t>
            </a:r>
          </a:p>
          <a:p>
            <a:pPr marL="171450" indent="-171450">
              <a:buFont typeface="Arial" panose="020B0604020202020204" pitchFamily="34" charset="0"/>
              <a:buChar char="•"/>
            </a:pPr>
            <a:r>
              <a:rPr lang="en-US" dirty="0"/>
              <a:t>In general, k-anonymity means that each linking attack results in k candidate records and the probability of correct disclosure is 1/k. The higher the k, the better the guarantee.</a:t>
            </a:r>
          </a:p>
          <a:p>
            <a:pPr marL="171450" indent="-171450">
              <a:buFont typeface="Arial" panose="020B0604020202020204" pitchFamily="34" charset="0"/>
              <a:buChar char="•"/>
            </a:pPr>
            <a:r>
              <a:rPr lang="en-US" dirty="0"/>
              <a:t>The important question is, how do we achieve this type of property. We already saw one way suppression which results in discarding columns completely but this is usually too coarse-grained and using it beyond identifiers can make the data useless. The other way to go is to generalize data. Let’s see what that means in the next slide.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27</a:t>
            </a:fld>
            <a:endParaRPr lang="en-US"/>
          </a:p>
        </p:txBody>
      </p:sp>
    </p:spTree>
    <p:extLst>
      <p:ext uri="{BB962C8B-B14F-4D97-AF65-F5344CB8AC3E}">
        <p14:creationId xmlns:p14="http://schemas.microsoft.com/office/powerpoint/2010/main" val="3392687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generalization approach comes from the observation that values can be represented in different granularities creating a hierarchy of values. Starting at the bottom we have the most accurate values and going upwards we have broader ranges. There are multiple ways to go to determine the hierarchy.</a:t>
            </a:r>
          </a:p>
          <a:p>
            <a:pPr marL="171450" indent="-171450">
              <a:buFont typeface="Arial" panose="020B0604020202020204" pitchFamily="34" charset="0"/>
              <a:buChar char="•"/>
            </a:pPr>
            <a:r>
              <a:rPr lang="en-US" dirty="0"/>
              <a:t>So, what we end up doing is replacing specific values with a range of values. Then, the resulting attribute might still hold some value for the analysis even though the table is k-anonymous</a:t>
            </a:r>
          </a:p>
          <a:p>
            <a:pPr marL="171450" indent="-171450">
              <a:buFont typeface="Arial" panose="020B0604020202020204" pitchFamily="34" charset="0"/>
              <a:buChar char="•"/>
            </a:pPr>
            <a:r>
              <a:rPr lang="en-US" dirty="0"/>
              <a:t>In the example, we apply this idea for ZIP codes. We replace codes 1004, 1005 to a whole range of zip codes, from 1000 to 1005 which is a step towards anonymity. We also apply the idea to the birth dates. For the two female patients, we only keep the fact that they were born in January and generalize the rest of the date string.</a:t>
            </a:r>
          </a:p>
          <a:p>
            <a:pPr marL="171450" indent="-171450">
              <a:buFont typeface="Arial" panose="020B0604020202020204" pitchFamily="34" charset="0"/>
              <a:buChar char="•"/>
            </a:pPr>
            <a:r>
              <a:rPr lang="en-US" dirty="0"/>
              <a:t>We see that we can take fine-grained decisions. As an example, we don’t have to generalize 1006 zip codes as well. [1000-1005] is enough to achieve k-anonymity and we do not need to sacrifice more accuracy for our data. Additionally, we can suppress only some values in a column such as birth-date</a:t>
            </a:r>
            <a:r>
              <a:rPr lang="el-GR" dirty="0"/>
              <a:t>.</a:t>
            </a: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28</a:t>
            </a:fld>
            <a:endParaRPr lang="en-US"/>
          </a:p>
        </p:txBody>
      </p:sp>
    </p:spTree>
    <p:extLst>
      <p:ext uri="{BB962C8B-B14F-4D97-AF65-F5344CB8AC3E}">
        <p14:creationId xmlns:p14="http://schemas.microsoft.com/office/powerpoint/2010/main" val="3860220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have discussed the techniques but we still haven’t given a concrete algorithm on how to achieve k-anonymity</a:t>
            </a:r>
          </a:p>
          <a:p>
            <a:pPr marL="0" indent="0">
              <a:buFont typeface="Arial" panose="020B0604020202020204" pitchFamily="34" charset="0"/>
              <a:buNone/>
            </a:pPr>
            <a:r>
              <a:rPr lang="en-US" dirty="0"/>
              <a:t>Actually, we want to use the techniques we mentioned in order to get a k-anonymized dataset that retains the most information possible. We refer to this as </a:t>
            </a:r>
            <a:r>
              <a:rPr lang="en-US" b="1" dirty="0">
                <a:solidFill>
                  <a:schemeClr val="tx1"/>
                </a:solidFill>
              </a:rPr>
              <a:t>minimal k-anonymization.</a:t>
            </a:r>
            <a:r>
              <a:rPr lang="en-US" dirty="0"/>
              <a:t> </a:t>
            </a:r>
          </a:p>
          <a:p>
            <a:pPr marL="0" indent="0">
              <a:buFont typeface="Arial" panose="020B0604020202020204" pitchFamily="34" charset="0"/>
              <a:buNone/>
            </a:pPr>
            <a:r>
              <a:rPr lang="en-US" dirty="0"/>
              <a:t>Otherwise, we could suppress everything but the data would not be useful. </a:t>
            </a:r>
          </a:p>
          <a:p>
            <a:pPr marL="0" indent="0">
              <a:buFont typeface="Arial" panose="020B0604020202020204" pitchFamily="34" charset="0"/>
              <a:buNone/>
            </a:pPr>
            <a:endParaRPr lang="en-US" b="1" dirty="0">
              <a:solidFill>
                <a:schemeClr val="tx1"/>
              </a:solidFill>
            </a:endParaRPr>
          </a:p>
          <a:p>
            <a:pPr marL="0" indent="0">
              <a:buFont typeface="Arial" panose="020B0604020202020204" pitchFamily="34" charset="0"/>
              <a:buNone/>
            </a:pPr>
            <a:r>
              <a:rPr lang="en-US" b="0" dirty="0">
                <a:solidFill>
                  <a:schemeClr val="tx1"/>
                </a:solidFill>
              </a:rPr>
              <a:t>Minimal k-anonymization is not an easy problem to solve. It has been proven for k &gt;= 3 that minimal k-anonymization is NP-hard so it is an expensive algorithm.</a:t>
            </a:r>
          </a:p>
          <a:p>
            <a:pPr marL="0" indent="0">
              <a:buFont typeface="Arial" panose="020B0604020202020204" pitchFamily="34" charset="0"/>
              <a:buNone/>
            </a:pPr>
            <a:r>
              <a:rPr lang="en-US" b="0" dirty="0">
                <a:solidFill>
                  <a:schemeClr val="tx1"/>
                </a:solidFill>
              </a:rPr>
              <a:t>In practice, we won’t use brute force. We have two options here:</a:t>
            </a:r>
          </a:p>
          <a:p>
            <a:pPr marL="628650" lvl="1" indent="-171450">
              <a:buFont typeface="Arial" panose="020B0604020202020204" pitchFamily="34" charset="0"/>
              <a:buChar char="•"/>
            </a:pPr>
            <a:r>
              <a:rPr lang="en-US" b="0" dirty="0">
                <a:solidFill>
                  <a:schemeClr val="tx1"/>
                </a:solidFill>
              </a:rPr>
              <a:t>We perform a heuristic search. It will return an optimal solution and in reasonable time in many cases but not all</a:t>
            </a:r>
          </a:p>
          <a:p>
            <a:pPr marL="628650" lvl="1" indent="-171450">
              <a:buFont typeface="Arial" panose="020B0604020202020204" pitchFamily="34" charset="0"/>
              <a:buChar char="•"/>
            </a:pPr>
            <a:r>
              <a:rPr lang="en-US" b="0" dirty="0">
                <a:solidFill>
                  <a:schemeClr val="tx1"/>
                </a:solidFill>
              </a:rPr>
              <a:t>The other approach is to use practical polynomial algorithms that are efficient but do not yield optimal results. We will see one such case, the </a:t>
            </a:r>
            <a:r>
              <a:rPr lang="en-US" b="0" dirty="0" err="1">
                <a:solidFill>
                  <a:schemeClr val="tx1"/>
                </a:solidFill>
              </a:rPr>
              <a:t>Datafly</a:t>
            </a:r>
            <a:r>
              <a:rPr lang="en-US" b="0" dirty="0">
                <a:solidFill>
                  <a:schemeClr val="tx1"/>
                </a:solidFill>
              </a:rPr>
              <a:t> algorithm, which is the oldest scheme that the original author of k-anonymity himself proposed</a:t>
            </a:r>
          </a:p>
        </p:txBody>
      </p:sp>
      <p:sp>
        <p:nvSpPr>
          <p:cNvPr id="4" name="Slide Number Placeholder 3"/>
          <p:cNvSpPr>
            <a:spLocks noGrp="1"/>
          </p:cNvSpPr>
          <p:nvPr>
            <p:ph type="sldNum" sz="quarter" idx="10"/>
          </p:nvPr>
        </p:nvSpPr>
        <p:spPr/>
        <p:txBody>
          <a:bodyPr/>
          <a:lstStyle/>
          <a:p>
            <a:fld id="{AA2B018A-536A-4E95-B27E-3171BA8DAA5E}" type="slidenum">
              <a:rPr lang="en-US" smtClean="0"/>
              <a:pPr/>
              <a:t>29</a:t>
            </a:fld>
            <a:endParaRPr lang="en-US"/>
          </a:p>
        </p:txBody>
      </p:sp>
    </p:spTree>
    <p:extLst>
      <p:ext uri="{BB962C8B-B14F-4D97-AF65-F5344CB8AC3E}">
        <p14:creationId xmlns:p14="http://schemas.microsoft.com/office/powerpoint/2010/main" val="250702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 we already discussed, we are obliged to protect sensitive data (typically related to people) and we have to manage it efficiently, while avoiding disclosures.</a:t>
            </a:r>
          </a:p>
          <a:p>
            <a:pPr marL="0" indent="0">
              <a:buFont typeface="Arial" panose="020B0604020202020204" pitchFamily="34" charset="0"/>
              <a:buNone/>
            </a:pPr>
            <a:r>
              <a:rPr lang="en-US" dirty="0"/>
              <a:t>However, sensitive data is very valuable and many actors would benefit if it were accessible. For example, medical researchers and biologists could advance their respective fields by analyzing genomes of different people or MRI scans. Also, several corporations and organizations would benefit significantly from limited information exchange, for example different agencies of the same state that hold separate record repositories.</a:t>
            </a:r>
          </a:p>
          <a:p>
            <a:pPr marL="0" indent="0">
              <a:buFont typeface="Arial" panose="020B0604020202020204" pitchFamily="34" charset="0"/>
              <a:buNone/>
            </a:pPr>
            <a:r>
              <a:rPr lang="en-US" dirty="0"/>
              <a:t>So here we have a tradeoff. Protecting the privacy of people by protecting their sensitive data against the benefits of information sharing across the different data owners. Still, there is a middle ground. We can share some information, some statistics over the dataset for instance, without compromising the privacy of the people involved or with guarantees about the risk to privacy. To address this opportunity, a whole area of privacy-preserving techniques has emerged in general and in the domain of data management in particular.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3</a:t>
            </a:fld>
            <a:endParaRPr lang="en-US"/>
          </a:p>
        </p:txBody>
      </p:sp>
    </p:spTree>
    <p:extLst>
      <p:ext uri="{BB962C8B-B14F-4D97-AF65-F5344CB8AC3E}">
        <p14:creationId xmlns:p14="http://schemas.microsoft.com/office/powerpoint/2010/main" val="318590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idea behind </a:t>
            </a:r>
            <a:r>
              <a:rPr lang="en-US" dirty="0" err="1"/>
              <a:t>datafly</a:t>
            </a:r>
            <a:r>
              <a:rPr lang="en-US" dirty="0"/>
              <a:t> is to find infrequent quasi-identifier values (here we mean tuple of values from original fields) and then generalize them. Such values could be the potential targets for any linking attacks. If a value of a quasi-identifier is very common then linking with it would come at little risk</a:t>
            </a:r>
          </a:p>
          <a:p>
            <a:pPr marL="171450" indent="-171450">
              <a:buFont typeface="Arial" panose="020B0604020202020204" pitchFamily="34" charset="0"/>
              <a:buChar char="•"/>
            </a:pPr>
            <a:r>
              <a:rPr lang="en-US" dirty="0"/>
              <a:t>Also, another concept of the algorithm is that we do not have to match everything to the anonymization scheme. We can tolerate dropping a percentage of our data defined by the threshold.</a:t>
            </a:r>
          </a:p>
          <a:p>
            <a:pPr marL="171450" indent="-171450">
              <a:buFont typeface="Arial" panose="020B0604020202020204" pitchFamily="34" charset="0"/>
              <a:buChar char="•"/>
            </a:pPr>
            <a:r>
              <a:rPr lang="en-US" dirty="0"/>
              <a:t>The algorithm is executed as follows given an interesting QI</a:t>
            </a:r>
          </a:p>
          <a:p>
            <a:pPr marL="628650" lvl="1" indent="-171450">
              <a:buFont typeface="Arial" panose="020B0604020202020204" pitchFamily="34" charset="0"/>
              <a:buChar char="•"/>
            </a:pPr>
            <a:r>
              <a:rPr lang="en-US" dirty="0"/>
              <a:t>first, we count the number of occurrences for each QI value (essentially a histogram on the QI set of fields)</a:t>
            </a:r>
          </a:p>
          <a:p>
            <a:pPr marL="628650" lvl="1" indent="-171450">
              <a:buFont typeface="Arial" panose="020B0604020202020204" pitchFamily="34" charset="0"/>
              <a:buChar char="•"/>
            </a:pPr>
            <a:r>
              <a:rPr lang="en-US" dirty="0"/>
              <a:t>second, we find the buckets, that means the anonymization class, with fewer than k values. In other words, which values of the QI would violate k-anonymity if the table is released as is. Once we find those buckets, we compute the aggregate count of records across all of those buckets.</a:t>
            </a:r>
          </a:p>
          <a:p>
            <a:pPr marL="628650" lvl="1" indent="-171450">
              <a:buFont typeface="Arial" panose="020B0604020202020204" pitchFamily="34" charset="0"/>
              <a:buChar char="•"/>
            </a:pPr>
            <a:r>
              <a:rPr lang="en-US" dirty="0"/>
              <a:t>third, we check if we can afford to drop the buckets with few occurrences. This can happen if the aggregate count is smaller than a threshold set by the algorithm. if yes, then we drop the records and we are k-anonymous for this QI</a:t>
            </a:r>
          </a:p>
          <a:p>
            <a:pPr marL="628650" lvl="1" indent="-171450">
              <a:buFont typeface="Arial" panose="020B0604020202020204" pitchFamily="34" charset="0"/>
              <a:buChar char="•"/>
            </a:pPr>
            <a:r>
              <a:rPr lang="en-US" dirty="0"/>
              <a:t>finally, if we cannot afford dropping the buckets that violate k-anonymity, we have to generalize our data. To simplify the process, the algorithm picks the column that has the highest number of buckets because it expects a greater reduction of infrequent buckets as a result.</a:t>
            </a:r>
          </a:p>
          <a:p>
            <a:pPr marL="628650" lvl="1" indent="-171450">
              <a:buFont typeface="Arial" panose="020B0604020202020204" pitchFamily="34" charset="0"/>
              <a:buChar char="•"/>
            </a:pPr>
            <a:r>
              <a:rPr lang="en-US" dirty="0"/>
              <a:t>There is no specified way to perform the generalization. In that respect the algorithm is generic and compatible with any reasonable scheme.</a:t>
            </a:r>
          </a:p>
          <a:p>
            <a:pPr marL="628650" lvl="1" indent="-171450">
              <a:buFont typeface="Arial" panose="020B0604020202020204" pitchFamily="34" charset="0"/>
              <a:buChar char="•"/>
            </a:pPr>
            <a:r>
              <a:rPr lang="en-US" dirty="0"/>
              <a:t>After generalization, we repeat the algorithm to test if it was enough to eliminate the buckets violating k-anonymity</a:t>
            </a:r>
          </a:p>
          <a:p>
            <a:pPr marL="628650" lvl="1" indent="-171450">
              <a:buFont typeface="Arial" panose="020B0604020202020204" pitchFamily="34" charset="0"/>
              <a:buChar cha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L. Sweeney. </a:t>
            </a:r>
            <a:r>
              <a:rPr lang="en-US" sz="1200" kern="1200" dirty="0" err="1">
                <a:solidFill>
                  <a:schemeClr val="tx1"/>
                </a:solidFill>
                <a:effectLst/>
                <a:latin typeface="Arial" charset="0"/>
                <a:ea typeface="+mn-ea"/>
                <a:cs typeface="Arial" charset="0"/>
              </a:rPr>
              <a:t>Datafly</a:t>
            </a:r>
            <a:r>
              <a:rPr lang="en-US" sz="1200" kern="1200" dirty="0">
                <a:solidFill>
                  <a:schemeClr val="tx1"/>
                </a:solidFill>
                <a:effectLst/>
                <a:latin typeface="Arial" charset="0"/>
                <a:ea typeface="+mn-ea"/>
                <a:cs typeface="Arial" charset="0"/>
              </a:rPr>
              <a:t>: A system for providing anonymity in medical data. In Proceedings of Eleventh International Conference on Database Security, pages 356-381. Database Security XI: Status and Prospects, 1998. </a:t>
            </a:r>
            <a:endParaRPr lang="en-US" dirty="0"/>
          </a:p>
          <a:p>
            <a:r>
              <a:rPr lang="en-US" dirty="0">
                <a:solidFill>
                  <a:srgbClr val="FF0000"/>
                </a:solidFill>
              </a:rPr>
              <a:t>https://</a:t>
            </a:r>
            <a:r>
              <a:rPr lang="en-US" dirty="0" err="1">
                <a:solidFill>
                  <a:srgbClr val="FF0000"/>
                </a:solidFill>
              </a:rPr>
              <a:t>dataprivacylab.org</a:t>
            </a:r>
            <a:r>
              <a:rPr lang="en-US" dirty="0">
                <a:solidFill>
                  <a:srgbClr val="FF0000"/>
                </a:solidFill>
              </a:rPr>
              <a:t>/</a:t>
            </a:r>
            <a:r>
              <a:rPr lang="en-US" dirty="0" err="1">
                <a:solidFill>
                  <a:srgbClr val="FF0000"/>
                </a:solidFill>
              </a:rPr>
              <a:t>datafly</a:t>
            </a:r>
            <a:r>
              <a:rPr lang="en-US" dirty="0">
                <a:solidFill>
                  <a:srgbClr val="FF0000"/>
                </a:solidFill>
              </a:rPr>
              <a:t>/paper2.pdf</a:t>
            </a:r>
          </a:p>
          <a:p>
            <a:r>
              <a:rPr lang="en-US" dirty="0">
                <a:solidFill>
                  <a:srgbClr val="FF0000"/>
                </a:solidFill>
              </a:rPr>
              <a:t>sections 3.5 and 3.6</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30</a:t>
            </a:fld>
            <a:endParaRPr lang="en-US"/>
          </a:p>
        </p:txBody>
      </p:sp>
    </p:spTree>
    <p:extLst>
      <p:ext uri="{BB962C8B-B14F-4D97-AF65-F5344CB8AC3E}">
        <p14:creationId xmlns:p14="http://schemas.microsoft.com/office/powerpoint/2010/main" val="1499417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k-anonymity is not a silver bullet. It is still vulnerable against a series of attacks. Some prominent attacks are unsorted matching, complementary release attacks, temporal attacks and homogeneity attacks. We’ll explain how they are done and how we can take measures against them.</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31</a:t>
            </a:fld>
            <a:endParaRPr lang="en-US"/>
          </a:p>
        </p:txBody>
      </p:sp>
    </p:spTree>
    <p:extLst>
      <p:ext uri="{BB962C8B-B14F-4D97-AF65-F5344CB8AC3E}">
        <p14:creationId xmlns:p14="http://schemas.microsoft.com/office/powerpoint/2010/main" val="879850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first attack type is unsorted matching. In theory, tables are not ordered in the relational model, the records constitute a set. In practice however, records have an order in which they are sorted due to the way they are stored. And if for some reason, this order is the same across two tables, we can link them due to this property.</a:t>
            </a:r>
          </a:p>
          <a:p>
            <a:pPr marL="171450" indent="-171450">
              <a:buFont typeface="Arial" panose="020B0604020202020204" pitchFamily="34" charset="0"/>
              <a:buChar char="•"/>
            </a:pPr>
            <a:r>
              <a:rPr lang="en-US" dirty="0"/>
              <a:t>For example, let’s suppose that you are given two tables that are 2-anonymous using different approaches. They are 2-anonymous using their own scheme but they are ordered in the same way. Then, if we use this information, we can reconstruct a new table that combines the data of the two releases. Here we see that by merging the tables, we get a table that is not anonymous if nationality, birth year is the quasi-identifier. Thus, the property is compromised and the first four records can be re-identified.</a:t>
            </a:r>
          </a:p>
          <a:p>
            <a:pPr marL="171450" indent="-171450">
              <a:buFont typeface="Arial" panose="020B0604020202020204" pitchFamily="34" charset="0"/>
              <a:buChar char="•"/>
            </a:pPr>
            <a:r>
              <a:rPr lang="en-US" dirty="0"/>
              <a:t>How do we solve this? The answer is almost trivial, we only need to randomly reorder our records.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32</a:t>
            </a:fld>
            <a:endParaRPr lang="en-US"/>
          </a:p>
        </p:txBody>
      </p:sp>
    </p:spTree>
    <p:extLst>
      <p:ext uri="{BB962C8B-B14F-4D97-AF65-F5344CB8AC3E}">
        <p14:creationId xmlns:p14="http://schemas.microsoft.com/office/powerpoint/2010/main" val="345230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threat is the complementary release attack. As the name suggests we need multiple releases of the same data.</a:t>
            </a:r>
          </a:p>
          <a:p>
            <a:pPr marL="171450" indent="-171450">
              <a:buFont typeface="Arial" panose="020B0604020202020204" pitchFamily="34" charset="0"/>
              <a:buChar char="•"/>
            </a:pPr>
            <a:r>
              <a:rPr lang="en-US" dirty="0"/>
              <a:t>let’s suppose that we used different quasi-identifiers and anonymity schemes to get our k-anonymous tables. For example, for the first table we have (nationality, birth decade, gender) and for the second one we have (birth year, gender).</a:t>
            </a:r>
          </a:p>
          <a:p>
            <a:pPr marL="171450" indent="-171450">
              <a:buFont typeface="Arial" panose="020B0604020202020204" pitchFamily="34" charset="0"/>
              <a:buChar char="•"/>
            </a:pPr>
            <a:r>
              <a:rPr lang="en-US" dirty="0"/>
              <a:t>on their own, the quasi-identifiers are safe because we have enforced k-anonymity. but there is a trick. We notice that the diagnosis values are unique and therefore we can link the tables using them. The end result is a table that discloses more information for each individual and potentially breaches privacy</a:t>
            </a:r>
          </a:p>
          <a:p>
            <a:pPr marL="171450" indent="-171450">
              <a:buFont typeface="Arial" panose="020B0604020202020204" pitchFamily="34" charset="0"/>
              <a:buChar char="•"/>
            </a:pPr>
            <a:r>
              <a:rPr lang="en-US" dirty="0"/>
              <a:t>To fix that, we have to take an extra step of protection. We need to include the sensitive data, the diagnosis in this case, in the quasi-identifier as well. Then, the result will be that we have duplicate records but at least we will be safe against complementary releases.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33</a:t>
            </a:fld>
            <a:endParaRPr lang="en-US"/>
          </a:p>
        </p:txBody>
      </p:sp>
    </p:spTree>
    <p:extLst>
      <p:ext uri="{BB962C8B-B14F-4D97-AF65-F5344CB8AC3E}">
        <p14:creationId xmlns:p14="http://schemas.microsoft.com/office/powerpoint/2010/main" val="2558642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attack is the temporal one.</a:t>
            </a:r>
          </a:p>
          <a:p>
            <a:pPr marL="171450" indent="-171450">
              <a:buFont typeface="Arial" panose="020B0604020202020204" pitchFamily="34" charset="0"/>
              <a:buChar char="•"/>
            </a:pPr>
            <a:r>
              <a:rPr lang="en-US" dirty="0"/>
              <a:t>Let’s suppose that the database at hand is not static and we have to deal with updates. We integrate new tuples to the private table.</a:t>
            </a:r>
          </a:p>
          <a:p>
            <a:pPr marL="171450" indent="-171450">
              <a:buFont typeface="Arial" panose="020B0604020202020204" pitchFamily="34" charset="0"/>
              <a:buChar char="•"/>
            </a:pPr>
            <a:r>
              <a:rPr lang="en-US" dirty="0"/>
              <a:t>Then again the anonymization algorithm might choose a different way to achieve k-anonymity because it has a different input. We show an example in the slide.</a:t>
            </a:r>
          </a:p>
          <a:p>
            <a:pPr marL="171450" indent="-171450">
              <a:buFont typeface="Arial" panose="020B0604020202020204" pitchFamily="34" charset="0"/>
              <a:buChar char="•"/>
            </a:pPr>
            <a:r>
              <a:rPr lang="en-US" dirty="0"/>
              <a:t>From then on, the mechanics are pretty similar  to what is already known from complementary releases. We link together the old release and the release with the updates to disclose information.</a:t>
            </a:r>
          </a:p>
          <a:p>
            <a:pPr marL="171450" indent="-171450">
              <a:buFont typeface="Arial" panose="020B0604020202020204" pitchFamily="34" charset="0"/>
              <a:buChar char="•"/>
            </a:pPr>
            <a:r>
              <a:rPr lang="en-US" dirty="0"/>
              <a:t>To solve this problem, what we have to do is to base the new release  on older releases, in order to stay consistent. So, instead of updating the private table and then anonymizing it, we can integrate our updates to the older release and then anonymize it again. By doing that, no extra information can be leaked from records already in the released data and the solution is to be backwards compatible. </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34</a:t>
            </a:fld>
            <a:endParaRPr lang="en-US"/>
          </a:p>
        </p:txBody>
      </p:sp>
    </p:spTree>
    <p:extLst>
      <p:ext uri="{BB962C8B-B14F-4D97-AF65-F5344CB8AC3E}">
        <p14:creationId xmlns:p14="http://schemas.microsoft.com/office/powerpoint/2010/main" val="413793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err="1">
                <a:solidFill>
                  <a:schemeClr val="tx1"/>
                </a:solidFill>
                <a:effectLst/>
                <a:latin typeface="Arial" charset="0"/>
                <a:ea typeface="+mn-ea"/>
                <a:cs typeface="Arial" charset="0"/>
              </a:rPr>
              <a:t>Machanavajjhala</a:t>
            </a:r>
            <a:r>
              <a:rPr lang="en-US" sz="1200" kern="1200" dirty="0">
                <a:solidFill>
                  <a:schemeClr val="tx1"/>
                </a:solidFill>
                <a:effectLst/>
                <a:latin typeface="Arial" charset="0"/>
                <a:ea typeface="+mn-ea"/>
                <a:cs typeface="Arial" charset="0"/>
              </a:rPr>
              <a:t> A., </a:t>
            </a:r>
            <a:r>
              <a:rPr lang="en-US" sz="1200" kern="1200" dirty="0" err="1">
                <a:solidFill>
                  <a:schemeClr val="tx1"/>
                </a:solidFill>
                <a:effectLst/>
                <a:latin typeface="Arial" charset="0"/>
                <a:ea typeface="+mn-ea"/>
                <a:cs typeface="Arial" charset="0"/>
              </a:rPr>
              <a:t>Gehrke</a:t>
            </a:r>
            <a:r>
              <a:rPr lang="en-US" sz="1200" kern="1200" dirty="0">
                <a:solidFill>
                  <a:schemeClr val="tx1"/>
                </a:solidFill>
                <a:effectLst/>
                <a:latin typeface="Arial" charset="0"/>
                <a:ea typeface="+mn-ea"/>
                <a:cs typeface="Arial" charset="0"/>
              </a:rPr>
              <a:t> J., </a:t>
            </a:r>
            <a:r>
              <a:rPr lang="en-US" sz="1200" kern="1200" dirty="0" err="1">
                <a:solidFill>
                  <a:schemeClr val="tx1"/>
                </a:solidFill>
                <a:effectLst/>
                <a:latin typeface="Arial" charset="0"/>
                <a:ea typeface="+mn-ea"/>
                <a:cs typeface="Arial" charset="0"/>
              </a:rPr>
              <a:t>Kifer</a:t>
            </a:r>
            <a:r>
              <a:rPr lang="en-US" sz="1200" kern="1200" dirty="0">
                <a:solidFill>
                  <a:schemeClr val="tx1"/>
                </a:solidFill>
                <a:effectLst/>
                <a:latin typeface="Arial" charset="0"/>
                <a:ea typeface="+mn-ea"/>
                <a:cs typeface="Arial" charset="0"/>
              </a:rPr>
              <a:t> D., and </a:t>
            </a:r>
            <a:r>
              <a:rPr lang="en-US" sz="1200" kern="1200" dirty="0" err="1">
                <a:solidFill>
                  <a:schemeClr val="tx1"/>
                </a:solidFill>
                <a:effectLst/>
                <a:latin typeface="Arial" charset="0"/>
                <a:ea typeface="+mn-ea"/>
                <a:cs typeface="Arial" charset="0"/>
              </a:rPr>
              <a:t>Venkitasubramaniam</a:t>
            </a:r>
            <a:r>
              <a:rPr lang="en-US" sz="1200" kern="1200" dirty="0">
                <a:solidFill>
                  <a:schemeClr val="tx1"/>
                </a:solidFill>
                <a:effectLst/>
                <a:latin typeface="Arial" charset="0"/>
                <a:ea typeface="+mn-ea"/>
                <a:cs typeface="Arial" charset="0"/>
              </a:rPr>
              <a:t> M.: l-Diversity: Privacy Beyond k-Anonymity. </a:t>
            </a:r>
            <a:r>
              <a:rPr lang="en-US" sz="1200" i="1" kern="1200" dirty="0">
                <a:solidFill>
                  <a:schemeClr val="tx1"/>
                </a:solidFill>
                <a:effectLst/>
                <a:latin typeface="Arial" charset="0"/>
                <a:ea typeface="+mn-ea"/>
                <a:cs typeface="Arial" charset="0"/>
              </a:rPr>
              <a:t>ICDE</a:t>
            </a:r>
            <a:r>
              <a:rPr lang="en-US" sz="1200" kern="1200" dirty="0">
                <a:solidFill>
                  <a:schemeClr val="tx1"/>
                </a:solidFill>
                <a:effectLst/>
                <a:latin typeface="Arial" charset="0"/>
                <a:ea typeface="+mn-ea"/>
                <a:cs typeface="Arial" charset="0"/>
              </a:rPr>
              <a:t>, 2006. </a:t>
            </a:r>
            <a:endParaRPr lang="en-US" dirty="0"/>
          </a:p>
          <a:p>
            <a:r>
              <a:rPr lang="en-US" dirty="0"/>
              <a:t>https://</a:t>
            </a:r>
            <a:r>
              <a:rPr lang="en-US" dirty="0" err="1"/>
              <a:t>www.utdallas.edu</a:t>
            </a:r>
            <a:r>
              <a:rPr lang="en-US" dirty="0"/>
              <a:t>/~</a:t>
            </a:r>
            <a:r>
              <a:rPr lang="en-US" dirty="0" err="1"/>
              <a:t>muratk</a:t>
            </a:r>
            <a:r>
              <a:rPr lang="en-US" dirty="0"/>
              <a:t>/courses/privacy08f_files/</a:t>
            </a:r>
            <a:r>
              <a:rPr lang="en-US" dirty="0" err="1"/>
              <a:t>ldiversity.pdf</a:t>
            </a:r>
            <a:endParaRPr lang="en-US" dirty="0"/>
          </a:p>
          <a:p>
            <a:r>
              <a:rPr lang="en-US" dirty="0"/>
              <a:t>section 1.1 (and 4 has the solution)</a:t>
            </a:r>
          </a:p>
          <a:p>
            <a:endParaRPr lang="en-US" dirty="0"/>
          </a:p>
          <a:p>
            <a:r>
              <a:rPr lang="en-US" dirty="0"/>
              <a:t>Finally, we have homogeneity attacks</a:t>
            </a:r>
          </a:p>
          <a:p>
            <a:pPr marL="171450" indent="-171450">
              <a:buFont typeface="Arial" panose="020B0604020202020204" pitchFamily="34" charset="0"/>
              <a:buChar char="•"/>
            </a:pPr>
            <a:r>
              <a:rPr lang="en-US" dirty="0"/>
              <a:t>Homogeneity attacks are caused by lack of diversity in the sensitive values of an anonymity class. Let’s take a look at the example in the slide. All the patients with the quasi-identifier value (Spanish, 1965, M) have cancer so despite k-anonymity, the adversary can tell by linking that a person that matches this category has cancer, even though they cannot find the corresponding record. So lack of diversity allows inference</a:t>
            </a:r>
          </a:p>
          <a:p>
            <a:pPr marL="171450" indent="-171450">
              <a:buFont typeface="Arial" panose="020B0604020202020204" pitchFamily="34" charset="0"/>
              <a:buChar char="•"/>
            </a:pPr>
            <a:r>
              <a:rPr lang="en-US" dirty="0"/>
              <a:t>Then, we can require that each class has multiple well-represented values for the sensitive field. This will solve the problem of exact inference. But there is still the problem of probabilistic inference. for example for the quasi-identifier value (Swiss, 1964, M) have 2 different sensitive values but the adversary can assume that with 66% probability a record linking with this category will have chest pain</a:t>
            </a:r>
          </a:p>
          <a:p>
            <a:pPr marL="171450" indent="-171450">
              <a:buFont typeface="Arial" panose="020B0604020202020204" pitchFamily="34" charset="0"/>
              <a:buChar char="•"/>
            </a:pPr>
            <a:r>
              <a:rPr lang="en-US" dirty="0"/>
              <a:t>So, to solve that issue as well, we have to take yet another step back and represent each of the sensitive values roughly equally. For many datasets however, such a requirement is too restrictive because some values are very common.</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35</a:t>
            </a:fld>
            <a:endParaRPr lang="en-US"/>
          </a:p>
        </p:txBody>
      </p:sp>
    </p:spTree>
    <p:extLst>
      <p:ext uri="{BB962C8B-B14F-4D97-AF65-F5344CB8AC3E}">
        <p14:creationId xmlns:p14="http://schemas.microsoft.com/office/powerpoint/2010/main" val="3727578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in all we saw k-anonymity which has a robust way of quantifying privacy. The more candidate to link to, the more secure the privacy</a:t>
            </a:r>
          </a:p>
          <a:p>
            <a:pPr marL="171450" indent="-171450">
              <a:buFont typeface="Arial" panose="020B0604020202020204" pitchFamily="34" charset="0"/>
              <a:buChar char="•"/>
            </a:pPr>
            <a:r>
              <a:rPr lang="en-US" dirty="0"/>
              <a:t>Still, there is the issue of achieving k-anonymity. The problem is NP-hard so usually minimal k-anonymity is not practical and practical approaches are not minimal</a:t>
            </a:r>
          </a:p>
          <a:p>
            <a:pPr marL="171450" indent="-171450">
              <a:buFont typeface="Arial" panose="020B0604020202020204" pitchFamily="34" charset="0"/>
              <a:buChar char="•"/>
            </a:pPr>
            <a:r>
              <a:rPr lang="en-US" dirty="0"/>
              <a:t>Finally, we saw that despite efforts, attacks still exist, and are not limited to the ones we presented. While we can mitigate some threats, usually there are more to</a:t>
            </a:r>
            <a:r>
              <a:rPr lang="en-US" baseline="0" dirty="0"/>
              <a:t> come</a:t>
            </a:r>
            <a:r>
              <a:rPr lang="en-US" dirty="0"/>
              <a:t>. </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36</a:t>
            </a:fld>
            <a:endParaRPr lang="en-US"/>
          </a:p>
        </p:txBody>
      </p:sp>
    </p:spTree>
    <p:extLst>
      <p:ext uri="{BB962C8B-B14F-4D97-AF65-F5344CB8AC3E}">
        <p14:creationId xmlns:p14="http://schemas.microsoft.com/office/powerpoint/2010/main" val="14299662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saw that potentially the privacy of the previous approaches can be breached under some circumstances. The final type of privacy-preserving techniques we see is differential privacy and provides stronger guarantees.</a:t>
            </a:r>
          </a:p>
          <a:p>
            <a:endParaRPr lang="en-US" dirty="0"/>
          </a:p>
          <a:p>
            <a:r>
              <a:rPr lang="en-US" dirty="0"/>
              <a:t>Main paper: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 </a:t>
            </a:r>
            <a:r>
              <a:rPr lang="en-US" dirty="0" err="1"/>
              <a:t>Dwork</a:t>
            </a:r>
            <a:r>
              <a:rPr lang="en-US" dirty="0"/>
              <a:t> et al, </a:t>
            </a:r>
            <a:r>
              <a:rPr lang="en-US" sz="1200" kern="1200" dirty="0">
                <a:solidFill>
                  <a:schemeClr val="tx1"/>
                </a:solidFill>
                <a:effectLst/>
                <a:latin typeface="Arial" charset="0"/>
                <a:ea typeface="+mn-ea"/>
                <a:cs typeface="Arial" charset="0"/>
              </a:rPr>
              <a:t>Calibrating Noise to Sensitivity in Private Data Analysis, In </a:t>
            </a:r>
            <a:r>
              <a:rPr lang="en-US" sz="1200" b="0" i="0" u="none" strike="noStrike" kern="1200" dirty="0">
                <a:solidFill>
                  <a:schemeClr val="tx1"/>
                </a:solidFill>
                <a:effectLst/>
                <a:latin typeface="Arial" charset="0"/>
                <a:ea typeface="+mn-ea"/>
                <a:cs typeface="Arial" charset="0"/>
              </a:rPr>
              <a:t>Theory of cryptography conference, 2016.</a:t>
            </a:r>
            <a:endParaRPr lang="en-US" dirty="0"/>
          </a:p>
          <a:p>
            <a:r>
              <a:rPr lang="en-US" dirty="0"/>
              <a:t>https://</a:t>
            </a:r>
            <a:r>
              <a:rPr lang="en-US" dirty="0" err="1"/>
              <a:t>link.springer.com</a:t>
            </a:r>
            <a:r>
              <a:rPr lang="en-US" dirty="0"/>
              <a:t>/content/pdf/10.1007/11681878_14.pdf</a:t>
            </a:r>
          </a:p>
          <a:p>
            <a:endParaRPr lang="en-US" dirty="0"/>
          </a:p>
          <a:p>
            <a:r>
              <a:rPr lang="en-US" dirty="0"/>
              <a:t>Crash course on differential privacy:</a:t>
            </a:r>
          </a:p>
          <a:p>
            <a:r>
              <a:rPr lang="en-US" dirty="0"/>
              <a:t>Berkeley lecture material</a:t>
            </a:r>
          </a:p>
          <a:p>
            <a:r>
              <a:rPr lang="en-US" dirty="0"/>
              <a:t>https://</a:t>
            </a:r>
            <a:r>
              <a:rPr lang="en-US" dirty="0" err="1"/>
              <a:t>people.eecs.berkeley.edu</a:t>
            </a:r>
            <a:r>
              <a:rPr lang="en-US" dirty="0"/>
              <a:t>/~</a:t>
            </a:r>
            <a:r>
              <a:rPr lang="en-US" dirty="0" err="1"/>
              <a:t>stephentu</a:t>
            </a:r>
            <a:r>
              <a:rPr lang="en-US" dirty="0"/>
              <a:t>/writeups/6885-lec20-b.pdf</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37</a:t>
            </a:fld>
            <a:endParaRPr lang="en-US"/>
          </a:p>
        </p:txBody>
      </p:sp>
    </p:spTree>
    <p:extLst>
      <p:ext uri="{BB962C8B-B14F-4D97-AF65-F5344CB8AC3E}">
        <p14:creationId xmlns:p14="http://schemas.microsoft.com/office/powerpoint/2010/main" val="3624147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At a conceptual level any information that we reveal about a database is a function of the database. We will figure out what kind of functions we need to protect the privacy in our database</a:t>
            </a:r>
          </a:p>
          <a:p>
            <a:pPr marL="171450" indent="-171450">
              <a:buFont typeface="Arial" panose="020B0604020202020204" pitchFamily="34" charset="0"/>
              <a:buChar char="•"/>
            </a:pPr>
            <a:r>
              <a:rPr lang="en-US" b="0" dirty="0"/>
              <a:t>Let’s first consider a sum over the data. Does it protect the privacy?</a:t>
            </a:r>
          </a:p>
          <a:p>
            <a:pPr marL="171450" indent="-171450">
              <a:buFont typeface="Arial" panose="020B0604020202020204" pitchFamily="34" charset="0"/>
              <a:buChar char="•"/>
            </a:pPr>
            <a:r>
              <a:rPr lang="en-US" b="0" dirty="0"/>
              <a:t>To simplify, let’s assume we have binary data, 0s and 1s, and we are computing the sum. Also, let’s suppose that we have an adversary observing the values of that function for 2 database instances that differ in one element that the adversary does not know. Now if they have the sum, and the sums differ by one, they know that one element is 1 and the other is 0</a:t>
            </a:r>
          </a:p>
          <a:p>
            <a:pPr marL="171450" indent="-171450">
              <a:buFont typeface="Arial" panose="020B0604020202020204" pitchFamily="34" charset="0"/>
              <a:buChar char="•"/>
            </a:pPr>
            <a:r>
              <a:rPr lang="en-US" b="0" dirty="0"/>
              <a:t>That is a privacy breach. So, in this context a sum is not privacy preserving</a:t>
            </a:r>
          </a:p>
          <a:p>
            <a:pPr marL="171450" indent="-171450">
              <a:buFont typeface="Arial" panose="020B0604020202020204" pitchFamily="34" charset="0"/>
              <a:buChar char="•"/>
            </a:pPr>
            <a:r>
              <a:rPr lang="en-US" b="0" dirty="0"/>
              <a:t>We will define the type of functions we can use through the notion of differential privacy</a:t>
            </a:r>
          </a:p>
        </p:txBody>
      </p:sp>
      <p:sp>
        <p:nvSpPr>
          <p:cNvPr id="4" name="Slide Number Placeholder 3"/>
          <p:cNvSpPr>
            <a:spLocks noGrp="1"/>
          </p:cNvSpPr>
          <p:nvPr>
            <p:ph type="sldNum" sz="quarter" idx="10"/>
          </p:nvPr>
        </p:nvSpPr>
        <p:spPr/>
        <p:txBody>
          <a:bodyPr/>
          <a:lstStyle/>
          <a:p>
            <a:fld id="{AA2B018A-536A-4E95-B27E-3171BA8DAA5E}" type="slidenum">
              <a:rPr lang="en-US" smtClean="0"/>
              <a:pPr/>
              <a:t>38</a:t>
            </a:fld>
            <a:endParaRPr lang="en-US"/>
          </a:p>
        </p:txBody>
      </p:sp>
    </p:spTree>
    <p:extLst>
      <p:ext uri="{BB962C8B-B14F-4D97-AF65-F5344CB8AC3E}">
        <p14:creationId xmlns:p14="http://schemas.microsoft.com/office/powerpoint/2010/main" val="1459340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define what differential privacy means</a:t>
            </a:r>
          </a:p>
          <a:p>
            <a:pPr marL="171450" indent="-171450">
              <a:buFont typeface="Arial" panose="020B0604020202020204" pitchFamily="34" charset="0"/>
              <a:buChar char="•"/>
            </a:pPr>
            <a:r>
              <a:rPr lang="en-US" dirty="0"/>
              <a:t>Suppose that we have two databases that differ only for one record, we call these databases </a:t>
            </a:r>
            <a:r>
              <a:rPr lang="en-US" b="1" dirty="0"/>
              <a:t>neighbors</a:t>
            </a:r>
            <a:endParaRPr lang="en-US" b="0" dirty="0"/>
          </a:p>
          <a:p>
            <a:pPr marL="171450" indent="-171450">
              <a:buFont typeface="Arial" panose="020B0604020202020204" pitchFamily="34" charset="0"/>
              <a:buChar char="•"/>
            </a:pPr>
            <a:r>
              <a:rPr lang="en-US" b="0" dirty="0"/>
              <a:t>Also, let’s suppose that we have an adversary that can observe the output of an algorithm over these databases</a:t>
            </a:r>
          </a:p>
          <a:p>
            <a:pPr marL="171450" indent="-171450">
              <a:buFont typeface="Arial" panose="020B0604020202020204" pitchFamily="34" charset="0"/>
              <a:buChar char="•"/>
            </a:pPr>
            <a:r>
              <a:rPr lang="en-US" b="0" dirty="0"/>
              <a:t>Then, the property that we want to achieve is that the adversary should be unable to differentiate between the two databases by just observing the outputs</a:t>
            </a:r>
          </a:p>
          <a:p>
            <a:pPr marL="171450" indent="-171450">
              <a:buFont typeface="Arial" panose="020B0604020202020204" pitchFamily="34" charset="0"/>
              <a:buChar char="•"/>
            </a:pPr>
            <a:r>
              <a:rPr lang="en-US" b="0" dirty="0"/>
              <a:t>To formalize this property, the algorithm is randomized so it returns a set of possible values and the difference in the outputs for neighboring databases should be </a:t>
            </a:r>
            <a:r>
              <a:rPr lang="en-US" b="1" dirty="0"/>
              <a:t>statistically insignificant</a:t>
            </a:r>
          </a:p>
          <a:p>
            <a:pPr marL="171450" indent="-171450">
              <a:buFont typeface="Arial" panose="020B0604020202020204" pitchFamily="34" charset="0"/>
              <a:buChar char="•"/>
            </a:pPr>
            <a:r>
              <a:rPr lang="en-US" b="0" dirty="0"/>
              <a:t>The statistical insignificance is expressed by the condition that the ratio of the probabilities that the output belongs to a set Y for each of the databases is bound and the bound is exponential to an </a:t>
            </a:r>
            <a:r>
              <a:rPr lang="en-US" b="1" dirty="0"/>
              <a:t>epsilon parameter </a:t>
            </a:r>
            <a:endParaRPr lang="en-US" b="0" dirty="0"/>
          </a:p>
          <a:p>
            <a:pPr marL="171450" indent="-171450">
              <a:buFont typeface="Arial" panose="020B0604020202020204" pitchFamily="34" charset="0"/>
              <a:buChar char="•"/>
            </a:pPr>
            <a:r>
              <a:rPr lang="en-US" b="0" dirty="0"/>
              <a:t>This rigorous definition of privacy will guarantee several interesting properties</a:t>
            </a:r>
            <a:endParaRPr lang="en-US" b="1"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39</a:t>
            </a:fld>
            <a:endParaRPr lang="en-US"/>
          </a:p>
        </p:txBody>
      </p:sp>
    </p:spTree>
    <p:extLst>
      <p:ext uri="{BB962C8B-B14F-4D97-AF65-F5344CB8AC3E}">
        <p14:creationId xmlns:p14="http://schemas.microsoft.com/office/powerpoint/2010/main" val="1472985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Before we start our dive into privacy-preserving techniques in databases, let’s briefly emphasize on an important detail. Security and Privacy, while related, are not the same thing, especially in the context of databases</a:t>
            </a:r>
          </a:p>
          <a:p>
            <a:pPr marL="0" indent="0">
              <a:buFont typeface="Arial" panose="020B0604020202020204" pitchFamily="34" charset="0"/>
              <a:buNone/>
            </a:pPr>
            <a:r>
              <a:rPr lang="en-US" dirty="0"/>
              <a:t>Security focuses on access control and authentication. Different users of the DBMSs have different security clearances and can access different tables and functionality. So, it’s a question of who can access each part of the database. Of course, in a secure database, only certain users can access the data.</a:t>
            </a:r>
          </a:p>
          <a:p>
            <a:pPr marL="0" indent="0">
              <a:buFont typeface="Arial" panose="020B0604020202020204" pitchFamily="34" charset="0"/>
              <a:buNone/>
            </a:pPr>
            <a:r>
              <a:rPr lang="en-US" dirty="0"/>
              <a:t>On the other hand, we have privacy. For our context, it’s about the kind of information that we can release without compromising privacy. </a:t>
            </a:r>
          </a:p>
          <a:p>
            <a:pPr marL="0" indent="0">
              <a:buFont typeface="Arial" panose="020B0604020202020204" pitchFamily="34" charset="0"/>
              <a:buNone/>
            </a:pPr>
            <a:r>
              <a:rPr lang="en-US" dirty="0"/>
              <a:t>Of course they are correlated. But while security protects from direct data disclosure to unauthorized users, questions such as the inference of higher classified information with privacy attacks are not addressed.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solidFill>
                  <a:schemeClr val="tx1"/>
                </a:solidFill>
              </a:rPr>
              <a:t>EXAMPLE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4</a:t>
            </a:fld>
            <a:endParaRPr lang="en-US"/>
          </a:p>
        </p:txBody>
      </p:sp>
    </p:spTree>
    <p:extLst>
      <p:ext uri="{BB962C8B-B14F-4D97-AF65-F5344CB8AC3E}">
        <p14:creationId xmlns:p14="http://schemas.microsoft.com/office/powerpoint/2010/main" val="4286580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this works in practice through a game-like setup</a:t>
            </a:r>
          </a:p>
          <a:p>
            <a:pPr marL="171450" indent="-171450">
              <a:buFont typeface="Arial" panose="020B0604020202020204" pitchFamily="34" charset="0"/>
              <a:buChar char="•"/>
            </a:pPr>
            <a:r>
              <a:rPr lang="en-US" dirty="0"/>
              <a:t>we have Alice and Bob and Alice has a database of n records</a:t>
            </a:r>
          </a:p>
          <a:p>
            <a:pPr marL="171450" indent="-171450">
              <a:buFont typeface="Arial" panose="020B0604020202020204" pitchFamily="34" charset="0"/>
              <a:buChar char="•"/>
            </a:pPr>
            <a:r>
              <a:rPr lang="en-US" dirty="0"/>
              <a:t>Alice takes one record out of the database and sends the new set of n-1 records to Bob</a:t>
            </a:r>
          </a:p>
          <a:p>
            <a:pPr marL="171450" indent="-171450">
              <a:buFont typeface="Arial" panose="020B0604020202020204" pitchFamily="34" charset="0"/>
              <a:buChar char="•"/>
            </a:pPr>
            <a:r>
              <a:rPr lang="en-US" dirty="0"/>
              <a:t>Alice computes the output of an epsilon-differential algorithm over the complete original database and sends it to Bob as well</a:t>
            </a:r>
          </a:p>
          <a:p>
            <a:pPr marL="171450" indent="-171450">
              <a:buFont typeface="Arial" panose="020B0604020202020204" pitchFamily="34" charset="0"/>
              <a:buChar char="•"/>
            </a:pPr>
            <a:r>
              <a:rPr lang="en-US" dirty="0"/>
              <a:t>Now, Bob has to somehow infer the element that Alice excluded</a:t>
            </a:r>
          </a:p>
          <a:p>
            <a:pPr marL="171450" indent="-171450">
              <a:buFont typeface="Arial" panose="020B0604020202020204" pitchFamily="34" charset="0"/>
              <a:buChar char="•"/>
            </a:pPr>
            <a:r>
              <a:rPr lang="en-US" dirty="0"/>
              <a:t>The guarantee that differential privacy gives us is that Bob’s extrapolation will not be significantly better than a random guess. This way, privacy is assured because Bob cannot tell anything about individual records</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40</a:t>
            </a:fld>
            <a:endParaRPr lang="en-US"/>
          </a:p>
        </p:txBody>
      </p:sp>
    </p:spTree>
    <p:extLst>
      <p:ext uri="{BB962C8B-B14F-4D97-AF65-F5344CB8AC3E}">
        <p14:creationId xmlns:p14="http://schemas.microsoft.com/office/powerpoint/2010/main" val="16871222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better sense of the result, we focus on the binary case in which both the record values and the function output is binary {0,1}</a:t>
            </a:r>
          </a:p>
          <a:p>
            <a:pPr marL="171450" indent="-171450">
              <a:buFont typeface="Arial" panose="020B0604020202020204" pitchFamily="34" charset="0"/>
              <a:buChar char="•"/>
            </a:pPr>
            <a:r>
              <a:rPr lang="en-US" dirty="0"/>
              <a:t>When the algorithm is differentially private, then the probability that Bob guesses right given the information from Alice is at most slightly better than a coin toss</a:t>
            </a:r>
          </a:p>
          <a:p>
            <a:pPr marL="171450" indent="-171450">
              <a:buFont typeface="Arial" panose="020B0604020202020204" pitchFamily="34" charset="0"/>
              <a:buChar char="•"/>
            </a:pPr>
            <a:r>
              <a:rPr lang="en-US" dirty="0"/>
              <a:t>However, if the algorithm wasn’t differentially private, for example if it was a parity function, then Bob would be sure to guess correctly.</a:t>
            </a:r>
          </a:p>
          <a:p>
            <a:pPr marL="171450" indent="-171450">
              <a:buFont typeface="Arial" panose="020B0604020202020204" pitchFamily="34" charset="0"/>
              <a:buChar char="•"/>
            </a:pPr>
            <a:r>
              <a:rPr lang="en-US" dirty="0"/>
              <a:t>So, this means that it is safe to share the output of differentially private algorithms without compromising privacy.</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41</a:t>
            </a:fld>
            <a:endParaRPr lang="en-US"/>
          </a:p>
        </p:txBody>
      </p:sp>
    </p:spTree>
    <p:extLst>
      <p:ext uri="{BB962C8B-B14F-4D97-AF65-F5344CB8AC3E}">
        <p14:creationId xmlns:p14="http://schemas.microsoft.com/office/powerpoint/2010/main" val="1649286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interesting property of differentially private algorithms is composability because we can use simple algorithms to make more complex ones. We have two types of composability: sequential and parallel</a:t>
            </a:r>
          </a:p>
          <a:p>
            <a:pPr marL="171450" indent="-171450">
              <a:buFont typeface="Arial" panose="020B0604020202020204" pitchFamily="34" charset="0"/>
              <a:buChar char="•"/>
            </a:pPr>
            <a:r>
              <a:rPr lang="en-US" dirty="0"/>
              <a:t>First, we examine sequential composability. The idea here is that we execute a sequence of epsilon differentially private algorithms. In each algorithm, the input is the complete database as well as the output of all preceding algorithms as metadata. Then, it can be proven that the overall algorithm that consists of this sequence of operations is also differentially private, with a parameter of e * number of steps</a:t>
            </a:r>
          </a:p>
          <a:p>
            <a:pPr marL="171450" indent="-171450">
              <a:buFont typeface="Arial" panose="020B0604020202020204" pitchFamily="34" charset="0"/>
              <a:buChar char="•"/>
            </a:pPr>
            <a:r>
              <a:rPr lang="en-US" dirty="0"/>
              <a:t>Second, we have parallel composability. In this scenario we have k partitions and corresponding differentially private algorithms. Starting from partition 1 we start executing the respective algorithm for each partition, incorporating the outputs of preceding algorithm executions. The end result is also epsilon differentially private. [This structure can be mapped to basic structures such as a loop with side-effects]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42</a:t>
            </a:fld>
            <a:endParaRPr lang="en-US"/>
          </a:p>
        </p:txBody>
      </p:sp>
    </p:spTree>
    <p:extLst>
      <p:ext uri="{BB962C8B-B14F-4D97-AF65-F5344CB8AC3E}">
        <p14:creationId xmlns:p14="http://schemas.microsoft.com/office/powerpoint/2010/main" val="1920354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already talked about differentially private algorithms but we still haven’t described how we can make them</a:t>
            </a:r>
          </a:p>
          <a:p>
            <a:pPr marL="171450" indent="-171450">
              <a:buFont typeface="Arial" panose="020B0604020202020204" pitchFamily="34" charset="0"/>
              <a:buChar char="•"/>
            </a:pPr>
            <a:r>
              <a:rPr lang="en-US" dirty="0"/>
              <a:t>Ideally, we would like to get an equivalent differentially private algorithm for each function that we can think of</a:t>
            </a:r>
          </a:p>
          <a:p>
            <a:pPr marL="171450" indent="-171450">
              <a:buFont typeface="Arial" panose="020B0604020202020204" pitchFamily="34" charset="0"/>
              <a:buChar char="•"/>
            </a:pPr>
            <a:r>
              <a:rPr lang="en-US" dirty="0"/>
              <a:t>There is way to do this transformation which is called the Laplace Mechanism. This mechanism works as follows</a:t>
            </a:r>
          </a:p>
          <a:p>
            <a:pPr marL="628650" lvl="1" indent="-171450">
              <a:buFont typeface="Arial" panose="020B0604020202020204" pitchFamily="34" charset="0"/>
              <a:buChar char="•"/>
            </a:pPr>
            <a:r>
              <a:rPr lang="en-US" dirty="0"/>
              <a:t>first we compute the desired function over the database: and this produces the accurate result. Producing that as an output would potentially breach the privacy.</a:t>
            </a:r>
          </a:p>
          <a:p>
            <a:pPr marL="628650" lvl="1" indent="-171450">
              <a:buFont typeface="Arial" panose="020B0604020202020204" pitchFamily="34" charset="0"/>
              <a:buChar char="•"/>
            </a:pPr>
            <a:r>
              <a:rPr lang="en-US" dirty="0"/>
              <a:t>then, comes the step that actually achieves differential privacy. The driving idea is to add noise to the output of the function that is generated from a Laplace distribution. Then, this noise will introduce the desired fuzziness for differential privacy</a:t>
            </a:r>
          </a:p>
          <a:p>
            <a:pPr marL="628650" lvl="1" indent="-171450">
              <a:buFont typeface="Arial" panose="020B0604020202020204" pitchFamily="34" charset="0"/>
              <a:buChar char="•"/>
            </a:pPr>
            <a:r>
              <a:rPr lang="en-US" dirty="0"/>
              <a:t>now, the only detail that remains is to decide on how much noise we require, in other words what are the correct parameters for the Laplace distribution</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43</a:t>
            </a:fld>
            <a:endParaRPr lang="en-US"/>
          </a:p>
        </p:txBody>
      </p:sp>
    </p:spTree>
    <p:extLst>
      <p:ext uri="{BB962C8B-B14F-4D97-AF65-F5344CB8AC3E}">
        <p14:creationId xmlns:p14="http://schemas.microsoft.com/office/powerpoint/2010/main" val="3154358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no general guideline for the required noise, it depends on the function that we want to make differentially private</a:t>
            </a:r>
          </a:p>
          <a:p>
            <a:pPr marL="171450" indent="-171450">
              <a:buFont typeface="Arial" panose="020B0604020202020204" pitchFamily="34" charset="0"/>
              <a:buChar char="•"/>
            </a:pPr>
            <a:r>
              <a:rPr lang="en-US" dirty="0"/>
              <a:t>The dependence comes from the notion of </a:t>
            </a:r>
            <a:r>
              <a:rPr lang="en-US" b="1" dirty="0"/>
              <a:t>global noise sensitivity</a:t>
            </a:r>
            <a:r>
              <a:rPr lang="en-US" b="0" dirty="0"/>
              <a:t>. Sensitivity quantifies the impact of distinguishing records between neighboring databases to the output of the function. Essentially, it is the </a:t>
            </a:r>
            <a:r>
              <a:rPr lang="en-US" b="1" dirty="0"/>
              <a:t>maximum distance of the function outputs for two neighbors</a:t>
            </a:r>
            <a:r>
              <a:rPr lang="en-US" b="0" dirty="0"/>
              <a:t>.</a:t>
            </a:r>
          </a:p>
          <a:p>
            <a:pPr marL="171450" indent="-171450">
              <a:buFont typeface="Arial" panose="020B0604020202020204" pitchFamily="34" charset="0"/>
              <a:buChar char="•"/>
            </a:pPr>
            <a:r>
              <a:rPr lang="en-US" b="0" dirty="0"/>
              <a:t>Now, we use this distance as a parameter to a Laplace distribution to generate the appropriate noise. (If the output is multidimensional, we have to raise the error to the number of dimensions). By adding this error to the function output, we get a differentially private algorithm.</a:t>
            </a:r>
          </a:p>
          <a:p>
            <a:pPr marL="171450" indent="-171450">
              <a:buFont typeface="Arial" panose="020B0604020202020204" pitchFamily="34" charset="0"/>
              <a:buChar char="•"/>
            </a:pPr>
            <a:r>
              <a:rPr lang="en-US" b="0" dirty="0"/>
              <a:t>A large parameter number means that the noise is more spread out. This insight is reasonable because for large differences across neighbors, we have to compensate with more noise.</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44</a:t>
            </a:fld>
            <a:endParaRPr lang="en-US"/>
          </a:p>
        </p:txBody>
      </p:sp>
    </p:spTree>
    <p:extLst>
      <p:ext uri="{BB962C8B-B14F-4D97-AF65-F5344CB8AC3E}">
        <p14:creationId xmlns:p14="http://schemas.microsoft.com/office/powerpoint/2010/main" val="3985973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using this </a:t>
            </a:r>
            <a:r>
              <a:rPr lang="en-US" dirty="0" err="1"/>
              <a:t>laplace</a:t>
            </a:r>
            <a:r>
              <a:rPr lang="en-US" dirty="0"/>
              <a:t> mechanism we can get a number of different algorithms. We can get a sum algorithm, an algorithm for average and even an algorithm for more complex operations such as a linear regression.</a:t>
            </a:r>
          </a:p>
          <a:p>
            <a:pPr marL="171450" indent="-171450">
              <a:buFont typeface="Arial" panose="020B0604020202020204" pitchFamily="34" charset="0"/>
              <a:buChar char="•"/>
            </a:pPr>
            <a:r>
              <a:rPr lang="en-US" dirty="0"/>
              <a:t>Still, Laplace mechanism is pessimistic because it introduces a significant amount of noise proactively. A small improvement would be to use a different distance metric. The original global noise sensitivity uses l1 norms but l2 norms would yield smaller values. Also, in many cases it is more reasonable to perturb the objective function, the statistic that we are calculating rather than introduce the noise at the end</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45</a:t>
            </a:fld>
            <a:endParaRPr lang="en-US"/>
          </a:p>
        </p:txBody>
      </p:sp>
    </p:spTree>
    <p:extLst>
      <p:ext uri="{BB962C8B-B14F-4D97-AF65-F5344CB8AC3E}">
        <p14:creationId xmlns:p14="http://schemas.microsoft.com/office/powerpoint/2010/main" val="2723758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summarize, we saw that with differential privacy we get strong guarantees that even hold for the worst case.</a:t>
            </a:r>
          </a:p>
          <a:p>
            <a:pPr marL="171450" indent="-171450">
              <a:buFont typeface="Arial" panose="020B0604020202020204" pitchFamily="34" charset="0"/>
              <a:buChar char="•"/>
            </a:pPr>
            <a:r>
              <a:rPr lang="en-US" dirty="0"/>
              <a:t>Also, we see that even here, the privacy error tradeoff holds. We get strong privacy but this comes at the expense of accuracy as we are adding noise</a:t>
            </a:r>
          </a:p>
          <a:p>
            <a:pPr marL="171450" indent="-171450">
              <a:buFont typeface="Arial" panose="020B0604020202020204" pitchFamily="34" charset="0"/>
              <a:buChar char="•"/>
            </a:pPr>
            <a:r>
              <a:rPr lang="en-US" dirty="0"/>
              <a:t>We saw that the Laplace mechanism is pessimistic, but in fact the whole concept of differential privacy over-provisions for the worst case so it is overall pessimistic. </a:t>
            </a:r>
          </a:p>
          <a:p>
            <a:pPr marL="171450" indent="-171450">
              <a:buFont typeface="Arial" panose="020B0604020202020204" pitchFamily="34" charset="0"/>
              <a:buChar char="•"/>
            </a:pPr>
            <a:r>
              <a:rPr lang="en-US" dirty="0"/>
              <a:t>This leads to an opportunity, which involves relaxed definitions of differential privacy. This way we can get more efficient and more accurate ways to achieve privacy in practice.</a:t>
            </a:r>
          </a:p>
          <a:p>
            <a:pPr marL="171450" indent="-171450">
              <a:buFont typeface="Arial" panose="020B0604020202020204" pitchFamily="34" charset="0"/>
              <a:buChar char="•"/>
            </a:pPr>
            <a:r>
              <a:rPr lang="en-US" dirty="0"/>
              <a:t>Also, we saw how differential privacy works with the </a:t>
            </a:r>
            <a:r>
              <a:rPr lang="en-US"/>
              <a:t>general </a:t>
            </a:r>
            <a:r>
              <a:rPr lang="en-US" dirty="0" err="1"/>
              <a:t>L</a:t>
            </a:r>
            <a:r>
              <a:rPr lang="en-US"/>
              <a:t>aplace </a:t>
            </a:r>
            <a:r>
              <a:rPr lang="en-US" dirty="0"/>
              <a:t>mechanism but we can also achieve differential privacy by perturbing the function in the algorithms themselves. This specialized approach can give tighter bound compared to general purpose techniques that add noise for the worst case.</a:t>
            </a:r>
          </a:p>
        </p:txBody>
      </p:sp>
      <p:sp>
        <p:nvSpPr>
          <p:cNvPr id="4" name="Slide Number Placeholder 3"/>
          <p:cNvSpPr>
            <a:spLocks noGrp="1"/>
          </p:cNvSpPr>
          <p:nvPr>
            <p:ph type="sldNum" sz="quarter" idx="10"/>
          </p:nvPr>
        </p:nvSpPr>
        <p:spPr/>
        <p:txBody>
          <a:bodyPr/>
          <a:lstStyle/>
          <a:p>
            <a:fld id="{AA2B018A-536A-4E95-B27E-3171BA8DAA5E}" type="slidenum">
              <a:rPr lang="en-US" smtClean="0"/>
              <a:pPr/>
              <a:t>46</a:t>
            </a:fld>
            <a:endParaRPr lang="en-US"/>
          </a:p>
        </p:txBody>
      </p:sp>
    </p:spTree>
    <p:extLst>
      <p:ext uri="{BB962C8B-B14F-4D97-AF65-F5344CB8AC3E}">
        <p14:creationId xmlns:p14="http://schemas.microsoft.com/office/powerpoint/2010/main" val="281263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48</a:t>
            </a:fld>
            <a:endParaRPr lang="en-US"/>
          </a:p>
        </p:txBody>
      </p:sp>
    </p:spTree>
    <p:extLst>
      <p:ext uri="{BB962C8B-B14F-4D97-AF65-F5344CB8AC3E}">
        <p14:creationId xmlns:p14="http://schemas.microsoft.com/office/powerpoint/2010/main" val="472447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a:t>
            </a:r>
            <a:r>
              <a:rPr lang="en-US" dirty="0" err="1"/>
              <a:t>otherside</a:t>
            </a:r>
            <a:r>
              <a:rPr lang="en-US" dirty="0"/>
              <a:t> session we are going to talk about summarization tools and finding similar items in big collections.</a:t>
            </a:r>
            <a:br>
              <a:rPr lang="en-US" dirty="0"/>
            </a:br>
            <a:endParaRPr lang="en-US" dirty="0"/>
          </a:p>
          <a:p>
            <a:r>
              <a:rPr lang="en-US" dirty="0"/>
              <a:t>Consider for example a big chain of supermarkets. The supermarket may want to detect customers that have very similar shopping patterns.</a:t>
            </a:r>
          </a:p>
          <a:p>
            <a:endParaRPr lang="en-US" dirty="0"/>
          </a:p>
          <a:p>
            <a:r>
              <a:rPr lang="en-US" dirty="0"/>
              <a:t>Similarly, to improve user experience, search engines want to remove duplicate and near-duplicate results from their suggestions. One way to do that is by comparing the words in each pair of pages and checking whether the two pages are similar. This approach has two main drawbacks: 1) it is quadratic to the number of pages, which can become prohibitive very quickly. 2) Even checking a single pair of pages can be expensive as each page itself may contain millions or billions of words, consider for example queries that return online documents and books. Ideally, we want to minimize the number of checked pairs AND make each check as cheap as possible.</a:t>
            </a:r>
          </a:p>
          <a:p>
            <a:r>
              <a:rPr lang="en-US" dirty="0"/>
              <a:t>In order to achieve that, in this session, we are also going to take advantage one more common property of these examples: the application requirements can withstand a small number of missed duplicates. The user may become annoyed but as long as the number of false positives is low enough, it will not impact his experience too much to withdraw from the service.</a:t>
            </a:r>
          </a:p>
        </p:txBody>
      </p:sp>
      <p:sp>
        <p:nvSpPr>
          <p:cNvPr id="4" name="Slide Number Placeholder 3"/>
          <p:cNvSpPr>
            <a:spLocks noGrp="1"/>
          </p:cNvSpPr>
          <p:nvPr>
            <p:ph type="sldNum" sz="quarter" idx="5"/>
          </p:nvPr>
        </p:nvSpPr>
        <p:spPr/>
        <p:txBody>
          <a:bodyPr/>
          <a:lstStyle/>
          <a:p>
            <a:fld id="{AA2B018A-536A-4E95-B27E-3171BA8DAA5E}" type="slidenum">
              <a:rPr lang="en-US" smtClean="0"/>
              <a:pPr/>
              <a:t>49</a:t>
            </a:fld>
            <a:endParaRPr lang="en-US"/>
          </a:p>
        </p:txBody>
      </p:sp>
    </p:spTree>
    <p:extLst>
      <p:ext uri="{BB962C8B-B14F-4D97-AF65-F5344CB8AC3E}">
        <p14:creationId xmlns:p14="http://schemas.microsoft.com/office/powerpoint/2010/main" val="4189519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76204D0-F5E1-4B5B-A647-03E4DA5ED91F}"/>
              </a:ext>
            </a:extLst>
          </p:cNvPr>
          <p:cNvSpPr>
            <a:spLocks noGrp="1"/>
          </p:cNvSpPr>
          <p:nvPr>
            <p:ph type="body" idx="1"/>
          </p:nvPr>
        </p:nvSpPr>
        <p:spPr/>
        <p:txBody>
          <a:bodyPr/>
          <a:lstStyle/>
          <a:p>
            <a:r>
              <a:rPr lang="en-US" dirty="0"/>
              <a:t>Generalizing a little bit, one of the very common ways to represent data is as sets. To find users with similar shopping  preferences, shopping carts can be modeled as sets of products, discarding the frequency (cardinality) data. Similarly, for detecting documents with similar topics, we can consider only their words and represent the documents as sets of words. In both cases, we then want to find “similar” in sets. One common measure of the similarity of two sets is the Jaccard similarity that defines the set similarity by ratio of shared elements. More specifically, it is defined as the count of common elements between the two sets over all the elements that appear in any of them.</a:t>
            </a:r>
          </a:p>
          <a:p>
            <a:endParaRPr lang="en-US" dirty="0"/>
          </a:p>
          <a:p>
            <a:r>
              <a:rPr lang="en-US" dirty="0"/>
              <a:t>For example, if we have two sets &lt;middle figure&gt; A &amp; B represented by red and blue respectively and with black dots for their elements, their Jaccard similarity is defined as the size of the overlap between the two sets, 2 dots in this case, over the size of their union, 9 dots here. So, for the middle case, their similarity is 2/9. By the definition of the measure, you can see that is maxes out at 1, when the two sets overlap (right-hand side) and is minimized at 0, when the two sets have no common elements (left-hand side).</a:t>
            </a:r>
          </a:p>
          <a:p>
            <a:endParaRPr lang="en-US" dirty="0"/>
          </a:p>
          <a:p>
            <a:r>
              <a:rPr lang="en-US" dirty="0"/>
              <a:t>Back to our case study, to compute the similarity of two documents, we have to scan the set representing each document and compute the size of their union and intersection. If we want to find all documents with x% Jaccard similarity, then we will have to repeat that O(N^2) times! Considering that each set may be big itself, possibly containing million or billion of distinct elements, it would actually be impractical to discard, let’s say duplicate results rom your google searches. Fortunately, in many applications we can benefit by the fact that we do not care about exact results and significantly improve the performance of finding similar items, which will be the focus of the rest of this session.</a:t>
            </a:r>
          </a:p>
        </p:txBody>
      </p:sp>
    </p:spTree>
    <p:extLst>
      <p:ext uri="{BB962C8B-B14F-4D97-AF65-F5344CB8AC3E}">
        <p14:creationId xmlns:p14="http://schemas.microsoft.com/office/powerpoint/2010/main" val="167913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better understand this distinction, we provide the example of a bank</a:t>
            </a:r>
          </a:p>
          <a:p>
            <a:pPr marL="171450" indent="-171450">
              <a:buFont typeface="Arial" panose="020B0604020202020204" pitchFamily="34" charset="0"/>
              <a:buChar char="•"/>
            </a:pPr>
            <a:r>
              <a:rPr lang="en-US" dirty="0"/>
              <a:t>on the one hand, there is the issue of security. The bank stores all the data related to your account in a database and not everyone is authorized to access all the data in this database, even if they have partial access. For example, tellers working for the bank can access the account details of a customer that visits their branch, asking for a service. On the other hand, a customer can access their own data but cannot access another customer’s bank account details from an e–banking application. This authorization scheme is part of the database’s security.</a:t>
            </a:r>
          </a:p>
          <a:p>
            <a:pPr marL="171450" indent="-171450">
              <a:buFont typeface="Arial" panose="020B0604020202020204" pitchFamily="34" charset="0"/>
              <a:buChar char="•"/>
            </a:pPr>
            <a:r>
              <a:rPr lang="en-US" dirty="0"/>
              <a:t>on the other hand, we have privacy. Some banks might be issuing reports with statistics on the credit status of different groups of customers. Suppose that these statistics are per branch and per age group. Then, for a remote area with only one person person under 20, a person reading the report could infer the customer’s credit status. The reader learns more than they should. So, the bank did a poor job deciding what kind of data to publish.</a:t>
            </a:r>
          </a:p>
          <a:p>
            <a:pPr marL="171450" indent="-171450">
              <a:buFont typeface="Arial" panose="020B0604020202020204" pitchFamily="34" charset="0"/>
              <a:buChar char="•"/>
            </a:pPr>
            <a:r>
              <a:rPr lang="en-US" dirty="0"/>
              <a:t>Now, we see in the second case, the system can be totally secure from an authorization viewpoint, but information can be inferred anyway. Of course, if a hacker breaks into the bank’s system, the data is disclosed directly and privacy is lost</a:t>
            </a:r>
          </a:p>
        </p:txBody>
      </p:sp>
      <p:sp>
        <p:nvSpPr>
          <p:cNvPr id="4" name="Slide Number Placeholder 3"/>
          <p:cNvSpPr>
            <a:spLocks noGrp="1"/>
          </p:cNvSpPr>
          <p:nvPr>
            <p:ph type="sldNum" sz="quarter" idx="10"/>
          </p:nvPr>
        </p:nvSpPr>
        <p:spPr/>
        <p:txBody>
          <a:bodyPr/>
          <a:lstStyle/>
          <a:p>
            <a:fld id="{AA2B018A-536A-4E95-B27E-3171BA8DAA5E}" type="slidenum">
              <a:rPr lang="en-US" smtClean="0"/>
              <a:pPr/>
              <a:t>5</a:t>
            </a:fld>
            <a:endParaRPr lang="en-US"/>
          </a:p>
        </p:txBody>
      </p:sp>
    </p:spTree>
    <p:extLst>
      <p:ext uri="{BB962C8B-B14F-4D97-AF65-F5344CB8AC3E}">
        <p14:creationId xmlns:p14="http://schemas.microsoft.com/office/powerpoint/2010/main" val="1230826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681DB20-F5A6-4B61-B6CE-55491BA49004}"/>
              </a:ext>
            </a:extLst>
          </p:cNvPr>
          <p:cNvSpPr>
            <a:spLocks noGrp="1"/>
          </p:cNvSpPr>
          <p:nvPr>
            <p:ph type="body" idx="1"/>
          </p:nvPr>
        </p:nvSpPr>
        <p:spPr/>
        <p:txBody>
          <a:bodyPr/>
          <a:lstStyle/>
          <a:p>
            <a:r>
              <a:rPr lang="en-US" dirty="0"/>
              <a:t>So, let’s start step by step solving the aforementioned problems for the case of the Jaccard similarity and then we will see how we can generalize our results.</a:t>
            </a:r>
          </a:p>
          <a:p>
            <a:endParaRPr lang="en-US" dirty="0"/>
          </a:p>
          <a:p>
            <a:r>
              <a:rPr lang="en-US" dirty="0"/>
              <a:t>The first challenge is to decrease the effective size of each set, without loosing a lot of information.</a:t>
            </a:r>
          </a:p>
          <a:p>
            <a:r>
              <a:rPr lang="en-US" dirty="0"/>
              <a:t>(We can use a general compression algorithm, or we can use something specific to this metric to get even better results and allow us to apply approximations.)</a:t>
            </a:r>
          </a:p>
          <a:p>
            <a:r>
              <a:rPr lang="en-US" dirty="0"/>
              <a:t>To do so, let’s first change, at least in the logical level, the representation of the sets. Instead of representing them as (unordered) lists of items, we can represent them as </a:t>
            </a:r>
            <a:r>
              <a:rPr lang="en-US" dirty="0" err="1"/>
              <a:t>bitvectors</a:t>
            </a:r>
            <a:r>
              <a:rPr lang="en-US" dirty="0"/>
              <a:t>.</a:t>
            </a:r>
          </a:p>
          <a:p>
            <a:r>
              <a:rPr lang="en-US" dirty="0"/>
              <a:t>(Bare with me, we are not going to actually create this representation (which can possibly explode the data size), but it’s easier to introduce our compression in this form.)</a:t>
            </a:r>
          </a:p>
          <a:p>
            <a:r>
              <a:rPr lang="en-US" dirty="0"/>
              <a:t>For example, if we have these two sets, we can represent them with a sequence of 0/1s, by creating a matching between the different bits to the possible set elements. For example, assume that the possible elements are a-f and we use their alphabetical sequence to define the matching between bits and elements. Then, A is represented by the first column (111000) as it contains </a:t>
            </a:r>
            <a:r>
              <a:rPr lang="en-US" dirty="0" err="1"/>
              <a:t>abc</a:t>
            </a:r>
            <a:r>
              <a:rPr lang="en-US" dirty="0"/>
              <a:t>, while B does not contain a, so it has a 0 in the first row and it contains f, so it has a 1 in the last row.</a:t>
            </a:r>
          </a:p>
          <a:p>
            <a:endParaRPr lang="en-US" dirty="0"/>
          </a:p>
          <a:p>
            <a:r>
              <a:rPr lang="en-US" dirty="0"/>
              <a:t>Now, the first important observation is that we can still calculate the set (Jaccard) similarity. It’s the number of rows set to 1 for both sets divided by the number of rows that have a 1 in any line. Effectively, we count the number of 1s in their bitwise-or and divide it by the bitwise-and.</a:t>
            </a:r>
          </a:p>
          <a:p>
            <a:endParaRPr lang="en-US" dirty="0"/>
          </a:p>
          <a:p>
            <a:r>
              <a:rPr lang="en-US" dirty="0"/>
              <a:t>But even more importantly, we can start approximating the similarity!</a:t>
            </a:r>
          </a:p>
        </p:txBody>
      </p:sp>
    </p:spTree>
    <p:extLst>
      <p:ext uri="{BB962C8B-B14F-4D97-AF65-F5344CB8AC3E}">
        <p14:creationId xmlns:p14="http://schemas.microsoft.com/office/powerpoint/2010/main" val="3534244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DAD4DFF-9542-4BDA-8635-E293FC7707CE}"/>
              </a:ext>
            </a:extLst>
          </p:cNvPr>
          <p:cNvSpPr>
            <a:spLocks noGrp="1"/>
          </p:cNvSpPr>
          <p:nvPr>
            <p:ph type="body" idx="1"/>
          </p:nvPr>
        </p:nvSpPr>
        <p:spPr/>
        <p:txBody>
          <a:bodyPr/>
          <a:lstStyle/>
          <a:p>
            <a:r>
              <a:rPr lang="en-US" dirty="0"/>
              <a:t>Instead of storing the whole </a:t>
            </a:r>
            <a:r>
              <a:rPr lang="en-US" dirty="0" err="1"/>
              <a:t>bitvector</a:t>
            </a:r>
            <a:r>
              <a:rPr lang="en-US" dirty="0"/>
              <a:t>, we can cheat a little bit. We can store, for each set, only the offset of the first column that is non-zero and… we are almost done. We have created our first summarization.</a:t>
            </a:r>
          </a:p>
          <a:p>
            <a:r>
              <a:rPr lang="en-US" dirty="0"/>
              <a:t>Let’s see that in our example. Instead of keeping the 6 bits for A, we only maintain the information that the first bit of the vector is at row 0, so we map A to h(A)=0. Similarly, for B, a = 0, b = 1, so h(B) = 1.</a:t>
            </a:r>
          </a:p>
          <a:p>
            <a:r>
              <a:rPr lang="en-US" dirty="0"/>
              <a:t>From the space perspective, if we have N possible elements in total, we now store each set using O(log(N)) space – or equivalently, the same as storing just a _single_ (the “first”) element per set!</a:t>
            </a:r>
          </a:p>
          <a:p>
            <a:r>
              <a:rPr lang="en-US" dirty="0"/>
              <a:t>But what happens now with the computing the Jaccard similarity? Apparently, and thankfully, with a small modification we can get some guarantees.</a:t>
            </a:r>
          </a:p>
        </p:txBody>
      </p:sp>
    </p:spTree>
    <p:extLst>
      <p:ext uri="{BB962C8B-B14F-4D97-AF65-F5344CB8AC3E}">
        <p14:creationId xmlns:p14="http://schemas.microsoft.com/office/powerpoint/2010/main" val="2372869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DAD4DFF-9542-4BDA-8635-E293FC7707CE}"/>
              </a:ext>
            </a:extLst>
          </p:cNvPr>
          <p:cNvSpPr>
            <a:spLocks noGrp="1"/>
          </p:cNvSpPr>
          <p:nvPr>
            <p:ph type="body" idx="1"/>
          </p:nvPr>
        </p:nvSpPr>
        <p:spPr/>
        <p:txBody>
          <a:bodyPr/>
          <a:lstStyle/>
          <a:p>
            <a:r>
              <a:rPr lang="en-US" dirty="0" err="1"/>
              <a:t>Minhashing</a:t>
            </a:r>
            <a:r>
              <a:rPr lang="en-US" dirty="0"/>
              <a:t> adds some more randomness to get the mathematics in our side: before finding the first non-zero </a:t>
            </a:r>
            <a:r>
              <a:rPr lang="en-US" dirty="0" err="1"/>
              <a:t>row,it</a:t>
            </a:r>
            <a:r>
              <a:rPr lang="en-US" dirty="0"/>
              <a:t> randomly permutes the rows, using the same permutation for all sets. In this example, we shuffle the rows to have “e” first, “f” second, </a:t>
            </a:r>
            <a:r>
              <a:rPr lang="en-US" dirty="0" err="1"/>
              <a:t>etc</a:t>
            </a:r>
            <a:r>
              <a:rPr lang="en-US" dirty="0"/>
              <a:t>, instead of the alphabetical order. Based on this permutation, the new representations/hash-values for A &amp; B are 2 &amp; 1 respectively.</a:t>
            </a:r>
          </a:p>
          <a:p>
            <a:endParaRPr lang="en-US" dirty="0"/>
          </a:p>
          <a:p>
            <a:r>
              <a:rPr lang="en-US" dirty="0"/>
              <a:t>Adding the random shuffling, removes the bias due to the arbitrary ordering and thus selecting a random permutation of the rows, makes the probability of having the same hash value for two sets equal to their Jaccard similarity. In other words, if we shuffling the rows and compare the hash value of two sets “enough” times, the expected number they matching rate will be their Jaccard similarity.</a:t>
            </a:r>
          </a:p>
          <a:p>
            <a:endParaRPr lang="en-US" dirty="0"/>
          </a:p>
        </p:txBody>
      </p:sp>
    </p:spTree>
    <p:extLst>
      <p:ext uri="{BB962C8B-B14F-4D97-AF65-F5344CB8AC3E}">
        <p14:creationId xmlns:p14="http://schemas.microsoft.com/office/powerpoint/2010/main" val="25566556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06AC133-7F7D-4249-9D30-43AD27CB705B}"/>
              </a:ext>
            </a:extLst>
          </p:cNvPr>
          <p:cNvSpPr>
            <a:spLocks noGrp="1"/>
          </p:cNvSpPr>
          <p:nvPr>
            <p:ph type="body" idx="1"/>
          </p:nvPr>
        </p:nvSpPr>
        <p:spPr/>
        <p:txBody>
          <a:bodyPr/>
          <a:lstStyle/>
          <a:p>
            <a:r>
              <a:rPr lang="en-US" dirty="0"/>
              <a:t>Of course, if we shuffle only once, we can only end up with 0 or 1 matching rate, which is a very bad approximator of the actual Jaccard similarity. Thus, we create more detailed signatures for the sets, by keeping the hash values of multiple shuffles.</a:t>
            </a:r>
          </a:p>
          <a:p>
            <a:endParaRPr lang="en-US" dirty="0"/>
          </a:p>
          <a:p>
            <a:r>
              <a:rPr lang="en-US" dirty="0"/>
              <a:t>Back to our example, assume that the color represents a shuffling order. We (logically) convert the sets into </a:t>
            </a:r>
            <a:r>
              <a:rPr lang="en-US" dirty="0" err="1"/>
              <a:t>bitvectors</a:t>
            </a:r>
            <a:r>
              <a:rPr lang="en-US" dirty="0"/>
              <a:t> and then shuffle with different orders (“order” table). For each order we calculate and store the hash value, generating a row of the signature matrix (right-hand side). Each column of the signature matrix is the signature of the corresponding set (sig(A) = 2,1,2) and the Jaccard similarity of two sets can be approximated as the similarity of their signatures, which the ratio of element-wise matches: A&amp;B match in the red order, while we have used 3 permutations, thus their similarity is 1/3. This number can be used as an approximation of the Jaccard similarity and as we increase the size of the signatures (number of </a:t>
            </a:r>
            <a:r>
              <a:rPr lang="en-US" dirty="0" err="1"/>
              <a:t>permuttations</a:t>
            </a:r>
            <a:r>
              <a:rPr lang="en-US" dirty="0"/>
              <a:t>) the expected error to the actual Jaccard similarity decreases.</a:t>
            </a:r>
          </a:p>
          <a:p>
            <a:endParaRPr lang="en-US" dirty="0"/>
          </a:p>
          <a:p>
            <a:r>
              <a:rPr lang="en-US" dirty="0"/>
              <a:t>This produces a trade-off between accuracy and space. As soon as we create the signature matrix, we can scan this one for answering many queries or for prefiltering sets. Also, remember that for storing any of these hashes requires only as much space as storing a single (set) element.</a:t>
            </a:r>
          </a:p>
          <a:p>
            <a:endParaRPr lang="en-US" dirty="0"/>
          </a:p>
          <a:p>
            <a:r>
              <a:rPr lang="en-US" dirty="0"/>
              <a:t>Implementation</a:t>
            </a:r>
          </a:p>
          <a:p>
            <a:r>
              <a:rPr lang="en-US" dirty="0"/>
              <a:t>===========</a:t>
            </a:r>
          </a:p>
          <a:p>
            <a:r>
              <a:rPr lang="en-US" dirty="0"/>
              <a:t>In practice, implementation matters a lot in creating these signatures. The naïve choice is to scan the sets multiple times, shuffle them and compute the offsets or to scan shuffled arrays. But there is an even better implementation: Instead of producing the permutations, we can use (independent) hash functions to produce pseudo-orders. To create k orderings, we select k independent hash functions and for each set, we iterate over its elements, calculating each of the k hash values for each element. The </a:t>
            </a:r>
            <a:r>
              <a:rPr lang="en-US" dirty="0" err="1"/>
              <a:t>i-th</a:t>
            </a:r>
            <a:r>
              <a:rPr lang="en-US" dirty="0"/>
              <a:t> element of the signature of a set, is the minimum value achieved by the </a:t>
            </a:r>
            <a:r>
              <a:rPr lang="en-US" dirty="0" err="1"/>
              <a:t>i-th</a:t>
            </a:r>
            <a:r>
              <a:rPr lang="en-US" dirty="0"/>
              <a:t> functions, over all the set elements. This implementation method also explains the name of the signatures.</a:t>
            </a:r>
          </a:p>
        </p:txBody>
      </p:sp>
    </p:spTree>
    <p:extLst>
      <p:ext uri="{BB962C8B-B14F-4D97-AF65-F5344CB8AC3E}">
        <p14:creationId xmlns:p14="http://schemas.microsoft.com/office/powerpoint/2010/main" val="28191495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signatures can give us an approximation of the Jaccard similarity, but let’s go a step further and see what we can do even better if we want to find similar pairs as well as with what can go wrong with our approximation and how we can improve on that.</a:t>
            </a:r>
          </a:p>
          <a:p>
            <a:endParaRPr lang="en-US" dirty="0"/>
          </a:p>
          <a:p>
            <a:r>
              <a:rPr lang="en-US" dirty="0"/>
              <a:t>Assume that we are interested in detecting pairs with a similarity of at least t%.</a:t>
            </a:r>
          </a:p>
          <a:p>
            <a:r>
              <a:rPr lang="en-US" dirty="0"/>
              <a:t>Let’s put that in a plot. In the x-axis we have the similarity of a candidate pair of sets and on the y-axis we have the probability of saying that two sets are similar.</a:t>
            </a:r>
          </a:p>
          <a:p>
            <a:r>
              <a:rPr lang="en-US" dirty="0"/>
              <a:t>Ideally we would like the blue line: 0% probability of saying that they are similar, when their similarity is less than t% (left-hand side) and 100% probability of saying “similar”, when their similarity exceeds t%.</a:t>
            </a:r>
          </a:p>
          <a:p>
            <a:endParaRPr lang="en-US" dirty="0"/>
          </a:p>
          <a:p>
            <a:r>
              <a:rPr lang="en-US" dirty="0"/>
              <a:t>But as we only have an approximation, we introduce two possible types of errors.</a:t>
            </a:r>
          </a:p>
          <a:p>
            <a:r>
              <a:rPr lang="en-US" dirty="0"/>
              <a:t>The first one is answering that they are similar, while they are not, which is a false-positive, and the second one is marking them dissimilar, while they are actually similar, called false-negative.</a:t>
            </a:r>
          </a:p>
          <a:p>
            <a:endParaRPr lang="en-US" dirty="0"/>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55</a:t>
            </a:fld>
            <a:endParaRPr lang="en-US"/>
          </a:p>
        </p:txBody>
      </p:sp>
    </p:spTree>
    <p:extLst>
      <p:ext uri="{BB962C8B-B14F-4D97-AF65-F5344CB8AC3E}">
        <p14:creationId xmlns:p14="http://schemas.microsoft.com/office/powerpoint/2010/main" val="2493209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from a few slides ago, if we use a </a:t>
            </a:r>
            <a:r>
              <a:rPr lang="en-US" dirty="0" err="1"/>
              <a:t>minhash</a:t>
            </a:r>
            <a:r>
              <a:rPr lang="en-US" dirty="0"/>
              <a:t> function (a </a:t>
            </a:r>
            <a:r>
              <a:rPr lang="en-US" dirty="0" err="1"/>
              <a:t>minhash</a:t>
            </a:r>
            <a:r>
              <a:rPr lang="en-US" dirty="0"/>
              <a:t> signature using a single permutation), the probability that two hashes match is equal to their similarity.</a:t>
            </a:r>
          </a:p>
          <a:p>
            <a:endParaRPr lang="en-US" dirty="0"/>
          </a:p>
          <a:p>
            <a:r>
              <a:rPr lang="en-US" dirty="0"/>
              <a:t>In other words, if we have two identical sets (100% similarity), then their signatures certainly match and we will certainly answer correctly that they are similar. For sets with no common elements, also we will certainly answer correctly that they are not similar. But, if we look what happens in between, things become a little bit more complicated. For a pair with 80% similarity, the </a:t>
            </a:r>
            <a:r>
              <a:rPr lang="en-US" dirty="0" err="1"/>
              <a:t>minhash</a:t>
            </a:r>
            <a:r>
              <a:rPr lang="en-US" dirty="0"/>
              <a:t> will give us two equal hashes with 80% probability and two different ones with 20%. If we are interested in &gt;=60% similar sets, we will get a false-negative with 20% probability. Analogously, if we have a pair with 25% similarity, then we will get a 25% probability of a false positive, the probability of the two signatures matching. This gives us the two purple areas in the plot. The red line is the probability of answering “similar” using a single </a:t>
            </a:r>
            <a:r>
              <a:rPr lang="en-US" dirty="0" err="1"/>
              <a:t>minhash</a:t>
            </a:r>
            <a:r>
              <a:rPr lang="en-US" dirty="0"/>
              <a:t>, while the purple areas are the area that we want to avoid.</a:t>
            </a:r>
          </a:p>
          <a:p>
            <a:endParaRPr lang="en-US" dirty="0"/>
          </a:p>
          <a:p>
            <a:r>
              <a:rPr lang="en-US" dirty="0"/>
              <a:t>Previously, we improved by using multiple </a:t>
            </a:r>
            <a:r>
              <a:rPr lang="en-US" dirty="0" err="1"/>
              <a:t>minhashes</a:t>
            </a:r>
            <a:r>
              <a:rPr lang="en-US" dirty="0"/>
              <a:t> and contracting a signature. We can use two more general constructs here two improve our odds. </a:t>
            </a:r>
          </a:p>
        </p:txBody>
      </p:sp>
      <p:sp>
        <p:nvSpPr>
          <p:cNvPr id="4" name="Slide Number Placeholder 3"/>
          <p:cNvSpPr>
            <a:spLocks noGrp="1"/>
          </p:cNvSpPr>
          <p:nvPr>
            <p:ph type="sldNum" sz="quarter" idx="5"/>
          </p:nvPr>
        </p:nvSpPr>
        <p:spPr/>
        <p:txBody>
          <a:bodyPr/>
          <a:lstStyle/>
          <a:p>
            <a:fld id="{AA2B018A-536A-4E95-B27E-3171BA8DAA5E}" type="slidenum">
              <a:rPr lang="en-US" smtClean="0"/>
              <a:pPr/>
              <a:t>56</a:t>
            </a:fld>
            <a:endParaRPr lang="en-US"/>
          </a:p>
        </p:txBody>
      </p:sp>
    </p:spTree>
    <p:extLst>
      <p:ext uri="{BB962C8B-B14F-4D97-AF65-F5344CB8AC3E}">
        <p14:creationId xmlns:p14="http://schemas.microsoft.com/office/powerpoint/2010/main" val="11151673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an AND construct, which is used to decrease the number of false positives.</a:t>
            </a:r>
          </a:p>
          <a:p>
            <a:endParaRPr lang="en-US" dirty="0"/>
          </a:p>
          <a:p>
            <a:r>
              <a:rPr lang="en-US" dirty="0"/>
              <a:t>Instead of using a single </a:t>
            </a:r>
            <a:r>
              <a:rPr lang="en-US" dirty="0" err="1"/>
              <a:t>minhash</a:t>
            </a:r>
            <a:r>
              <a:rPr lang="en-US" dirty="0"/>
              <a:t>, we can use multiple ones and check whether all of them match.</a:t>
            </a:r>
          </a:p>
          <a:p>
            <a:r>
              <a:rPr lang="en-US" dirty="0"/>
              <a:t>This approach amplifies the filtering: to allow us to answer “similar”, we wait the ok from multiple hashes, which decreases the false-positives, but at the same time, affects the false-negatives! For two sets that are similar enough, we still need all the hash values to match to mark them as similar.</a:t>
            </a:r>
          </a:p>
          <a:p>
            <a:r>
              <a:rPr lang="en-US" dirty="0"/>
              <a:t>As a consequence, while we can significantly reduce the false-positive area, we also increase the false-negative one.</a:t>
            </a:r>
          </a:p>
          <a:p>
            <a:endParaRPr lang="en-US" dirty="0"/>
          </a:p>
          <a:p>
            <a:r>
              <a:rPr lang="en-US" dirty="0"/>
              <a:t>In this example, you see what happens if we use 4 permutations for calculating the </a:t>
            </a:r>
            <a:r>
              <a:rPr lang="en-US" dirty="0" err="1"/>
              <a:t>minhash</a:t>
            </a:r>
            <a:r>
              <a:rPr lang="en-US" dirty="0"/>
              <a:t> and answer similar if and only if all 4 evaluates </a:t>
            </a:r>
            <a:r>
              <a:rPr lang="en-US" dirty="0" err="1"/>
              <a:t>minhashes</a:t>
            </a:r>
            <a:r>
              <a:rPr lang="en-US" dirty="0"/>
              <a:t> match (elementwise comparison).</a:t>
            </a:r>
          </a:p>
          <a:p>
            <a:endParaRPr lang="en-US" dirty="0"/>
          </a:p>
          <a:p>
            <a:r>
              <a:rPr lang="en-US" dirty="0"/>
              <a:t>Observe here how the probability of answering similar changed: If we use k </a:t>
            </a:r>
            <a:r>
              <a:rPr lang="en-US" dirty="0" err="1"/>
              <a:t>minhashes</a:t>
            </a:r>
            <a:r>
              <a:rPr lang="en-US" dirty="0"/>
              <a:t>, the probability will become pow(J(A, B), k)</a:t>
            </a:r>
          </a:p>
        </p:txBody>
      </p:sp>
      <p:sp>
        <p:nvSpPr>
          <p:cNvPr id="4" name="Slide Number Placeholder 3"/>
          <p:cNvSpPr>
            <a:spLocks noGrp="1"/>
          </p:cNvSpPr>
          <p:nvPr>
            <p:ph type="sldNum" sz="quarter" idx="5"/>
          </p:nvPr>
        </p:nvSpPr>
        <p:spPr/>
        <p:txBody>
          <a:bodyPr/>
          <a:lstStyle/>
          <a:p>
            <a:fld id="{AA2B018A-536A-4E95-B27E-3171BA8DAA5E}" type="slidenum">
              <a:rPr lang="en-US" smtClean="0"/>
              <a:pPr/>
              <a:t>57</a:t>
            </a:fld>
            <a:endParaRPr lang="en-US"/>
          </a:p>
        </p:txBody>
      </p:sp>
    </p:spTree>
    <p:extLst>
      <p:ext uri="{BB962C8B-B14F-4D97-AF65-F5344CB8AC3E}">
        <p14:creationId xmlns:p14="http://schemas.microsoft.com/office/powerpoint/2010/main" val="2315133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reverse is also useful. Instead of requiring all of them to be similar, we can answer “similar” if *any* of them matches, as a logical OR works.</a:t>
            </a:r>
          </a:p>
          <a:p>
            <a:endParaRPr lang="en-US" dirty="0"/>
          </a:p>
          <a:p>
            <a:r>
              <a:rPr lang="en-US" dirty="0"/>
              <a:t>This construct allows for reducing the false-negatives, but as it is more prune to answer yes, it also increases the false-negatives. The plot shows what happens when we employ 3 </a:t>
            </a:r>
            <a:r>
              <a:rPr lang="en-US" dirty="0" err="1"/>
              <a:t>minhashes</a:t>
            </a:r>
            <a:r>
              <a:rPr lang="en-US" dirty="0"/>
              <a:t>.</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Now the probability of answering similar becomes a little bit more complicated, but the important thing is to remember that it is 1 – the probability of all the functions saying “dissimilar”. Or in other words 1 - pow(1 - J(A, B), k).</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58</a:t>
            </a:fld>
            <a:endParaRPr lang="en-US"/>
          </a:p>
        </p:txBody>
      </p:sp>
    </p:spTree>
    <p:extLst>
      <p:ext uri="{BB962C8B-B14F-4D97-AF65-F5344CB8AC3E}">
        <p14:creationId xmlns:p14="http://schemas.microsoft.com/office/powerpoint/2010/main" val="32912344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can combine them. For example, we can compute the OR of the ANDs:</a:t>
            </a:r>
          </a:p>
          <a:p>
            <a:endParaRPr lang="en-US" dirty="0"/>
          </a:p>
          <a:p>
            <a:r>
              <a:rPr lang="en-US" dirty="0"/>
              <a:t>First we use the AND-construct for b </a:t>
            </a:r>
            <a:r>
              <a:rPr lang="en-US" dirty="0" err="1"/>
              <a:t>minhashes</a:t>
            </a:r>
            <a:r>
              <a:rPr lang="en-US" dirty="0"/>
              <a:t> to decide for the first level. Then we repeat that r times using b different </a:t>
            </a:r>
            <a:r>
              <a:rPr lang="en-US" dirty="0" err="1"/>
              <a:t>minhashes</a:t>
            </a:r>
            <a:r>
              <a:rPr lang="en-US" dirty="0"/>
              <a:t> for the first level, each time. We answer yes, if ANY of the AND-constructs answered yes.</a:t>
            </a:r>
          </a:p>
          <a:p>
            <a:endParaRPr lang="en-US" dirty="0"/>
          </a:p>
          <a:p>
            <a:r>
              <a:rPr lang="en-US" dirty="0"/>
              <a:t>This allows us a more fine-</a:t>
            </a:r>
            <a:r>
              <a:rPr lang="en-US" dirty="0" err="1"/>
              <a:t>granned</a:t>
            </a:r>
            <a:r>
              <a:rPr lang="en-US" dirty="0"/>
              <a:t> tuning of the false-negatives vs false-positives, but it has the disadvantage or requiring many more </a:t>
            </a:r>
            <a:r>
              <a:rPr lang="en-US" dirty="0" err="1"/>
              <a:t>minhash</a:t>
            </a:r>
            <a:r>
              <a:rPr lang="en-US" dirty="0"/>
              <a:t> calculations: If we use groups of 12 </a:t>
            </a:r>
            <a:r>
              <a:rPr lang="en-US" dirty="0" err="1"/>
              <a:t>minhashes</a:t>
            </a:r>
            <a:r>
              <a:rPr lang="en-US" dirty="0"/>
              <a:t> for the AND construct and 512 groups for the OR construct, we need in total 512*12 </a:t>
            </a:r>
            <a:r>
              <a:rPr lang="en-US" dirty="0" err="1"/>
              <a:t>minhashes</a:t>
            </a:r>
            <a:r>
              <a:rPr lang="en-US" dirty="0"/>
              <a:t> per set! The different levels have a multiplicative effect on the total number of used </a:t>
            </a:r>
            <a:r>
              <a:rPr lang="en-US" dirty="0" err="1"/>
              <a:t>minhashes</a:t>
            </a:r>
            <a:r>
              <a:rPr lang="en-US" dirty="0"/>
              <a:t>.</a:t>
            </a:r>
          </a:p>
          <a:p>
            <a:endParaRPr lang="en-US" dirty="0"/>
          </a:p>
          <a:p>
            <a:r>
              <a:rPr lang="en-US" dirty="0"/>
              <a:t>But, on the positive side, you can see that we have managed to significantly decrease the purple area.</a:t>
            </a:r>
          </a:p>
          <a:p>
            <a:endParaRPr lang="en-US" dirty="0"/>
          </a:p>
          <a:p>
            <a:r>
              <a:rPr lang="en-US" dirty="0"/>
              <a:t>As you can imagine, you can also have OR+AND constructs, as well as multilayered constructs, like AND+OR+AND+OR+AND ones.</a:t>
            </a:r>
          </a:p>
          <a:p>
            <a:r>
              <a:rPr lang="en-US" dirty="0"/>
              <a:t>Also, we can generalize what we show until that point.</a:t>
            </a:r>
          </a:p>
          <a:p>
            <a:endParaRPr lang="en-US" dirty="0"/>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59</a:t>
            </a:fld>
            <a:endParaRPr lang="en-US"/>
          </a:p>
        </p:txBody>
      </p:sp>
    </p:spTree>
    <p:extLst>
      <p:ext uri="{BB962C8B-B14F-4D97-AF65-F5344CB8AC3E}">
        <p14:creationId xmlns:p14="http://schemas.microsoft.com/office/powerpoint/2010/main" val="13283268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generalize the aforementioned approach we should formalize a little bit the terms and try to generalize them. The Jaccard similarity is a “locality” measure and what </a:t>
            </a:r>
            <a:r>
              <a:rPr lang="en-US" dirty="0" err="1"/>
              <a:t>minhash</a:t>
            </a:r>
            <a:r>
              <a:rPr lang="en-US" dirty="0"/>
              <a:t> provided us is some guarantees about the probability of similar objects matching. In addition, the probability of having a match in two </a:t>
            </a:r>
            <a:r>
              <a:rPr lang="en-US" dirty="0" err="1"/>
              <a:t>minhashes</a:t>
            </a:r>
            <a:r>
              <a:rPr lang="en-US" dirty="0"/>
              <a:t> depended on the “distance” of the two hashed objects: the hashes of two similar objects had a higher probability to match, compared to hashes of dissimilar objects.</a:t>
            </a:r>
          </a:p>
          <a:p>
            <a:endParaRPr lang="en-US" dirty="0"/>
          </a:p>
          <a:p>
            <a:r>
              <a:rPr lang="en-US" dirty="0"/>
              <a:t>Generalizing, we can think of it like in the figure at the bottom of the slide. We have one dimension, the distance between two to-be-hashed objects and two landmarks: a small and a big “distance” (note that before, the x-axis was the similarity, so it was the other way around). Based on the previous slides, given a distance d</a:t>
            </a:r>
            <a:r>
              <a:rPr lang="en-US" baseline="-25000" dirty="0"/>
              <a:t>2</a:t>
            </a:r>
            <a:r>
              <a:rPr lang="en-US" baseline="0" dirty="0"/>
              <a:t>,</a:t>
            </a:r>
            <a:r>
              <a:rPr lang="en-US" dirty="0"/>
              <a:t> we can calculate the probability of two objects that have a distance bigger than d</a:t>
            </a:r>
            <a:r>
              <a:rPr lang="en-US" baseline="-25000" dirty="0"/>
              <a:t>2</a:t>
            </a:r>
            <a:r>
              <a:rPr lang="en-US" baseline="0" dirty="0"/>
              <a:t> to produce a hash collision (false-positive, match).</a:t>
            </a:r>
          </a:p>
          <a:p>
            <a:r>
              <a:rPr lang="en-US" baseline="0" dirty="0"/>
              <a:t>We can also define the symmetric pair: we can define a distance d</a:t>
            </a:r>
            <a:r>
              <a:rPr lang="en-US" baseline="-25000" dirty="0"/>
              <a:t>1</a:t>
            </a:r>
            <a:r>
              <a:rPr lang="en-US" baseline="0" dirty="0"/>
              <a:t> and calculate the probability of have a true-positive for objects closer than d</a:t>
            </a:r>
            <a:r>
              <a:rPr lang="en-US" baseline="-25000" dirty="0"/>
              <a:t>1</a:t>
            </a:r>
            <a:r>
              <a:rPr lang="en-US" baseline="0" dirty="0"/>
              <a:t>. This is a general description of a big group of hash functions called the locality-sensitive hash functions. In Locality-sensitive hash functions are divided in (overlapping) families of functions and each family is described by these 4 points described above: two distances d</a:t>
            </a:r>
            <a:r>
              <a:rPr lang="en-US" baseline="-25000" dirty="0"/>
              <a:t>1</a:t>
            </a:r>
            <a:r>
              <a:rPr lang="en-US" baseline="0" dirty="0"/>
              <a:t> &lt;= d</a:t>
            </a:r>
            <a:r>
              <a:rPr lang="en-US" baseline="-25000" dirty="0"/>
              <a:t>2</a:t>
            </a:r>
            <a:r>
              <a:rPr lang="en-US" baseline="0" dirty="0"/>
              <a:t> and the corresponding probabilities of having a match for items closer than d</a:t>
            </a:r>
            <a:r>
              <a:rPr lang="en-US" baseline="-25000" dirty="0"/>
              <a:t>1</a:t>
            </a:r>
            <a:r>
              <a:rPr lang="en-US" baseline="0" dirty="0"/>
              <a:t> or further away than d</a:t>
            </a:r>
            <a:r>
              <a:rPr lang="en-US" baseline="-25000" dirty="0"/>
              <a:t>2</a:t>
            </a:r>
            <a:r>
              <a:rPr lang="en-US" baseline="0" dirty="0"/>
              <a:t>.</a:t>
            </a:r>
          </a:p>
          <a:p>
            <a:endParaRPr lang="en-US" dirty="0"/>
          </a:p>
          <a:p>
            <a:r>
              <a:rPr lang="en-US" dirty="0"/>
              <a:t>As you may have already noticed, when d</a:t>
            </a:r>
            <a:r>
              <a:rPr lang="en-US" baseline="-25000" dirty="0"/>
              <a:t>1</a:t>
            </a:r>
            <a:r>
              <a:rPr lang="en-US" dirty="0"/>
              <a:t>&lt;d</a:t>
            </a:r>
            <a:r>
              <a:rPr lang="en-US" baseline="-25000" dirty="0"/>
              <a:t>2</a:t>
            </a:r>
            <a:r>
              <a:rPr lang="en-US" dirty="0"/>
              <a:t>, there is an area between d</a:t>
            </a:r>
            <a:r>
              <a:rPr lang="en-US" baseline="-25000" dirty="0"/>
              <a:t>1</a:t>
            </a:r>
            <a:r>
              <a:rPr lang="en-US" dirty="0"/>
              <a:t> and d</a:t>
            </a:r>
            <a:r>
              <a:rPr lang="en-US" baseline="-25000" dirty="0"/>
              <a:t>2</a:t>
            </a:r>
            <a:r>
              <a:rPr lang="en-US" baseline="0" dirty="0"/>
              <a:t> for which, the family provides no guarantees. This is useful in order to allow for more “relaxed” functions and often includes some very steep changes, like the one around t% that we show in the last </a:t>
            </a:r>
            <a:r>
              <a:rPr lang="en-US" baseline="0" dirty="0" err="1"/>
              <a:t>minhash</a:t>
            </a:r>
            <a:r>
              <a:rPr lang="en-US" baseline="0" dirty="0"/>
              <a:t> slide.</a:t>
            </a:r>
          </a:p>
        </p:txBody>
      </p:sp>
      <p:sp>
        <p:nvSpPr>
          <p:cNvPr id="4" name="Slide Number Placeholder 3"/>
          <p:cNvSpPr>
            <a:spLocks noGrp="1"/>
          </p:cNvSpPr>
          <p:nvPr>
            <p:ph type="sldNum" sz="quarter" idx="5"/>
          </p:nvPr>
        </p:nvSpPr>
        <p:spPr/>
        <p:txBody>
          <a:bodyPr/>
          <a:lstStyle/>
          <a:p>
            <a:fld id="{AA2B018A-536A-4E95-B27E-3171BA8DAA5E}" type="slidenum">
              <a:rPr lang="en-US" smtClean="0"/>
              <a:pPr/>
              <a:t>60</a:t>
            </a:fld>
            <a:endParaRPr lang="en-US"/>
          </a:p>
        </p:txBody>
      </p:sp>
    </p:spTree>
    <p:extLst>
      <p:ext uri="{BB962C8B-B14F-4D97-AF65-F5344CB8AC3E}">
        <p14:creationId xmlns:p14="http://schemas.microsoft.com/office/powerpoint/2010/main" val="31075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discuss different types of privacy. </a:t>
            </a:r>
          </a:p>
        </p:txBody>
      </p:sp>
      <p:sp>
        <p:nvSpPr>
          <p:cNvPr id="4" name="Slide Number Placeholder 3"/>
          <p:cNvSpPr>
            <a:spLocks noGrp="1"/>
          </p:cNvSpPr>
          <p:nvPr>
            <p:ph type="sldNum" sz="quarter" idx="10"/>
          </p:nvPr>
        </p:nvSpPr>
        <p:spPr/>
        <p:txBody>
          <a:bodyPr/>
          <a:lstStyle/>
          <a:p>
            <a:fld id="{AA2B018A-536A-4E95-B27E-3171BA8DAA5E}" type="slidenum">
              <a:rPr lang="en-US" smtClean="0"/>
              <a:pPr/>
              <a:t>6</a:t>
            </a:fld>
            <a:endParaRPr lang="en-US"/>
          </a:p>
        </p:txBody>
      </p:sp>
    </p:spTree>
    <p:extLst>
      <p:ext uri="{BB962C8B-B14F-4D97-AF65-F5344CB8AC3E}">
        <p14:creationId xmlns:p14="http://schemas.microsoft.com/office/powerpoint/2010/main" val="1506234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used Jaccard similarity and </a:t>
            </a:r>
            <a:r>
              <a:rPr lang="en-US" dirty="0" err="1"/>
              <a:t>minhash</a:t>
            </a:r>
            <a:r>
              <a:rPr lang="en-US" dirty="0"/>
              <a:t> as our running example, let’s now define it properly as an LSH function.</a:t>
            </a:r>
          </a:p>
          <a:p>
            <a:r>
              <a:rPr lang="en-US" dirty="0"/>
              <a:t>For any distances a, b with a &lt;= b, you can by the properties of </a:t>
            </a:r>
            <a:r>
              <a:rPr lang="en-US" dirty="0" err="1"/>
              <a:t>minhash</a:t>
            </a:r>
            <a:r>
              <a:rPr lang="en-US" dirty="0"/>
              <a:t> prove the following two things:</a:t>
            </a:r>
          </a:p>
          <a:p>
            <a:r>
              <a:rPr lang="en-US" dirty="0"/>
              <a:t>Two objects that have a Jaccard distance smaller than “a”, have a Jaccard similarity greater than 1-a, so, the </a:t>
            </a:r>
            <a:r>
              <a:rPr lang="en-US" dirty="0" err="1"/>
              <a:t>minhash</a:t>
            </a:r>
            <a:r>
              <a:rPr lang="en-US" dirty="0"/>
              <a:t> gives us that if two objects have a similarity at least 1-a, then their hash collision probability is also at least 1-a. These gives us the 1</a:t>
            </a:r>
            <a:r>
              <a:rPr lang="en-US" baseline="30000" dirty="0"/>
              <a:t>st</a:t>
            </a:r>
            <a:r>
              <a:rPr lang="en-US" dirty="0"/>
              <a:t> and 3</a:t>
            </a:r>
            <a:r>
              <a:rPr lang="en-US" baseline="30000" dirty="0"/>
              <a:t>rd</a:t>
            </a:r>
            <a:r>
              <a:rPr lang="en-US" dirty="0"/>
              <a:t> element of the 4-tuple description. Similarly we can get the other two elements, considering that a distance greater than b means a similarity of at most 1-b and thus a similar collision probability.</a:t>
            </a:r>
          </a:p>
        </p:txBody>
      </p:sp>
      <p:sp>
        <p:nvSpPr>
          <p:cNvPr id="4" name="Slide Number Placeholder 3"/>
          <p:cNvSpPr>
            <a:spLocks noGrp="1"/>
          </p:cNvSpPr>
          <p:nvPr>
            <p:ph type="sldNum" sz="quarter" idx="5"/>
          </p:nvPr>
        </p:nvSpPr>
        <p:spPr/>
        <p:txBody>
          <a:bodyPr/>
          <a:lstStyle/>
          <a:p>
            <a:fld id="{AA2B018A-536A-4E95-B27E-3171BA8DAA5E}" type="slidenum">
              <a:rPr lang="en-US" smtClean="0"/>
              <a:pPr/>
              <a:t>61</a:t>
            </a:fld>
            <a:endParaRPr lang="en-US"/>
          </a:p>
        </p:txBody>
      </p:sp>
    </p:spTree>
    <p:extLst>
      <p:ext uri="{BB962C8B-B14F-4D97-AF65-F5344CB8AC3E}">
        <p14:creationId xmlns:p14="http://schemas.microsoft.com/office/powerpoint/2010/main" val="3825963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can use the same constructions as before to transform a family into another one.</a:t>
            </a:r>
          </a:p>
          <a:p>
            <a:r>
              <a:rPr lang="en-US" dirty="0"/>
              <a:t>Consider first the AND construction and a hash family H which is (d</a:t>
            </a:r>
            <a:r>
              <a:rPr lang="en-US" baseline="-25000" dirty="0"/>
              <a:t>1</a:t>
            </a:r>
            <a:r>
              <a:rPr lang="en-US" dirty="0"/>
              <a:t>, d</a:t>
            </a:r>
            <a:r>
              <a:rPr lang="en-US" baseline="-25000" dirty="0"/>
              <a:t>2</a:t>
            </a:r>
            <a:r>
              <a:rPr lang="en-US" dirty="0"/>
              <a:t>, p</a:t>
            </a:r>
            <a:r>
              <a:rPr lang="en-US" baseline="-25000" dirty="0"/>
              <a:t>1</a:t>
            </a:r>
            <a:r>
              <a:rPr lang="en-US" dirty="0"/>
              <a:t>, p</a:t>
            </a:r>
            <a:r>
              <a:rPr lang="en-US" baseline="-25000" dirty="0"/>
              <a:t>2</a:t>
            </a:r>
            <a:r>
              <a:rPr lang="en-US" dirty="0"/>
              <a:t>)-sensitive.</a:t>
            </a:r>
          </a:p>
          <a:p>
            <a:r>
              <a:rPr lang="en-US" dirty="0"/>
              <a:t>The AND construction will select a few (independent) hash functions, let’s say r, from H and create a hash by evaluating all r hash functions and creating a vector with their values. To compare two resulting hash values (compromised of r elements each), we check whether all their corresponding elements are equal. </a:t>
            </a:r>
            <a:r>
              <a:rPr lang="en-US" dirty="0" err="1"/>
              <a:t>Iff</a:t>
            </a:r>
            <a:r>
              <a:rPr lang="en-US" dirty="0"/>
              <a:t> yes, then we have a hash match/collision.</a:t>
            </a:r>
          </a:p>
          <a:p>
            <a:endParaRPr lang="en-US" dirty="0"/>
          </a:p>
          <a:p>
            <a:r>
              <a:rPr lang="en-US" dirty="0"/>
              <a:t>To answer yes, we require all the corresponding and independent elements to match, so the resulting function family has the two probabilities raised to the r-</a:t>
            </a:r>
            <a:r>
              <a:rPr lang="en-US" dirty="0" err="1"/>
              <a:t>th</a:t>
            </a:r>
            <a:r>
              <a:rPr lang="en-US" dirty="0"/>
              <a:t> power, effectively shrinking them. Thus, as we effectively showed in the </a:t>
            </a:r>
            <a:r>
              <a:rPr lang="en-US" dirty="0" err="1"/>
              <a:t>minhash</a:t>
            </a:r>
            <a:r>
              <a:rPr lang="en-US" dirty="0"/>
              <a:t> example, the AND construction shrinks all (yes-) probabilities and thus it’s usually used to reduce false positives, but has the side-effect that it also increases false-negatives, so you have to be very careful with tuning the r parameter.</a:t>
            </a:r>
          </a:p>
        </p:txBody>
      </p:sp>
      <p:sp>
        <p:nvSpPr>
          <p:cNvPr id="4" name="Slide Number Placeholder 3"/>
          <p:cNvSpPr>
            <a:spLocks noGrp="1"/>
          </p:cNvSpPr>
          <p:nvPr>
            <p:ph type="sldNum" sz="quarter" idx="5"/>
          </p:nvPr>
        </p:nvSpPr>
        <p:spPr/>
        <p:txBody>
          <a:bodyPr/>
          <a:lstStyle/>
          <a:p>
            <a:fld id="{AA2B018A-536A-4E95-B27E-3171BA8DAA5E}" type="slidenum">
              <a:rPr lang="en-US" smtClean="0"/>
              <a:pPr/>
              <a:t>62</a:t>
            </a:fld>
            <a:endParaRPr lang="en-US"/>
          </a:p>
        </p:txBody>
      </p:sp>
    </p:spTree>
    <p:extLst>
      <p:ext uri="{BB962C8B-B14F-4D97-AF65-F5344CB8AC3E}">
        <p14:creationId xmlns:p14="http://schemas.microsoft.com/office/powerpoint/2010/main" val="627213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case, but now the resulting hash values match if and only if any of their components match.</a:t>
            </a:r>
          </a:p>
          <a:p>
            <a:r>
              <a:rPr lang="en-US" dirty="0"/>
              <a:t>Intuitively, the OR construct makes all (positive) probabilities grow, which translates into increasing the true-positives but also the false-positives.</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63</a:t>
            </a:fld>
            <a:endParaRPr lang="en-US"/>
          </a:p>
        </p:txBody>
      </p:sp>
    </p:spTree>
    <p:extLst>
      <p:ext uri="{BB962C8B-B14F-4D97-AF65-F5344CB8AC3E}">
        <p14:creationId xmlns:p14="http://schemas.microsoft.com/office/powerpoint/2010/main" val="3737545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as we saw in the first part of this hour, you can combine the different constructs. For example, using AND-OR constructs you can apply the previous probability transformations one after the other and arrive into the top formula while if you apply them on the reverse order, you will arrive to the bottom one.</a:t>
            </a:r>
          </a:p>
          <a:p>
            <a:r>
              <a:rPr lang="en-US" dirty="0"/>
              <a:t>Note once more, that combining constructs has a multiplicative effect on the number of required functions. For example, the AND-OR construct requires r*b independent hash function, as each of the b bands requires r distinct hash functions.</a:t>
            </a:r>
          </a:p>
          <a:p>
            <a:endParaRPr lang="en-US" dirty="0"/>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64</a:t>
            </a:fld>
            <a:endParaRPr lang="en-US"/>
          </a:p>
        </p:txBody>
      </p:sp>
    </p:spTree>
    <p:extLst>
      <p:ext uri="{BB962C8B-B14F-4D97-AF65-F5344CB8AC3E}">
        <p14:creationId xmlns:p14="http://schemas.microsoft.com/office/powerpoint/2010/main" val="16519946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Now that we created the signatures, let’s go back into finding similar sets. We have decreased the disk IO by </a:t>
            </a:r>
            <a:r>
              <a:rPr lang="en-US" dirty="0" err="1"/>
              <a:t>losslessly</a:t>
            </a:r>
            <a:r>
              <a:rPr lang="en-US" dirty="0"/>
              <a:t> compressing the sets, but we still need to go over each pair and compare the signatures.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Given an LSH function family, we can do even better by exploiting the previous constructs.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each of set/item we compute a signature using r*b hash functions from the provided family.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Then, we split each signature into b bands of r rows each. For each band, we search for items that have all the corresponding r hashes matching (451==451), for example by creating a </a:t>
            </a:r>
            <a:r>
              <a:rPr lang="en-US" dirty="0" err="1"/>
              <a:t>hashtable</a:t>
            </a:r>
            <a:r>
              <a:rPr lang="en-US" dirty="0"/>
              <a:t> on the part of the signatures that corresponds to the current band. Then, we consider as candidate similar sets all the sets that share a bucket in at least one of the bands. If we want to completely eliminate false positives, we can actually go back and check with the (uncompressed) data, if we have access to them. (But in any case, we want to have a high enough r to avoid checking too many items).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(Bands of distinct rows to guarantee independence)</a:t>
            </a:r>
          </a:p>
          <a:p>
            <a:endParaRPr lang="en-US" dirty="0"/>
          </a:p>
          <a:p>
            <a:r>
              <a:rPr lang="en-US" sz="1200" kern="1200" dirty="0">
                <a:solidFill>
                  <a:schemeClr val="tx1"/>
                </a:solidFill>
                <a:effectLst/>
                <a:latin typeface="Arial" charset="0"/>
                <a:ea typeface="+mn-ea"/>
                <a:cs typeface="Arial" charset="0"/>
              </a:rPr>
              <a:t>1. The probability that the signatures agree in all rows of one particular band is </a:t>
            </a:r>
            <a:r>
              <a:rPr lang="en-US" sz="1200" kern="1200" dirty="0" err="1">
                <a:solidFill>
                  <a:schemeClr val="tx1"/>
                </a:solidFill>
                <a:effectLst/>
                <a:latin typeface="Arial" charset="0"/>
                <a:ea typeface="+mn-ea"/>
                <a:cs typeface="Arial" charset="0"/>
              </a:rPr>
              <a:t>p^r</a:t>
            </a:r>
            <a:r>
              <a:rPr lang="en-US" sz="1200" kern="1200" dirty="0">
                <a:solidFill>
                  <a:schemeClr val="tx1"/>
                </a:solidFill>
                <a:effectLst/>
                <a:latin typeface="Arial" charset="0"/>
                <a:ea typeface="+mn-ea"/>
                <a:cs typeface="Arial" charset="0"/>
              </a:rPr>
              <a:t>. </a:t>
            </a:r>
          </a:p>
          <a:p>
            <a:r>
              <a:rPr lang="en-US" sz="1200" kern="1200" dirty="0">
                <a:solidFill>
                  <a:schemeClr val="tx1"/>
                </a:solidFill>
                <a:effectLst/>
                <a:latin typeface="Arial" charset="0"/>
                <a:ea typeface="+mn-ea"/>
                <a:cs typeface="Arial" charset="0"/>
              </a:rPr>
              <a:t>2. The probability that the signatures disagree in at least one row of a par- </a:t>
            </a:r>
            <a:r>
              <a:rPr lang="en-US" sz="1200" kern="1200" dirty="0" err="1">
                <a:solidFill>
                  <a:schemeClr val="tx1"/>
                </a:solidFill>
                <a:effectLst/>
                <a:latin typeface="Arial" charset="0"/>
                <a:ea typeface="+mn-ea"/>
                <a:cs typeface="Arial" charset="0"/>
              </a:rPr>
              <a:t>ticular</a:t>
            </a:r>
            <a:r>
              <a:rPr lang="en-US" sz="1200" kern="1200" dirty="0">
                <a:solidFill>
                  <a:schemeClr val="tx1"/>
                </a:solidFill>
                <a:effectLst/>
                <a:latin typeface="Arial" charset="0"/>
                <a:ea typeface="+mn-ea"/>
                <a:cs typeface="Arial" charset="0"/>
              </a:rPr>
              <a:t> band is 1 − </a:t>
            </a:r>
            <a:r>
              <a:rPr lang="en-US" sz="1200" kern="1200" dirty="0" err="1">
                <a:solidFill>
                  <a:schemeClr val="tx1"/>
                </a:solidFill>
                <a:effectLst/>
                <a:latin typeface="Arial" charset="0"/>
                <a:ea typeface="+mn-ea"/>
                <a:cs typeface="Arial" charset="0"/>
              </a:rPr>
              <a:t>p^r</a:t>
            </a:r>
            <a:r>
              <a:rPr lang="en-US" sz="1200" kern="1200" dirty="0">
                <a:solidFill>
                  <a:schemeClr val="tx1"/>
                </a:solidFill>
                <a:effectLst/>
                <a:latin typeface="Arial" charset="0"/>
                <a:ea typeface="+mn-ea"/>
                <a:cs typeface="Arial" charset="0"/>
              </a:rPr>
              <a:t>. </a:t>
            </a:r>
          </a:p>
          <a:p>
            <a:r>
              <a:rPr lang="en-US" sz="1200" kern="1200" dirty="0">
                <a:solidFill>
                  <a:schemeClr val="tx1"/>
                </a:solidFill>
                <a:effectLst/>
                <a:latin typeface="Arial" charset="0"/>
                <a:ea typeface="+mn-ea"/>
                <a:cs typeface="Arial" charset="0"/>
              </a:rPr>
              <a:t>3. The probability that the signatures disagree in at least one row of each of the bands is (1 − </a:t>
            </a:r>
            <a:r>
              <a:rPr lang="en-US" sz="1200" kern="1200" dirty="0" err="1">
                <a:solidFill>
                  <a:schemeClr val="tx1"/>
                </a:solidFill>
                <a:effectLst/>
                <a:latin typeface="Arial" charset="0"/>
                <a:ea typeface="+mn-ea"/>
                <a:cs typeface="Arial" charset="0"/>
              </a:rPr>
              <a:t>p^r</a:t>
            </a:r>
            <a:r>
              <a:rPr lang="en-US" sz="1200" kern="1200" dirty="0">
                <a:solidFill>
                  <a:schemeClr val="tx1"/>
                </a:solidFill>
                <a:effectLst/>
                <a:latin typeface="Arial" charset="0"/>
                <a:ea typeface="+mn-ea"/>
                <a:cs typeface="Arial" charset="0"/>
              </a:rPr>
              <a:t>)^b. </a:t>
            </a:r>
          </a:p>
          <a:p>
            <a:r>
              <a:rPr lang="en-US" sz="1200" kern="1200" dirty="0">
                <a:solidFill>
                  <a:schemeClr val="tx1"/>
                </a:solidFill>
                <a:effectLst/>
                <a:latin typeface="Arial" charset="0"/>
                <a:ea typeface="+mn-ea"/>
                <a:cs typeface="Arial" charset="0"/>
              </a:rPr>
              <a:t>4. The probability that the signatures agree in all the rows of at least one band, and therefore become a candidate pair, is 1 − (1 − </a:t>
            </a:r>
            <a:r>
              <a:rPr lang="en-US" sz="1200" kern="1200" dirty="0" err="1">
                <a:solidFill>
                  <a:schemeClr val="tx1"/>
                </a:solidFill>
                <a:effectLst/>
                <a:latin typeface="Arial" charset="0"/>
                <a:ea typeface="+mn-ea"/>
                <a:cs typeface="Arial" charset="0"/>
              </a:rPr>
              <a:t>p^r</a:t>
            </a:r>
            <a:r>
              <a:rPr lang="en-US" sz="1200" kern="1200" dirty="0">
                <a:solidFill>
                  <a:schemeClr val="tx1"/>
                </a:solidFill>
                <a:effectLst/>
                <a:latin typeface="Arial" charset="0"/>
                <a:ea typeface="+mn-ea"/>
                <a:cs typeface="Arial" charset="0"/>
              </a:rPr>
              <a:t>)^b. </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65</a:t>
            </a:fld>
            <a:endParaRPr lang="en-US"/>
          </a:p>
        </p:txBody>
      </p:sp>
    </p:spTree>
    <p:extLst>
      <p:ext uri="{BB962C8B-B14F-4D97-AF65-F5344CB8AC3E}">
        <p14:creationId xmlns:p14="http://schemas.microsoft.com/office/powerpoint/2010/main" val="34635772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this case we can not completely control the min/max distance as y &gt;= 4x by the hash function. In reality, we can reduce the distance and use arbitrary x, y (x &lt; y), but we will not know the actual p, q values, only there exist some valid values p, q for the given x, y, if x &lt; y &lt;= 4x.</a:t>
            </a:r>
          </a:p>
        </p:txBody>
      </p:sp>
      <p:sp>
        <p:nvSpPr>
          <p:cNvPr id="4" name="Slide Number Placeholder 3"/>
          <p:cNvSpPr>
            <a:spLocks noGrp="1"/>
          </p:cNvSpPr>
          <p:nvPr>
            <p:ph type="sldNum" sz="quarter" idx="5"/>
          </p:nvPr>
        </p:nvSpPr>
        <p:spPr/>
        <p:txBody>
          <a:bodyPr/>
          <a:lstStyle/>
          <a:p>
            <a:fld id="{AA2B018A-536A-4E95-B27E-3171BA8DAA5E}" type="slidenum">
              <a:rPr lang="en-US" smtClean="0"/>
              <a:pPr/>
              <a:t>67</a:t>
            </a:fld>
            <a:endParaRPr lang="en-US"/>
          </a:p>
        </p:txBody>
      </p:sp>
    </p:spTree>
    <p:extLst>
      <p:ext uri="{BB962C8B-B14F-4D97-AF65-F5344CB8AC3E}">
        <p14:creationId xmlns:p14="http://schemas.microsoft.com/office/powerpoint/2010/main" val="23665604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Hyperplane: divide the space into two equal parts (with a dividing hyperplane passing through the origin). The resulting hash value is +1 if the hashed vector is on the first half of the space and -1 if it’s on the other one.</a:t>
            </a:r>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69</a:t>
            </a:fld>
            <a:endParaRPr lang="en-US"/>
          </a:p>
        </p:txBody>
      </p:sp>
    </p:spTree>
    <p:extLst>
      <p:ext uri="{BB962C8B-B14F-4D97-AF65-F5344CB8AC3E}">
        <p14:creationId xmlns:p14="http://schemas.microsoft.com/office/powerpoint/2010/main" val="36589806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see: </a:t>
            </a:r>
            <a:r>
              <a:rPr lang="en-US" dirty="0" err="1"/>
              <a:t>minos</a:t>
            </a:r>
            <a:r>
              <a:rPr lang="en-US" dirty="0"/>
              <a:t> slides</a:t>
            </a:r>
          </a:p>
        </p:txBody>
      </p:sp>
      <p:sp>
        <p:nvSpPr>
          <p:cNvPr id="4" name="Slide Number Placeholder 3"/>
          <p:cNvSpPr>
            <a:spLocks noGrp="1"/>
          </p:cNvSpPr>
          <p:nvPr>
            <p:ph type="sldNum" sz="quarter" idx="5"/>
          </p:nvPr>
        </p:nvSpPr>
        <p:spPr/>
        <p:txBody>
          <a:bodyPr/>
          <a:lstStyle/>
          <a:p>
            <a:fld id="{AA2B018A-536A-4E95-B27E-3171BA8DAA5E}" type="slidenum">
              <a:rPr lang="en-US" smtClean="0"/>
              <a:pPr/>
              <a:t>70</a:t>
            </a:fld>
            <a:endParaRPr lang="en-US"/>
          </a:p>
        </p:txBody>
      </p:sp>
    </p:spTree>
    <p:extLst>
      <p:ext uri="{BB962C8B-B14F-4D97-AF65-F5344CB8AC3E}">
        <p14:creationId xmlns:p14="http://schemas.microsoft.com/office/powerpoint/2010/main" val="29692023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specific summarizations allow for compressing the data efficiently by exploiting properties of the queries we try to answer.</a:t>
            </a:r>
          </a:p>
          <a:p>
            <a:endParaRPr lang="en-US" dirty="0"/>
          </a:p>
          <a:p>
            <a:r>
              <a:rPr lang="en-US" dirty="0"/>
              <a:t>LSH functions provide accuracy guarantees for detecting very similar and very dissimilar items and these functions can be used to compress data while allowing us to answer threshold-based similarity queries.</a:t>
            </a:r>
          </a:p>
          <a:p>
            <a:endParaRPr lang="en-US" dirty="0"/>
          </a:p>
          <a:p>
            <a:r>
              <a:rPr lang="en-US" dirty="0"/>
              <a:t>AND-/OR- constructs allow us to generate new families for LSH functions with different probabilistic guarantees at the expense of using more hashing functions.</a:t>
            </a:r>
          </a:p>
          <a:p>
            <a:endParaRPr lang="en-US" dirty="0"/>
          </a:p>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71</a:t>
            </a:fld>
            <a:endParaRPr lang="en-US"/>
          </a:p>
        </p:txBody>
      </p:sp>
    </p:spTree>
    <p:extLst>
      <p:ext uri="{BB962C8B-B14F-4D97-AF65-F5344CB8AC3E}">
        <p14:creationId xmlns:p14="http://schemas.microsoft.com/office/powerpoint/2010/main" val="18942344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2B018A-536A-4E95-B27E-3171BA8DAA5E}" type="slidenum">
              <a:rPr lang="en-US" smtClean="0"/>
              <a:pPr/>
              <a:t>72</a:t>
            </a:fld>
            <a:endParaRPr lang="en-US"/>
          </a:p>
        </p:txBody>
      </p:sp>
    </p:spTree>
    <p:extLst>
      <p:ext uri="{BB962C8B-B14F-4D97-AF65-F5344CB8AC3E}">
        <p14:creationId xmlns:p14="http://schemas.microsoft.com/office/powerpoint/2010/main" val="219612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R. Agrawal, A. </a:t>
            </a:r>
            <a:r>
              <a:rPr lang="en-US" sz="1200" kern="1200" dirty="0" err="1">
                <a:solidFill>
                  <a:schemeClr val="tx1"/>
                </a:solidFill>
                <a:effectLst/>
                <a:latin typeface="Arial" charset="0"/>
                <a:ea typeface="+mn-ea"/>
                <a:cs typeface="Arial" charset="0"/>
              </a:rPr>
              <a:t>Evfimievski</a:t>
            </a:r>
            <a:r>
              <a:rPr lang="en-US" sz="1200" kern="1200" dirty="0">
                <a:solidFill>
                  <a:schemeClr val="tx1"/>
                </a:solidFill>
                <a:effectLst/>
                <a:latin typeface="Arial" charset="0"/>
                <a:ea typeface="+mn-ea"/>
                <a:cs typeface="Arial" charset="0"/>
              </a:rPr>
              <a:t>, and R. </a:t>
            </a:r>
            <a:r>
              <a:rPr lang="en-US" sz="1200" kern="1200" dirty="0" err="1">
                <a:solidFill>
                  <a:schemeClr val="tx1"/>
                </a:solidFill>
                <a:effectLst/>
                <a:latin typeface="Arial" charset="0"/>
                <a:ea typeface="+mn-ea"/>
                <a:cs typeface="Arial" charset="0"/>
              </a:rPr>
              <a:t>Srikant</a:t>
            </a:r>
            <a:r>
              <a:rPr lang="en-US" sz="1200" kern="1200" dirty="0">
                <a:solidFill>
                  <a:schemeClr val="tx1"/>
                </a:solidFill>
                <a:effectLst/>
                <a:latin typeface="Arial" charset="0"/>
                <a:ea typeface="+mn-ea"/>
                <a:cs typeface="Arial" charset="0"/>
              </a:rPr>
              <a:t>. Information sharing across private databases. In </a:t>
            </a:r>
            <a:r>
              <a:rPr lang="en-US" sz="1200" i="1" kern="1200" dirty="0">
                <a:solidFill>
                  <a:schemeClr val="tx1"/>
                </a:solidFill>
                <a:effectLst/>
                <a:latin typeface="Arial" charset="0"/>
                <a:ea typeface="+mn-ea"/>
                <a:cs typeface="Arial" charset="0"/>
              </a:rPr>
              <a:t>SIGMOD</a:t>
            </a:r>
            <a:r>
              <a:rPr lang="en-US" sz="1200" kern="1200" dirty="0">
                <a:solidFill>
                  <a:schemeClr val="tx1"/>
                </a:solidFill>
                <a:effectLst/>
                <a:latin typeface="Arial" charset="0"/>
                <a:ea typeface="+mn-ea"/>
                <a:cs typeface="Arial" charset="0"/>
              </a:rPr>
              <a:t>, 2003. </a:t>
            </a:r>
            <a:endParaRPr lang="en-US" dirty="0"/>
          </a:p>
          <a:p>
            <a:r>
              <a:rPr lang="en-US" dirty="0"/>
              <a:t>https://</a:t>
            </a:r>
            <a:r>
              <a:rPr lang="en-US" dirty="0" err="1"/>
              <a:t>dl.acm.org</a:t>
            </a:r>
            <a:r>
              <a:rPr lang="en-US" dirty="0"/>
              <a:t>/</a:t>
            </a:r>
            <a:r>
              <a:rPr lang="en-US" dirty="0" err="1"/>
              <a:t>citation.cfm?id</a:t>
            </a:r>
            <a:r>
              <a:rPr lang="en-US" dirty="0"/>
              <a:t>=872771</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Literature on information integration across databases tacitly assumes that the data in each database can be revealed to the other databases. However, there is an increasing need for sharing information across autonomous entities in such a way that no information apart from the answer to the query is revealed. </a:t>
            </a:r>
            <a:r>
              <a:rPr lang="en-US" dirty="0"/>
              <a:t>This paper </a:t>
            </a:r>
            <a:r>
              <a:rPr lang="en-US" sz="1200" kern="1200" dirty="0">
                <a:solidFill>
                  <a:schemeClr val="tx1"/>
                </a:solidFill>
                <a:effectLst/>
                <a:latin typeface="Arial" charset="0"/>
                <a:ea typeface="+mn-ea"/>
                <a:cs typeface="Arial" charset="0"/>
              </a:rPr>
              <a:t>formalizes the notion of minimal information sharing across private databases, and develops protocols for intersection, equijoin, intersection size, and equijoin size. It also shows how new applications can be built using the proposed protocols.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(probably</a:t>
            </a:r>
            <a:r>
              <a:rPr lang="en-US" sz="1200" kern="1200" baseline="0" dirty="0">
                <a:solidFill>
                  <a:schemeClr val="tx1"/>
                </a:solidFill>
                <a:effectLst/>
                <a:latin typeface="Arial" charset="0"/>
                <a:ea typeface="+mn-ea"/>
                <a:cs typeface="Arial" charset="0"/>
              </a:rPr>
              <a:t> the cleanest abstract I’ve ever seen in a paper)</a:t>
            </a:r>
            <a:endParaRPr lang="en-US" dirty="0"/>
          </a:p>
        </p:txBody>
      </p:sp>
      <p:sp>
        <p:nvSpPr>
          <p:cNvPr id="4" name="Slide Number Placeholder 3"/>
          <p:cNvSpPr>
            <a:spLocks noGrp="1"/>
          </p:cNvSpPr>
          <p:nvPr>
            <p:ph type="sldNum" sz="quarter" idx="10"/>
          </p:nvPr>
        </p:nvSpPr>
        <p:spPr/>
        <p:txBody>
          <a:bodyPr/>
          <a:lstStyle/>
          <a:p>
            <a:fld id="{AA2B018A-536A-4E95-B27E-3171BA8DAA5E}" type="slidenum">
              <a:rPr lang="en-US" smtClean="0"/>
              <a:pPr/>
              <a:t>7</a:t>
            </a:fld>
            <a:endParaRPr lang="en-US"/>
          </a:p>
        </p:txBody>
      </p:sp>
    </p:spTree>
    <p:extLst>
      <p:ext uri="{BB962C8B-B14F-4D97-AF65-F5344CB8AC3E}">
        <p14:creationId xmlns:p14="http://schemas.microsoft.com/office/powerpoint/2010/main" val="175059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first technique that we will examine enables data sharing across different DBs while keeping the information disclosed to each participant of the shared operation to the absolute necessary and excludes third-parties.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example: Let’s suppose that we have an international flight and the police wants to make sure that there are no fugitives travelling abroad.</a:t>
            </a:r>
          </a:p>
          <a:p>
            <a:pPr marL="0" indent="0">
              <a:buFont typeface="Arial" panose="020B0604020202020204" pitchFamily="34" charset="0"/>
              <a:buNone/>
            </a:pPr>
            <a:r>
              <a:rPr lang="en-US" dirty="0"/>
              <a:t>There are two straightforward ways to ensure this:</a:t>
            </a:r>
          </a:p>
          <a:p>
            <a:pPr marL="228600" indent="-228600">
              <a:buFont typeface="Arial" panose="020B0604020202020204" pitchFamily="34" charset="0"/>
              <a:buAutoNum type="arabicPeriod"/>
            </a:pPr>
            <a:r>
              <a:rPr lang="en-US" dirty="0"/>
              <a:t>The police gets the full list with all the passengers of the flight </a:t>
            </a:r>
            <a:r>
              <a:rPr lang="en-US" dirty="0">
                <a:sym typeface="Wingdings" pitchFamily="2" charset="2"/>
              </a:rPr>
              <a:t> privacy violation for the non-fugitives</a:t>
            </a:r>
          </a:p>
          <a:p>
            <a:pPr marL="228600" indent="-228600">
              <a:buFont typeface="Arial" panose="020B0604020202020204" pitchFamily="34" charset="0"/>
              <a:buAutoNum type="arabicPeriod"/>
            </a:pPr>
            <a:r>
              <a:rPr lang="en-US" dirty="0">
                <a:sym typeface="Wingdings" pitchFamily="2" charset="2"/>
              </a:rPr>
              <a:t>The airline company gets the full list with all the fugitives out there  privacy violation for the fugitives </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Therefore, we need to compute the intersection of the two lists, and reveal the result only to the police, while sharing no other data.</a:t>
            </a:r>
          </a:p>
          <a:p>
            <a:pPr marL="0" indent="0">
              <a:buFont typeface="Arial" panose="020B0604020202020204" pitchFamily="34" charset="0"/>
              <a:buNone/>
            </a:pPr>
            <a:r>
              <a:rPr lang="en-US" dirty="0"/>
              <a:t>In general: We have multiple data owners participating in query execution, each with their own private database. We want to disclose only the data involved in the result. And we want to do this in a peer to peer way to avoid having the assumption of some third-party who will handle the query execution.</a:t>
            </a:r>
          </a:p>
        </p:txBody>
      </p:sp>
      <p:sp>
        <p:nvSpPr>
          <p:cNvPr id="4" name="Slide Number Placeholder 3"/>
          <p:cNvSpPr>
            <a:spLocks noGrp="1"/>
          </p:cNvSpPr>
          <p:nvPr>
            <p:ph type="sldNum" sz="quarter" idx="10"/>
          </p:nvPr>
        </p:nvSpPr>
        <p:spPr/>
        <p:txBody>
          <a:bodyPr/>
          <a:lstStyle/>
          <a:p>
            <a:fld id="{AA2B018A-536A-4E95-B27E-3171BA8DAA5E}" type="slidenum">
              <a:rPr lang="en-US" smtClean="0"/>
              <a:pPr/>
              <a:t>8</a:t>
            </a:fld>
            <a:endParaRPr lang="en-US"/>
          </a:p>
        </p:txBody>
      </p:sp>
    </p:spTree>
    <p:extLst>
      <p:ext uri="{BB962C8B-B14F-4D97-AF65-F5344CB8AC3E}">
        <p14:creationId xmlns:p14="http://schemas.microsoft.com/office/powerpoint/2010/main" val="368451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practice, the ideal scenario, in which only the result is disclosed, is not easy to achieve.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example, we can have a case where 2 data owners agree to share information in order to perform a binary operation. One such example is R learning intersection we mentioned earlier. Actor R on the left-hand side has a private database </a:t>
            </a:r>
            <a:r>
              <a:rPr lang="en-US" dirty="0" err="1"/>
              <a:t>Vr</a:t>
            </a:r>
            <a:r>
              <a:rPr lang="en-US" dirty="0"/>
              <a:t> and actor S has a private database Vs. Now in order to compute the intersection, even if there are careful, some information might leak. R and S might learn how many records the private database of the other person consists of.</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 we actually revise our model for minimal sharing, in which the desired operation is performed in a peer-to-peer way.  We expect that there will be some extra information exchange other than the ideal which is the query result. To guarantee the privacy and correctness of the procedure followed we use a protocol based on encryption. The end result will be the disclosure of the result to the actor requesting it as well as the disclosure of some categories of information such as metadata for the tables.</a:t>
            </a:r>
          </a:p>
          <a:p>
            <a:pPr marL="0" indent="0">
              <a:buFont typeface="Arial" panose="020B0604020202020204" pitchFamily="34" charset="0"/>
              <a:buNone/>
            </a:pPr>
            <a:r>
              <a:rPr lang="en-US" dirty="0"/>
              <a:t>To stick with the example we already explained, we’ll discuss a protocol for computing the intersection of two tables, in order to explain the basic concepts for securing privacy.</a:t>
            </a:r>
          </a:p>
        </p:txBody>
      </p:sp>
      <p:sp>
        <p:nvSpPr>
          <p:cNvPr id="4" name="Slide Number Placeholder 3"/>
          <p:cNvSpPr>
            <a:spLocks noGrp="1"/>
          </p:cNvSpPr>
          <p:nvPr>
            <p:ph type="sldNum" sz="quarter" idx="10"/>
          </p:nvPr>
        </p:nvSpPr>
        <p:spPr/>
        <p:txBody>
          <a:bodyPr/>
          <a:lstStyle/>
          <a:p>
            <a:fld id="{AA2B018A-536A-4E95-B27E-3171BA8DAA5E}" type="slidenum">
              <a:rPr lang="en-US" smtClean="0"/>
              <a:pPr/>
              <a:t>9</a:t>
            </a:fld>
            <a:endParaRPr lang="en-US"/>
          </a:p>
        </p:txBody>
      </p:sp>
    </p:spTree>
    <p:extLst>
      <p:ext uri="{BB962C8B-B14F-4D97-AF65-F5344CB8AC3E}">
        <p14:creationId xmlns:p14="http://schemas.microsoft.com/office/powerpoint/2010/main" val="2445207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13315" name="Rectangle 3"/>
          <p:cNvSpPr>
            <a:spLocks noGrp="1" noChangeArrowheads="1"/>
          </p:cNvSpPr>
          <p:nvPr>
            <p:ph type="subTitle" idx="1"/>
          </p:nvPr>
        </p:nvSpPr>
        <p:spPr>
          <a:xfrm>
            <a:off x="685800" y="3886200"/>
            <a:ext cx="7772400" cy="1752600"/>
          </a:xfrm>
        </p:spPr>
        <p:txBody>
          <a:bodyPr/>
          <a:lstStyle>
            <a:lvl1pPr marL="0" indent="0">
              <a:buFontTx/>
              <a:buNone/>
              <a:defRPr/>
            </a:lvl1pPr>
          </a:lstStyle>
          <a:p>
            <a:r>
              <a:rPr lang="en-US"/>
              <a:t>Click to edit Master subtitle style</a:t>
            </a:r>
          </a:p>
        </p:txBody>
      </p:sp>
      <p:grpSp>
        <p:nvGrpSpPr>
          <p:cNvPr id="13319" name="Group 7"/>
          <p:cNvGrpSpPr>
            <a:grpSpLocks noChangeAspect="1"/>
          </p:cNvGrpSpPr>
          <p:nvPr/>
        </p:nvGrpSpPr>
        <p:grpSpPr bwMode="auto">
          <a:xfrm>
            <a:off x="7162800" y="6096000"/>
            <a:ext cx="1590675" cy="457200"/>
            <a:chOff x="3269" y="1445"/>
            <a:chExt cx="1680" cy="482"/>
          </a:xfrm>
        </p:grpSpPr>
        <p:sp>
          <p:nvSpPr>
            <p:cNvPr id="13320" name="Rectangle 8"/>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3321" name="Freeform 9"/>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3322" name="Freeform 10"/>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3323" name="Freeform 11"/>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3324" name="Freeform 12"/>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3325" name="Freeform 13"/>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3326" name="Rectangle 14"/>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3327" name="Freeform 15"/>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pic>
        <p:nvPicPr>
          <p:cNvPr id="13" name="Picture 12" descr="dias_color_proposals_0142_3D_medium.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8104" y="6058082"/>
            <a:ext cx="1468760" cy="5711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4B124F-D3AE-4AEB-B238-04968465F6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D05E198-EA6C-4BFE-A482-9201B0249CD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sz="half" idx="1"/>
          </p:nvPr>
        </p:nvSpPr>
        <p:spPr>
          <a:xfrm>
            <a:off x="457200" y="1219200"/>
            <a:ext cx="4038600" cy="4906963"/>
          </a:xfrm>
        </p:spPr>
        <p:txBody>
          <a:bodyPr/>
          <a:lstStyle/>
          <a:p>
            <a:r>
              <a:rPr lang="en-US"/>
              <a:t>Click icon to add chart</a:t>
            </a:r>
          </a:p>
        </p:txBody>
      </p:sp>
      <p:sp>
        <p:nvSpPr>
          <p:cNvPr id="4" name="Text Placeholder 3"/>
          <p:cNvSpPr>
            <a:spLocks noGrp="1"/>
          </p:cNvSpPr>
          <p:nvPr>
            <p:ph type="body"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1C2F872F-421D-4B65-AAA3-129D049C92A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438400" cy="476250"/>
          </a:xfrm>
        </p:spPr>
        <p:txBody>
          <a:bodyPr/>
          <a:lstStyle>
            <a:lvl1pPr>
              <a:defRPr/>
            </a:lvl1pPr>
          </a:lstStyle>
          <a:p>
            <a:fld id="{3B99274B-176E-435C-8857-84979719B9C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t>Click to edit Master title style</a:t>
            </a:r>
          </a:p>
        </p:txBody>
      </p:sp>
      <p:sp>
        <p:nvSpPr>
          <p:cNvPr id="3" name="Chart Placeholder 2"/>
          <p:cNvSpPr>
            <a:spLocks noGrp="1"/>
          </p:cNvSpPr>
          <p:nvPr>
            <p:ph type="chart" idx="1"/>
          </p:nvPr>
        </p:nvSpPr>
        <p:spPr>
          <a:xfrm>
            <a:off x="457200" y="1219200"/>
            <a:ext cx="8229600" cy="4906963"/>
          </a:xfrm>
        </p:spPr>
        <p:txBody>
          <a:bodyPr/>
          <a:lstStyle/>
          <a:p>
            <a:r>
              <a:rPr lang="en-US"/>
              <a:t>Click icon to add chart</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438400" cy="476250"/>
          </a:xfrm>
        </p:spPr>
        <p:txBody>
          <a:bodyPr/>
          <a:lstStyle>
            <a:lvl1pPr>
              <a:defRPr/>
            </a:lvl1pPr>
          </a:lstStyle>
          <a:p>
            <a:fld id="{E783343F-3840-485D-A731-06527D2D3B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B54189-C436-47D0-AC37-8484B13A8E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F5F9E2-ACF0-4066-8FCC-6FF3D74F209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462274-4D91-4102-8B2B-567009310D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78409BE-044C-40FD-B391-8DFF2F79F7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E970BD-9972-4D08-B83E-9264E792A2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43FC239-7393-457C-9CC3-689C6419CA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C460BC-0006-4CBA-B4E4-B3FFD2C25EC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581400" y="6172200"/>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874E61-B26F-43A7-8A14-05F02F28A8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219200"/>
            <a:ext cx="8229600" cy="490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50000"/>
                  </a:schemeClr>
                </a:solidFill>
              </a:defRPr>
            </a:lvl1pPr>
          </a:lstStyle>
          <a:p>
            <a:fld id="{E150ECFD-5807-44D9-AF3B-3260B807F6AB}" type="slidenum">
              <a:rPr lang="en-US" smtClean="0"/>
              <a:pPr/>
              <a:t>‹#›</a:t>
            </a:fld>
            <a:endParaRPr lang="en-US" dirty="0"/>
          </a:p>
        </p:txBody>
      </p:sp>
      <p:grpSp>
        <p:nvGrpSpPr>
          <p:cNvPr id="1232" name="Group 208"/>
          <p:cNvGrpSpPr>
            <a:grpSpLocks noChangeAspect="1"/>
          </p:cNvGrpSpPr>
          <p:nvPr/>
        </p:nvGrpSpPr>
        <p:grpSpPr bwMode="auto">
          <a:xfrm>
            <a:off x="8093075" y="0"/>
            <a:ext cx="1050925" cy="301625"/>
            <a:chOff x="3269" y="1445"/>
            <a:chExt cx="1680" cy="482"/>
          </a:xfrm>
        </p:grpSpPr>
        <p:sp>
          <p:nvSpPr>
            <p:cNvPr id="1224" name="Rectangle 200"/>
            <p:cNvSpPr>
              <a:spLocks noChangeAspect="1" noChangeArrowheads="1"/>
            </p:cNvSpPr>
            <p:nvPr userDrawn="1"/>
          </p:nvSpPr>
          <p:spPr bwMode="auto">
            <a:xfrm>
              <a:off x="3269" y="1445"/>
              <a:ext cx="1680" cy="480"/>
            </a:xfrm>
            <a:prstGeom prst="rect">
              <a:avLst/>
            </a:prstGeom>
            <a:solidFill>
              <a:srgbClr val="FFFFFF"/>
            </a:solidFill>
            <a:ln w="9525">
              <a:noFill/>
              <a:miter lim="800000"/>
              <a:headEnd/>
              <a:tailEnd/>
            </a:ln>
          </p:spPr>
          <p:txBody>
            <a:bodyPr/>
            <a:lstStyle/>
            <a:p>
              <a:endParaRPr lang="en-US"/>
            </a:p>
          </p:txBody>
        </p:sp>
        <p:sp>
          <p:nvSpPr>
            <p:cNvPr id="1225" name="Freeform 201"/>
            <p:cNvSpPr>
              <a:spLocks noChangeAspect="1"/>
            </p:cNvSpPr>
            <p:nvPr userDrawn="1"/>
          </p:nvSpPr>
          <p:spPr bwMode="auto">
            <a:xfrm>
              <a:off x="3269" y="1445"/>
              <a:ext cx="545" cy="480"/>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26" name="Freeform 202"/>
            <p:cNvSpPr>
              <a:spLocks noChangeAspect="1"/>
            </p:cNvSpPr>
            <p:nvPr userDrawn="1"/>
          </p:nvSpPr>
          <p:spPr bwMode="auto">
            <a:xfrm>
              <a:off x="4397" y="1445"/>
              <a:ext cx="552" cy="480"/>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sp>
          <p:nvSpPr>
            <p:cNvPr id="1227" name="Freeform 203"/>
            <p:cNvSpPr>
              <a:spLocks noChangeAspect="1"/>
            </p:cNvSpPr>
            <p:nvPr userDrawn="1"/>
          </p:nvSpPr>
          <p:spPr bwMode="auto">
            <a:xfrm>
              <a:off x="3797" y="1445"/>
              <a:ext cx="121" cy="482"/>
            </a:xfrm>
            <a:custGeom>
              <a:avLst/>
              <a:gdLst/>
              <a:ahLst/>
              <a:cxnLst>
                <a:cxn ang="0">
                  <a:pos x="63" y="0"/>
                </a:cxn>
                <a:cxn ang="0">
                  <a:pos x="121" y="0"/>
                </a:cxn>
                <a:cxn ang="0">
                  <a:pos x="120" y="2"/>
                </a:cxn>
                <a:cxn ang="0">
                  <a:pos x="118" y="4"/>
                </a:cxn>
                <a:cxn ang="0">
                  <a:pos x="115" y="11"/>
                </a:cxn>
                <a:cxn ang="0">
                  <a:pos x="111" y="18"/>
                </a:cxn>
                <a:cxn ang="0">
                  <a:pos x="106" y="29"/>
                </a:cxn>
                <a:cxn ang="0">
                  <a:pos x="101" y="41"/>
                </a:cxn>
                <a:cxn ang="0">
                  <a:pos x="95" y="54"/>
                </a:cxn>
                <a:cxn ang="0">
                  <a:pos x="89" y="68"/>
                </a:cxn>
                <a:cxn ang="0">
                  <a:pos x="84" y="84"/>
                </a:cxn>
                <a:cxn ang="0">
                  <a:pos x="78" y="101"/>
                </a:cxn>
                <a:cxn ang="0">
                  <a:pos x="72" y="118"/>
                </a:cxn>
                <a:cxn ang="0">
                  <a:pos x="67" y="137"/>
                </a:cxn>
                <a:cxn ang="0">
                  <a:pos x="63" y="156"/>
                </a:cxn>
                <a:cxn ang="0">
                  <a:pos x="60" y="175"/>
                </a:cxn>
                <a:cxn ang="0">
                  <a:pos x="58" y="194"/>
                </a:cxn>
                <a:cxn ang="0">
                  <a:pos x="56" y="213"/>
                </a:cxn>
                <a:cxn ang="0">
                  <a:pos x="114" y="213"/>
                </a:cxn>
                <a:cxn ang="0">
                  <a:pos x="114" y="263"/>
                </a:cxn>
                <a:cxn ang="0">
                  <a:pos x="54" y="263"/>
                </a:cxn>
                <a:cxn ang="0">
                  <a:pos x="54" y="279"/>
                </a:cxn>
                <a:cxn ang="0">
                  <a:pos x="55" y="291"/>
                </a:cxn>
                <a:cxn ang="0">
                  <a:pos x="56" y="304"/>
                </a:cxn>
                <a:cxn ang="0">
                  <a:pos x="59" y="321"/>
                </a:cxn>
                <a:cxn ang="0">
                  <a:pos x="63" y="339"/>
                </a:cxn>
                <a:cxn ang="0">
                  <a:pos x="67" y="359"/>
                </a:cxn>
                <a:cxn ang="0">
                  <a:pos x="74" y="382"/>
                </a:cxn>
                <a:cxn ang="0">
                  <a:pos x="82" y="405"/>
                </a:cxn>
                <a:cxn ang="0">
                  <a:pos x="93" y="430"/>
                </a:cxn>
                <a:cxn ang="0">
                  <a:pos x="105" y="456"/>
                </a:cxn>
                <a:cxn ang="0">
                  <a:pos x="121" y="482"/>
                </a:cxn>
                <a:cxn ang="0">
                  <a:pos x="63" y="482"/>
                </a:cxn>
                <a:cxn ang="0">
                  <a:pos x="62" y="481"/>
                </a:cxn>
                <a:cxn ang="0">
                  <a:pos x="57" y="473"/>
                </a:cxn>
                <a:cxn ang="0">
                  <a:pos x="53" y="466"/>
                </a:cxn>
                <a:cxn ang="0">
                  <a:pos x="48" y="458"/>
                </a:cxn>
                <a:cxn ang="0">
                  <a:pos x="43" y="447"/>
                </a:cxn>
                <a:cxn ang="0">
                  <a:pos x="37" y="435"/>
                </a:cxn>
                <a:cxn ang="0">
                  <a:pos x="31" y="421"/>
                </a:cxn>
                <a:cxn ang="0">
                  <a:pos x="26" y="404"/>
                </a:cxn>
                <a:cxn ang="0">
                  <a:pos x="20" y="387"/>
                </a:cxn>
                <a:cxn ang="0">
                  <a:pos x="15" y="368"/>
                </a:cxn>
                <a:cxn ang="0">
                  <a:pos x="10" y="348"/>
                </a:cxn>
                <a:cxn ang="0">
                  <a:pos x="6" y="326"/>
                </a:cxn>
                <a:cxn ang="0">
                  <a:pos x="3" y="303"/>
                </a:cxn>
                <a:cxn ang="0">
                  <a:pos x="1" y="279"/>
                </a:cxn>
                <a:cxn ang="0">
                  <a:pos x="0" y="252"/>
                </a:cxn>
                <a:cxn ang="0">
                  <a:pos x="1" y="224"/>
                </a:cxn>
                <a:cxn ang="0">
                  <a:pos x="4" y="196"/>
                </a:cxn>
                <a:cxn ang="0">
                  <a:pos x="8" y="166"/>
                </a:cxn>
                <a:cxn ang="0">
                  <a:pos x="14" y="134"/>
                </a:cxn>
                <a:cxn ang="0">
                  <a:pos x="23" y="103"/>
                </a:cxn>
                <a:cxn ang="0">
                  <a:pos x="33" y="70"/>
                </a:cxn>
                <a:cxn ang="0">
                  <a:pos x="47" y="35"/>
                </a:cxn>
                <a:cxn ang="0">
                  <a:pos x="63" y="0"/>
                </a:cxn>
              </a:cxnLst>
              <a:rect l="0" t="0" r="r" b="b"/>
              <a:pathLst>
                <a:path w="121" h="482">
                  <a:moveTo>
                    <a:pt x="63" y="0"/>
                  </a:moveTo>
                  <a:lnTo>
                    <a:pt x="121" y="0"/>
                  </a:lnTo>
                  <a:lnTo>
                    <a:pt x="120" y="2"/>
                  </a:lnTo>
                  <a:lnTo>
                    <a:pt x="118" y="4"/>
                  </a:lnTo>
                  <a:lnTo>
                    <a:pt x="115" y="11"/>
                  </a:lnTo>
                  <a:lnTo>
                    <a:pt x="111" y="18"/>
                  </a:lnTo>
                  <a:lnTo>
                    <a:pt x="106" y="29"/>
                  </a:lnTo>
                  <a:lnTo>
                    <a:pt x="101" y="41"/>
                  </a:lnTo>
                  <a:lnTo>
                    <a:pt x="95" y="54"/>
                  </a:lnTo>
                  <a:lnTo>
                    <a:pt x="89" y="68"/>
                  </a:lnTo>
                  <a:lnTo>
                    <a:pt x="84" y="84"/>
                  </a:lnTo>
                  <a:lnTo>
                    <a:pt x="78" y="101"/>
                  </a:lnTo>
                  <a:lnTo>
                    <a:pt x="72" y="118"/>
                  </a:lnTo>
                  <a:lnTo>
                    <a:pt x="67" y="137"/>
                  </a:lnTo>
                  <a:lnTo>
                    <a:pt x="63" y="156"/>
                  </a:lnTo>
                  <a:lnTo>
                    <a:pt x="60" y="175"/>
                  </a:lnTo>
                  <a:lnTo>
                    <a:pt x="58" y="194"/>
                  </a:lnTo>
                  <a:lnTo>
                    <a:pt x="56" y="213"/>
                  </a:lnTo>
                  <a:lnTo>
                    <a:pt x="114" y="213"/>
                  </a:lnTo>
                  <a:lnTo>
                    <a:pt x="114" y="263"/>
                  </a:lnTo>
                  <a:lnTo>
                    <a:pt x="54" y="263"/>
                  </a:lnTo>
                  <a:lnTo>
                    <a:pt x="54" y="279"/>
                  </a:lnTo>
                  <a:lnTo>
                    <a:pt x="55" y="291"/>
                  </a:lnTo>
                  <a:lnTo>
                    <a:pt x="56" y="304"/>
                  </a:lnTo>
                  <a:lnTo>
                    <a:pt x="59" y="321"/>
                  </a:lnTo>
                  <a:lnTo>
                    <a:pt x="63" y="339"/>
                  </a:lnTo>
                  <a:lnTo>
                    <a:pt x="67" y="359"/>
                  </a:lnTo>
                  <a:lnTo>
                    <a:pt x="74" y="382"/>
                  </a:lnTo>
                  <a:lnTo>
                    <a:pt x="82" y="405"/>
                  </a:lnTo>
                  <a:lnTo>
                    <a:pt x="93" y="430"/>
                  </a:lnTo>
                  <a:lnTo>
                    <a:pt x="105" y="456"/>
                  </a:lnTo>
                  <a:lnTo>
                    <a:pt x="121" y="482"/>
                  </a:lnTo>
                  <a:lnTo>
                    <a:pt x="63" y="482"/>
                  </a:lnTo>
                  <a:lnTo>
                    <a:pt x="62" y="481"/>
                  </a:lnTo>
                  <a:lnTo>
                    <a:pt x="57" y="473"/>
                  </a:lnTo>
                  <a:lnTo>
                    <a:pt x="53" y="466"/>
                  </a:lnTo>
                  <a:lnTo>
                    <a:pt x="48" y="458"/>
                  </a:lnTo>
                  <a:lnTo>
                    <a:pt x="43" y="447"/>
                  </a:lnTo>
                  <a:lnTo>
                    <a:pt x="37" y="435"/>
                  </a:lnTo>
                  <a:lnTo>
                    <a:pt x="31" y="421"/>
                  </a:lnTo>
                  <a:lnTo>
                    <a:pt x="26" y="404"/>
                  </a:lnTo>
                  <a:lnTo>
                    <a:pt x="20" y="387"/>
                  </a:lnTo>
                  <a:lnTo>
                    <a:pt x="15" y="368"/>
                  </a:lnTo>
                  <a:lnTo>
                    <a:pt x="10" y="348"/>
                  </a:lnTo>
                  <a:lnTo>
                    <a:pt x="6" y="326"/>
                  </a:lnTo>
                  <a:lnTo>
                    <a:pt x="3" y="303"/>
                  </a:lnTo>
                  <a:lnTo>
                    <a:pt x="1" y="279"/>
                  </a:lnTo>
                  <a:lnTo>
                    <a:pt x="0" y="252"/>
                  </a:lnTo>
                  <a:lnTo>
                    <a:pt x="1" y="224"/>
                  </a:lnTo>
                  <a:lnTo>
                    <a:pt x="4" y="196"/>
                  </a:lnTo>
                  <a:lnTo>
                    <a:pt x="8" y="166"/>
                  </a:lnTo>
                  <a:lnTo>
                    <a:pt x="14" y="134"/>
                  </a:lnTo>
                  <a:lnTo>
                    <a:pt x="23" y="103"/>
                  </a:lnTo>
                  <a:lnTo>
                    <a:pt x="33" y="70"/>
                  </a:lnTo>
                  <a:lnTo>
                    <a:pt x="47" y="35"/>
                  </a:lnTo>
                  <a:lnTo>
                    <a:pt x="63" y="0"/>
                  </a:lnTo>
                  <a:close/>
                </a:path>
              </a:pathLst>
            </a:custGeom>
            <a:solidFill>
              <a:srgbClr val="000000"/>
            </a:solidFill>
            <a:ln w="9525">
              <a:noFill/>
              <a:round/>
              <a:headEnd/>
              <a:tailEnd/>
            </a:ln>
          </p:spPr>
          <p:txBody>
            <a:bodyPr/>
            <a:lstStyle/>
            <a:p>
              <a:endParaRPr lang="en-US"/>
            </a:p>
          </p:txBody>
        </p:sp>
        <p:sp>
          <p:nvSpPr>
            <p:cNvPr id="1228" name="Freeform 204"/>
            <p:cNvSpPr>
              <a:spLocks noChangeAspect="1"/>
            </p:cNvSpPr>
            <p:nvPr userDrawn="1"/>
          </p:nvSpPr>
          <p:spPr bwMode="auto">
            <a:xfrm>
              <a:off x="4157" y="1445"/>
              <a:ext cx="120" cy="482"/>
            </a:xfrm>
            <a:custGeom>
              <a:avLst/>
              <a:gdLst/>
              <a:ahLst/>
              <a:cxnLst>
                <a:cxn ang="0">
                  <a:pos x="62" y="0"/>
                </a:cxn>
                <a:cxn ang="0">
                  <a:pos x="120" y="0"/>
                </a:cxn>
                <a:cxn ang="0">
                  <a:pos x="119" y="2"/>
                </a:cxn>
                <a:cxn ang="0">
                  <a:pos x="117" y="4"/>
                </a:cxn>
                <a:cxn ang="0">
                  <a:pos x="114" y="11"/>
                </a:cxn>
                <a:cxn ang="0">
                  <a:pos x="110" y="18"/>
                </a:cxn>
                <a:cxn ang="0">
                  <a:pos x="106" y="29"/>
                </a:cxn>
                <a:cxn ang="0">
                  <a:pos x="100" y="41"/>
                </a:cxn>
                <a:cxn ang="0">
                  <a:pos x="94" y="54"/>
                </a:cxn>
                <a:cxn ang="0">
                  <a:pos x="89" y="68"/>
                </a:cxn>
                <a:cxn ang="0">
                  <a:pos x="82" y="84"/>
                </a:cxn>
                <a:cxn ang="0">
                  <a:pos x="71" y="118"/>
                </a:cxn>
                <a:cxn ang="0">
                  <a:pos x="62" y="156"/>
                </a:cxn>
                <a:cxn ang="0">
                  <a:pos x="59" y="175"/>
                </a:cxn>
                <a:cxn ang="0">
                  <a:pos x="56" y="194"/>
                </a:cxn>
                <a:cxn ang="0">
                  <a:pos x="55" y="213"/>
                </a:cxn>
                <a:cxn ang="0">
                  <a:pos x="113" y="213"/>
                </a:cxn>
                <a:cxn ang="0">
                  <a:pos x="113" y="263"/>
                </a:cxn>
                <a:cxn ang="0">
                  <a:pos x="55" y="263"/>
                </a:cxn>
                <a:cxn ang="0">
                  <a:pos x="55" y="482"/>
                </a:cxn>
                <a:cxn ang="0">
                  <a:pos x="0" y="482"/>
                </a:cxn>
                <a:cxn ang="0">
                  <a:pos x="0" y="241"/>
                </a:cxn>
                <a:cxn ang="0">
                  <a:pos x="1" y="215"/>
                </a:cxn>
                <a:cxn ang="0">
                  <a:pos x="4" y="188"/>
                </a:cxn>
                <a:cxn ang="0">
                  <a:pos x="8" y="159"/>
                </a:cxn>
                <a:cxn ang="0">
                  <a:pos x="15" y="129"/>
                </a:cxn>
                <a:cxn ang="0">
                  <a:pos x="23" y="98"/>
                </a:cxn>
                <a:cxn ang="0">
                  <a:pos x="34" y="66"/>
                </a:cxn>
                <a:cxn ang="0">
                  <a:pos x="46" y="34"/>
                </a:cxn>
                <a:cxn ang="0">
                  <a:pos x="62" y="0"/>
                </a:cxn>
              </a:cxnLst>
              <a:rect l="0" t="0" r="r" b="b"/>
              <a:pathLst>
                <a:path w="120" h="482">
                  <a:moveTo>
                    <a:pt x="62" y="0"/>
                  </a:moveTo>
                  <a:lnTo>
                    <a:pt x="120" y="0"/>
                  </a:lnTo>
                  <a:lnTo>
                    <a:pt x="119" y="2"/>
                  </a:lnTo>
                  <a:lnTo>
                    <a:pt x="117" y="4"/>
                  </a:lnTo>
                  <a:lnTo>
                    <a:pt x="114" y="11"/>
                  </a:lnTo>
                  <a:lnTo>
                    <a:pt x="110" y="18"/>
                  </a:lnTo>
                  <a:lnTo>
                    <a:pt x="106" y="29"/>
                  </a:lnTo>
                  <a:lnTo>
                    <a:pt x="100" y="41"/>
                  </a:lnTo>
                  <a:lnTo>
                    <a:pt x="94" y="54"/>
                  </a:lnTo>
                  <a:lnTo>
                    <a:pt x="89" y="68"/>
                  </a:lnTo>
                  <a:lnTo>
                    <a:pt x="82" y="84"/>
                  </a:lnTo>
                  <a:lnTo>
                    <a:pt x="71" y="118"/>
                  </a:lnTo>
                  <a:lnTo>
                    <a:pt x="62" y="156"/>
                  </a:lnTo>
                  <a:lnTo>
                    <a:pt x="59" y="175"/>
                  </a:lnTo>
                  <a:lnTo>
                    <a:pt x="56" y="194"/>
                  </a:lnTo>
                  <a:lnTo>
                    <a:pt x="55" y="213"/>
                  </a:lnTo>
                  <a:lnTo>
                    <a:pt x="113" y="213"/>
                  </a:lnTo>
                  <a:lnTo>
                    <a:pt x="113" y="263"/>
                  </a:lnTo>
                  <a:lnTo>
                    <a:pt x="55" y="263"/>
                  </a:lnTo>
                  <a:lnTo>
                    <a:pt x="55" y="482"/>
                  </a:lnTo>
                  <a:lnTo>
                    <a:pt x="0" y="482"/>
                  </a:lnTo>
                  <a:lnTo>
                    <a:pt x="0" y="241"/>
                  </a:lnTo>
                  <a:lnTo>
                    <a:pt x="1" y="215"/>
                  </a:lnTo>
                  <a:lnTo>
                    <a:pt x="4" y="188"/>
                  </a:lnTo>
                  <a:lnTo>
                    <a:pt x="8" y="159"/>
                  </a:lnTo>
                  <a:lnTo>
                    <a:pt x="15" y="129"/>
                  </a:lnTo>
                  <a:lnTo>
                    <a:pt x="23" y="98"/>
                  </a:lnTo>
                  <a:lnTo>
                    <a:pt x="34" y="66"/>
                  </a:lnTo>
                  <a:lnTo>
                    <a:pt x="46" y="34"/>
                  </a:lnTo>
                  <a:lnTo>
                    <a:pt x="62" y="0"/>
                  </a:lnTo>
                  <a:close/>
                </a:path>
              </a:pathLst>
            </a:custGeom>
            <a:solidFill>
              <a:srgbClr val="000000"/>
            </a:solidFill>
            <a:ln w="9525">
              <a:noFill/>
              <a:round/>
              <a:headEnd/>
              <a:tailEnd/>
            </a:ln>
          </p:spPr>
          <p:txBody>
            <a:bodyPr/>
            <a:lstStyle/>
            <a:p>
              <a:endParaRPr lang="en-US"/>
            </a:p>
          </p:txBody>
        </p:sp>
        <p:sp>
          <p:nvSpPr>
            <p:cNvPr id="1229" name="Freeform 205"/>
            <p:cNvSpPr>
              <a:spLocks noChangeAspect="1"/>
            </p:cNvSpPr>
            <p:nvPr userDrawn="1"/>
          </p:nvSpPr>
          <p:spPr bwMode="auto">
            <a:xfrm>
              <a:off x="4300" y="1445"/>
              <a:ext cx="121" cy="482"/>
            </a:xfrm>
            <a:custGeom>
              <a:avLst/>
              <a:gdLst/>
              <a:ahLst/>
              <a:cxnLst>
                <a:cxn ang="0">
                  <a:pos x="0" y="0"/>
                </a:cxn>
                <a:cxn ang="0">
                  <a:pos x="53" y="0"/>
                </a:cxn>
                <a:cxn ang="0">
                  <a:pos x="53" y="263"/>
                </a:cxn>
                <a:cxn ang="0">
                  <a:pos x="53" y="279"/>
                </a:cxn>
                <a:cxn ang="0">
                  <a:pos x="54" y="291"/>
                </a:cxn>
                <a:cxn ang="0">
                  <a:pos x="57" y="304"/>
                </a:cxn>
                <a:cxn ang="0">
                  <a:pos x="58" y="321"/>
                </a:cxn>
                <a:cxn ang="0">
                  <a:pos x="63" y="339"/>
                </a:cxn>
                <a:cxn ang="0">
                  <a:pos x="66" y="359"/>
                </a:cxn>
                <a:cxn ang="0">
                  <a:pos x="74" y="382"/>
                </a:cxn>
                <a:cxn ang="0">
                  <a:pos x="82" y="405"/>
                </a:cxn>
                <a:cxn ang="0">
                  <a:pos x="93" y="430"/>
                </a:cxn>
                <a:cxn ang="0">
                  <a:pos x="105" y="456"/>
                </a:cxn>
                <a:cxn ang="0">
                  <a:pos x="121" y="482"/>
                </a:cxn>
                <a:cxn ang="0">
                  <a:pos x="63" y="482"/>
                </a:cxn>
                <a:cxn ang="0">
                  <a:pos x="62" y="481"/>
                </a:cxn>
                <a:cxn ang="0">
                  <a:pos x="59" y="478"/>
                </a:cxn>
                <a:cxn ang="0">
                  <a:pos x="57" y="473"/>
                </a:cxn>
                <a:cxn ang="0">
                  <a:pos x="52" y="465"/>
                </a:cxn>
                <a:cxn ang="0">
                  <a:pos x="47" y="456"/>
                </a:cxn>
                <a:cxn ang="0">
                  <a:pos x="41" y="445"/>
                </a:cxn>
                <a:cxn ang="0">
                  <a:pos x="36" y="433"/>
                </a:cxn>
                <a:cxn ang="0">
                  <a:pos x="29" y="418"/>
                </a:cxn>
                <a:cxn ang="0">
                  <a:pos x="23" y="401"/>
                </a:cxn>
                <a:cxn ang="0">
                  <a:pos x="18" y="383"/>
                </a:cxn>
                <a:cxn ang="0">
                  <a:pos x="12" y="363"/>
                </a:cxn>
                <a:cxn ang="0">
                  <a:pos x="8" y="342"/>
                </a:cxn>
                <a:cxn ang="0">
                  <a:pos x="4" y="319"/>
                </a:cxn>
                <a:cxn ang="0">
                  <a:pos x="1" y="294"/>
                </a:cxn>
                <a:cxn ang="0">
                  <a:pos x="0" y="268"/>
                </a:cxn>
                <a:cxn ang="0">
                  <a:pos x="0" y="0"/>
                </a:cxn>
              </a:cxnLst>
              <a:rect l="0" t="0" r="r" b="b"/>
              <a:pathLst>
                <a:path w="121" h="482">
                  <a:moveTo>
                    <a:pt x="0" y="0"/>
                  </a:moveTo>
                  <a:lnTo>
                    <a:pt x="53" y="0"/>
                  </a:lnTo>
                  <a:lnTo>
                    <a:pt x="53" y="263"/>
                  </a:lnTo>
                  <a:lnTo>
                    <a:pt x="53" y="279"/>
                  </a:lnTo>
                  <a:lnTo>
                    <a:pt x="54" y="291"/>
                  </a:lnTo>
                  <a:lnTo>
                    <a:pt x="57" y="304"/>
                  </a:lnTo>
                  <a:lnTo>
                    <a:pt x="58" y="321"/>
                  </a:lnTo>
                  <a:lnTo>
                    <a:pt x="63" y="339"/>
                  </a:lnTo>
                  <a:lnTo>
                    <a:pt x="66" y="359"/>
                  </a:lnTo>
                  <a:lnTo>
                    <a:pt x="74" y="382"/>
                  </a:lnTo>
                  <a:lnTo>
                    <a:pt x="82" y="405"/>
                  </a:lnTo>
                  <a:lnTo>
                    <a:pt x="93" y="430"/>
                  </a:lnTo>
                  <a:lnTo>
                    <a:pt x="105" y="456"/>
                  </a:lnTo>
                  <a:lnTo>
                    <a:pt x="121" y="482"/>
                  </a:lnTo>
                  <a:lnTo>
                    <a:pt x="63" y="482"/>
                  </a:lnTo>
                  <a:lnTo>
                    <a:pt x="62" y="481"/>
                  </a:lnTo>
                  <a:lnTo>
                    <a:pt x="59" y="478"/>
                  </a:lnTo>
                  <a:lnTo>
                    <a:pt x="57" y="473"/>
                  </a:lnTo>
                  <a:lnTo>
                    <a:pt x="52" y="465"/>
                  </a:lnTo>
                  <a:lnTo>
                    <a:pt x="47" y="456"/>
                  </a:lnTo>
                  <a:lnTo>
                    <a:pt x="41" y="445"/>
                  </a:lnTo>
                  <a:lnTo>
                    <a:pt x="36" y="433"/>
                  </a:lnTo>
                  <a:lnTo>
                    <a:pt x="29" y="418"/>
                  </a:lnTo>
                  <a:lnTo>
                    <a:pt x="23" y="401"/>
                  </a:lnTo>
                  <a:lnTo>
                    <a:pt x="18" y="383"/>
                  </a:lnTo>
                  <a:lnTo>
                    <a:pt x="12" y="363"/>
                  </a:lnTo>
                  <a:lnTo>
                    <a:pt x="8" y="342"/>
                  </a:lnTo>
                  <a:lnTo>
                    <a:pt x="4" y="319"/>
                  </a:lnTo>
                  <a:lnTo>
                    <a:pt x="1" y="294"/>
                  </a:lnTo>
                  <a:lnTo>
                    <a:pt x="0" y="268"/>
                  </a:lnTo>
                  <a:lnTo>
                    <a:pt x="0" y="0"/>
                  </a:lnTo>
                  <a:close/>
                </a:path>
              </a:pathLst>
            </a:custGeom>
            <a:solidFill>
              <a:srgbClr val="000000"/>
            </a:solidFill>
            <a:ln w="9525">
              <a:noFill/>
              <a:round/>
              <a:headEnd/>
              <a:tailEnd/>
            </a:ln>
          </p:spPr>
          <p:txBody>
            <a:bodyPr/>
            <a:lstStyle/>
            <a:p>
              <a:endParaRPr lang="en-US"/>
            </a:p>
          </p:txBody>
        </p:sp>
        <p:sp>
          <p:nvSpPr>
            <p:cNvPr id="1230" name="Rectangle 206"/>
            <p:cNvSpPr>
              <a:spLocks noChangeAspect="1" noChangeArrowheads="1"/>
            </p:cNvSpPr>
            <p:nvPr userDrawn="1"/>
          </p:nvSpPr>
          <p:spPr bwMode="auto">
            <a:xfrm>
              <a:off x="3962" y="1445"/>
              <a:ext cx="56" cy="482"/>
            </a:xfrm>
            <a:prstGeom prst="rect">
              <a:avLst/>
            </a:prstGeom>
            <a:solidFill>
              <a:srgbClr val="000000"/>
            </a:solidFill>
            <a:ln w="9525">
              <a:noFill/>
              <a:miter lim="800000"/>
              <a:headEnd/>
              <a:tailEnd/>
            </a:ln>
          </p:spPr>
          <p:txBody>
            <a:bodyPr/>
            <a:lstStyle/>
            <a:p>
              <a:endParaRPr lang="en-US"/>
            </a:p>
          </p:txBody>
        </p:sp>
        <p:sp>
          <p:nvSpPr>
            <p:cNvPr id="1231" name="Freeform 207"/>
            <p:cNvSpPr>
              <a:spLocks noChangeAspect="1"/>
            </p:cNvSpPr>
            <p:nvPr userDrawn="1"/>
          </p:nvSpPr>
          <p:spPr bwMode="auto">
            <a:xfrm>
              <a:off x="4038" y="1445"/>
              <a:ext cx="95" cy="241"/>
            </a:xfrm>
            <a:custGeom>
              <a:avLst/>
              <a:gdLst/>
              <a:ahLst/>
              <a:cxnLst>
                <a:cxn ang="0">
                  <a:pos x="0" y="0"/>
                </a:cxn>
                <a:cxn ang="0">
                  <a:pos x="57" y="0"/>
                </a:cxn>
                <a:cxn ang="0">
                  <a:pos x="70" y="23"/>
                </a:cxn>
                <a:cxn ang="0">
                  <a:pos x="81" y="45"/>
                </a:cxn>
                <a:cxn ang="0">
                  <a:pos x="88" y="66"/>
                </a:cxn>
                <a:cxn ang="0">
                  <a:pos x="93" y="87"/>
                </a:cxn>
                <a:cxn ang="0">
                  <a:pos x="94" y="106"/>
                </a:cxn>
                <a:cxn ang="0">
                  <a:pos x="95" y="125"/>
                </a:cxn>
                <a:cxn ang="0">
                  <a:pos x="94" y="143"/>
                </a:cxn>
                <a:cxn ang="0">
                  <a:pos x="92" y="161"/>
                </a:cxn>
                <a:cxn ang="0">
                  <a:pos x="87" y="177"/>
                </a:cxn>
                <a:cxn ang="0">
                  <a:pos x="82" y="191"/>
                </a:cxn>
                <a:cxn ang="0">
                  <a:pos x="77" y="204"/>
                </a:cxn>
                <a:cxn ang="0">
                  <a:pos x="73" y="214"/>
                </a:cxn>
                <a:cxn ang="0">
                  <a:pos x="68" y="224"/>
                </a:cxn>
                <a:cxn ang="0">
                  <a:pos x="63" y="232"/>
                </a:cxn>
                <a:cxn ang="0">
                  <a:pos x="61" y="237"/>
                </a:cxn>
                <a:cxn ang="0">
                  <a:pos x="58" y="240"/>
                </a:cxn>
                <a:cxn ang="0">
                  <a:pos x="57" y="241"/>
                </a:cxn>
                <a:cxn ang="0">
                  <a:pos x="0" y="241"/>
                </a:cxn>
                <a:cxn ang="0">
                  <a:pos x="13" y="221"/>
                </a:cxn>
                <a:cxn ang="0">
                  <a:pos x="23" y="202"/>
                </a:cxn>
                <a:cxn ang="0">
                  <a:pos x="31" y="182"/>
                </a:cxn>
                <a:cxn ang="0">
                  <a:pos x="36" y="163"/>
                </a:cxn>
                <a:cxn ang="0">
                  <a:pos x="39" y="143"/>
                </a:cxn>
                <a:cxn ang="0">
                  <a:pos x="40" y="124"/>
                </a:cxn>
                <a:cxn ang="0">
                  <a:pos x="39" y="107"/>
                </a:cxn>
                <a:cxn ang="0">
                  <a:pos x="37" y="91"/>
                </a:cxn>
                <a:cxn ang="0">
                  <a:pos x="34" y="75"/>
                </a:cxn>
                <a:cxn ang="0">
                  <a:pos x="29" y="61"/>
                </a:cxn>
                <a:cxn ang="0">
                  <a:pos x="25" y="48"/>
                </a:cxn>
                <a:cxn ang="0">
                  <a:pos x="20" y="36"/>
                </a:cxn>
                <a:cxn ang="0">
                  <a:pos x="15" y="26"/>
                </a:cxn>
                <a:cxn ang="0">
                  <a:pos x="10" y="17"/>
                </a:cxn>
                <a:cxn ang="0">
                  <a:pos x="6" y="10"/>
                </a:cxn>
                <a:cxn ang="0">
                  <a:pos x="3" y="4"/>
                </a:cxn>
                <a:cxn ang="0">
                  <a:pos x="1" y="2"/>
                </a:cxn>
                <a:cxn ang="0">
                  <a:pos x="0" y="0"/>
                </a:cxn>
              </a:cxnLst>
              <a:rect l="0" t="0" r="r" b="b"/>
              <a:pathLst>
                <a:path w="95" h="241">
                  <a:moveTo>
                    <a:pt x="0" y="0"/>
                  </a:moveTo>
                  <a:lnTo>
                    <a:pt x="57" y="0"/>
                  </a:lnTo>
                  <a:lnTo>
                    <a:pt x="70" y="23"/>
                  </a:lnTo>
                  <a:lnTo>
                    <a:pt x="81" y="45"/>
                  </a:lnTo>
                  <a:lnTo>
                    <a:pt x="88" y="66"/>
                  </a:lnTo>
                  <a:lnTo>
                    <a:pt x="93" y="87"/>
                  </a:lnTo>
                  <a:lnTo>
                    <a:pt x="94" y="106"/>
                  </a:lnTo>
                  <a:lnTo>
                    <a:pt x="95" y="125"/>
                  </a:lnTo>
                  <a:lnTo>
                    <a:pt x="94" y="143"/>
                  </a:lnTo>
                  <a:lnTo>
                    <a:pt x="92" y="161"/>
                  </a:lnTo>
                  <a:lnTo>
                    <a:pt x="87" y="177"/>
                  </a:lnTo>
                  <a:lnTo>
                    <a:pt x="82" y="191"/>
                  </a:lnTo>
                  <a:lnTo>
                    <a:pt x="77" y="204"/>
                  </a:lnTo>
                  <a:lnTo>
                    <a:pt x="73" y="214"/>
                  </a:lnTo>
                  <a:lnTo>
                    <a:pt x="68" y="224"/>
                  </a:lnTo>
                  <a:lnTo>
                    <a:pt x="63" y="232"/>
                  </a:lnTo>
                  <a:lnTo>
                    <a:pt x="61" y="237"/>
                  </a:lnTo>
                  <a:lnTo>
                    <a:pt x="58" y="240"/>
                  </a:lnTo>
                  <a:lnTo>
                    <a:pt x="57" y="241"/>
                  </a:lnTo>
                  <a:lnTo>
                    <a:pt x="0" y="241"/>
                  </a:lnTo>
                  <a:lnTo>
                    <a:pt x="13" y="221"/>
                  </a:lnTo>
                  <a:lnTo>
                    <a:pt x="23" y="202"/>
                  </a:lnTo>
                  <a:lnTo>
                    <a:pt x="31" y="182"/>
                  </a:lnTo>
                  <a:lnTo>
                    <a:pt x="36" y="163"/>
                  </a:lnTo>
                  <a:lnTo>
                    <a:pt x="39" y="143"/>
                  </a:lnTo>
                  <a:lnTo>
                    <a:pt x="40" y="124"/>
                  </a:lnTo>
                  <a:lnTo>
                    <a:pt x="39" y="107"/>
                  </a:lnTo>
                  <a:lnTo>
                    <a:pt x="37" y="91"/>
                  </a:lnTo>
                  <a:lnTo>
                    <a:pt x="34" y="75"/>
                  </a:lnTo>
                  <a:lnTo>
                    <a:pt x="29" y="61"/>
                  </a:lnTo>
                  <a:lnTo>
                    <a:pt x="25" y="48"/>
                  </a:lnTo>
                  <a:lnTo>
                    <a:pt x="20" y="36"/>
                  </a:lnTo>
                  <a:lnTo>
                    <a:pt x="15" y="26"/>
                  </a:lnTo>
                  <a:lnTo>
                    <a:pt x="10" y="17"/>
                  </a:lnTo>
                  <a:lnTo>
                    <a:pt x="6" y="10"/>
                  </a:lnTo>
                  <a:lnTo>
                    <a:pt x="3" y="4"/>
                  </a:lnTo>
                  <a:lnTo>
                    <a:pt x="1" y="2"/>
                  </a:lnTo>
                  <a:lnTo>
                    <a:pt x="0" y="0"/>
                  </a:lnTo>
                  <a:close/>
                </a:path>
              </a:pathLst>
            </a:custGeom>
            <a:solidFill>
              <a:srgbClr val="000000"/>
            </a:solidFill>
            <a:ln w="9525">
              <a:noFill/>
              <a:round/>
              <a:headEnd/>
              <a:tailEnd/>
            </a:ln>
          </p:spPr>
          <p:txBody>
            <a:bodyPr/>
            <a:lstStyle/>
            <a:p>
              <a:endParaRPr lang="en-US"/>
            </a:p>
          </p:txBody>
        </p:sp>
      </p:grpSp>
      <p:grpSp>
        <p:nvGrpSpPr>
          <p:cNvPr id="1242" name="Group 218"/>
          <p:cNvGrpSpPr>
            <a:grpSpLocks/>
          </p:cNvGrpSpPr>
          <p:nvPr/>
        </p:nvGrpSpPr>
        <p:grpSpPr bwMode="auto">
          <a:xfrm>
            <a:off x="0" y="0"/>
            <a:ext cx="8270875" cy="300038"/>
            <a:chOff x="4608" y="240"/>
            <a:chExt cx="362" cy="189"/>
          </a:xfrm>
        </p:grpSpPr>
        <p:sp>
          <p:nvSpPr>
            <p:cNvPr id="1235" name="Freeform 211"/>
            <p:cNvSpPr>
              <a:spLocks noChangeAspect="1"/>
            </p:cNvSpPr>
            <p:nvPr userDrawn="1"/>
          </p:nvSpPr>
          <p:spPr bwMode="auto">
            <a:xfrm>
              <a:off x="4608" y="240"/>
              <a:ext cx="215" cy="189"/>
            </a:xfrm>
            <a:custGeom>
              <a:avLst/>
              <a:gdLst/>
              <a:ahLst/>
              <a:cxnLst>
                <a:cxn ang="0">
                  <a:pos x="0" y="0"/>
                </a:cxn>
                <a:cxn ang="0">
                  <a:pos x="545" y="0"/>
                </a:cxn>
                <a:cxn ang="0">
                  <a:pos x="530" y="35"/>
                </a:cxn>
                <a:cxn ang="0">
                  <a:pos x="515" y="70"/>
                </a:cxn>
                <a:cxn ang="0">
                  <a:pos x="505" y="103"/>
                </a:cxn>
                <a:cxn ang="0">
                  <a:pos x="496" y="134"/>
                </a:cxn>
                <a:cxn ang="0">
                  <a:pos x="490" y="166"/>
                </a:cxn>
                <a:cxn ang="0">
                  <a:pos x="485" y="196"/>
                </a:cxn>
                <a:cxn ang="0">
                  <a:pos x="482" y="224"/>
                </a:cxn>
                <a:cxn ang="0">
                  <a:pos x="482" y="251"/>
                </a:cxn>
                <a:cxn ang="0">
                  <a:pos x="482" y="277"/>
                </a:cxn>
                <a:cxn ang="0">
                  <a:pos x="485" y="302"/>
                </a:cxn>
                <a:cxn ang="0">
                  <a:pos x="488" y="325"/>
                </a:cxn>
                <a:cxn ang="0">
                  <a:pos x="491" y="347"/>
                </a:cxn>
                <a:cxn ang="0">
                  <a:pos x="496" y="368"/>
                </a:cxn>
                <a:cxn ang="0">
                  <a:pos x="502" y="387"/>
                </a:cxn>
                <a:cxn ang="0">
                  <a:pos x="508" y="404"/>
                </a:cxn>
                <a:cxn ang="0">
                  <a:pos x="514" y="419"/>
                </a:cxn>
                <a:cxn ang="0">
                  <a:pos x="520" y="433"/>
                </a:cxn>
                <a:cxn ang="0">
                  <a:pos x="526" y="446"/>
                </a:cxn>
                <a:cxn ang="0">
                  <a:pos x="530" y="456"/>
                </a:cxn>
                <a:cxn ang="0">
                  <a:pos x="536" y="465"/>
                </a:cxn>
                <a:cxn ang="0">
                  <a:pos x="539" y="472"/>
                </a:cxn>
                <a:cxn ang="0">
                  <a:pos x="545" y="479"/>
                </a:cxn>
                <a:cxn ang="0">
                  <a:pos x="545" y="480"/>
                </a:cxn>
                <a:cxn ang="0">
                  <a:pos x="0" y="480"/>
                </a:cxn>
                <a:cxn ang="0">
                  <a:pos x="0" y="0"/>
                </a:cxn>
              </a:cxnLst>
              <a:rect l="0" t="0" r="r" b="b"/>
              <a:pathLst>
                <a:path w="545" h="480">
                  <a:moveTo>
                    <a:pt x="0" y="0"/>
                  </a:moveTo>
                  <a:lnTo>
                    <a:pt x="545" y="0"/>
                  </a:lnTo>
                  <a:lnTo>
                    <a:pt x="530" y="35"/>
                  </a:lnTo>
                  <a:lnTo>
                    <a:pt x="515" y="70"/>
                  </a:lnTo>
                  <a:lnTo>
                    <a:pt x="505" y="103"/>
                  </a:lnTo>
                  <a:lnTo>
                    <a:pt x="496" y="134"/>
                  </a:lnTo>
                  <a:lnTo>
                    <a:pt x="490" y="166"/>
                  </a:lnTo>
                  <a:lnTo>
                    <a:pt x="485" y="196"/>
                  </a:lnTo>
                  <a:lnTo>
                    <a:pt x="482" y="224"/>
                  </a:lnTo>
                  <a:lnTo>
                    <a:pt x="482" y="251"/>
                  </a:lnTo>
                  <a:lnTo>
                    <a:pt x="482" y="277"/>
                  </a:lnTo>
                  <a:lnTo>
                    <a:pt x="485" y="302"/>
                  </a:lnTo>
                  <a:lnTo>
                    <a:pt x="488" y="325"/>
                  </a:lnTo>
                  <a:lnTo>
                    <a:pt x="491" y="347"/>
                  </a:lnTo>
                  <a:lnTo>
                    <a:pt x="496" y="368"/>
                  </a:lnTo>
                  <a:lnTo>
                    <a:pt x="502" y="387"/>
                  </a:lnTo>
                  <a:lnTo>
                    <a:pt x="508" y="404"/>
                  </a:lnTo>
                  <a:lnTo>
                    <a:pt x="514" y="419"/>
                  </a:lnTo>
                  <a:lnTo>
                    <a:pt x="520" y="433"/>
                  </a:lnTo>
                  <a:lnTo>
                    <a:pt x="526" y="446"/>
                  </a:lnTo>
                  <a:lnTo>
                    <a:pt x="530" y="456"/>
                  </a:lnTo>
                  <a:lnTo>
                    <a:pt x="536" y="465"/>
                  </a:lnTo>
                  <a:lnTo>
                    <a:pt x="539" y="472"/>
                  </a:lnTo>
                  <a:lnTo>
                    <a:pt x="545" y="479"/>
                  </a:lnTo>
                  <a:lnTo>
                    <a:pt x="545" y="480"/>
                  </a:lnTo>
                  <a:lnTo>
                    <a:pt x="0" y="480"/>
                  </a:lnTo>
                  <a:lnTo>
                    <a:pt x="0" y="0"/>
                  </a:lnTo>
                  <a:close/>
                </a:path>
              </a:pathLst>
            </a:custGeom>
            <a:solidFill>
              <a:srgbClr val="963237"/>
            </a:solidFill>
            <a:ln w="9525">
              <a:noFill/>
              <a:round/>
              <a:headEnd/>
              <a:tailEnd/>
            </a:ln>
          </p:spPr>
          <p:txBody>
            <a:bodyPr/>
            <a:lstStyle/>
            <a:p>
              <a:endParaRPr lang="en-US"/>
            </a:p>
          </p:txBody>
        </p:sp>
        <p:sp>
          <p:nvSpPr>
            <p:cNvPr id="1236" name="Freeform 212"/>
            <p:cNvSpPr>
              <a:spLocks noChangeAspect="1"/>
            </p:cNvSpPr>
            <p:nvPr userDrawn="1"/>
          </p:nvSpPr>
          <p:spPr bwMode="auto">
            <a:xfrm>
              <a:off x="4752" y="240"/>
              <a:ext cx="218" cy="189"/>
            </a:xfrm>
            <a:custGeom>
              <a:avLst/>
              <a:gdLst/>
              <a:ahLst/>
              <a:cxnLst>
                <a:cxn ang="0">
                  <a:pos x="0" y="0"/>
                </a:cxn>
                <a:cxn ang="0">
                  <a:pos x="552" y="0"/>
                </a:cxn>
                <a:cxn ang="0">
                  <a:pos x="551" y="480"/>
                </a:cxn>
                <a:cxn ang="0">
                  <a:pos x="67" y="480"/>
                </a:cxn>
                <a:cxn ang="0">
                  <a:pos x="51" y="454"/>
                </a:cxn>
                <a:cxn ang="0">
                  <a:pos x="39" y="428"/>
                </a:cxn>
                <a:cxn ang="0">
                  <a:pos x="28" y="404"/>
                </a:cxn>
                <a:cxn ang="0">
                  <a:pos x="20" y="381"/>
                </a:cxn>
                <a:cxn ang="0">
                  <a:pos x="13" y="358"/>
                </a:cxn>
                <a:cxn ang="0">
                  <a:pos x="8" y="338"/>
                </a:cxn>
                <a:cxn ang="0">
                  <a:pos x="5" y="320"/>
                </a:cxn>
                <a:cxn ang="0">
                  <a:pos x="2" y="303"/>
                </a:cxn>
                <a:cxn ang="0">
                  <a:pos x="1" y="290"/>
                </a:cxn>
                <a:cxn ang="0">
                  <a:pos x="0" y="278"/>
                </a:cxn>
                <a:cxn ang="0">
                  <a:pos x="0" y="0"/>
                </a:cxn>
              </a:cxnLst>
              <a:rect l="0" t="0" r="r" b="b"/>
              <a:pathLst>
                <a:path w="552" h="480">
                  <a:moveTo>
                    <a:pt x="0" y="0"/>
                  </a:moveTo>
                  <a:lnTo>
                    <a:pt x="552" y="0"/>
                  </a:lnTo>
                  <a:lnTo>
                    <a:pt x="551" y="480"/>
                  </a:lnTo>
                  <a:lnTo>
                    <a:pt x="67" y="480"/>
                  </a:lnTo>
                  <a:lnTo>
                    <a:pt x="51" y="454"/>
                  </a:lnTo>
                  <a:lnTo>
                    <a:pt x="39" y="428"/>
                  </a:lnTo>
                  <a:lnTo>
                    <a:pt x="28" y="404"/>
                  </a:lnTo>
                  <a:lnTo>
                    <a:pt x="20" y="381"/>
                  </a:lnTo>
                  <a:lnTo>
                    <a:pt x="13" y="358"/>
                  </a:lnTo>
                  <a:lnTo>
                    <a:pt x="8" y="338"/>
                  </a:lnTo>
                  <a:lnTo>
                    <a:pt x="5" y="320"/>
                  </a:lnTo>
                  <a:lnTo>
                    <a:pt x="2" y="303"/>
                  </a:lnTo>
                  <a:lnTo>
                    <a:pt x="1" y="290"/>
                  </a:lnTo>
                  <a:lnTo>
                    <a:pt x="0" y="278"/>
                  </a:lnTo>
                  <a:lnTo>
                    <a:pt x="0" y="0"/>
                  </a:lnTo>
                  <a:close/>
                </a:path>
              </a:pathLst>
            </a:custGeom>
            <a:solidFill>
              <a:srgbClr val="963237"/>
            </a:solidFill>
            <a:ln w="9525">
              <a:noFill/>
              <a:round/>
              <a:headEnd/>
              <a:tailEnd/>
            </a:ln>
          </p:spPr>
          <p:txBody>
            <a:bodyPr/>
            <a:lstStyle/>
            <a:p>
              <a:endParaRPr lang="en-US"/>
            </a:p>
          </p:txBody>
        </p:sp>
      </p:grpSp>
      <p:pic>
        <p:nvPicPr>
          <p:cNvPr id="17" name="Picture 4" descr="C:\Users\kingherc\Desktop\svn\2013-damon-scheduler\technohour\tmp\Untitled-4.pn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24328" y="19890"/>
            <a:ext cx="745594" cy="28990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alibri" pitchFamily="34" charset="0"/>
          <a:cs typeface="Arial" charset="0"/>
        </a:defRPr>
      </a:lvl2pPr>
      <a:lvl3pPr algn="l" rtl="0" eaLnBrk="1" fontAlgn="base" hangingPunct="1">
        <a:spcBef>
          <a:spcPct val="0"/>
        </a:spcBef>
        <a:spcAft>
          <a:spcPct val="0"/>
        </a:spcAft>
        <a:defRPr sz="4400">
          <a:solidFill>
            <a:schemeClr val="tx2"/>
          </a:solidFill>
          <a:latin typeface="Calibri" pitchFamily="34" charset="0"/>
          <a:cs typeface="Arial" charset="0"/>
        </a:defRPr>
      </a:lvl3pPr>
      <a:lvl4pPr algn="l" rtl="0" eaLnBrk="1" fontAlgn="base" hangingPunct="1">
        <a:spcBef>
          <a:spcPct val="0"/>
        </a:spcBef>
        <a:spcAft>
          <a:spcPct val="0"/>
        </a:spcAft>
        <a:defRPr sz="4400">
          <a:solidFill>
            <a:schemeClr val="tx2"/>
          </a:solidFill>
          <a:latin typeface="Calibri" pitchFamily="34" charset="0"/>
          <a:cs typeface="Arial" charset="0"/>
        </a:defRPr>
      </a:lvl4pPr>
      <a:lvl5pPr algn="l" rtl="0" eaLnBrk="1" fontAlgn="base" hangingPunct="1">
        <a:spcBef>
          <a:spcPct val="0"/>
        </a:spcBef>
        <a:spcAft>
          <a:spcPct val="0"/>
        </a:spcAft>
        <a:defRPr sz="4400">
          <a:solidFill>
            <a:schemeClr val="tx2"/>
          </a:solidFill>
          <a:latin typeface="Calibri" pitchFamily="34" charset="0"/>
          <a:cs typeface="Arial" charset="0"/>
        </a:defRPr>
      </a:lvl5pPr>
      <a:lvl6pPr marL="457200" algn="l" rtl="0" eaLnBrk="1" fontAlgn="base" hangingPunct="1">
        <a:spcBef>
          <a:spcPct val="0"/>
        </a:spcBef>
        <a:spcAft>
          <a:spcPct val="0"/>
        </a:spcAft>
        <a:defRPr sz="4400">
          <a:solidFill>
            <a:schemeClr val="tx2"/>
          </a:solidFill>
          <a:latin typeface="Calibri" pitchFamily="34" charset="0"/>
          <a:cs typeface="Arial" charset="0"/>
        </a:defRPr>
      </a:lvl6pPr>
      <a:lvl7pPr marL="914400" algn="l" rtl="0" eaLnBrk="1" fontAlgn="base" hangingPunct="1">
        <a:spcBef>
          <a:spcPct val="0"/>
        </a:spcBef>
        <a:spcAft>
          <a:spcPct val="0"/>
        </a:spcAft>
        <a:defRPr sz="4400">
          <a:solidFill>
            <a:schemeClr val="tx2"/>
          </a:solidFill>
          <a:latin typeface="Calibri" pitchFamily="34" charset="0"/>
          <a:cs typeface="Arial" charset="0"/>
        </a:defRPr>
      </a:lvl7pPr>
      <a:lvl8pPr marL="1371600" algn="l" rtl="0" eaLnBrk="1" fontAlgn="base" hangingPunct="1">
        <a:spcBef>
          <a:spcPct val="0"/>
        </a:spcBef>
        <a:spcAft>
          <a:spcPct val="0"/>
        </a:spcAft>
        <a:defRPr sz="4400">
          <a:solidFill>
            <a:schemeClr val="tx2"/>
          </a:solidFill>
          <a:latin typeface="Calibri" pitchFamily="34" charset="0"/>
          <a:cs typeface="Arial" charset="0"/>
        </a:defRPr>
      </a:lvl8pPr>
      <a:lvl9pPr marL="1828800" algn="l" rtl="0" eaLnBrk="1" fontAlgn="base" hangingPunct="1">
        <a:spcBef>
          <a:spcPct val="0"/>
        </a:spcBef>
        <a:spcAft>
          <a:spcPct val="0"/>
        </a:spcAft>
        <a:defRPr sz="4400">
          <a:solidFill>
            <a:schemeClr val="tx2"/>
          </a:solidFill>
          <a:latin typeface="Calibri" pitchFamily="34"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11.png"/><Relationship Id="rId12"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5.png"/><Relationship Id="rId5" Type="http://schemas.openxmlformats.org/officeDocument/2006/relationships/image" Target="../media/image120.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10.png"/><Relationship Id="rId9" Type="http://schemas.openxmlformats.org/officeDocument/2006/relationships/image" Target="../media/image13.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271.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60.png"/><Relationship Id="rId7" Type="http://schemas.openxmlformats.org/officeDocument/2006/relationships/image" Target="../media/image35.png"/><Relationship Id="rId12"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image" Target="../media/image39.png"/><Relationship Id="rId5" Type="http://schemas.openxmlformats.org/officeDocument/2006/relationships/image" Target="../media/image310.png"/><Relationship Id="rId10" Type="http://schemas.openxmlformats.org/officeDocument/2006/relationships/image" Target="../media/image38.png"/><Relationship Id="rId4" Type="http://schemas.openxmlformats.org/officeDocument/2006/relationships/image" Target="../media/image270.png"/><Relationship Id="rId9"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l.acm.org/citation.cfm?id=1066187" TargetMode="External"/><Relationship Id="rId2" Type="http://schemas.openxmlformats.org/officeDocument/2006/relationships/hyperlink" Target="https://dl.acm.org/citation.cfm?id=872771" TargetMode="External"/><Relationship Id="rId1" Type="http://schemas.openxmlformats.org/officeDocument/2006/relationships/slideLayout" Target="../slideLayouts/slideLayout2.xml"/><Relationship Id="rId6" Type="http://schemas.openxmlformats.org/officeDocument/2006/relationships/hyperlink" Target="https://link.springer.com/content/pdf/10.1007/11681878_14.pdf" TargetMode="External"/><Relationship Id="rId5" Type="http://schemas.openxmlformats.org/officeDocument/2006/relationships/hyperlink" Target="https://dataprivacylab.org/datafly/paper2.pdf" TargetMode="External"/><Relationship Id="rId4" Type="http://schemas.openxmlformats.org/officeDocument/2006/relationships/hyperlink" Target="https://epic.org/privacy/reidentification/Sweeney_Article.pd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infolab.stanford.edu/~ullman/mmds/ch3.pdf" TargetMode="External"/><Relationship Id="rId3" Type="http://schemas.openxmlformats.org/officeDocument/2006/relationships/hyperlink" Target="http://infolab.stanford.edu/~ullman/mining/2009/similarity3.pdf" TargetMode="External"/><Relationship Id="rId7" Type="http://schemas.openxmlformats.org/officeDocument/2006/relationships/hyperlink" Target="https://dl.acm.org/citation.cfm?id=997857"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hyperlink" Target="http://infolab.stanford.edu/~ullman/mining/2006/lectureslides/cs345-lsh.pdf" TargetMode="External"/><Relationship Id="rId5" Type="http://schemas.openxmlformats.org/officeDocument/2006/relationships/hyperlink" Target="http://infolab.stanford.edu/~ullman/mining/2009/similarity1.pdf" TargetMode="External"/><Relationship Id="rId4" Type="http://schemas.openxmlformats.org/officeDocument/2006/relationships/hyperlink" Target="http://infolab.stanford.edu/~ullman/mining/2009/similarity2.pdf" TargetMode="External"/><Relationship Id="rId9" Type="http://schemas.openxmlformats.org/officeDocument/2006/relationships/hyperlink" Target="http://citeseerx.ist.psu.edu/viewdoc/download?doi=10.1.1.121.8215&amp;rep=rep1&amp;type=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340768"/>
            <a:ext cx="7772400" cy="1470025"/>
          </a:xfrm>
        </p:spPr>
        <p:txBody>
          <a:bodyPr/>
          <a:lstStyle/>
          <a:p>
            <a:r>
              <a:rPr lang="en-US" dirty="0"/>
              <a:t>CS422</a:t>
            </a:r>
            <a:br>
              <a:rPr lang="en-US" dirty="0"/>
            </a:br>
            <a:r>
              <a:rPr lang="en-US" dirty="0"/>
              <a:t>Database systems</a:t>
            </a:r>
          </a:p>
        </p:txBody>
      </p:sp>
      <p:sp>
        <p:nvSpPr>
          <p:cNvPr id="6" name="Subtitle 5"/>
          <p:cNvSpPr>
            <a:spLocks noGrp="1"/>
          </p:cNvSpPr>
          <p:nvPr>
            <p:ph type="subTitle" idx="1"/>
          </p:nvPr>
        </p:nvSpPr>
        <p:spPr>
          <a:xfrm>
            <a:off x="685800" y="4077072"/>
            <a:ext cx="7772400" cy="1296144"/>
          </a:xfrm>
        </p:spPr>
        <p:txBody>
          <a:bodyPr anchor="b" anchorCtr="0"/>
          <a:lstStyle/>
          <a:p>
            <a:pPr algn="ctr"/>
            <a:r>
              <a:rPr lang="en-US" sz="4000"/>
              <a:t>Compression &amp; </a:t>
            </a:r>
            <a:r>
              <a:rPr lang="en-US" sz="4000" dirty="0"/>
              <a:t>Privacy</a:t>
            </a:r>
          </a:p>
          <a:p>
            <a:endParaRPr lang="en-US" sz="2400" dirty="0"/>
          </a:p>
          <a:p>
            <a:endParaRPr lang="en-US" sz="2400" dirty="0"/>
          </a:p>
          <a:p>
            <a:r>
              <a:rPr lang="en-US" sz="2400" dirty="0"/>
              <a:t>Data-Intensive Applications and Systems (DIAS) Laboratory</a:t>
            </a:r>
            <a:br>
              <a:rPr lang="en-US" sz="2400" dirty="0"/>
            </a:br>
            <a:r>
              <a:rPr lang="fr-FR" sz="2400" dirty="0"/>
              <a:t>École Polytechnique Fédérale de Lausanne</a:t>
            </a:r>
            <a:endParaRPr lang="el-GR" sz="2400" dirty="0"/>
          </a:p>
        </p:txBody>
      </p:sp>
    </p:spTree>
    <p:extLst>
      <p:ext uri="{BB962C8B-B14F-4D97-AF65-F5344CB8AC3E}">
        <p14:creationId xmlns:p14="http://schemas.microsoft.com/office/powerpoint/2010/main" val="1503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ECEA-E268-CE4A-AA65-29B5C70A6186}"/>
              </a:ext>
            </a:extLst>
          </p:cNvPr>
          <p:cNvSpPr>
            <a:spLocks noGrp="1"/>
          </p:cNvSpPr>
          <p:nvPr>
            <p:ph type="title"/>
          </p:nvPr>
        </p:nvSpPr>
        <p:spPr>
          <a:xfrm>
            <a:off x="0" y="274638"/>
            <a:ext cx="9144000" cy="792162"/>
          </a:xfrm>
        </p:spPr>
        <p:txBody>
          <a:bodyPr/>
          <a:lstStyle/>
          <a:p>
            <a:r>
              <a:rPr lang="en-US" dirty="0"/>
              <a:t>A note on commutative encryption</a:t>
            </a:r>
          </a:p>
        </p:txBody>
      </p:sp>
      <p:sp>
        <p:nvSpPr>
          <p:cNvPr id="3" name="Content Placeholder 2">
            <a:extLst>
              <a:ext uri="{FF2B5EF4-FFF2-40B4-BE49-F238E27FC236}">
                <a16:creationId xmlns:a16="http://schemas.microsoft.com/office/drawing/2014/main" id="{4106E254-8751-1B4F-9934-EB49A2760FE7}"/>
              </a:ext>
            </a:extLst>
          </p:cNvPr>
          <p:cNvSpPr>
            <a:spLocks noGrp="1"/>
          </p:cNvSpPr>
          <p:nvPr>
            <p:ph idx="1"/>
          </p:nvPr>
        </p:nvSpPr>
        <p:spPr>
          <a:xfrm>
            <a:off x="457200" y="1219200"/>
            <a:ext cx="8229600" cy="1345703"/>
          </a:xfrm>
        </p:spPr>
        <p:txBody>
          <a:bodyPr/>
          <a:lstStyle/>
          <a:p>
            <a:r>
              <a:rPr lang="en-US" dirty="0"/>
              <a:t>Apply encryption functions at any order</a:t>
            </a:r>
          </a:p>
          <a:p>
            <a:pPr lvl="1"/>
            <a:r>
              <a:rPr lang="en-US" dirty="0"/>
              <a:t>End-result will be the same</a:t>
            </a:r>
          </a:p>
          <a:p>
            <a:r>
              <a:rPr lang="en-US" dirty="0"/>
              <a:t>Cornerstone of the protocols</a:t>
            </a:r>
          </a:p>
        </p:txBody>
      </p:sp>
      <p:sp>
        <p:nvSpPr>
          <p:cNvPr id="4" name="Slide Number Placeholder 3">
            <a:extLst>
              <a:ext uri="{FF2B5EF4-FFF2-40B4-BE49-F238E27FC236}">
                <a16:creationId xmlns:a16="http://schemas.microsoft.com/office/drawing/2014/main" id="{BF3172B6-892C-1A48-B54D-9152247FFF8B}"/>
              </a:ext>
            </a:extLst>
          </p:cNvPr>
          <p:cNvSpPr>
            <a:spLocks noGrp="1"/>
          </p:cNvSpPr>
          <p:nvPr>
            <p:ph type="sldNum" sz="quarter" idx="12"/>
          </p:nvPr>
        </p:nvSpPr>
        <p:spPr/>
        <p:txBody>
          <a:bodyPr/>
          <a:lstStyle/>
          <a:p>
            <a:fld id="{35B54189-C436-47D0-AC37-8484B13A8E13}" type="slidenum">
              <a:rPr lang="en-US" smtClean="0"/>
              <a:pPr/>
              <a:t>10</a:t>
            </a:fld>
            <a:endParaRPr lang="en-US"/>
          </a:p>
        </p:txBody>
      </p:sp>
      <p:pic>
        <p:nvPicPr>
          <p:cNvPr id="5" name="Picture 4">
            <a:extLst>
              <a:ext uri="{FF2B5EF4-FFF2-40B4-BE49-F238E27FC236}">
                <a16:creationId xmlns:a16="http://schemas.microsoft.com/office/drawing/2014/main" id="{B7F3AC8C-2EF8-234D-9A52-B9E1A46324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3016186"/>
            <a:ext cx="1365246" cy="879858"/>
          </a:xfrm>
          <a:prstGeom prst="rect">
            <a:avLst/>
          </a:prstGeom>
        </p:spPr>
      </p:pic>
      <p:pic>
        <p:nvPicPr>
          <p:cNvPr id="6" name="Picture 5">
            <a:extLst>
              <a:ext uri="{FF2B5EF4-FFF2-40B4-BE49-F238E27FC236}">
                <a16:creationId xmlns:a16="http://schemas.microsoft.com/office/drawing/2014/main" id="{B9B42A26-790C-6C45-9866-52DE85C4D8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328" y="3016186"/>
            <a:ext cx="1365246" cy="879858"/>
          </a:xfrm>
          <a:prstGeom prst="rect">
            <a:avLst/>
          </a:prstGeom>
        </p:spPr>
      </p:pic>
      <p:pic>
        <p:nvPicPr>
          <p:cNvPr id="7" name="Picture 6">
            <a:extLst>
              <a:ext uri="{FF2B5EF4-FFF2-40B4-BE49-F238E27FC236}">
                <a16:creationId xmlns:a16="http://schemas.microsoft.com/office/drawing/2014/main" id="{F0D1BE2B-545A-224E-A58D-21344E81E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816386"/>
            <a:ext cx="1365246" cy="879858"/>
          </a:xfrm>
          <a:prstGeom prst="rect">
            <a:avLst/>
          </a:prstGeom>
        </p:spPr>
      </p:pic>
      <p:pic>
        <p:nvPicPr>
          <p:cNvPr id="8" name="Picture 7">
            <a:extLst>
              <a:ext uri="{FF2B5EF4-FFF2-40B4-BE49-F238E27FC236}">
                <a16:creationId xmlns:a16="http://schemas.microsoft.com/office/drawing/2014/main" id="{3AF19E0B-1A7E-AB46-9362-FEC1077A4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3328" y="4816386"/>
            <a:ext cx="1365246" cy="879858"/>
          </a:xfrm>
          <a:prstGeom prst="rect">
            <a:avLst/>
          </a:prstGeom>
        </p:spPr>
      </p:pic>
      <p:sp>
        <p:nvSpPr>
          <p:cNvPr id="10" name="Rectangle 9">
            <a:extLst>
              <a:ext uri="{FF2B5EF4-FFF2-40B4-BE49-F238E27FC236}">
                <a16:creationId xmlns:a16="http://schemas.microsoft.com/office/drawing/2014/main" id="{695D2E76-ED5C-A147-91A9-7EB991358652}"/>
              </a:ext>
            </a:extLst>
          </p:cNvPr>
          <p:cNvSpPr/>
          <p:nvPr/>
        </p:nvSpPr>
        <p:spPr>
          <a:xfrm>
            <a:off x="6084168" y="4933535"/>
            <a:ext cx="658416" cy="21209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4CCC33-233B-6142-8D9B-46C857970191}"/>
              </a:ext>
            </a:extLst>
          </p:cNvPr>
          <p:cNvSpPr/>
          <p:nvPr/>
        </p:nvSpPr>
        <p:spPr>
          <a:xfrm>
            <a:off x="6084168" y="5396375"/>
            <a:ext cx="658416" cy="2120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7E3274-C6C4-F249-BC7E-1D7DC67775F5}"/>
              </a:ext>
            </a:extLst>
          </p:cNvPr>
          <p:cNvSpPr/>
          <p:nvPr/>
        </p:nvSpPr>
        <p:spPr>
          <a:xfrm>
            <a:off x="2267744" y="3088194"/>
            <a:ext cx="658416" cy="21209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A9C8C0-C577-0D48-AEA1-D0197F487098}"/>
              </a:ext>
            </a:extLst>
          </p:cNvPr>
          <p:cNvSpPr/>
          <p:nvPr/>
        </p:nvSpPr>
        <p:spPr>
          <a:xfrm>
            <a:off x="2267744" y="3551034"/>
            <a:ext cx="658416" cy="2120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F96E14-ED6C-8442-940E-B6D0E9FA8DF5}"/>
              </a:ext>
            </a:extLst>
          </p:cNvPr>
          <p:cNvSpPr txBox="1"/>
          <p:nvPr/>
        </p:nvSpPr>
        <p:spPr>
          <a:xfrm>
            <a:off x="3353342" y="2956947"/>
            <a:ext cx="1584176" cy="461665"/>
          </a:xfrm>
          <a:prstGeom prst="rect">
            <a:avLst/>
          </a:prstGeom>
          <a:noFill/>
        </p:spPr>
        <p:txBody>
          <a:bodyPr wrap="square" rtlCol="0">
            <a:spAutoFit/>
          </a:bodyPr>
          <a:lstStyle/>
          <a:p>
            <a:r>
              <a:rPr lang="en-US" dirty="0"/>
              <a:t>R encrypts</a:t>
            </a:r>
          </a:p>
        </p:txBody>
      </p:sp>
      <p:sp>
        <p:nvSpPr>
          <p:cNvPr id="15" name="TextBox 14">
            <a:extLst>
              <a:ext uri="{FF2B5EF4-FFF2-40B4-BE49-F238E27FC236}">
                <a16:creationId xmlns:a16="http://schemas.microsoft.com/office/drawing/2014/main" id="{C94017AD-6864-CE44-B204-FE7DCC1BC819}"/>
              </a:ext>
            </a:extLst>
          </p:cNvPr>
          <p:cNvSpPr txBox="1"/>
          <p:nvPr/>
        </p:nvSpPr>
        <p:spPr>
          <a:xfrm>
            <a:off x="4037112" y="3426250"/>
            <a:ext cx="1584176" cy="461665"/>
          </a:xfrm>
          <a:prstGeom prst="rect">
            <a:avLst/>
          </a:prstGeom>
          <a:noFill/>
        </p:spPr>
        <p:txBody>
          <a:bodyPr wrap="square" rtlCol="0">
            <a:spAutoFit/>
          </a:bodyPr>
          <a:lstStyle/>
          <a:p>
            <a:r>
              <a:rPr lang="en-US" dirty="0"/>
              <a:t>S encrypts</a:t>
            </a:r>
          </a:p>
        </p:txBody>
      </p:sp>
      <p:sp>
        <p:nvSpPr>
          <p:cNvPr id="16" name="TextBox 15">
            <a:extLst>
              <a:ext uri="{FF2B5EF4-FFF2-40B4-BE49-F238E27FC236}">
                <a16:creationId xmlns:a16="http://schemas.microsoft.com/office/drawing/2014/main" id="{7BAFCCE7-9085-1047-8A7A-48DA896FB3B7}"/>
              </a:ext>
            </a:extLst>
          </p:cNvPr>
          <p:cNvSpPr txBox="1"/>
          <p:nvPr/>
        </p:nvSpPr>
        <p:spPr>
          <a:xfrm>
            <a:off x="4037112" y="4816390"/>
            <a:ext cx="1489720" cy="461665"/>
          </a:xfrm>
          <a:prstGeom prst="rect">
            <a:avLst/>
          </a:prstGeom>
          <a:noFill/>
        </p:spPr>
        <p:txBody>
          <a:bodyPr wrap="square" rtlCol="0">
            <a:spAutoFit/>
          </a:bodyPr>
          <a:lstStyle/>
          <a:p>
            <a:r>
              <a:rPr lang="en-US" dirty="0"/>
              <a:t>S encrypts</a:t>
            </a:r>
          </a:p>
        </p:txBody>
      </p:sp>
      <p:sp>
        <p:nvSpPr>
          <p:cNvPr id="17" name="TextBox 16">
            <a:extLst>
              <a:ext uri="{FF2B5EF4-FFF2-40B4-BE49-F238E27FC236}">
                <a16:creationId xmlns:a16="http://schemas.microsoft.com/office/drawing/2014/main" id="{C160F9A3-10C2-4940-B479-7D3C36A9ED3A}"/>
              </a:ext>
            </a:extLst>
          </p:cNvPr>
          <p:cNvSpPr txBox="1"/>
          <p:nvPr/>
        </p:nvSpPr>
        <p:spPr>
          <a:xfrm>
            <a:off x="3353342" y="5271591"/>
            <a:ext cx="1584176" cy="461665"/>
          </a:xfrm>
          <a:prstGeom prst="rect">
            <a:avLst/>
          </a:prstGeom>
          <a:noFill/>
        </p:spPr>
        <p:txBody>
          <a:bodyPr wrap="square" rtlCol="0">
            <a:spAutoFit/>
          </a:bodyPr>
          <a:lstStyle/>
          <a:p>
            <a:r>
              <a:rPr lang="en-US" dirty="0"/>
              <a:t>R encrypts</a:t>
            </a:r>
          </a:p>
        </p:txBody>
      </p:sp>
      <p:sp>
        <p:nvSpPr>
          <p:cNvPr id="18" name="Rectangle 17">
            <a:extLst>
              <a:ext uri="{FF2B5EF4-FFF2-40B4-BE49-F238E27FC236}">
                <a16:creationId xmlns:a16="http://schemas.microsoft.com/office/drawing/2014/main" id="{182BB46F-A9A7-6D45-9676-0044DC9D2745}"/>
              </a:ext>
            </a:extLst>
          </p:cNvPr>
          <p:cNvSpPr/>
          <p:nvPr/>
        </p:nvSpPr>
        <p:spPr>
          <a:xfrm>
            <a:off x="2267744" y="4933535"/>
            <a:ext cx="658416" cy="21209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EA5814-FF99-1147-AFF8-AA812E62874F}"/>
              </a:ext>
            </a:extLst>
          </p:cNvPr>
          <p:cNvSpPr/>
          <p:nvPr/>
        </p:nvSpPr>
        <p:spPr>
          <a:xfrm>
            <a:off x="6084168" y="3088194"/>
            <a:ext cx="658416" cy="21209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1F0107D5-04C1-C041-B3B4-A5C3EC54DD96}"/>
              </a:ext>
            </a:extLst>
          </p:cNvPr>
          <p:cNvCxnSpPr>
            <a:stCxn id="12" idx="3"/>
            <a:endCxn id="14" idx="1"/>
          </p:cNvCxnSpPr>
          <p:nvPr/>
        </p:nvCxnSpPr>
        <p:spPr>
          <a:xfrm flipV="1">
            <a:off x="2926160" y="3187780"/>
            <a:ext cx="427182" cy="646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2BAEC22-C5CE-DB4F-A430-A094B0594F46}"/>
              </a:ext>
            </a:extLst>
          </p:cNvPr>
          <p:cNvCxnSpPr>
            <a:cxnSpLocks/>
            <a:stCxn id="14" idx="3"/>
            <a:endCxn id="19" idx="1"/>
          </p:cNvCxnSpPr>
          <p:nvPr/>
        </p:nvCxnSpPr>
        <p:spPr>
          <a:xfrm>
            <a:off x="4937518" y="3187780"/>
            <a:ext cx="1146650" cy="646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6534971-2294-C241-93D4-9C53357CA9A4}"/>
              </a:ext>
            </a:extLst>
          </p:cNvPr>
          <p:cNvCxnSpPr>
            <a:cxnSpLocks/>
            <a:stCxn id="10" idx="1"/>
            <a:endCxn id="16" idx="3"/>
          </p:cNvCxnSpPr>
          <p:nvPr/>
        </p:nvCxnSpPr>
        <p:spPr>
          <a:xfrm flipH="1">
            <a:off x="5526832" y="5039585"/>
            <a:ext cx="557336" cy="763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B20D5F-645C-1947-AF75-86FB008F4E50}"/>
              </a:ext>
            </a:extLst>
          </p:cNvPr>
          <p:cNvCxnSpPr>
            <a:cxnSpLocks/>
            <a:stCxn id="16" idx="1"/>
            <a:endCxn id="18" idx="3"/>
          </p:cNvCxnSpPr>
          <p:nvPr/>
        </p:nvCxnSpPr>
        <p:spPr>
          <a:xfrm flipH="1" flipV="1">
            <a:off x="2926160" y="5039585"/>
            <a:ext cx="1110952" cy="763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315A4AB-9478-3E47-B764-B6CE4F380646}"/>
              </a:ext>
            </a:extLst>
          </p:cNvPr>
          <p:cNvCxnSpPr>
            <a:cxnSpLocks/>
            <a:stCxn id="17" idx="3"/>
            <a:endCxn id="11" idx="1"/>
          </p:cNvCxnSpPr>
          <p:nvPr/>
        </p:nvCxnSpPr>
        <p:spPr>
          <a:xfrm>
            <a:off x="4937518" y="5502424"/>
            <a:ext cx="1146650" cy="1"/>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11468CF-0656-944F-9428-26758B1D1CDD}"/>
              </a:ext>
            </a:extLst>
          </p:cNvPr>
          <p:cNvCxnSpPr>
            <a:cxnSpLocks/>
            <a:stCxn id="15" idx="1"/>
            <a:endCxn id="13" idx="3"/>
          </p:cNvCxnSpPr>
          <p:nvPr/>
        </p:nvCxnSpPr>
        <p:spPr>
          <a:xfrm flipH="1">
            <a:off x="2926160" y="3657083"/>
            <a:ext cx="1110952" cy="1"/>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43" name="Elbow Connector 42">
            <a:extLst>
              <a:ext uri="{FF2B5EF4-FFF2-40B4-BE49-F238E27FC236}">
                <a16:creationId xmlns:a16="http://schemas.microsoft.com/office/drawing/2014/main" id="{EAE4DC80-7A7E-074F-86C4-2D8B68F0B288}"/>
              </a:ext>
            </a:extLst>
          </p:cNvPr>
          <p:cNvCxnSpPr>
            <a:stCxn id="19" idx="2"/>
            <a:endCxn id="15" idx="3"/>
          </p:cNvCxnSpPr>
          <p:nvPr/>
        </p:nvCxnSpPr>
        <p:spPr>
          <a:xfrm rot="5400000">
            <a:off x="5838937" y="3082644"/>
            <a:ext cx="356790" cy="792088"/>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FB889F33-BD44-314B-B792-F4B67565D72B}"/>
              </a:ext>
            </a:extLst>
          </p:cNvPr>
          <p:cNvCxnSpPr>
            <a:cxnSpLocks/>
            <a:stCxn id="18" idx="2"/>
            <a:endCxn id="17" idx="1"/>
          </p:cNvCxnSpPr>
          <p:nvPr/>
        </p:nvCxnSpPr>
        <p:spPr>
          <a:xfrm rot="16200000" flipH="1">
            <a:off x="2796752" y="4945834"/>
            <a:ext cx="356790" cy="756390"/>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A45197-BD48-C64F-9D59-441C27F9454B}"/>
              </a:ext>
            </a:extLst>
          </p:cNvPr>
          <p:cNvCxnSpPr>
            <a:cxnSpLocks/>
          </p:cNvCxnSpPr>
          <p:nvPr/>
        </p:nvCxnSpPr>
        <p:spPr>
          <a:xfrm>
            <a:off x="3059832" y="3887915"/>
            <a:ext cx="2880320" cy="1390140"/>
          </a:xfrm>
          <a:prstGeom prst="straightConnector1">
            <a:avLst/>
          </a:prstGeom>
          <a:ln w="412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E8ADEA0-E6EA-0245-B0E2-321D800F7E6C}"/>
              </a:ext>
            </a:extLst>
          </p:cNvPr>
          <p:cNvSpPr txBox="1"/>
          <p:nvPr/>
        </p:nvSpPr>
        <p:spPr>
          <a:xfrm>
            <a:off x="4716016" y="4149080"/>
            <a:ext cx="2520280" cy="461665"/>
          </a:xfrm>
          <a:prstGeom prst="rect">
            <a:avLst/>
          </a:prstGeom>
          <a:noFill/>
        </p:spPr>
        <p:txBody>
          <a:bodyPr wrap="square" rtlCol="0">
            <a:spAutoFit/>
          </a:bodyPr>
          <a:lstStyle/>
          <a:p>
            <a:r>
              <a:rPr lang="en-US" dirty="0"/>
              <a:t>same output</a:t>
            </a:r>
          </a:p>
        </p:txBody>
      </p:sp>
    </p:spTree>
    <p:extLst>
      <p:ext uri="{BB962C8B-B14F-4D97-AF65-F5344CB8AC3E}">
        <p14:creationId xmlns:p14="http://schemas.microsoft.com/office/powerpoint/2010/main" val="276155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EA67-A628-5F47-B133-B668E6CE5C92}"/>
              </a:ext>
            </a:extLst>
          </p:cNvPr>
          <p:cNvSpPr>
            <a:spLocks noGrp="1"/>
          </p:cNvSpPr>
          <p:nvPr>
            <p:ph type="title"/>
          </p:nvPr>
        </p:nvSpPr>
        <p:spPr/>
        <p:txBody>
          <a:bodyPr/>
          <a:lstStyle/>
          <a:p>
            <a:r>
              <a:rPr lang="en-US" dirty="0"/>
              <a:t>Intersection protocol</a:t>
            </a:r>
          </a:p>
        </p:txBody>
      </p:sp>
      <p:sp>
        <p:nvSpPr>
          <p:cNvPr id="4" name="Slide Number Placeholder 3">
            <a:extLst>
              <a:ext uri="{FF2B5EF4-FFF2-40B4-BE49-F238E27FC236}">
                <a16:creationId xmlns:a16="http://schemas.microsoft.com/office/drawing/2014/main" id="{5B9FF4C6-AB91-DB4C-B144-83C74D370FA4}"/>
              </a:ext>
            </a:extLst>
          </p:cNvPr>
          <p:cNvSpPr>
            <a:spLocks noGrp="1"/>
          </p:cNvSpPr>
          <p:nvPr>
            <p:ph type="sldNum" sz="quarter" idx="12"/>
          </p:nvPr>
        </p:nvSpPr>
        <p:spPr/>
        <p:txBody>
          <a:bodyPr/>
          <a:lstStyle/>
          <a:p>
            <a:fld id="{35B54189-C436-47D0-AC37-8484B13A8E13}" type="slidenum">
              <a:rPr lang="en-US" smtClean="0"/>
              <a:pPr/>
              <a:t>11</a:t>
            </a:fld>
            <a:endParaRPr lang="en-US"/>
          </a:p>
        </p:txBody>
      </p:sp>
      <p:pic>
        <p:nvPicPr>
          <p:cNvPr id="5" name="Picture 4">
            <a:extLst>
              <a:ext uri="{FF2B5EF4-FFF2-40B4-BE49-F238E27FC236}">
                <a16:creationId xmlns:a16="http://schemas.microsoft.com/office/drawing/2014/main" id="{7527C6AA-DDF6-6149-8180-14CD45C7AF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484784"/>
            <a:ext cx="1365246" cy="879858"/>
          </a:xfrm>
          <a:prstGeom prst="rect">
            <a:avLst/>
          </a:prstGeom>
        </p:spPr>
      </p:pic>
      <p:pic>
        <p:nvPicPr>
          <p:cNvPr id="6" name="Picture 5">
            <a:extLst>
              <a:ext uri="{FF2B5EF4-FFF2-40B4-BE49-F238E27FC236}">
                <a16:creationId xmlns:a16="http://schemas.microsoft.com/office/drawing/2014/main" id="{6705F5C4-56CB-584D-BA76-7216A242A7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1484784"/>
            <a:ext cx="1365246" cy="879858"/>
          </a:xfrm>
          <a:prstGeom prst="rect">
            <a:avLst/>
          </a:prstGeom>
        </p:spPr>
      </p:pic>
      <mc:AlternateContent xmlns:mc="http://schemas.openxmlformats.org/markup-compatibility/2006" xmlns:a14="http://schemas.microsoft.com/office/drawing/2010/main">
        <mc:Choice Requires="a14">
          <p:sp>
            <p:nvSpPr>
              <p:cNvPr id="7" name="Can 6">
                <a:extLst>
                  <a:ext uri="{FF2B5EF4-FFF2-40B4-BE49-F238E27FC236}">
                    <a16:creationId xmlns:a16="http://schemas.microsoft.com/office/drawing/2014/main" id="{B4A5883D-5E16-8D46-896C-C13531B4A682}"/>
                  </a:ext>
                </a:extLst>
              </p:cNvPr>
              <p:cNvSpPr/>
              <p:nvPr/>
            </p:nvSpPr>
            <p:spPr>
              <a:xfrm>
                <a:off x="993844" y="1535546"/>
                <a:ext cx="553820" cy="778334"/>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7" name="Can 6">
                <a:extLst>
                  <a:ext uri="{FF2B5EF4-FFF2-40B4-BE49-F238E27FC236}">
                    <a16:creationId xmlns:a16="http://schemas.microsoft.com/office/drawing/2014/main" id="{B4A5883D-5E16-8D46-896C-C13531B4A682}"/>
                  </a:ext>
                </a:extLst>
              </p:cNvPr>
              <p:cNvSpPr>
                <a:spLocks noRot="1" noChangeAspect="1" noMove="1" noResize="1" noEditPoints="1" noAdjustHandles="1" noChangeArrowheads="1" noChangeShapeType="1" noTextEdit="1"/>
              </p:cNvSpPr>
              <p:nvPr/>
            </p:nvSpPr>
            <p:spPr>
              <a:xfrm>
                <a:off x="993844" y="1535546"/>
                <a:ext cx="553820" cy="778334"/>
              </a:xfrm>
              <a:prstGeom prst="can">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n 7">
                <a:extLst>
                  <a:ext uri="{FF2B5EF4-FFF2-40B4-BE49-F238E27FC236}">
                    <a16:creationId xmlns:a16="http://schemas.microsoft.com/office/drawing/2014/main" id="{E5DCB73F-70C4-DE4F-BBB6-BFBD6D676444}"/>
                  </a:ext>
                </a:extLst>
              </p:cNvPr>
              <p:cNvSpPr/>
              <p:nvPr/>
            </p:nvSpPr>
            <p:spPr>
              <a:xfrm>
                <a:off x="7193919" y="1535546"/>
                <a:ext cx="553820" cy="778334"/>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𝑆</m:t>
                          </m:r>
                        </m:sub>
                      </m:sSub>
                    </m:oMath>
                  </m:oMathPara>
                </a14:m>
                <a:endParaRPr lang="en-US" dirty="0"/>
              </a:p>
            </p:txBody>
          </p:sp>
        </mc:Choice>
        <mc:Fallback xmlns="">
          <p:sp>
            <p:nvSpPr>
              <p:cNvPr id="8" name="Can 7">
                <a:extLst>
                  <a:ext uri="{FF2B5EF4-FFF2-40B4-BE49-F238E27FC236}">
                    <a16:creationId xmlns:a16="http://schemas.microsoft.com/office/drawing/2014/main" id="{E5DCB73F-70C4-DE4F-BBB6-BFBD6D676444}"/>
                  </a:ext>
                </a:extLst>
              </p:cNvPr>
              <p:cNvSpPr>
                <a:spLocks noRot="1" noChangeAspect="1" noMove="1" noResize="1" noEditPoints="1" noAdjustHandles="1" noChangeArrowheads="1" noChangeShapeType="1" noTextEdit="1"/>
              </p:cNvSpPr>
              <p:nvPr/>
            </p:nvSpPr>
            <p:spPr>
              <a:xfrm>
                <a:off x="7193919" y="1535546"/>
                <a:ext cx="553820" cy="778334"/>
              </a:xfrm>
              <a:prstGeom prst="can">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1CFE41-29BF-534E-A10B-171421E4C14D}"/>
                  </a:ext>
                </a:extLst>
              </p:cNvPr>
              <p:cNvSpPr txBox="1"/>
              <p:nvPr/>
            </p:nvSpPr>
            <p:spPr>
              <a:xfrm>
                <a:off x="755576" y="2602555"/>
                <a:ext cx="3852428" cy="461665"/>
              </a:xfrm>
              <a:prstGeom prst="rect">
                <a:avLst/>
              </a:prstGeom>
              <a:noFill/>
            </p:spPr>
            <p:txBody>
              <a:bodyPr wrap="square" rtlCol="0">
                <a:spAutoFit/>
              </a:bodyPr>
              <a:lstStyle/>
              <a:p>
                <a:r>
                  <a:rPr lang="en-US" dirty="0"/>
                  <a:t>Hash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𝑅</m:t>
                        </m:r>
                      </m:sub>
                    </m:sSub>
                    <m:r>
                      <a:rPr lang="en-US" b="0" i="1"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361CFE41-29BF-534E-A10B-171421E4C14D}"/>
                  </a:ext>
                </a:extLst>
              </p:cNvPr>
              <p:cNvSpPr txBox="1">
                <a:spLocks noRot="1" noChangeAspect="1" noMove="1" noResize="1" noEditPoints="1" noAdjustHandles="1" noChangeArrowheads="1" noChangeShapeType="1" noTextEdit="1"/>
              </p:cNvSpPr>
              <p:nvPr/>
            </p:nvSpPr>
            <p:spPr>
              <a:xfrm>
                <a:off x="755576" y="2602555"/>
                <a:ext cx="3852428" cy="461665"/>
              </a:xfrm>
              <a:prstGeom prst="rect">
                <a:avLst/>
              </a:prstGeom>
              <a:blipFill>
                <a:blip r:embed="rId6"/>
                <a:stretch>
                  <a:fillRect l="-2295" t="-5405"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553E46-C824-FB46-8416-1A37E7272256}"/>
                  </a:ext>
                </a:extLst>
              </p:cNvPr>
              <p:cNvSpPr txBox="1"/>
              <p:nvPr/>
            </p:nvSpPr>
            <p:spPr>
              <a:xfrm>
                <a:off x="4860032" y="2602555"/>
                <a:ext cx="3815916" cy="461665"/>
              </a:xfrm>
              <a:prstGeom prst="rect">
                <a:avLst/>
              </a:prstGeom>
              <a:noFill/>
            </p:spPr>
            <p:txBody>
              <a:bodyPr wrap="square" rtlCol="0">
                <a:spAutoFit/>
              </a:bodyPr>
              <a:lstStyle/>
              <a:p>
                <a:r>
                  <a:rPr lang="en-US" dirty="0"/>
                  <a:t>Hash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𝑆</m:t>
                        </m:r>
                      </m:sub>
                    </m:sSub>
                    <m:r>
                      <a:rPr lang="en-US" i="1" smtClean="0">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𝑆</m:t>
                        </m:r>
                      </m:sub>
                    </m:sSub>
                    <m:r>
                      <a:rPr lang="en-US" i="1">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8B553E46-C824-FB46-8416-1A37E7272256}"/>
                  </a:ext>
                </a:extLst>
              </p:cNvPr>
              <p:cNvSpPr txBox="1">
                <a:spLocks noRot="1" noChangeAspect="1" noMove="1" noResize="1" noEditPoints="1" noAdjustHandles="1" noChangeArrowheads="1" noChangeShapeType="1" noTextEdit="1"/>
              </p:cNvSpPr>
              <p:nvPr/>
            </p:nvSpPr>
            <p:spPr>
              <a:xfrm>
                <a:off x="4860032" y="2602555"/>
                <a:ext cx="3815916" cy="461665"/>
              </a:xfrm>
              <a:prstGeom prst="rect">
                <a:avLst/>
              </a:prstGeom>
              <a:blipFill>
                <a:blip r:embed="rId7"/>
                <a:stretch>
                  <a:fillRect l="-2326" t="-5405"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AA68B7-069F-C84A-8ECF-BF90F1B1BC7E}"/>
                  </a:ext>
                </a:extLst>
              </p:cNvPr>
              <p:cNvSpPr txBox="1"/>
              <p:nvPr/>
            </p:nvSpPr>
            <p:spPr>
              <a:xfrm>
                <a:off x="755576" y="3099295"/>
                <a:ext cx="3852428" cy="507960"/>
              </a:xfrm>
              <a:prstGeom prst="rect">
                <a:avLst/>
              </a:prstGeom>
              <a:noFill/>
            </p:spPr>
            <p:txBody>
              <a:bodyPr wrap="square" rtlCol="0">
                <a:spAutoFit/>
              </a:bodyPr>
              <a:lstStyle/>
              <a:p>
                <a:r>
                  <a:rPr lang="en-US" dirty="0"/>
                  <a:t>Encrypt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𝑅</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𝑅</m:t>
                        </m:r>
                      </m:sub>
                    </m:sSub>
                    <m:r>
                      <a:rPr lang="en-US" b="0" i="1" smtClean="0">
                        <a:latin typeface="Cambria Math" panose="02040503050406030204" pitchFamily="18" charset="0"/>
                      </a:rPr>
                      <m:t>)</m:t>
                    </m:r>
                  </m:oMath>
                </a14:m>
                <a:endParaRPr lang="en-US" dirty="0"/>
              </a:p>
            </p:txBody>
          </p:sp>
        </mc:Choice>
        <mc:Fallback xmlns="">
          <p:sp>
            <p:nvSpPr>
              <p:cNvPr id="14" name="TextBox 13">
                <a:extLst>
                  <a:ext uri="{FF2B5EF4-FFF2-40B4-BE49-F238E27FC236}">
                    <a16:creationId xmlns:a16="http://schemas.microsoft.com/office/drawing/2014/main" id="{8DAA68B7-069F-C84A-8ECF-BF90F1B1BC7E}"/>
                  </a:ext>
                </a:extLst>
              </p:cNvPr>
              <p:cNvSpPr txBox="1">
                <a:spLocks noRot="1" noChangeAspect="1" noMove="1" noResize="1" noEditPoints="1" noAdjustHandles="1" noChangeArrowheads="1" noChangeShapeType="1" noTextEdit="1"/>
              </p:cNvSpPr>
              <p:nvPr/>
            </p:nvSpPr>
            <p:spPr>
              <a:xfrm>
                <a:off x="755576" y="3099295"/>
                <a:ext cx="3852428" cy="507960"/>
              </a:xfrm>
              <a:prstGeom prst="rect">
                <a:avLst/>
              </a:prstGeom>
              <a:blipFill>
                <a:blip r:embed="rId8"/>
                <a:stretch>
                  <a:fillRect l="-2295" t="-7317"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BEE1DE-9E03-4E45-8AB5-B76EB806449C}"/>
                  </a:ext>
                </a:extLst>
              </p:cNvPr>
              <p:cNvSpPr txBox="1"/>
              <p:nvPr/>
            </p:nvSpPr>
            <p:spPr>
              <a:xfrm>
                <a:off x="4857368" y="3064220"/>
                <a:ext cx="3852428" cy="507960"/>
              </a:xfrm>
              <a:prstGeom prst="rect">
                <a:avLst/>
              </a:prstGeom>
              <a:noFill/>
            </p:spPr>
            <p:txBody>
              <a:bodyPr wrap="square" rtlCol="0">
                <a:spAutoFit/>
              </a:bodyPr>
              <a:lstStyle/>
              <a:p>
                <a:r>
                  <a:rPr lang="en-US" dirty="0"/>
                  <a:t>Encrypt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dirty="0"/>
              </a:p>
            </p:txBody>
          </p:sp>
        </mc:Choice>
        <mc:Fallback xmlns="">
          <p:sp>
            <p:nvSpPr>
              <p:cNvPr id="15" name="TextBox 14">
                <a:extLst>
                  <a:ext uri="{FF2B5EF4-FFF2-40B4-BE49-F238E27FC236}">
                    <a16:creationId xmlns:a16="http://schemas.microsoft.com/office/drawing/2014/main" id="{C7BEE1DE-9E03-4E45-8AB5-B76EB806449C}"/>
                  </a:ext>
                </a:extLst>
              </p:cNvPr>
              <p:cNvSpPr txBox="1">
                <a:spLocks noRot="1" noChangeAspect="1" noMove="1" noResize="1" noEditPoints="1" noAdjustHandles="1" noChangeArrowheads="1" noChangeShapeType="1" noTextEdit="1"/>
              </p:cNvSpPr>
              <p:nvPr/>
            </p:nvSpPr>
            <p:spPr>
              <a:xfrm>
                <a:off x="4857368" y="3064220"/>
                <a:ext cx="3852428" cy="507960"/>
              </a:xfrm>
              <a:prstGeom prst="rect">
                <a:avLst/>
              </a:prstGeom>
              <a:blipFill>
                <a:blip r:embed="rId9"/>
                <a:stretch>
                  <a:fillRect l="-2295" t="-4878"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41A00E2-3A75-AB4F-94C5-5CB454DC7484}"/>
                  </a:ext>
                </a:extLst>
              </p:cNvPr>
              <p:cNvSpPr txBox="1"/>
              <p:nvPr/>
            </p:nvSpPr>
            <p:spPr>
              <a:xfrm>
                <a:off x="755576" y="3642330"/>
                <a:ext cx="2808312" cy="461665"/>
              </a:xfrm>
              <a:prstGeom prst="rect">
                <a:avLst/>
              </a:prstGeom>
              <a:noFill/>
            </p:spPr>
            <p:txBody>
              <a:bodyPr wrap="square" rtlCol="0">
                <a:spAutoFit/>
              </a:bodyPr>
              <a:lstStyle/>
              <a:p>
                <a:r>
                  <a:rPr lang="en-US" dirty="0"/>
                  <a:t>Send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𝑅</m:t>
                        </m:r>
                      </m:sub>
                    </m:sSub>
                  </m:oMath>
                </a14:m>
                <a:r>
                  <a:rPr lang="en-US" dirty="0"/>
                  <a:t> (re-ordered)</a:t>
                </a:r>
              </a:p>
            </p:txBody>
          </p:sp>
        </mc:Choice>
        <mc:Fallback xmlns="">
          <p:sp>
            <p:nvSpPr>
              <p:cNvPr id="16" name="TextBox 15">
                <a:extLst>
                  <a:ext uri="{FF2B5EF4-FFF2-40B4-BE49-F238E27FC236}">
                    <a16:creationId xmlns:a16="http://schemas.microsoft.com/office/drawing/2014/main" id="{F41A00E2-3A75-AB4F-94C5-5CB454DC7484}"/>
                  </a:ext>
                </a:extLst>
              </p:cNvPr>
              <p:cNvSpPr txBox="1">
                <a:spLocks noRot="1" noChangeAspect="1" noMove="1" noResize="1" noEditPoints="1" noAdjustHandles="1" noChangeArrowheads="1" noChangeShapeType="1" noTextEdit="1"/>
              </p:cNvSpPr>
              <p:nvPr/>
            </p:nvSpPr>
            <p:spPr>
              <a:xfrm>
                <a:off x="755576" y="3642330"/>
                <a:ext cx="2808312" cy="461665"/>
              </a:xfrm>
              <a:prstGeom prst="rect">
                <a:avLst/>
              </a:prstGeom>
              <a:blipFill>
                <a:blip r:embed="rId10"/>
                <a:stretch>
                  <a:fillRect l="-3139" t="-8108" r="-1345" b="-2973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BF99F124-6095-A145-B96B-212EA9F84592}"/>
              </a:ext>
            </a:extLst>
          </p:cNvPr>
          <p:cNvCxnSpPr>
            <a:cxnSpLocks/>
            <a:stCxn id="16" idx="3"/>
          </p:cNvCxnSpPr>
          <p:nvPr/>
        </p:nvCxnSpPr>
        <p:spPr>
          <a:xfrm>
            <a:off x="3563888" y="3873163"/>
            <a:ext cx="1366820" cy="4580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B2C7607-F656-514C-85B9-3E1B18856C3C}"/>
                  </a:ext>
                </a:extLst>
              </p:cNvPr>
              <p:cNvSpPr txBox="1"/>
              <p:nvPr/>
            </p:nvSpPr>
            <p:spPr>
              <a:xfrm>
                <a:off x="4857368" y="3642330"/>
                <a:ext cx="2808312" cy="461665"/>
              </a:xfrm>
              <a:prstGeom prst="rect">
                <a:avLst/>
              </a:prstGeom>
              <a:noFill/>
            </p:spPr>
            <p:txBody>
              <a:bodyPr wrap="square" rtlCol="0">
                <a:spAutoFit/>
              </a:bodyPr>
              <a:lstStyle/>
              <a:p>
                <a:r>
                  <a:rPr lang="en-US" dirty="0"/>
                  <a:t>Send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𝑆</m:t>
                        </m:r>
                      </m:sub>
                    </m:sSub>
                  </m:oMath>
                </a14:m>
                <a:r>
                  <a:rPr lang="en-US" dirty="0"/>
                  <a:t> (re-ordered)</a:t>
                </a:r>
              </a:p>
            </p:txBody>
          </p:sp>
        </mc:Choice>
        <mc:Fallback xmlns="">
          <p:sp>
            <p:nvSpPr>
              <p:cNvPr id="20" name="TextBox 19">
                <a:extLst>
                  <a:ext uri="{FF2B5EF4-FFF2-40B4-BE49-F238E27FC236}">
                    <a16:creationId xmlns:a16="http://schemas.microsoft.com/office/drawing/2014/main" id="{FB2C7607-F656-514C-85B9-3E1B18856C3C}"/>
                  </a:ext>
                </a:extLst>
              </p:cNvPr>
              <p:cNvSpPr txBox="1">
                <a:spLocks noRot="1" noChangeAspect="1" noMove="1" noResize="1" noEditPoints="1" noAdjustHandles="1" noChangeArrowheads="1" noChangeShapeType="1" noTextEdit="1"/>
              </p:cNvSpPr>
              <p:nvPr/>
            </p:nvSpPr>
            <p:spPr>
              <a:xfrm>
                <a:off x="4857368" y="3642330"/>
                <a:ext cx="2808312" cy="461665"/>
              </a:xfrm>
              <a:prstGeom prst="rect">
                <a:avLst/>
              </a:prstGeom>
              <a:blipFill>
                <a:blip r:embed="rId11"/>
                <a:stretch>
                  <a:fillRect l="-3139" t="-8108" b="-2973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5E140A2-79CF-4344-A9E8-5D1E19A5D517}"/>
              </a:ext>
            </a:extLst>
          </p:cNvPr>
          <p:cNvCxnSpPr>
            <a:cxnSpLocks/>
            <a:stCxn id="20" idx="1"/>
          </p:cNvCxnSpPr>
          <p:nvPr/>
        </p:nvCxnSpPr>
        <p:spPr>
          <a:xfrm flipH="1">
            <a:off x="3563888" y="3873163"/>
            <a:ext cx="1293480" cy="5156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7EF2CF-3143-7447-98D1-D1C23F5A42F2}"/>
                  </a:ext>
                </a:extLst>
              </p:cNvPr>
              <p:cNvSpPr txBox="1"/>
              <p:nvPr/>
            </p:nvSpPr>
            <p:spPr>
              <a:xfrm>
                <a:off x="84954" y="4005064"/>
                <a:ext cx="1569564" cy="461665"/>
              </a:xfrm>
              <a:prstGeom prst="rect">
                <a:avLst/>
              </a:prstGeom>
              <a:noFill/>
            </p:spPr>
            <p:txBody>
              <a:bodyPr wrap="square" rtlCol="0">
                <a:spAutoFit/>
              </a:bodyPr>
              <a:lstStyle/>
              <a:p>
                <a:r>
                  <a:rPr lang="en-US" dirty="0">
                    <a:solidFill>
                      <a:srgbClr val="FF0000"/>
                    </a:solidFill>
                  </a:rPr>
                  <a:t>Learn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𝑆</m:t>
                        </m:r>
                      </m:sub>
                    </m:sSub>
                  </m:oMath>
                </a14:m>
                <a:r>
                  <a:rPr lang="en-US" dirty="0">
                    <a:solidFill>
                      <a:srgbClr val="FF0000"/>
                    </a:solidFill>
                  </a:rPr>
                  <a:t>|</a:t>
                </a:r>
              </a:p>
            </p:txBody>
          </p:sp>
        </mc:Choice>
        <mc:Fallback xmlns="">
          <p:sp>
            <p:nvSpPr>
              <p:cNvPr id="24" name="TextBox 23">
                <a:extLst>
                  <a:ext uri="{FF2B5EF4-FFF2-40B4-BE49-F238E27FC236}">
                    <a16:creationId xmlns:a16="http://schemas.microsoft.com/office/drawing/2014/main" id="{597EF2CF-3143-7447-98D1-D1C23F5A42F2}"/>
                  </a:ext>
                </a:extLst>
              </p:cNvPr>
              <p:cNvSpPr txBox="1">
                <a:spLocks noRot="1" noChangeAspect="1" noMove="1" noResize="1" noEditPoints="1" noAdjustHandles="1" noChangeArrowheads="1" noChangeShapeType="1" noTextEdit="1"/>
              </p:cNvSpPr>
              <p:nvPr/>
            </p:nvSpPr>
            <p:spPr>
              <a:xfrm>
                <a:off x="84954" y="4005064"/>
                <a:ext cx="1569564" cy="461665"/>
              </a:xfrm>
              <a:prstGeom prst="rect">
                <a:avLst/>
              </a:prstGeom>
              <a:blipFill>
                <a:blip r:embed="rId12"/>
                <a:stretch>
                  <a:fillRect l="-4839" t="-5263" r="-161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7B83459-A65A-1348-8263-C6818503D90B}"/>
                  </a:ext>
                </a:extLst>
              </p:cNvPr>
              <p:cNvSpPr txBox="1"/>
              <p:nvPr/>
            </p:nvSpPr>
            <p:spPr>
              <a:xfrm>
                <a:off x="7406451" y="4057167"/>
                <a:ext cx="1569564" cy="461665"/>
              </a:xfrm>
              <a:prstGeom prst="rect">
                <a:avLst/>
              </a:prstGeom>
              <a:noFill/>
            </p:spPr>
            <p:txBody>
              <a:bodyPr wrap="square" rtlCol="0">
                <a:spAutoFit/>
              </a:bodyPr>
              <a:lstStyle/>
              <a:p>
                <a:r>
                  <a:rPr lang="en-US" dirty="0">
                    <a:solidFill>
                      <a:srgbClr val="FF0000"/>
                    </a:solidFill>
                  </a:rPr>
                  <a:t>Learn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𝑅</m:t>
                        </m:r>
                      </m:sub>
                    </m:sSub>
                  </m:oMath>
                </a14:m>
                <a:r>
                  <a:rPr lang="en-US" dirty="0">
                    <a:solidFill>
                      <a:srgbClr val="FF0000"/>
                    </a:solidFill>
                  </a:rPr>
                  <a:t>|</a:t>
                </a:r>
              </a:p>
            </p:txBody>
          </p:sp>
        </mc:Choice>
        <mc:Fallback xmlns="">
          <p:sp>
            <p:nvSpPr>
              <p:cNvPr id="25" name="TextBox 24">
                <a:extLst>
                  <a:ext uri="{FF2B5EF4-FFF2-40B4-BE49-F238E27FC236}">
                    <a16:creationId xmlns:a16="http://schemas.microsoft.com/office/drawing/2014/main" id="{F7B83459-A65A-1348-8263-C6818503D90B}"/>
                  </a:ext>
                </a:extLst>
              </p:cNvPr>
              <p:cNvSpPr txBox="1">
                <a:spLocks noRot="1" noChangeAspect="1" noMove="1" noResize="1" noEditPoints="1" noAdjustHandles="1" noChangeArrowheads="1" noChangeShapeType="1" noTextEdit="1"/>
              </p:cNvSpPr>
              <p:nvPr/>
            </p:nvSpPr>
            <p:spPr>
              <a:xfrm>
                <a:off x="7406451" y="4057167"/>
                <a:ext cx="1569564" cy="461665"/>
              </a:xfrm>
              <a:prstGeom prst="rect">
                <a:avLst/>
              </a:prstGeom>
              <a:blipFill>
                <a:blip r:embed="rId13"/>
                <a:stretch>
                  <a:fillRect l="-5600" t="-5263" r="-3200"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5B5733-08FE-6E49-9542-54F6D91C7526}"/>
                  </a:ext>
                </a:extLst>
              </p:cNvPr>
              <p:cNvSpPr txBox="1"/>
              <p:nvPr/>
            </p:nvSpPr>
            <p:spPr>
              <a:xfrm>
                <a:off x="4857368" y="4365104"/>
                <a:ext cx="4467160" cy="645048"/>
              </a:xfrm>
              <a:prstGeom prst="rect">
                <a:avLst/>
              </a:prstGeom>
              <a:noFill/>
            </p:spPr>
            <p:txBody>
              <a:bodyPr wrap="square" rtlCol="0">
                <a:spAutoFit/>
              </a:bodyPr>
              <a:lstStyle/>
              <a:p>
                <a:r>
                  <a:rPr lang="en-US" dirty="0" err="1"/>
                  <a:t>Encrypt&amp;send</a:t>
                </a:r>
                <a:r>
                  <a:rPr lang="en-US" dirty="0"/>
                  <a:t> </a:t>
                </a:r>
                <a14:m>
                  <m:oMath xmlns:m="http://schemas.openxmlformats.org/officeDocument/2006/math">
                    <m:d>
                      <m:dPr>
                        <m:ctrlPr>
                          <a:rPr lang="en-US" i="1" dirty="0" smtClean="0">
                            <a:latin typeface="Cambria Math" panose="02040503050406030204" pitchFamily="18" charset="0"/>
                          </a:rPr>
                        </m:ctrlPr>
                      </m:dPr>
                      <m:e>
                        <m:r>
                          <a:rPr lang="en-US"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sub>
                        </m:sSub>
                        <m:d>
                          <m:dPr>
                            <m:ctrlPr>
                              <a:rPr lang="en-US" b="0" i="1" smtClean="0">
                                <a:latin typeface="Cambria Math" panose="02040503050406030204" pitchFamily="18" charset="0"/>
                              </a:rPr>
                            </m:ctrlPr>
                          </m:dPr>
                          <m:e>
                            <m:r>
                              <a:rPr lang="en-US" i="1" smtClean="0">
                                <a:latin typeface="Cambria Math" panose="02040503050406030204" pitchFamily="18" charset="0"/>
                              </a:rPr>
                              <m:t>𝑦</m:t>
                            </m:r>
                          </m:e>
                        </m:d>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𝑅</m:t>
                        </m:r>
                      </m:sub>
                    </m:sSub>
                  </m:oMath>
                </a14:m>
                <a:endParaRPr lang="en-US" dirty="0"/>
              </a:p>
            </p:txBody>
          </p:sp>
        </mc:Choice>
        <mc:Fallback xmlns="">
          <p:sp>
            <p:nvSpPr>
              <p:cNvPr id="28" name="TextBox 27">
                <a:extLst>
                  <a:ext uri="{FF2B5EF4-FFF2-40B4-BE49-F238E27FC236}">
                    <a16:creationId xmlns:a16="http://schemas.microsoft.com/office/drawing/2014/main" id="{9B5B5733-08FE-6E49-9542-54F6D91C7526}"/>
                  </a:ext>
                </a:extLst>
              </p:cNvPr>
              <p:cNvSpPr txBox="1">
                <a:spLocks noRot="1" noChangeAspect="1" noMove="1" noResize="1" noEditPoints="1" noAdjustHandles="1" noChangeArrowheads="1" noChangeShapeType="1" noTextEdit="1"/>
              </p:cNvSpPr>
              <p:nvPr/>
            </p:nvSpPr>
            <p:spPr>
              <a:xfrm>
                <a:off x="4857368" y="4365104"/>
                <a:ext cx="4467160" cy="645048"/>
              </a:xfrm>
              <a:prstGeom prst="rect">
                <a:avLst/>
              </a:prstGeom>
              <a:blipFill>
                <a:blip r:embed="rId14"/>
                <a:stretch>
                  <a:fillRect l="-1983"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09A05D6-3105-BE4F-A570-53590C8EFFD1}"/>
                  </a:ext>
                </a:extLst>
              </p:cNvPr>
              <p:cNvSpPr txBox="1"/>
              <p:nvPr/>
            </p:nvSpPr>
            <p:spPr>
              <a:xfrm>
                <a:off x="757848" y="4374247"/>
                <a:ext cx="4467160" cy="493405"/>
              </a:xfrm>
              <a:prstGeom prst="rect">
                <a:avLst/>
              </a:prstGeom>
              <a:noFill/>
            </p:spPr>
            <p:txBody>
              <a:bodyPr wrap="square" rtlCol="0">
                <a:spAutoFit/>
              </a:bodyPr>
              <a:lstStyle/>
              <a:p>
                <a:r>
                  <a:rPr lang="en-US" dirty="0"/>
                  <a:t>Encrypt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𝑆</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𝑅</m:t>
                            </m:r>
                          </m:sub>
                        </m:sSub>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𝑆</m:t>
                            </m:r>
                          </m:sub>
                        </m:sSub>
                      </m:e>
                    </m:d>
                  </m:oMath>
                </a14:m>
                <a:endParaRPr lang="en-US" dirty="0"/>
              </a:p>
            </p:txBody>
          </p:sp>
        </mc:Choice>
        <mc:Fallback xmlns="">
          <p:sp>
            <p:nvSpPr>
              <p:cNvPr id="29" name="TextBox 28">
                <a:extLst>
                  <a:ext uri="{FF2B5EF4-FFF2-40B4-BE49-F238E27FC236}">
                    <a16:creationId xmlns:a16="http://schemas.microsoft.com/office/drawing/2014/main" id="{109A05D6-3105-BE4F-A570-53590C8EFFD1}"/>
                  </a:ext>
                </a:extLst>
              </p:cNvPr>
              <p:cNvSpPr txBox="1">
                <a:spLocks noRot="1" noChangeAspect="1" noMove="1" noResize="1" noEditPoints="1" noAdjustHandles="1" noChangeArrowheads="1" noChangeShapeType="1" noTextEdit="1"/>
              </p:cNvSpPr>
              <p:nvPr/>
            </p:nvSpPr>
            <p:spPr>
              <a:xfrm>
                <a:off x="757848" y="4374247"/>
                <a:ext cx="4467160" cy="493405"/>
              </a:xfrm>
              <a:prstGeom prst="rect">
                <a:avLst/>
              </a:prstGeom>
              <a:blipFill>
                <a:blip r:embed="rId15"/>
                <a:stretch>
                  <a:fillRect l="-2279" t="-5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4682932-C330-1C40-932B-A58CE8B72DA3}"/>
                  </a:ext>
                </a:extLst>
              </p:cNvPr>
              <p:cNvSpPr txBox="1"/>
              <p:nvPr/>
            </p:nvSpPr>
            <p:spPr>
              <a:xfrm>
                <a:off x="751032" y="5167843"/>
                <a:ext cx="4829080" cy="896399"/>
              </a:xfrm>
              <a:prstGeom prst="rect">
                <a:avLst/>
              </a:prstGeom>
              <a:noFill/>
            </p:spPr>
            <p:txBody>
              <a:bodyPr wrap="square" rtlCol="0">
                <a:spAutoFit/>
              </a:bodyPr>
              <a:lstStyle/>
              <a:p>
                <a:r>
                  <a:rPr lang="en-US" dirty="0"/>
                  <a:t>Return tuples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𝑠</m:t>
                            </m:r>
                          </m:sub>
                        </m:sSub>
                      </m:sub>
                    </m:sSub>
                    <m:d>
                      <m:dPr>
                        <m:ctrlPr>
                          <a:rPr lang="en-US" i="1">
                            <a:latin typeface="Cambria Math" panose="02040503050406030204" pitchFamily="18" charset="0"/>
                          </a:rPr>
                        </m:ctrlPr>
                      </m:dPr>
                      <m:e>
                        <m:r>
                          <a:rPr lang="en-US" i="1">
                            <a:latin typeface="Cambria Math" panose="02040503050406030204" pitchFamily="18" charset="0"/>
                          </a:rPr>
                          <m:t>𝑦</m:t>
                        </m:r>
                      </m:e>
                    </m:d>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𝑆</m:t>
                        </m:r>
                      </m:sub>
                    </m:sSub>
                  </m:oMath>
                </a14:m>
                <a:endParaRPr lang="en-US" dirty="0"/>
              </a:p>
              <a:p>
                <a:r>
                  <a:rPr lang="en-US" dirty="0"/>
                  <a:t>Replace </a:t>
                </a:r>
                <a14:m>
                  <m:oMath xmlns:m="http://schemas.openxmlformats.org/officeDocument/2006/math">
                    <m:r>
                      <a:rPr lang="en-US" i="1">
                        <a:latin typeface="Cambria Math" panose="02040503050406030204" pitchFamily="18" charset="0"/>
                      </a:rPr>
                      <m:t>𝑦</m:t>
                    </m:r>
                  </m:oMath>
                </a14:m>
                <a:r>
                  <a:rPr lang="en-US" dirty="0"/>
                  <a:t> with v with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𝑅</m:t>
                            </m:r>
                          </m:sub>
                        </m:sSub>
                      </m:sub>
                    </m:sSub>
                    <m:r>
                      <a:rPr lang="en-US">
                        <a:latin typeface="Cambria Math" panose="02040503050406030204" pitchFamily="18" charset="0"/>
                      </a:rPr>
                      <m:t>(</m:t>
                    </m:r>
                    <m:r>
                      <m:rPr>
                        <m:sty m:val="p"/>
                      </m:rPr>
                      <a:rPr lang="en-US" b="0" i="0" smtClean="0">
                        <a:latin typeface="Cambria Math" panose="02040503050406030204" pitchFamily="18" charset="0"/>
                      </a:rPr>
                      <m:t>h</m:t>
                    </m:r>
                    <m:r>
                      <a:rPr lang="en-US" b="0" i="0" smtClean="0">
                        <a:latin typeface="Cambria Math" panose="02040503050406030204" pitchFamily="18" charset="0"/>
                      </a:rPr>
                      <m:t>(</m:t>
                    </m:r>
                    <m:r>
                      <m:rPr>
                        <m:sty m:val="p"/>
                      </m:rPr>
                      <a:rPr lang="en-US">
                        <a:latin typeface="Cambria Math" panose="02040503050406030204" pitchFamily="18" charset="0"/>
                      </a:rPr>
                      <m:t>v</m:t>
                    </m:r>
                    <m:r>
                      <a:rPr lang="en-US" b="0" i="0" smtClean="0">
                        <a:latin typeface="Cambria Math" panose="02040503050406030204" pitchFamily="18" charset="0"/>
                      </a:rPr>
                      <m:t>)</m:t>
                    </m:r>
                    <m:r>
                      <a:rPr lang="en-US">
                        <a:latin typeface="Cambria Math" panose="02040503050406030204" pitchFamily="18" charset="0"/>
                      </a:rPr>
                      <m:t>)</m:t>
                    </m:r>
                  </m:oMath>
                </a14:m>
                <a:endParaRPr lang="en-US" dirty="0"/>
              </a:p>
            </p:txBody>
          </p:sp>
        </mc:Choice>
        <mc:Fallback xmlns="">
          <p:sp>
            <p:nvSpPr>
              <p:cNvPr id="30" name="TextBox 29">
                <a:extLst>
                  <a:ext uri="{FF2B5EF4-FFF2-40B4-BE49-F238E27FC236}">
                    <a16:creationId xmlns:a16="http://schemas.microsoft.com/office/drawing/2014/main" id="{74682932-C330-1C40-932B-A58CE8B72DA3}"/>
                  </a:ext>
                </a:extLst>
              </p:cNvPr>
              <p:cNvSpPr txBox="1">
                <a:spLocks noRot="1" noChangeAspect="1" noMove="1" noResize="1" noEditPoints="1" noAdjustHandles="1" noChangeArrowheads="1" noChangeShapeType="1" noTextEdit="1"/>
              </p:cNvSpPr>
              <p:nvPr/>
            </p:nvSpPr>
            <p:spPr>
              <a:xfrm>
                <a:off x="751032" y="5167843"/>
                <a:ext cx="4829080" cy="896399"/>
              </a:xfrm>
              <a:prstGeom prst="rect">
                <a:avLst/>
              </a:prstGeom>
              <a:blipFill>
                <a:blip r:embed="rId16"/>
                <a:stretch>
                  <a:fillRect l="-1837" t="-2817" b="-11268"/>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0199DC90-12C3-0848-8735-74DCC4B2C542}"/>
              </a:ext>
            </a:extLst>
          </p:cNvPr>
          <p:cNvCxnSpPr>
            <a:cxnSpLocks/>
          </p:cNvCxnSpPr>
          <p:nvPr/>
        </p:nvCxnSpPr>
        <p:spPr>
          <a:xfrm flipH="1">
            <a:off x="3563888" y="4724328"/>
            <a:ext cx="1293480" cy="5064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56742B6-A9B7-1541-8C47-97183D584C4B}"/>
              </a:ext>
            </a:extLst>
          </p:cNvPr>
          <p:cNvSpPr txBox="1"/>
          <p:nvPr/>
        </p:nvSpPr>
        <p:spPr>
          <a:xfrm>
            <a:off x="5028514" y="6074000"/>
            <a:ext cx="2637166" cy="461665"/>
          </a:xfrm>
          <a:prstGeom prst="rect">
            <a:avLst/>
          </a:prstGeom>
          <a:noFill/>
        </p:spPr>
        <p:txBody>
          <a:bodyPr wrap="square" rtlCol="0">
            <a:spAutoFit/>
          </a:bodyPr>
          <a:lstStyle/>
          <a:p>
            <a:r>
              <a:rPr lang="en-US" dirty="0">
                <a:solidFill>
                  <a:srgbClr val="FF0000"/>
                </a:solidFill>
              </a:rPr>
              <a:t>Intersection result</a:t>
            </a:r>
          </a:p>
        </p:txBody>
      </p:sp>
      <p:cxnSp>
        <p:nvCxnSpPr>
          <p:cNvPr id="40" name="Elbow Connector 39">
            <a:extLst>
              <a:ext uri="{FF2B5EF4-FFF2-40B4-BE49-F238E27FC236}">
                <a16:creationId xmlns:a16="http://schemas.microsoft.com/office/drawing/2014/main" id="{2E45B7A0-E9C4-1142-ACFC-F794CFFB9288}"/>
              </a:ext>
            </a:extLst>
          </p:cNvPr>
          <p:cNvCxnSpPr>
            <a:cxnSpLocks/>
            <a:stCxn id="30" idx="2"/>
            <a:endCxn id="38" idx="1"/>
          </p:cNvCxnSpPr>
          <p:nvPr/>
        </p:nvCxnSpPr>
        <p:spPr>
          <a:xfrm rot="16200000" flipH="1">
            <a:off x="3976748" y="5253066"/>
            <a:ext cx="240591" cy="1862942"/>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3" name="Rounded Rectangular Callout 2">
            <a:extLst>
              <a:ext uri="{FF2B5EF4-FFF2-40B4-BE49-F238E27FC236}">
                <a16:creationId xmlns:a16="http://schemas.microsoft.com/office/drawing/2014/main" id="{1BADD74A-5F56-CE4E-A013-BC821BEC254D}"/>
              </a:ext>
            </a:extLst>
          </p:cNvPr>
          <p:cNvSpPr/>
          <p:nvPr/>
        </p:nvSpPr>
        <p:spPr>
          <a:xfrm>
            <a:off x="2822229" y="1253952"/>
            <a:ext cx="3171258" cy="876696"/>
          </a:xfrm>
          <a:prstGeom prst="wedgeRoundRectCallout">
            <a:avLst>
              <a:gd name="adj1" fmla="val -43071"/>
              <a:gd name="adj2" fmla="val 85469"/>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Values appear random</a:t>
            </a:r>
          </a:p>
          <a:p>
            <a:r>
              <a:rPr lang="en-US" dirty="0">
                <a:solidFill>
                  <a:schemeClr val="tx1"/>
                </a:solidFill>
              </a:rPr>
              <a:t>Important for security</a:t>
            </a:r>
          </a:p>
        </p:txBody>
      </p:sp>
      <p:sp>
        <p:nvSpPr>
          <p:cNvPr id="31" name="Rounded Rectangular Callout 30">
            <a:extLst>
              <a:ext uri="{FF2B5EF4-FFF2-40B4-BE49-F238E27FC236}">
                <a16:creationId xmlns:a16="http://schemas.microsoft.com/office/drawing/2014/main" id="{EA68EAD6-AC7C-124D-88ED-EC4CB0274C9F}"/>
              </a:ext>
            </a:extLst>
          </p:cNvPr>
          <p:cNvSpPr/>
          <p:nvPr/>
        </p:nvSpPr>
        <p:spPr>
          <a:xfrm>
            <a:off x="5580112" y="5027578"/>
            <a:ext cx="3171258" cy="876696"/>
          </a:xfrm>
          <a:prstGeom prst="wedgeRoundRectCallout">
            <a:avLst>
              <a:gd name="adj1" fmla="val -76177"/>
              <a:gd name="adj2" fmla="val -1449"/>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Values only matched, never decrypted</a:t>
            </a:r>
          </a:p>
        </p:txBody>
      </p:sp>
    </p:spTree>
    <p:extLst>
      <p:ext uri="{BB962C8B-B14F-4D97-AF65-F5344CB8AC3E}">
        <p14:creationId xmlns:p14="http://schemas.microsoft.com/office/powerpoint/2010/main" val="14490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6" grpId="0"/>
      <p:bldP spid="20" grpId="0"/>
      <p:bldP spid="24" grpId="0"/>
      <p:bldP spid="25" grpId="0"/>
      <p:bldP spid="28" grpId="0"/>
      <p:bldP spid="29" grpId="0"/>
      <p:bldP spid="30" grpId="0"/>
      <p:bldP spid="38" grpId="0"/>
      <p:bldP spid="3"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460A-BC7D-DF4A-ABFA-D817D74B5789}"/>
              </a:ext>
            </a:extLst>
          </p:cNvPr>
          <p:cNvSpPr>
            <a:spLocks noGrp="1"/>
          </p:cNvSpPr>
          <p:nvPr>
            <p:ph type="title"/>
          </p:nvPr>
        </p:nvSpPr>
        <p:spPr>
          <a:xfrm>
            <a:off x="0" y="274638"/>
            <a:ext cx="9144000" cy="792162"/>
          </a:xfrm>
        </p:spPr>
        <p:txBody>
          <a:bodyPr/>
          <a:lstStyle/>
          <a:p>
            <a:r>
              <a:rPr lang="en-US" dirty="0"/>
              <a:t>Takeaway: Queries across private DBs </a:t>
            </a:r>
          </a:p>
        </p:txBody>
      </p:sp>
      <p:sp>
        <p:nvSpPr>
          <p:cNvPr id="3" name="Content Placeholder 2">
            <a:extLst>
              <a:ext uri="{FF2B5EF4-FFF2-40B4-BE49-F238E27FC236}">
                <a16:creationId xmlns:a16="http://schemas.microsoft.com/office/drawing/2014/main" id="{8DAD5B32-CA2D-F743-A3FF-98CE37B1C379}"/>
              </a:ext>
            </a:extLst>
          </p:cNvPr>
          <p:cNvSpPr>
            <a:spLocks noGrp="1"/>
          </p:cNvSpPr>
          <p:nvPr>
            <p:ph idx="1"/>
          </p:nvPr>
        </p:nvSpPr>
        <p:spPr/>
        <p:txBody>
          <a:bodyPr/>
          <a:lstStyle/>
          <a:p>
            <a:r>
              <a:rPr lang="en-US" dirty="0"/>
              <a:t>Guarantees limited disclosure</a:t>
            </a:r>
          </a:p>
          <a:p>
            <a:r>
              <a:rPr lang="en-US" dirty="0"/>
              <a:t>Different protocol per operation (join, </a:t>
            </a:r>
            <a:r>
              <a:rPr lang="en-US" dirty="0" err="1"/>
              <a:t>etc</a:t>
            </a:r>
            <a:r>
              <a:rPr lang="en-US" dirty="0"/>
              <a:t>)</a:t>
            </a:r>
          </a:p>
          <a:p>
            <a:r>
              <a:rPr lang="en-US" dirty="0"/>
              <a:t>Requires honest actors</a:t>
            </a:r>
          </a:p>
          <a:p>
            <a:r>
              <a:rPr lang="en-US" dirty="0"/>
              <a:t>Inference from consecutive queries</a:t>
            </a:r>
          </a:p>
          <a:p>
            <a:r>
              <a:rPr lang="en-US" dirty="0"/>
              <a:t>Heterogeneity and data integration</a:t>
            </a:r>
          </a:p>
        </p:txBody>
      </p:sp>
      <p:sp>
        <p:nvSpPr>
          <p:cNvPr id="4" name="Slide Number Placeholder 3">
            <a:extLst>
              <a:ext uri="{FF2B5EF4-FFF2-40B4-BE49-F238E27FC236}">
                <a16:creationId xmlns:a16="http://schemas.microsoft.com/office/drawing/2014/main" id="{E82F56BF-C261-3046-ACAC-6423B499757E}"/>
              </a:ext>
            </a:extLst>
          </p:cNvPr>
          <p:cNvSpPr>
            <a:spLocks noGrp="1"/>
          </p:cNvSpPr>
          <p:nvPr>
            <p:ph type="sldNum" sz="quarter" idx="12"/>
          </p:nvPr>
        </p:nvSpPr>
        <p:spPr/>
        <p:txBody>
          <a:bodyPr/>
          <a:lstStyle/>
          <a:p>
            <a:fld id="{35B54189-C436-47D0-AC37-8484B13A8E13}" type="slidenum">
              <a:rPr lang="en-US" smtClean="0"/>
              <a:pPr/>
              <a:t>12</a:t>
            </a:fld>
            <a:endParaRPr lang="en-US"/>
          </a:p>
        </p:txBody>
      </p:sp>
    </p:spTree>
    <p:extLst>
      <p:ext uri="{BB962C8B-B14F-4D97-AF65-F5344CB8AC3E}">
        <p14:creationId xmlns:p14="http://schemas.microsoft.com/office/powerpoint/2010/main" val="68330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5267-F8D4-5B47-8354-49F39EF4AD0E}"/>
              </a:ext>
            </a:extLst>
          </p:cNvPr>
          <p:cNvSpPr>
            <a:spLocks noGrp="1"/>
          </p:cNvSpPr>
          <p:nvPr>
            <p:ph type="title"/>
          </p:nvPr>
        </p:nvSpPr>
        <p:spPr>
          <a:xfrm>
            <a:off x="0" y="274638"/>
            <a:ext cx="9144000" cy="792162"/>
          </a:xfrm>
        </p:spPr>
        <p:txBody>
          <a:bodyPr/>
          <a:lstStyle/>
          <a:p>
            <a:r>
              <a:rPr lang="en-US" dirty="0"/>
              <a:t>Privacy-preserving data management</a:t>
            </a:r>
          </a:p>
        </p:txBody>
      </p:sp>
      <p:sp>
        <p:nvSpPr>
          <p:cNvPr id="3" name="Content Placeholder 2">
            <a:extLst>
              <a:ext uri="{FF2B5EF4-FFF2-40B4-BE49-F238E27FC236}">
                <a16:creationId xmlns:a16="http://schemas.microsoft.com/office/drawing/2014/main" id="{82F7C30D-6D1B-BE42-ABAF-06F17EA92C9B}"/>
              </a:ext>
            </a:extLst>
          </p:cNvPr>
          <p:cNvSpPr>
            <a:spLocks noGrp="1"/>
          </p:cNvSpPr>
          <p:nvPr>
            <p:ph idx="1"/>
          </p:nvPr>
        </p:nvSpPr>
        <p:spPr/>
        <p:txBody>
          <a:bodyPr/>
          <a:lstStyle/>
          <a:p>
            <a:r>
              <a:rPr lang="en-US" dirty="0"/>
              <a:t>Operations across private databases</a:t>
            </a:r>
          </a:p>
          <a:p>
            <a:r>
              <a:rPr lang="en-US" b="1" dirty="0"/>
              <a:t>Data Perturbation</a:t>
            </a:r>
          </a:p>
          <a:p>
            <a:r>
              <a:rPr lang="en-US" dirty="0"/>
              <a:t>k-Anonymity</a:t>
            </a:r>
          </a:p>
          <a:p>
            <a:r>
              <a:rPr lang="en-US" dirty="0"/>
              <a:t>Differential Privacy</a:t>
            </a:r>
          </a:p>
        </p:txBody>
      </p:sp>
      <p:sp>
        <p:nvSpPr>
          <p:cNvPr id="4" name="Slide Number Placeholder 3">
            <a:extLst>
              <a:ext uri="{FF2B5EF4-FFF2-40B4-BE49-F238E27FC236}">
                <a16:creationId xmlns:a16="http://schemas.microsoft.com/office/drawing/2014/main" id="{DFC1D979-485A-B64E-B1DF-E7316173AC18}"/>
              </a:ext>
            </a:extLst>
          </p:cNvPr>
          <p:cNvSpPr>
            <a:spLocks noGrp="1"/>
          </p:cNvSpPr>
          <p:nvPr>
            <p:ph type="sldNum" sz="quarter" idx="12"/>
          </p:nvPr>
        </p:nvSpPr>
        <p:spPr/>
        <p:txBody>
          <a:bodyPr/>
          <a:lstStyle/>
          <a:p>
            <a:fld id="{35B54189-C436-47D0-AC37-8484B13A8E13}" type="slidenum">
              <a:rPr lang="en-US" smtClean="0"/>
              <a:pPr/>
              <a:t>13</a:t>
            </a:fld>
            <a:endParaRPr lang="en-US"/>
          </a:p>
        </p:txBody>
      </p:sp>
    </p:spTree>
    <p:extLst>
      <p:ext uri="{BB962C8B-B14F-4D97-AF65-F5344CB8AC3E}">
        <p14:creationId xmlns:p14="http://schemas.microsoft.com/office/powerpoint/2010/main" val="423736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B80E-EA7C-F542-8C9A-FD1B71FBADC2}"/>
              </a:ext>
            </a:extLst>
          </p:cNvPr>
          <p:cNvSpPr>
            <a:spLocks noGrp="1"/>
          </p:cNvSpPr>
          <p:nvPr>
            <p:ph type="title"/>
          </p:nvPr>
        </p:nvSpPr>
        <p:spPr>
          <a:xfrm>
            <a:off x="0" y="274638"/>
            <a:ext cx="9144000" cy="792162"/>
          </a:xfrm>
        </p:spPr>
        <p:txBody>
          <a:bodyPr/>
          <a:lstStyle/>
          <a:p>
            <a:r>
              <a:rPr lang="en-US" dirty="0"/>
              <a:t>Randomized databases</a:t>
            </a:r>
          </a:p>
        </p:txBody>
      </p:sp>
      <p:sp>
        <p:nvSpPr>
          <p:cNvPr id="4" name="Slide Number Placeholder 3">
            <a:extLst>
              <a:ext uri="{FF2B5EF4-FFF2-40B4-BE49-F238E27FC236}">
                <a16:creationId xmlns:a16="http://schemas.microsoft.com/office/drawing/2014/main" id="{A142847C-1882-8348-B191-4D17B3605AEE}"/>
              </a:ext>
            </a:extLst>
          </p:cNvPr>
          <p:cNvSpPr>
            <a:spLocks noGrp="1"/>
          </p:cNvSpPr>
          <p:nvPr>
            <p:ph type="sldNum" sz="quarter" idx="12"/>
          </p:nvPr>
        </p:nvSpPr>
        <p:spPr/>
        <p:txBody>
          <a:bodyPr/>
          <a:lstStyle/>
          <a:p>
            <a:fld id="{35B54189-C436-47D0-AC37-8484B13A8E13}" type="slidenum">
              <a:rPr lang="en-US" smtClean="0"/>
              <a:pPr/>
              <a:t>14</a:t>
            </a:fld>
            <a:endParaRPr lang="en-US"/>
          </a:p>
        </p:txBody>
      </p:sp>
      <p:graphicFrame>
        <p:nvGraphicFramePr>
          <p:cNvPr id="5" name="Table 4">
            <a:extLst>
              <a:ext uri="{FF2B5EF4-FFF2-40B4-BE49-F238E27FC236}">
                <a16:creationId xmlns:a16="http://schemas.microsoft.com/office/drawing/2014/main" id="{FA6E7B40-670A-2A42-BBCB-7110420054EC}"/>
              </a:ext>
            </a:extLst>
          </p:cNvPr>
          <p:cNvGraphicFramePr>
            <a:graphicFrameLocks noGrp="1"/>
          </p:cNvGraphicFramePr>
          <p:nvPr>
            <p:extLst>
              <p:ext uri="{D42A27DB-BD31-4B8C-83A1-F6EECF244321}">
                <p14:modId xmlns:p14="http://schemas.microsoft.com/office/powerpoint/2010/main" val="1995061158"/>
              </p:ext>
            </p:extLst>
          </p:nvPr>
        </p:nvGraphicFramePr>
        <p:xfrm>
          <a:off x="971600" y="3501009"/>
          <a:ext cx="2183904" cy="2304255"/>
        </p:xfrm>
        <a:graphic>
          <a:graphicData uri="http://schemas.openxmlformats.org/drawingml/2006/table">
            <a:tbl>
              <a:tblPr firstRow="1" bandRow="1">
                <a:tableStyleId>{073A0DAA-6AF3-43AB-8588-CEC1D06C72B9}</a:tableStyleId>
              </a:tblPr>
              <a:tblGrid>
                <a:gridCol w="1091952">
                  <a:extLst>
                    <a:ext uri="{9D8B030D-6E8A-4147-A177-3AD203B41FA5}">
                      <a16:colId xmlns:a16="http://schemas.microsoft.com/office/drawing/2014/main" val="3590764096"/>
                    </a:ext>
                  </a:extLst>
                </a:gridCol>
                <a:gridCol w="1091952">
                  <a:extLst>
                    <a:ext uri="{9D8B030D-6E8A-4147-A177-3AD203B41FA5}">
                      <a16:colId xmlns:a16="http://schemas.microsoft.com/office/drawing/2014/main" val="363268825"/>
                    </a:ext>
                  </a:extLst>
                </a:gridCol>
              </a:tblGrid>
              <a:tr h="460851">
                <a:tc>
                  <a:txBody>
                    <a:bodyPr/>
                    <a:lstStyle/>
                    <a:p>
                      <a:pPr algn="ctr"/>
                      <a:r>
                        <a:rPr lang="en-US" dirty="0"/>
                        <a:t>id</a:t>
                      </a:r>
                    </a:p>
                  </a:txBody>
                  <a:tcPr/>
                </a:tc>
                <a:tc>
                  <a:txBody>
                    <a:bodyPr/>
                    <a:lstStyle/>
                    <a:p>
                      <a:pPr algn="ctr"/>
                      <a:r>
                        <a:rPr lang="en-US" dirty="0"/>
                        <a:t>salary</a:t>
                      </a:r>
                    </a:p>
                  </a:txBody>
                  <a:tcPr/>
                </a:tc>
                <a:extLst>
                  <a:ext uri="{0D108BD9-81ED-4DB2-BD59-A6C34878D82A}">
                    <a16:rowId xmlns:a16="http://schemas.microsoft.com/office/drawing/2014/main" val="1635331517"/>
                  </a:ext>
                </a:extLst>
              </a:tr>
              <a:tr h="460851">
                <a:tc>
                  <a:txBody>
                    <a:bodyPr/>
                    <a:lstStyle/>
                    <a:p>
                      <a:pPr algn="ctr"/>
                      <a:r>
                        <a:rPr lang="en-US" dirty="0"/>
                        <a:t>123</a:t>
                      </a:r>
                    </a:p>
                  </a:txBody>
                  <a:tcPr/>
                </a:tc>
                <a:tc>
                  <a:txBody>
                    <a:bodyPr/>
                    <a:lstStyle/>
                    <a:p>
                      <a:pPr algn="ctr"/>
                      <a:r>
                        <a:rPr lang="en-US" dirty="0"/>
                        <a:t>10500</a:t>
                      </a:r>
                    </a:p>
                  </a:txBody>
                  <a:tcPr/>
                </a:tc>
                <a:extLst>
                  <a:ext uri="{0D108BD9-81ED-4DB2-BD59-A6C34878D82A}">
                    <a16:rowId xmlns:a16="http://schemas.microsoft.com/office/drawing/2014/main" val="3770931080"/>
                  </a:ext>
                </a:extLst>
              </a:tr>
              <a:tr h="460851">
                <a:tc>
                  <a:txBody>
                    <a:bodyPr/>
                    <a:lstStyle/>
                    <a:p>
                      <a:pPr algn="ctr"/>
                      <a:r>
                        <a:rPr lang="en-US" dirty="0"/>
                        <a:t>151</a:t>
                      </a:r>
                    </a:p>
                  </a:txBody>
                  <a:tcPr/>
                </a:tc>
                <a:tc>
                  <a:txBody>
                    <a:bodyPr/>
                    <a:lstStyle/>
                    <a:p>
                      <a:pPr algn="ctr"/>
                      <a:r>
                        <a:rPr lang="en-US" dirty="0"/>
                        <a:t>3800</a:t>
                      </a:r>
                    </a:p>
                  </a:txBody>
                  <a:tcPr/>
                </a:tc>
                <a:extLst>
                  <a:ext uri="{0D108BD9-81ED-4DB2-BD59-A6C34878D82A}">
                    <a16:rowId xmlns:a16="http://schemas.microsoft.com/office/drawing/2014/main" val="471892900"/>
                  </a:ext>
                </a:extLst>
              </a:tr>
              <a:tr h="460851">
                <a:tc>
                  <a:txBody>
                    <a:bodyPr/>
                    <a:lstStyle/>
                    <a:p>
                      <a:pPr algn="ctr"/>
                      <a:r>
                        <a:rPr lang="en-US" dirty="0"/>
                        <a:t>199</a:t>
                      </a:r>
                    </a:p>
                  </a:txBody>
                  <a:tcPr/>
                </a:tc>
                <a:tc>
                  <a:txBody>
                    <a:bodyPr/>
                    <a:lstStyle/>
                    <a:p>
                      <a:pPr algn="ctr"/>
                      <a:r>
                        <a:rPr lang="en-US" dirty="0"/>
                        <a:t>6900</a:t>
                      </a:r>
                    </a:p>
                  </a:txBody>
                  <a:tcPr/>
                </a:tc>
                <a:extLst>
                  <a:ext uri="{0D108BD9-81ED-4DB2-BD59-A6C34878D82A}">
                    <a16:rowId xmlns:a16="http://schemas.microsoft.com/office/drawing/2014/main" val="4013717269"/>
                  </a:ext>
                </a:extLst>
              </a:tr>
              <a:tr h="460851">
                <a:tc>
                  <a:txBody>
                    <a:bodyPr/>
                    <a:lstStyle/>
                    <a:p>
                      <a:pPr algn="ctr"/>
                      <a:r>
                        <a:rPr lang="en-US" dirty="0"/>
                        <a:t>103</a:t>
                      </a:r>
                    </a:p>
                  </a:txBody>
                  <a:tcPr/>
                </a:tc>
                <a:tc>
                  <a:txBody>
                    <a:bodyPr/>
                    <a:lstStyle/>
                    <a:p>
                      <a:pPr algn="ctr"/>
                      <a:r>
                        <a:rPr lang="en-US" dirty="0"/>
                        <a:t>5400</a:t>
                      </a:r>
                    </a:p>
                  </a:txBody>
                  <a:tcPr/>
                </a:tc>
                <a:extLst>
                  <a:ext uri="{0D108BD9-81ED-4DB2-BD59-A6C34878D82A}">
                    <a16:rowId xmlns:a16="http://schemas.microsoft.com/office/drawing/2014/main" val="1477489901"/>
                  </a:ext>
                </a:extLst>
              </a:tr>
            </a:tbl>
          </a:graphicData>
        </a:graphic>
      </p:graphicFrame>
      <p:graphicFrame>
        <p:nvGraphicFramePr>
          <p:cNvPr id="6" name="Table 5">
            <a:extLst>
              <a:ext uri="{FF2B5EF4-FFF2-40B4-BE49-F238E27FC236}">
                <a16:creationId xmlns:a16="http://schemas.microsoft.com/office/drawing/2014/main" id="{BE8DAE54-71F7-F54E-9F37-0ED324CF2900}"/>
              </a:ext>
            </a:extLst>
          </p:cNvPr>
          <p:cNvGraphicFramePr>
            <a:graphicFrameLocks noGrp="1"/>
          </p:cNvGraphicFramePr>
          <p:nvPr>
            <p:extLst>
              <p:ext uri="{D42A27DB-BD31-4B8C-83A1-F6EECF244321}">
                <p14:modId xmlns:p14="http://schemas.microsoft.com/office/powerpoint/2010/main" val="1141028404"/>
              </p:ext>
            </p:extLst>
          </p:nvPr>
        </p:nvGraphicFramePr>
        <p:xfrm>
          <a:off x="5796136" y="3501009"/>
          <a:ext cx="2183904" cy="2304255"/>
        </p:xfrm>
        <a:graphic>
          <a:graphicData uri="http://schemas.openxmlformats.org/drawingml/2006/table">
            <a:tbl>
              <a:tblPr firstRow="1" bandRow="1">
                <a:tableStyleId>{073A0DAA-6AF3-43AB-8588-CEC1D06C72B9}</a:tableStyleId>
              </a:tblPr>
              <a:tblGrid>
                <a:gridCol w="1091952">
                  <a:extLst>
                    <a:ext uri="{9D8B030D-6E8A-4147-A177-3AD203B41FA5}">
                      <a16:colId xmlns:a16="http://schemas.microsoft.com/office/drawing/2014/main" val="3590764096"/>
                    </a:ext>
                  </a:extLst>
                </a:gridCol>
                <a:gridCol w="1091952">
                  <a:extLst>
                    <a:ext uri="{9D8B030D-6E8A-4147-A177-3AD203B41FA5}">
                      <a16:colId xmlns:a16="http://schemas.microsoft.com/office/drawing/2014/main" val="363268825"/>
                    </a:ext>
                  </a:extLst>
                </a:gridCol>
              </a:tblGrid>
              <a:tr h="460851">
                <a:tc>
                  <a:txBody>
                    <a:bodyPr/>
                    <a:lstStyle/>
                    <a:p>
                      <a:pPr algn="ctr"/>
                      <a:r>
                        <a:rPr lang="en-US" dirty="0"/>
                        <a:t>id</a:t>
                      </a:r>
                    </a:p>
                  </a:txBody>
                  <a:tcPr/>
                </a:tc>
                <a:tc>
                  <a:txBody>
                    <a:bodyPr/>
                    <a:lstStyle/>
                    <a:p>
                      <a:pPr algn="ctr"/>
                      <a:r>
                        <a:rPr lang="en-US" dirty="0"/>
                        <a:t>salary</a:t>
                      </a:r>
                    </a:p>
                  </a:txBody>
                  <a:tcPr/>
                </a:tc>
                <a:extLst>
                  <a:ext uri="{0D108BD9-81ED-4DB2-BD59-A6C34878D82A}">
                    <a16:rowId xmlns:a16="http://schemas.microsoft.com/office/drawing/2014/main" val="1635331517"/>
                  </a:ext>
                </a:extLst>
              </a:tr>
              <a:tr h="460851">
                <a:tc>
                  <a:txBody>
                    <a:bodyPr/>
                    <a:lstStyle/>
                    <a:p>
                      <a:pPr algn="ctr"/>
                      <a:r>
                        <a:rPr lang="en-US" dirty="0">
                          <a:solidFill>
                            <a:srgbClr val="FF0000"/>
                          </a:solidFill>
                        </a:rPr>
                        <a:t>187</a:t>
                      </a:r>
                    </a:p>
                  </a:txBody>
                  <a:tcPr/>
                </a:tc>
                <a:tc>
                  <a:txBody>
                    <a:bodyPr/>
                    <a:lstStyle/>
                    <a:p>
                      <a:pPr algn="ctr"/>
                      <a:r>
                        <a:rPr lang="en-US" dirty="0"/>
                        <a:t>10500</a:t>
                      </a:r>
                    </a:p>
                  </a:txBody>
                  <a:tcPr/>
                </a:tc>
                <a:extLst>
                  <a:ext uri="{0D108BD9-81ED-4DB2-BD59-A6C34878D82A}">
                    <a16:rowId xmlns:a16="http://schemas.microsoft.com/office/drawing/2014/main" val="3770931080"/>
                  </a:ext>
                </a:extLst>
              </a:tr>
              <a:tr h="460851">
                <a:tc>
                  <a:txBody>
                    <a:bodyPr/>
                    <a:lstStyle/>
                    <a:p>
                      <a:pPr algn="ctr"/>
                      <a:r>
                        <a:rPr lang="en-US" dirty="0"/>
                        <a:t>151</a:t>
                      </a:r>
                    </a:p>
                  </a:txBody>
                  <a:tcPr/>
                </a:tc>
                <a:tc>
                  <a:txBody>
                    <a:bodyPr/>
                    <a:lstStyle/>
                    <a:p>
                      <a:pPr algn="ctr"/>
                      <a:r>
                        <a:rPr lang="en-US" dirty="0">
                          <a:solidFill>
                            <a:srgbClr val="FF0000"/>
                          </a:solidFill>
                        </a:rPr>
                        <a:t>7500</a:t>
                      </a:r>
                    </a:p>
                  </a:txBody>
                  <a:tcPr/>
                </a:tc>
                <a:extLst>
                  <a:ext uri="{0D108BD9-81ED-4DB2-BD59-A6C34878D82A}">
                    <a16:rowId xmlns:a16="http://schemas.microsoft.com/office/drawing/2014/main" val="471892900"/>
                  </a:ext>
                </a:extLst>
              </a:tr>
              <a:tr h="460851">
                <a:tc>
                  <a:txBody>
                    <a:bodyPr/>
                    <a:lstStyle/>
                    <a:p>
                      <a:pPr algn="ctr"/>
                      <a:r>
                        <a:rPr lang="en-US" dirty="0">
                          <a:solidFill>
                            <a:srgbClr val="FF0000"/>
                          </a:solidFill>
                        </a:rPr>
                        <a:t>133</a:t>
                      </a:r>
                    </a:p>
                  </a:txBody>
                  <a:tcPr/>
                </a:tc>
                <a:tc>
                  <a:txBody>
                    <a:bodyPr/>
                    <a:lstStyle/>
                    <a:p>
                      <a:pPr algn="ctr"/>
                      <a:r>
                        <a:rPr lang="en-US" dirty="0"/>
                        <a:t>6900</a:t>
                      </a:r>
                    </a:p>
                  </a:txBody>
                  <a:tcPr/>
                </a:tc>
                <a:extLst>
                  <a:ext uri="{0D108BD9-81ED-4DB2-BD59-A6C34878D82A}">
                    <a16:rowId xmlns:a16="http://schemas.microsoft.com/office/drawing/2014/main" val="4013717269"/>
                  </a:ext>
                </a:extLst>
              </a:tr>
              <a:tr h="460851">
                <a:tc>
                  <a:txBody>
                    <a:bodyPr/>
                    <a:lstStyle/>
                    <a:p>
                      <a:pPr algn="ctr"/>
                      <a:r>
                        <a:rPr lang="en-US" dirty="0">
                          <a:solidFill>
                            <a:srgbClr val="FF0000"/>
                          </a:solidFill>
                        </a:rPr>
                        <a:t>123</a:t>
                      </a:r>
                    </a:p>
                  </a:txBody>
                  <a:tcPr/>
                </a:tc>
                <a:tc>
                  <a:txBody>
                    <a:bodyPr/>
                    <a:lstStyle/>
                    <a:p>
                      <a:pPr algn="ctr"/>
                      <a:r>
                        <a:rPr lang="en-US" dirty="0">
                          <a:solidFill>
                            <a:srgbClr val="FF0000"/>
                          </a:solidFill>
                        </a:rPr>
                        <a:t>4000</a:t>
                      </a:r>
                    </a:p>
                  </a:txBody>
                  <a:tcPr/>
                </a:tc>
                <a:extLst>
                  <a:ext uri="{0D108BD9-81ED-4DB2-BD59-A6C34878D82A}">
                    <a16:rowId xmlns:a16="http://schemas.microsoft.com/office/drawing/2014/main" val="1477489901"/>
                  </a:ext>
                </a:extLst>
              </a:tr>
            </a:tbl>
          </a:graphicData>
        </a:graphic>
      </p:graphicFrame>
      <p:sp>
        <p:nvSpPr>
          <p:cNvPr id="7" name="Right Arrow 6">
            <a:extLst>
              <a:ext uri="{FF2B5EF4-FFF2-40B4-BE49-F238E27FC236}">
                <a16:creationId xmlns:a16="http://schemas.microsoft.com/office/drawing/2014/main" id="{E866960E-5D64-CC42-9C8A-D14F6FE6268A}"/>
              </a:ext>
            </a:extLst>
          </p:cNvPr>
          <p:cNvSpPr/>
          <p:nvPr/>
        </p:nvSpPr>
        <p:spPr>
          <a:xfrm>
            <a:off x="4082796" y="4410820"/>
            <a:ext cx="978408" cy="4846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B55D951-EB08-5641-A2C8-BECF9D73A195}"/>
              </a:ext>
            </a:extLst>
          </p:cNvPr>
          <p:cNvSpPr txBox="1"/>
          <p:nvPr/>
        </p:nvSpPr>
        <p:spPr>
          <a:xfrm>
            <a:off x="3563888" y="3517033"/>
            <a:ext cx="2016224" cy="830997"/>
          </a:xfrm>
          <a:prstGeom prst="rect">
            <a:avLst/>
          </a:prstGeom>
          <a:noFill/>
        </p:spPr>
        <p:txBody>
          <a:bodyPr wrap="square" rtlCol="0">
            <a:spAutoFit/>
          </a:bodyPr>
          <a:lstStyle/>
          <a:p>
            <a:pPr algn="ctr"/>
            <a:r>
              <a:rPr lang="en-US" dirty="0"/>
              <a:t>Perturbation</a:t>
            </a:r>
          </a:p>
          <a:p>
            <a:pPr algn="ctr"/>
            <a:r>
              <a:rPr lang="en-US" dirty="0"/>
              <a:t>Algorithm</a:t>
            </a:r>
          </a:p>
        </p:txBody>
      </p:sp>
      <p:sp>
        <p:nvSpPr>
          <p:cNvPr id="13" name="Content Placeholder 2">
            <a:extLst>
              <a:ext uri="{FF2B5EF4-FFF2-40B4-BE49-F238E27FC236}">
                <a16:creationId xmlns:a16="http://schemas.microsoft.com/office/drawing/2014/main" id="{0EEF6202-8288-A946-8CB3-8FD307FE3D52}"/>
              </a:ext>
            </a:extLst>
          </p:cNvPr>
          <p:cNvSpPr>
            <a:spLocks noGrp="1"/>
          </p:cNvSpPr>
          <p:nvPr>
            <p:ph idx="1"/>
          </p:nvPr>
        </p:nvSpPr>
        <p:spPr>
          <a:xfrm>
            <a:off x="457200" y="1124744"/>
            <a:ext cx="8229600" cy="4906963"/>
          </a:xfrm>
        </p:spPr>
        <p:txBody>
          <a:bodyPr/>
          <a:lstStyle/>
          <a:p>
            <a:r>
              <a:rPr lang="en-US" dirty="0"/>
              <a:t>Publish data after introducing noise</a:t>
            </a:r>
          </a:p>
          <a:p>
            <a:r>
              <a:rPr lang="en-US" dirty="0"/>
              <a:t>Randomization protects privacy</a:t>
            </a:r>
          </a:p>
          <a:p>
            <a:pPr lvl="1"/>
            <a:r>
              <a:rPr lang="en-US" dirty="0"/>
              <a:t>Records not factual, adversary cannot suppress noise</a:t>
            </a:r>
          </a:p>
          <a:p>
            <a:pPr lvl="1"/>
            <a:r>
              <a:rPr lang="en-US" dirty="0"/>
              <a:t>Options: additive noise (e.g. Gaussian), swap across rows, retention-replacement</a:t>
            </a:r>
          </a:p>
        </p:txBody>
      </p:sp>
      <p:sp>
        <p:nvSpPr>
          <p:cNvPr id="16" name="TextBox 15">
            <a:extLst>
              <a:ext uri="{FF2B5EF4-FFF2-40B4-BE49-F238E27FC236}">
                <a16:creationId xmlns:a16="http://schemas.microsoft.com/office/drawing/2014/main" id="{CBEEC021-695F-9747-90FD-7361226485C8}"/>
              </a:ext>
            </a:extLst>
          </p:cNvPr>
          <p:cNvSpPr txBox="1"/>
          <p:nvPr/>
        </p:nvSpPr>
        <p:spPr>
          <a:xfrm>
            <a:off x="32213" y="5805264"/>
            <a:ext cx="9144000" cy="646331"/>
          </a:xfrm>
          <a:prstGeom prst="rect">
            <a:avLst/>
          </a:prstGeom>
          <a:noFill/>
        </p:spPr>
        <p:txBody>
          <a:bodyPr wrap="square" rtlCol="0">
            <a:spAutoFit/>
          </a:bodyPr>
          <a:lstStyle/>
          <a:p>
            <a:pPr algn="ctr"/>
            <a:r>
              <a:rPr lang="en-US" sz="3600" dirty="0">
                <a:solidFill>
                  <a:srgbClr val="C00000"/>
                </a:solidFill>
              </a:rPr>
              <a:t>focus on retention-replacement perturbations</a:t>
            </a:r>
          </a:p>
        </p:txBody>
      </p:sp>
    </p:spTree>
    <p:extLst>
      <p:ext uri="{BB962C8B-B14F-4D97-AF65-F5344CB8AC3E}">
        <p14:creationId xmlns:p14="http://schemas.microsoft.com/office/powerpoint/2010/main" val="307070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1651-3C33-1649-A7CF-9A76DD0B0ED7}"/>
              </a:ext>
            </a:extLst>
          </p:cNvPr>
          <p:cNvSpPr>
            <a:spLocks noGrp="1"/>
          </p:cNvSpPr>
          <p:nvPr>
            <p:ph type="title"/>
          </p:nvPr>
        </p:nvSpPr>
        <p:spPr>
          <a:xfrm>
            <a:off x="0" y="274638"/>
            <a:ext cx="9144000" cy="792162"/>
          </a:xfrm>
        </p:spPr>
        <p:txBody>
          <a:bodyPr/>
          <a:lstStyle/>
          <a:p>
            <a:r>
              <a:rPr lang="en-US" dirty="0"/>
              <a:t>Retention-Replacement mechanism</a:t>
            </a:r>
          </a:p>
        </p:txBody>
      </p:sp>
      <p:sp>
        <p:nvSpPr>
          <p:cNvPr id="4" name="Slide Number Placeholder 3">
            <a:extLst>
              <a:ext uri="{FF2B5EF4-FFF2-40B4-BE49-F238E27FC236}">
                <a16:creationId xmlns:a16="http://schemas.microsoft.com/office/drawing/2014/main" id="{880B5ACA-CB8E-A345-B8E9-1623611C63CF}"/>
              </a:ext>
            </a:extLst>
          </p:cNvPr>
          <p:cNvSpPr>
            <a:spLocks noGrp="1"/>
          </p:cNvSpPr>
          <p:nvPr>
            <p:ph type="sldNum" sz="quarter" idx="12"/>
          </p:nvPr>
        </p:nvSpPr>
        <p:spPr/>
        <p:txBody>
          <a:bodyPr/>
          <a:lstStyle/>
          <a:p>
            <a:fld id="{35B54189-C436-47D0-AC37-8484B13A8E13}" type="slidenum">
              <a:rPr lang="en-US" smtClean="0"/>
              <a:pPr/>
              <a:t>15</a:t>
            </a:fld>
            <a:endParaRPr lang="en-US"/>
          </a:p>
        </p:txBody>
      </p:sp>
      <p:sp>
        <p:nvSpPr>
          <p:cNvPr id="13" name="TextBox 12">
            <a:extLst>
              <a:ext uri="{FF2B5EF4-FFF2-40B4-BE49-F238E27FC236}">
                <a16:creationId xmlns:a16="http://schemas.microsoft.com/office/drawing/2014/main" id="{6006C7C5-7C7E-AC45-923E-5AF922336586}"/>
              </a:ext>
            </a:extLst>
          </p:cNvPr>
          <p:cNvSpPr txBox="1"/>
          <p:nvPr/>
        </p:nvSpPr>
        <p:spPr>
          <a:xfrm>
            <a:off x="683568" y="2963515"/>
            <a:ext cx="1368152" cy="461665"/>
          </a:xfrm>
          <a:prstGeom prst="rect">
            <a:avLst/>
          </a:prstGeom>
          <a:noFill/>
        </p:spPr>
        <p:txBody>
          <a:bodyPr wrap="square" rtlCol="0">
            <a:spAutoFit/>
          </a:bodyPr>
          <a:lstStyle/>
          <a:p>
            <a:r>
              <a:rPr lang="en-US" dirty="0"/>
              <a:t>attribute</a:t>
            </a:r>
          </a:p>
        </p:txBody>
      </p:sp>
      <p:sp>
        <p:nvSpPr>
          <p:cNvPr id="14" name="TextBox 13">
            <a:extLst>
              <a:ext uri="{FF2B5EF4-FFF2-40B4-BE49-F238E27FC236}">
                <a16:creationId xmlns:a16="http://schemas.microsoft.com/office/drawing/2014/main" id="{8E541400-900A-5E48-8A49-2202BF81F2A6}"/>
              </a:ext>
            </a:extLst>
          </p:cNvPr>
          <p:cNvSpPr txBox="1"/>
          <p:nvPr/>
        </p:nvSpPr>
        <p:spPr>
          <a:xfrm>
            <a:off x="3302859" y="1844824"/>
            <a:ext cx="2538282" cy="830997"/>
          </a:xfrm>
          <a:prstGeom prst="rect">
            <a:avLst/>
          </a:prstGeom>
          <a:noFill/>
          <a:ln w="38100">
            <a:solidFill>
              <a:schemeClr val="tx1"/>
            </a:solidFill>
          </a:ln>
        </p:spPr>
        <p:txBody>
          <a:bodyPr wrap="square" rtlCol="0">
            <a:spAutoFit/>
          </a:bodyPr>
          <a:lstStyle/>
          <a:p>
            <a:pPr algn="ctr"/>
            <a:r>
              <a:rPr lang="en-US" dirty="0"/>
              <a:t>generate value from column’s pdf</a:t>
            </a:r>
          </a:p>
        </p:txBody>
      </p:sp>
      <p:sp>
        <p:nvSpPr>
          <p:cNvPr id="17" name="TextBox 16">
            <a:extLst>
              <a:ext uri="{FF2B5EF4-FFF2-40B4-BE49-F238E27FC236}">
                <a16:creationId xmlns:a16="http://schemas.microsoft.com/office/drawing/2014/main" id="{7C4927CE-5D96-6E4C-8731-3E65A0131E25}"/>
              </a:ext>
            </a:extLst>
          </p:cNvPr>
          <p:cNvSpPr txBox="1"/>
          <p:nvPr/>
        </p:nvSpPr>
        <p:spPr>
          <a:xfrm>
            <a:off x="7088324" y="2029489"/>
            <a:ext cx="1368152" cy="461665"/>
          </a:xfrm>
          <a:prstGeom prst="rect">
            <a:avLst/>
          </a:prstGeom>
          <a:noFill/>
        </p:spPr>
        <p:txBody>
          <a:bodyPr wrap="square" rtlCol="0">
            <a:spAutoFit/>
          </a:bodyPr>
          <a:lstStyle/>
          <a:p>
            <a:pPr algn="ctr"/>
            <a:r>
              <a:rPr lang="en-US" b="1" dirty="0"/>
              <a:t>replace</a:t>
            </a:r>
          </a:p>
        </p:txBody>
      </p:sp>
      <p:sp>
        <p:nvSpPr>
          <p:cNvPr id="19" name="TextBox 18">
            <a:extLst>
              <a:ext uri="{FF2B5EF4-FFF2-40B4-BE49-F238E27FC236}">
                <a16:creationId xmlns:a16="http://schemas.microsoft.com/office/drawing/2014/main" id="{5C946ED3-CB60-E242-B65A-7DE81FB9C97F}"/>
              </a:ext>
            </a:extLst>
          </p:cNvPr>
          <p:cNvSpPr txBox="1"/>
          <p:nvPr/>
        </p:nvSpPr>
        <p:spPr>
          <a:xfrm>
            <a:off x="7088324" y="3926203"/>
            <a:ext cx="1368152" cy="461665"/>
          </a:xfrm>
          <a:prstGeom prst="rect">
            <a:avLst/>
          </a:prstGeom>
          <a:noFill/>
        </p:spPr>
        <p:txBody>
          <a:bodyPr wrap="square" rtlCol="0">
            <a:spAutoFit/>
          </a:bodyPr>
          <a:lstStyle/>
          <a:p>
            <a:pPr algn="ctr"/>
            <a:r>
              <a:rPr lang="en-US" b="1" dirty="0"/>
              <a:t>retain</a:t>
            </a:r>
          </a:p>
        </p:txBody>
      </p:sp>
      <p:cxnSp>
        <p:nvCxnSpPr>
          <p:cNvPr id="22" name="Elbow Connector 21">
            <a:extLst>
              <a:ext uri="{FF2B5EF4-FFF2-40B4-BE49-F238E27FC236}">
                <a16:creationId xmlns:a16="http://schemas.microsoft.com/office/drawing/2014/main" id="{0EDDEDE0-FC47-AC48-98F0-511096784069}"/>
              </a:ext>
            </a:extLst>
          </p:cNvPr>
          <p:cNvCxnSpPr>
            <a:stCxn id="13" idx="0"/>
            <a:endCxn id="14" idx="1"/>
          </p:cNvCxnSpPr>
          <p:nvPr/>
        </p:nvCxnSpPr>
        <p:spPr>
          <a:xfrm rot="5400000" flipH="1" flipV="1">
            <a:off x="1983655" y="1644312"/>
            <a:ext cx="703192" cy="19352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B663541D-2172-3E4E-BC7E-48D6FE8ADD18}"/>
              </a:ext>
            </a:extLst>
          </p:cNvPr>
          <p:cNvCxnSpPr>
            <a:cxnSpLocks/>
            <a:stCxn id="13" idx="2"/>
            <a:endCxn id="19" idx="1"/>
          </p:cNvCxnSpPr>
          <p:nvPr/>
        </p:nvCxnSpPr>
        <p:spPr>
          <a:xfrm rot="16200000" flipH="1">
            <a:off x="3862056" y="930768"/>
            <a:ext cx="731856" cy="572068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6A0488-7698-FA4A-BBEA-65F0EA51271D}"/>
              </a:ext>
            </a:extLst>
          </p:cNvPr>
          <p:cNvCxnSpPr>
            <a:cxnSpLocks/>
            <a:stCxn id="14" idx="3"/>
            <a:endCxn id="17" idx="1"/>
          </p:cNvCxnSpPr>
          <p:nvPr/>
        </p:nvCxnSpPr>
        <p:spPr>
          <a:xfrm flipV="1">
            <a:off x="5841141" y="2260322"/>
            <a:ext cx="1247183"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DE80AE1-E11D-904E-A69B-CDBA1C8FCF11}"/>
                  </a:ext>
                </a:extLst>
              </p:cNvPr>
              <p:cNvSpPr txBox="1"/>
              <p:nvPr/>
            </p:nvSpPr>
            <p:spPr>
              <a:xfrm>
                <a:off x="653805" y="4295537"/>
                <a:ext cx="3884476" cy="461665"/>
              </a:xfrm>
              <a:prstGeom prst="rect">
                <a:avLst/>
              </a:prstGeom>
              <a:noFill/>
            </p:spPr>
            <p:txBody>
              <a:bodyPr wrap="square" rtlCol="0">
                <a:spAutoFit/>
              </a:bodyPr>
              <a:lstStyle/>
              <a:p>
                <a:r>
                  <a:rPr lang="en-US" i="1" dirty="0"/>
                  <a:t>with probability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𝑐𝑜𝑙𝑢𝑚𝑛</m:t>
                        </m:r>
                      </m:sub>
                    </m:sSub>
                  </m:oMath>
                </a14:m>
                <a:endParaRPr lang="en-US" i="1" dirty="0"/>
              </a:p>
            </p:txBody>
          </p:sp>
        </mc:Choice>
        <mc:Fallback xmlns="">
          <p:sp>
            <p:nvSpPr>
              <p:cNvPr id="29" name="TextBox 28">
                <a:extLst>
                  <a:ext uri="{FF2B5EF4-FFF2-40B4-BE49-F238E27FC236}">
                    <a16:creationId xmlns:a16="http://schemas.microsoft.com/office/drawing/2014/main" id="{2DE80AE1-E11D-904E-A69B-CDBA1C8FCF11}"/>
                  </a:ext>
                </a:extLst>
              </p:cNvPr>
              <p:cNvSpPr txBox="1">
                <a:spLocks noRot="1" noChangeAspect="1" noMove="1" noResize="1" noEditPoints="1" noAdjustHandles="1" noChangeArrowheads="1" noChangeShapeType="1" noTextEdit="1"/>
              </p:cNvSpPr>
              <p:nvPr/>
            </p:nvSpPr>
            <p:spPr>
              <a:xfrm>
                <a:off x="653805" y="4295537"/>
                <a:ext cx="3884476" cy="461665"/>
              </a:xfrm>
              <a:prstGeom prst="rect">
                <a:avLst/>
              </a:prstGeom>
              <a:blipFill>
                <a:blip r:embed="rId3"/>
                <a:stretch>
                  <a:fillRect l="-1954"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5B0D6F7-035D-1B44-8640-03D07DACF3BB}"/>
                  </a:ext>
                </a:extLst>
              </p:cNvPr>
              <p:cNvSpPr txBox="1"/>
              <p:nvPr/>
            </p:nvSpPr>
            <p:spPr>
              <a:xfrm>
                <a:off x="539552" y="1313184"/>
                <a:ext cx="3884476" cy="461665"/>
              </a:xfrm>
              <a:prstGeom prst="rect">
                <a:avLst/>
              </a:prstGeom>
              <a:noFill/>
            </p:spPr>
            <p:txBody>
              <a:bodyPr wrap="square" rtlCol="0">
                <a:spAutoFit/>
              </a:bodyPr>
              <a:lstStyle/>
              <a:p>
                <a:r>
                  <a:rPr lang="en-US" i="1" dirty="0"/>
                  <a:t>with probability (1-</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𝑐𝑜𝑙𝑢𝑚𝑛</m:t>
                        </m:r>
                      </m:sub>
                    </m:sSub>
                  </m:oMath>
                </a14:m>
                <a:r>
                  <a:rPr lang="en-US" i="1" dirty="0"/>
                  <a:t>)</a:t>
                </a:r>
              </a:p>
            </p:txBody>
          </p:sp>
        </mc:Choice>
        <mc:Fallback xmlns="">
          <p:sp>
            <p:nvSpPr>
              <p:cNvPr id="30" name="TextBox 29">
                <a:extLst>
                  <a:ext uri="{FF2B5EF4-FFF2-40B4-BE49-F238E27FC236}">
                    <a16:creationId xmlns:a16="http://schemas.microsoft.com/office/drawing/2014/main" id="{75B0D6F7-035D-1B44-8640-03D07DACF3BB}"/>
                  </a:ext>
                </a:extLst>
              </p:cNvPr>
              <p:cNvSpPr txBox="1">
                <a:spLocks noRot="1" noChangeAspect="1" noMove="1" noResize="1" noEditPoints="1" noAdjustHandles="1" noChangeArrowheads="1" noChangeShapeType="1" noTextEdit="1"/>
              </p:cNvSpPr>
              <p:nvPr/>
            </p:nvSpPr>
            <p:spPr>
              <a:xfrm>
                <a:off x="539552" y="1313184"/>
                <a:ext cx="3884476" cy="461665"/>
              </a:xfrm>
              <a:prstGeom prst="rect">
                <a:avLst/>
              </a:prstGeom>
              <a:blipFill>
                <a:blip r:embed="rId4"/>
                <a:stretch>
                  <a:fillRect l="-1954" t="-5263" b="-26316"/>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A99B0644-4362-BB4F-98FC-DF65900178EF}"/>
              </a:ext>
            </a:extLst>
          </p:cNvPr>
          <p:cNvSpPr txBox="1"/>
          <p:nvPr/>
        </p:nvSpPr>
        <p:spPr>
          <a:xfrm>
            <a:off x="323528" y="4906396"/>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en-US" sz="3200" dirty="0"/>
              <a:t>Adversary cannot differentiate replaced values</a:t>
            </a:r>
          </a:p>
          <a:p>
            <a:pPr marL="342900" indent="-342900">
              <a:buFont typeface="Arial" panose="020B0604020202020204" pitchFamily="34" charset="0"/>
              <a:buChar char="•"/>
            </a:pPr>
            <a:r>
              <a:rPr lang="en-US" sz="3200" dirty="0"/>
              <a:t>Replacement increases privacy but </a:t>
            </a:r>
            <a:r>
              <a:rPr lang="en-US" sz="3200" u="sng" dirty="0"/>
              <a:t>adds error</a:t>
            </a:r>
          </a:p>
          <a:p>
            <a:pPr marL="342900" indent="-342900">
              <a:buFont typeface="Arial" panose="020B0604020202020204" pitchFamily="34" charset="0"/>
              <a:buChar char="•"/>
            </a:pPr>
            <a:endParaRPr lang="en-US" sz="3200" dirty="0"/>
          </a:p>
        </p:txBody>
      </p:sp>
      <p:sp>
        <p:nvSpPr>
          <p:cNvPr id="15" name="TextBox 14">
            <a:extLst>
              <a:ext uri="{FF2B5EF4-FFF2-40B4-BE49-F238E27FC236}">
                <a16:creationId xmlns:a16="http://schemas.microsoft.com/office/drawing/2014/main" id="{C3393041-966D-E64F-B689-C9A974AC50C9}"/>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Retain some attributes, replace others</a:t>
            </a:r>
          </a:p>
        </p:txBody>
      </p:sp>
      <p:sp>
        <p:nvSpPr>
          <p:cNvPr id="3" name="TextBox 2">
            <a:extLst>
              <a:ext uri="{FF2B5EF4-FFF2-40B4-BE49-F238E27FC236}">
                <a16:creationId xmlns:a16="http://schemas.microsoft.com/office/drawing/2014/main" id="{BD675624-FA0E-CC49-84ED-9A6AF09F9DEE}"/>
              </a:ext>
            </a:extLst>
          </p:cNvPr>
          <p:cNvSpPr txBox="1"/>
          <p:nvPr/>
        </p:nvSpPr>
        <p:spPr>
          <a:xfrm>
            <a:off x="4932041" y="1066800"/>
            <a:ext cx="4059560" cy="461665"/>
          </a:xfrm>
          <a:prstGeom prst="rect">
            <a:avLst/>
          </a:prstGeom>
          <a:noFill/>
        </p:spPr>
        <p:txBody>
          <a:bodyPr wrap="square" rtlCol="0">
            <a:spAutoFit/>
          </a:bodyPr>
          <a:lstStyle/>
          <a:p>
            <a:r>
              <a:rPr lang="en-US" i="1" dirty="0"/>
              <a:t>*for each attribute of the table</a:t>
            </a:r>
          </a:p>
        </p:txBody>
      </p:sp>
    </p:spTree>
    <p:extLst>
      <p:ext uri="{BB962C8B-B14F-4D97-AF65-F5344CB8AC3E}">
        <p14:creationId xmlns:p14="http://schemas.microsoft.com/office/powerpoint/2010/main" val="20453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9" grpId="0"/>
      <p:bldP spid="29" grpId="0"/>
      <p:bldP spid="30" grpId="0"/>
      <p:bldP spid="31"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5BDF-D742-6F48-A1DC-C8F561963D2B}"/>
              </a:ext>
            </a:extLst>
          </p:cNvPr>
          <p:cNvSpPr>
            <a:spLocks noGrp="1"/>
          </p:cNvSpPr>
          <p:nvPr>
            <p:ph type="title"/>
          </p:nvPr>
        </p:nvSpPr>
        <p:spPr/>
        <p:txBody>
          <a:bodyPr/>
          <a:lstStyle/>
          <a:p>
            <a:r>
              <a:rPr lang="en-US" dirty="0"/>
              <a:t>Aggregate reconstruction</a:t>
            </a:r>
          </a:p>
        </p:txBody>
      </p:sp>
      <p:sp>
        <p:nvSpPr>
          <p:cNvPr id="3" name="Content Placeholder 2">
            <a:extLst>
              <a:ext uri="{FF2B5EF4-FFF2-40B4-BE49-F238E27FC236}">
                <a16:creationId xmlns:a16="http://schemas.microsoft.com/office/drawing/2014/main" id="{51CEFFF6-B521-A446-B2FB-98861B22D854}"/>
              </a:ext>
            </a:extLst>
          </p:cNvPr>
          <p:cNvSpPr>
            <a:spLocks noGrp="1"/>
          </p:cNvSpPr>
          <p:nvPr>
            <p:ph idx="1"/>
          </p:nvPr>
        </p:nvSpPr>
        <p:spPr>
          <a:xfrm>
            <a:off x="395536" y="1219200"/>
            <a:ext cx="9083352" cy="2133325"/>
          </a:xfrm>
        </p:spPr>
        <p:txBody>
          <a:bodyPr/>
          <a:lstStyle/>
          <a:p>
            <a:r>
              <a:rPr lang="en-US" dirty="0"/>
              <a:t>Aggregates on perturbed data suffer from error</a:t>
            </a:r>
          </a:p>
          <a:p>
            <a:r>
              <a:rPr lang="en-US" dirty="0"/>
              <a:t>Idea: sample of retained </a:t>
            </a:r>
            <a:r>
              <a:rPr lang="en-US" dirty="0" err="1"/>
              <a:t>data&amp;from</a:t>
            </a:r>
            <a:r>
              <a:rPr lang="en-US" dirty="0"/>
              <a:t> replacing pdf</a:t>
            </a:r>
          </a:p>
          <a:p>
            <a:pPr lvl="1"/>
            <a:r>
              <a:rPr lang="en-US" dirty="0"/>
              <a:t>remove estimated effect of replacement</a:t>
            </a:r>
          </a:p>
          <a:p>
            <a:pPr lvl="1"/>
            <a:r>
              <a:rPr lang="en-US" dirty="0"/>
              <a:t>estimate using retained sample</a:t>
            </a:r>
          </a:p>
          <a:p>
            <a:pPr lvl="1"/>
            <a:endParaRPr lang="en-US" dirty="0"/>
          </a:p>
        </p:txBody>
      </p:sp>
      <p:sp>
        <p:nvSpPr>
          <p:cNvPr id="4" name="Slide Number Placeholder 3">
            <a:extLst>
              <a:ext uri="{FF2B5EF4-FFF2-40B4-BE49-F238E27FC236}">
                <a16:creationId xmlns:a16="http://schemas.microsoft.com/office/drawing/2014/main" id="{14B43A80-7C7B-A347-B696-BC8D1EDBF7CB}"/>
              </a:ext>
            </a:extLst>
          </p:cNvPr>
          <p:cNvSpPr>
            <a:spLocks noGrp="1"/>
          </p:cNvSpPr>
          <p:nvPr>
            <p:ph type="sldNum" sz="quarter" idx="12"/>
          </p:nvPr>
        </p:nvSpPr>
        <p:spPr/>
        <p:txBody>
          <a:bodyPr/>
          <a:lstStyle/>
          <a:p>
            <a:fld id="{35B54189-C436-47D0-AC37-8484B13A8E13}" type="slidenum">
              <a:rPr lang="en-US" smtClean="0"/>
              <a:pPr/>
              <a:t>16</a:t>
            </a:fld>
            <a:endParaRPr lang="en-US"/>
          </a:p>
        </p:txBody>
      </p:sp>
      <p:sp>
        <p:nvSpPr>
          <p:cNvPr id="5" name="TextBox 4">
            <a:extLst>
              <a:ext uri="{FF2B5EF4-FFF2-40B4-BE49-F238E27FC236}">
                <a16:creationId xmlns:a16="http://schemas.microsoft.com/office/drawing/2014/main" id="{C78E6DD5-A662-DA46-A8AF-5366C159A22D}"/>
              </a:ext>
            </a:extLst>
          </p:cNvPr>
          <p:cNvSpPr txBox="1"/>
          <p:nvPr/>
        </p:nvSpPr>
        <p:spPr>
          <a:xfrm>
            <a:off x="899592" y="3252377"/>
            <a:ext cx="2880320" cy="461665"/>
          </a:xfrm>
          <a:prstGeom prst="rect">
            <a:avLst/>
          </a:prstGeom>
          <a:noFill/>
        </p:spPr>
        <p:txBody>
          <a:bodyPr wrap="square" rtlCol="0">
            <a:spAutoFit/>
          </a:bodyPr>
          <a:lstStyle/>
          <a:p>
            <a:pPr algn="ctr"/>
            <a:r>
              <a:rPr lang="en-US" dirty="0"/>
              <a:t>Queries on T</a:t>
            </a:r>
          </a:p>
        </p:txBody>
      </p:sp>
      <p:sp>
        <p:nvSpPr>
          <p:cNvPr id="6" name="TextBox 5">
            <a:extLst>
              <a:ext uri="{FF2B5EF4-FFF2-40B4-BE49-F238E27FC236}">
                <a16:creationId xmlns:a16="http://schemas.microsoft.com/office/drawing/2014/main" id="{B7191A28-342C-5B47-9FB5-95FBD95A5F35}"/>
              </a:ext>
            </a:extLst>
          </p:cNvPr>
          <p:cNvSpPr txBox="1"/>
          <p:nvPr/>
        </p:nvSpPr>
        <p:spPr>
          <a:xfrm>
            <a:off x="899592" y="4148012"/>
            <a:ext cx="2880320" cy="461665"/>
          </a:xfrm>
          <a:prstGeom prst="rect">
            <a:avLst/>
          </a:prstGeom>
          <a:noFill/>
          <a:ln w="38100">
            <a:solidFill>
              <a:schemeClr val="tx1"/>
            </a:solidFill>
          </a:ln>
        </p:spPr>
        <p:txBody>
          <a:bodyPr wrap="square" rtlCol="0">
            <a:spAutoFit/>
          </a:bodyPr>
          <a:lstStyle/>
          <a:p>
            <a:pPr algn="ctr"/>
            <a:r>
              <a:rPr lang="en-US" dirty="0"/>
              <a:t>Translation</a:t>
            </a:r>
          </a:p>
        </p:txBody>
      </p:sp>
      <p:sp>
        <p:nvSpPr>
          <p:cNvPr id="7" name="TextBox 6">
            <a:extLst>
              <a:ext uri="{FF2B5EF4-FFF2-40B4-BE49-F238E27FC236}">
                <a16:creationId xmlns:a16="http://schemas.microsoft.com/office/drawing/2014/main" id="{9CF5DB73-83BD-434A-ABC2-1E7B31FEC893}"/>
              </a:ext>
            </a:extLst>
          </p:cNvPr>
          <p:cNvSpPr txBox="1"/>
          <p:nvPr/>
        </p:nvSpPr>
        <p:spPr>
          <a:xfrm>
            <a:off x="899592" y="5022960"/>
            <a:ext cx="2880320" cy="461665"/>
          </a:xfrm>
          <a:prstGeom prst="rect">
            <a:avLst/>
          </a:prstGeom>
          <a:noFill/>
        </p:spPr>
        <p:txBody>
          <a:bodyPr wrap="square" rtlCol="0">
            <a:spAutoFit/>
          </a:bodyPr>
          <a:lstStyle/>
          <a:p>
            <a:pPr algn="ctr"/>
            <a:r>
              <a:rPr lang="en-US" dirty="0"/>
              <a:t>Queries on T’</a:t>
            </a:r>
          </a:p>
        </p:txBody>
      </p:sp>
      <p:sp>
        <p:nvSpPr>
          <p:cNvPr id="8" name="TextBox 7">
            <a:extLst>
              <a:ext uri="{FF2B5EF4-FFF2-40B4-BE49-F238E27FC236}">
                <a16:creationId xmlns:a16="http://schemas.microsoft.com/office/drawing/2014/main" id="{E322BBBF-3CF5-734A-8F02-81ACDA7E493E}"/>
              </a:ext>
            </a:extLst>
          </p:cNvPr>
          <p:cNvSpPr txBox="1"/>
          <p:nvPr/>
        </p:nvSpPr>
        <p:spPr>
          <a:xfrm>
            <a:off x="5364088" y="5022959"/>
            <a:ext cx="2880320" cy="461665"/>
          </a:xfrm>
          <a:prstGeom prst="rect">
            <a:avLst/>
          </a:prstGeom>
          <a:noFill/>
        </p:spPr>
        <p:txBody>
          <a:bodyPr wrap="square" rtlCol="0">
            <a:spAutoFit/>
          </a:bodyPr>
          <a:lstStyle/>
          <a:p>
            <a:pPr algn="ctr"/>
            <a:r>
              <a:rPr lang="en-US" dirty="0"/>
              <a:t>Aggregates on T’</a:t>
            </a:r>
          </a:p>
        </p:txBody>
      </p:sp>
      <p:sp>
        <p:nvSpPr>
          <p:cNvPr id="9" name="TextBox 8">
            <a:extLst>
              <a:ext uri="{FF2B5EF4-FFF2-40B4-BE49-F238E27FC236}">
                <a16:creationId xmlns:a16="http://schemas.microsoft.com/office/drawing/2014/main" id="{72766663-28AE-034D-BE39-628B91F016A4}"/>
              </a:ext>
            </a:extLst>
          </p:cNvPr>
          <p:cNvSpPr txBox="1"/>
          <p:nvPr/>
        </p:nvSpPr>
        <p:spPr>
          <a:xfrm>
            <a:off x="5364088" y="4148011"/>
            <a:ext cx="2880320" cy="461665"/>
          </a:xfrm>
          <a:prstGeom prst="rect">
            <a:avLst/>
          </a:prstGeom>
          <a:noFill/>
          <a:ln w="38100">
            <a:solidFill>
              <a:schemeClr val="tx1"/>
            </a:solidFill>
          </a:ln>
        </p:spPr>
        <p:txBody>
          <a:bodyPr wrap="square" rtlCol="0">
            <a:spAutoFit/>
          </a:bodyPr>
          <a:lstStyle/>
          <a:p>
            <a:pPr algn="ctr"/>
            <a:r>
              <a:rPr lang="en-US" dirty="0"/>
              <a:t>Reconstruction</a:t>
            </a:r>
          </a:p>
        </p:txBody>
      </p:sp>
      <p:sp>
        <p:nvSpPr>
          <p:cNvPr id="10" name="TextBox 9">
            <a:extLst>
              <a:ext uri="{FF2B5EF4-FFF2-40B4-BE49-F238E27FC236}">
                <a16:creationId xmlns:a16="http://schemas.microsoft.com/office/drawing/2014/main" id="{90773C83-D1F4-524A-89D8-5010C5490568}"/>
              </a:ext>
            </a:extLst>
          </p:cNvPr>
          <p:cNvSpPr txBox="1"/>
          <p:nvPr/>
        </p:nvSpPr>
        <p:spPr>
          <a:xfrm>
            <a:off x="5364088" y="3252377"/>
            <a:ext cx="2880320" cy="461665"/>
          </a:xfrm>
          <a:prstGeom prst="rect">
            <a:avLst/>
          </a:prstGeom>
          <a:noFill/>
        </p:spPr>
        <p:txBody>
          <a:bodyPr wrap="square" rtlCol="0">
            <a:spAutoFit/>
          </a:bodyPr>
          <a:lstStyle/>
          <a:p>
            <a:pPr algn="ctr"/>
            <a:r>
              <a:rPr lang="en-US" dirty="0"/>
              <a:t>Aggregates on T</a:t>
            </a:r>
          </a:p>
        </p:txBody>
      </p:sp>
      <p:cxnSp>
        <p:nvCxnSpPr>
          <p:cNvPr id="12" name="Straight Arrow Connector 11">
            <a:extLst>
              <a:ext uri="{FF2B5EF4-FFF2-40B4-BE49-F238E27FC236}">
                <a16:creationId xmlns:a16="http://schemas.microsoft.com/office/drawing/2014/main" id="{0D56FBCB-6761-C44B-8778-FABF3BAC0BB7}"/>
              </a:ext>
            </a:extLst>
          </p:cNvPr>
          <p:cNvCxnSpPr>
            <a:stCxn id="5" idx="2"/>
            <a:endCxn id="6" idx="0"/>
          </p:cNvCxnSpPr>
          <p:nvPr/>
        </p:nvCxnSpPr>
        <p:spPr>
          <a:xfrm>
            <a:off x="2339752" y="3714042"/>
            <a:ext cx="0" cy="4339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50E362E-657D-874A-A14E-31AD7BAB70F4}"/>
              </a:ext>
            </a:extLst>
          </p:cNvPr>
          <p:cNvCxnSpPr>
            <a:cxnSpLocks/>
            <a:stCxn id="6" idx="2"/>
            <a:endCxn id="7" idx="0"/>
          </p:cNvCxnSpPr>
          <p:nvPr/>
        </p:nvCxnSpPr>
        <p:spPr>
          <a:xfrm>
            <a:off x="2339752" y="4609677"/>
            <a:ext cx="0" cy="4132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AB273D5-E631-F34C-89B6-4941CD436701}"/>
              </a:ext>
            </a:extLst>
          </p:cNvPr>
          <p:cNvCxnSpPr>
            <a:cxnSpLocks/>
            <a:stCxn id="9" idx="0"/>
            <a:endCxn id="10" idx="2"/>
          </p:cNvCxnSpPr>
          <p:nvPr/>
        </p:nvCxnSpPr>
        <p:spPr>
          <a:xfrm flipV="1">
            <a:off x="6804248" y="3714042"/>
            <a:ext cx="0" cy="4339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F4F8966-3DB1-1C45-ACD1-573E4F2A5F7F}"/>
              </a:ext>
            </a:extLst>
          </p:cNvPr>
          <p:cNvCxnSpPr>
            <a:cxnSpLocks/>
            <a:stCxn id="8" idx="0"/>
            <a:endCxn id="9" idx="2"/>
          </p:cNvCxnSpPr>
          <p:nvPr/>
        </p:nvCxnSpPr>
        <p:spPr>
          <a:xfrm flipV="1">
            <a:off x="6804248" y="4609676"/>
            <a:ext cx="0" cy="4132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Can 22">
            <a:extLst>
              <a:ext uri="{FF2B5EF4-FFF2-40B4-BE49-F238E27FC236}">
                <a16:creationId xmlns:a16="http://schemas.microsoft.com/office/drawing/2014/main" id="{F9EAE584-8AA3-C44B-975D-52452456E8BB}"/>
              </a:ext>
            </a:extLst>
          </p:cNvPr>
          <p:cNvSpPr/>
          <p:nvPr/>
        </p:nvSpPr>
        <p:spPr>
          <a:xfrm>
            <a:off x="4139952" y="5238943"/>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t>
            </a:r>
          </a:p>
        </p:txBody>
      </p:sp>
      <p:cxnSp>
        <p:nvCxnSpPr>
          <p:cNvPr id="25" name="Elbow Connector 24">
            <a:extLst>
              <a:ext uri="{FF2B5EF4-FFF2-40B4-BE49-F238E27FC236}">
                <a16:creationId xmlns:a16="http://schemas.microsoft.com/office/drawing/2014/main" id="{2B7131DB-E14E-5D4F-9BB1-A4EE44F8B512}"/>
              </a:ext>
            </a:extLst>
          </p:cNvPr>
          <p:cNvCxnSpPr>
            <a:stCxn id="7" idx="2"/>
            <a:endCxn id="23" idx="2"/>
          </p:cNvCxnSpPr>
          <p:nvPr/>
        </p:nvCxnSpPr>
        <p:spPr>
          <a:xfrm rot="16200000" flipH="1">
            <a:off x="3059095" y="4765282"/>
            <a:ext cx="361515" cy="180020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Elbow Connector 26">
            <a:extLst>
              <a:ext uri="{FF2B5EF4-FFF2-40B4-BE49-F238E27FC236}">
                <a16:creationId xmlns:a16="http://schemas.microsoft.com/office/drawing/2014/main" id="{A521266F-695D-D14A-B550-FAA1534FADB4}"/>
              </a:ext>
            </a:extLst>
          </p:cNvPr>
          <p:cNvCxnSpPr>
            <a:stCxn id="23" idx="4"/>
            <a:endCxn id="8" idx="2"/>
          </p:cNvCxnSpPr>
          <p:nvPr/>
        </p:nvCxnSpPr>
        <p:spPr>
          <a:xfrm flipV="1">
            <a:off x="5004048" y="5484624"/>
            <a:ext cx="1800200" cy="361516"/>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7C599E9-DE15-044E-806F-0ABDB8D26CEC}"/>
              </a:ext>
            </a:extLst>
          </p:cNvPr>
          <p:cNvSpPr txBox="1"/>
          <p:nvPr/>
        </p:nvSpPr>
        <p:spPr>
          <a:xfrm>
            <a:off x="2735797" y="3702454"/>
            <a:ext cx="2376264" cy="461665"/>
          </a:xfrm>
          <a:prstGeom prst="rect">
            <a:avLst/>
          </a:prstGeom>
          <a:noFill/>
        </p:spPr>
        <p:txBody>
          <a:bodyPr wrap="square" rtlCol="0">
            <a:spAutoFit/>
          </a:bodyPr>
          <a:lstStyle/>
          <a:p>
            <a:r>
              <a:rPr lang="en-US" dirty="0"/>
              <a:t>for multi-column</a:t>
            </a:r>
          </a:p>
        </p:txBody>
      </p:sp>
      <p:sp>
        <p:nvSpPr>
          <p:cNvPr id="13" name="TextBox 12">
            <a:extLst>
              <a:ext uri="{FF2B5EF4-FFF2-40B4-BE49-F238E27FC236}">
                <a16:creationId xmlns:a16="http://schemas.microsoft.com/office/drawing/2014/main" id="{719F44D3-2A3D-B14F-876D-CB084211EDC3}"/>
              </a:ext>
            </a:extLst>
          </p:cNvPr>
          <p:cNvSpPr txBox="1"/>
          <p:nvPr/>
        </p:nvSpPr>
        <p:spPr>
          <a:xfrm>
            <a:off x="6925200" y="2547427"/>
            <a:ext cx="2108462" cy="461665"/>
          </a:xfrm>
          <a:prstGeom prst="rect">
            <a:avLst/>
          </a:prstGeom>
          <a:noFill/>
        </p:spPr>
        <p:txBody>
          <a:bodyPr wrap="none" rtlCol="0">
            <a:spAutoFit/>
          </a:bodyPr>
          <a:lstStyle/>
          <a:p>
            <a:r>
              <a:rPr lang="en-US" b="1" dirty="0"/>
              <a:t>Reconstruction</a:t>
            </a:r>
          </a:p>
        </p:txBody>
      </p:sp>
      <p:sp>
        <p:nvSpPr>
          <p:cNvPr id="15" name="Right Arrow 14">
            <a:extLst>
              <a:ext uri="{FF2B5EF4-FFF2-40B4-BE49-F238E27FC236}">
                <a16:creationId xmlns:a16="http://schemas.microsoft.com/office/drawing/2014/main" id="{65DAC7B4-B083-8B40-9FA5-D579ADE47821}"/>
              </a:ext>
            </a:extLst>
          </p:cNvPr>
          <p:cNvSpPr/>
          <p:nvPr/>
        </p:nvSpPr>
        <p:spPr>
          <a:xfrm>
            <a:off x="6421144" y="2630310"/>
            <a:ext cx="504056" cy="3231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634F48E-4553-6545-8B9E-456119E33190}"/>
              </a:ext>
            </a:extLst>
          </p:cNvPr>
          <p:cNvSpPr txBox="1"/>
          <p:nvPr/>
        </p:nvSpPr>
        <p:spPr>
          <a:xfrm>
            <a:off x="0" y="3352525"/>
            <a:ext cx="1619672" cy="580531"/>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E1C2418F-F7BE-9047-B783-E874711004C6}"/>
              </a:ext>
            </a:extLst>
          </p:cNvPr>
          <p:cNvSpPr txBox="1"/>
          <p:nvPr/>
        </p:nvSpPr>
        <p:spPr>
          <a:xfrm>
            <a:off x="255679" y="5491656"/>
            <a:ext cx="3453611" cy="1200329"/>
          </a:xfrm>
          <a:prstGeom prst="rect">
            <a:avLst/>
          </a:prstGeom>
          <a:noFill/>
        </p:spPr>
        <p:txBody>
          <a:bodyPr wrap="square" rtlCol="0">
            <a:spAutoFit/>
          </a:bodyPr>
          <a:lstStyle/>
          <a:p>
            <a:r>
              <a:rPr lang="en-US" dirty="0"/>
              <a:t>select count(*)</a:t>
            </a:r>
          </a:p>
          <a:p>
            <a:r>
              <a:rPr lang="en-US" dirty="0"/>
              <a:t>from table</a:t>
            </a:r>
          </a:p>
          <a:p>
            <a:r>
              <a:rPr lang="en-US" dirty="0"/>
              <a:t>where salary &gt; 6000</a:t>
            </a:r>
          </a:p>
        </p:txBody>
      </p:sp>
      <p:sp>
        <p:nvSpPr>
          <p:cNvPr id="26" name="TextBox 25">
            <a:extLst>
              <a:ext uri="{FF2B5EF4-FFF2-40B4-BE49-F238E27FC236}">
                <a16:creationId xmlns:a16="http://schemas.microsoft.com/office/drawing/2014/main" id="{0B7A0EF8-63F2-2C4E-B7C9-B8165AED1E81}"/>
              </a:ext>
            </a:extLst>
          </p:cNvPr>
          <p:cNvSpPr txBox="1"/>
          <p:nvPr/>
        </p:nvSpPr>
        <p:spPr>
          <a:xfrm>
            <a:off x="5537989" y="6091822"/>
            <a:ext cx="1842323" cy="461665"/>
          </a:xfrm>
          <a:prstGeom prst="rect">
            <a:avLst/>
          </a:prstGeom>
          <a:noFill/>
        </p:spPr>
        <p:txBody>
          <a:bodyPr wrap="square" rtlCol="0">
            <a:spAutoFit/>
          </a:bodyPr>
          <a:lstStyle/>
          <a:p>
            <a:pPr algn="ctr"/>
            <a:r>
              <a:rPr lang="en-US" b="1" dirty="0"/>
              <a:t>answer = 3</a:t>
            </a:r>
          </a:p>
        </p:txBody>
      </p:sp>
      <p:sp>
        <p:nvSpPr>
          <p:cNvPr id="28" name="TextBox 27">
            <a:extLst>
              <a:ext uri="{FF2B5EF4-FFF2-40B4-BE49-F238E27FC236}">
                <a16:creationId xmlns:a16="http://schemas.microsoft.com/office/drawing/2014/main" id="{810A30BD-BA7B-A34F-8CD6-566206141109}"/>
              </a:ext>
            </a:extLst>
          </p:cNvPr>
          <p:cNvSpPr txBox="1"/>
          <p:nvPr/>
        </p:nvSpPr>
        <p:spPr>
          <a:xfrm>
            <a:off x="7428486" y="3298543"/>
            <a:ext cx="1842323" cy="830997"/>
          </a:xfrm>
          <a:prstGeom prst="rect">
            <a:avLst/>
          </a:prstGeom>
          <a:noFill/>
        </p:spPr>
        <p:txBody>
          <a:bodyPr wrap="square" rtlCol="0">
            <a:spAutoFit/>
          </a:bodyPr>
          <a:lstStyle/>
          <a:p>
            <a:pPr algn="ctr"/>
            <a:r>
              <a:rPr lang="en-US" b="1" dirty="0">
                <a:solidFill>
                  <a:srgbClr val="FF0000"/>
                </a:solidFill>
              </a:rPr>
              <a:t>revised answer = 2</a:t>
            </a:r>
          </a:p>
        </p:txBody>
      </p:sp>
    </p:spTree>
    <p:extLst>
      <p:ext uri="{BB962C8B-B14F-4D97-AF65-F5344CB8AC3E}">
        <p14:creationId xmlns:p14="http://schemas.microsoft.com/office/powerpoint/2010/main" val="20371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animBg="1"/>
      <p:bldP spid="10" grpId="0"/>
      <p:bldP spid="11" grpId="0"/>
      <p:bldP spid="24" grpId="0"/>
      <p:bldP spid="26" grpId="0"/>
      <p:bldP spid="26" grpId="1"/>
      <p:bldP spid="28" grpId="0"/>
      <p:bldP spid="2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F5AD-87A2-3946-8367-D6C2BD5AADE6}"/>
              </a:ext>
            </a:extLst>
          </p:cNvPr>
          <p:cNvSpPr>
            <a:spLocks noGrp="1"/>
          </p:cNvSpPr>
          <p:nvPr>
            <p:ph type="title"/>
          </p:nvPr>
        </p:nvSpPr>
        <p:spPr>
          <a:xfrm>
            <a:off x="0" y="274638"/>
            <a:ext cx="9144000" cy="792162"/>
          </a:xfrm>
        </p:spPr>
        <p:txBody>
          <a:bodyPr/>
          <a:lstStyle/>
          <a:p>
            <a:r>
              <a:rPr lang="en-US" dirty="0"/>
              <a:t>Reconstructing single-column count</a:t>
            </a:r>
          </a:p>
        </p:txBody>
      </p:sp>
      <p:sp>
        <p:nvSpPr>
          <p:cNvPr id="4" name="Slide Number Placeholder 3">
            <a:extLst>
              <a:ext uri="{FF2B5EF4-FFF2-40B4-BE49-F238E27FC236}">
                <a16:creationId xmlns:a16="http://schemas.microsoft.com/office/drawing/2014/main" id="{4BF9766B-052D-5245-BD24-02DF7C75FD69}"/>
              </a:ext>
            </a:extLst>
          </p:cNvPr>
          <p:cNvSpPr>
            <a:spLocks noGrp="1"/>
          </p:cNvSpPr>
          <p:nvPr>
            <p:ph type="sldNum" sz="quarter" idx="12"/>
          </p:nvPr>
        </p:nvSpPr>
        <p:spPr/>
        <p:txBody>
          <a:bodyPr/>
          <a:lstStyle/>
          <a:p>
            <a:fld id="{35B54189-C436-47D0-AC37-8484B13A8E13}" type="slidenum">
              <a:rPr lang="en-US" smtClean="0"/>
              <a:pPr/>
              <a:t>17</a:t>
            </a:fld>
            <a:endParaRPr lang="en-US"/>
          </a:p>
        </p:txBody>
      </p:sp>
      <p:graphicFrame>
        <p:nvGraphicFramePr>
          <p:cNvPr id="5" name="Table 4">
            <a:extLst>
              <a:ext uri="{FF2B5EF4-FFF2-40B4-BE49-F238E27FC236}">
                <a16:creationId xmlns:a16="http://schemas.microsoft.com/office/drawing/2014/main" id="{F39BACD2-599E-234E-9472-7D6C98614C31}"/>
              </a:ext>
            </a:extLst>
          </p:cNvPr>
          <p:cNvGraphicFramePr>
            <a:graphicFrameLocks noGrp="1"/>
          </p:cNvGraphicFramePr>
          <p:nvPr>
            <p:extLst/>
          </p:nvPr>
        </p:nvGraphicFramePr>
        <p:xfrm>
          <a:off x="899592" y="2132856"/>
          <a:ext cx="1091952" cy="2304255"/>
        </p:xfrm>
        <a:graphic>
          <a:graphicData uri="http://schemas.openxmlformats.org/drawingml/2006/table">
            <a:tbl>
              <a:tblPr firstRow="1" bandRow="1">
                <a:tableStyleId>{073A0DAA-6AF3-43AB-8588-CEC1D06C72B9}</a:tableStyleId>
              </a:tblPr>
              <a:tblGrid>
                <a:gridCol w="1091952">
                  <a:extLst>
                    <a:ext uri="{9D8B030D-6E8A-4147-A177-3AD203B41FA5}">
                      <a16:colId xmlns:a16="http://schemas.microsoft.com/office/drawing/2014/main" val="363268825"/>
                    </a:ext>
                  </a:extLst>
                </a:gridCol>
              </a:tblGrid>
              <a:tr h="460851">
                <a:tc>
                  <a:txBody>
                    <a:bodyPr/>
                    <a:lstStyle/>
                    <a:p>
                      <a:pPr algn="ctr"/>
                      <a:r>
                        <a:rPr lang="en-US" dirty="0"/>
                        <a:t>salary</a:t>
                      </a:r>
                    </a:p>
                  </a:txBody>
                  <a:tcPr/>
                </a:tc>
                <a:extLst>
                  <a:ext uri="{0D108BD9-81ED-4DB2-BD59-A6C34878D82A}">
                    <a16:rowId xmlns:a16="http://schemas.microsoft.com/office/drawing/2014/main" val="1635331517"/>
                  </a:ext>
                </a:extLst>
              </a:tr>
              <a:tr h="460851">
                <a:tc>
                  <a:txBody>
                    <a:bodyPr/>
                    <a:lstStyle/>
                    <a:p>
                      <a:pPr algn="ctr"/>
                      <a:r>
                        <a:rPr lang="en-US" dirty="0"/>
                        <a:t>10500</a:t>
                      </a:r>
                    </a:p>
                  </a:txBody>
                  <a:tcPr/>
                </a:tc>
                <a:extLst>
                  <a:ext uri="{0D108BD9-81ED-4DB2-BD59-A6C34878D82A}">
                    <a16:rowId xmlns:a16="http://schemas.microsoft.com/office/drawing/2014/main" val="3770931080"/>
                  </a:ext>
                </a:extLst>
              </a:tr>
              <a:tr h="460851">
                <a:tc>
                  <a:txBody>
                    <a:bodyPr/>
                    <a:lstStyle/>
                    <a:p>
                      <a:pPr algn="ctr"/>
                      <a:r>
                        <a:rPr lang="en-US" dirty="0">
                          <a:solidFill>
                            <a:srgbClr val="FF0000"/>
                          </a:solidFill>
                        </a:rPr>
                        <a:t>7500</a:t>
                      </a:r>
                    </a:p>
                  </a:txBody>
                  <a:tcPr/>
                </a:tc>
                <a:extLst>
                  <a:ext uri="{0D108BD9-81ED-4DB2-BD59-A6C34878D82A}">
                    <a16:rowId xmlns:a16="http://schemas.microsoft.com/office/drawing/2014/main" val="471892900"/>
                  </a:ext>
                </a:extLst>
              </a:tr>
              <a:tr h="460851">
                <a:tc>
                  <a:txBody>
                    <a:bodyPr/>
                    <a:lstStyle/>
                    <a:p>
                      <a:pPr algn="ctr"/>
                      <a:r>
                        <a:rPr lang="en-US" dirty="0"/>
                        <a:t>6900</a:t>
                      </a:r>
                    </a:p>
                  </a:txBody>
                  <a:tcPr/>
                </a:tc>
                <a:extLst>
                  <a:ext uri="{0D108BD9-81ED-4DB2-BD59-A6C34878D82A}">
                    <a16:rowId xmlns:a16="http://schemas.microsoft.com/office/drawing/2014/main" val="4013717269"/>
                  </a:ext>
                </a:extLst>
              </a:tr>
              <a:tr h="460851">
                <a:tc>
                  <a:txBody>
                    <a:bodyPr/>
                    <a:lstStyle/>
                    <a:p>
                      <a:pPr algn="ctr"/>
                      <a:r>
                        <a:rPr lang="en-US" dirty="0">
                          <a:solidFill>
                            <a:srgbClr val="FF0000"/>
                          </a:solidFill>
                        </a:rPr>
                        <a:t>4000</a:t>
                      </a:r>
                    </a:p>
                  </a:txBody>
                  <a:tcPr/>
                </a:tc>
                <a:extLst>
                  <a:ext uri="{0D108BD9-81ED-4DB2-BD59-A6C34878D82A}">
                    <a16:rowId xmlns:a16="http://schemas.microsoft.com/office/drawing/2014/main" val="147748990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0A5837-9C05-7340-8C14-2E8BD3F357DB}"/>
                  </a:ext>
                </a:extLst>
              </p:cNvPr>
              <p:cNvSpPr txBox="1"/>
              <p:nvPr/>
            </p:nvSpPr>
            <p:spPr>
              <a:xfrm>
                <a:off x="3491880" y="2503885"/>
                <a:ext cx="16561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oMath>
                  </m:oMathPara>
                </a14:m>
                <a:endParaRPr lang="en-US" dirty="0"/>
              </a:p>
            </p:txBody>
          </p:sp>
        </mc:Choice>
        <mc:Fallback xmlns="">
          <p:sp>
            <p:nvSpPr>
              <p:cNvPr id="6" name="TextBox 5">
                <a:extLst>
                  <a:ext uri="{FF2B5EF4-FFF2-40B4-BE49-F238E27FC236}">
                    <a16:creationId xmlns:a16="http://schemas.microsoft.com/office/drawing/2014/main" id="{CB0A5837-9C05-7340-8C14-2E8BD3F357DB}"/>
                  </a:ext>
                </a:extLst>
              </p:cNvPr>
              <p:cNvSpPr txBox="1">
                <a:spLocks noRot="1" noChangeAspect="1" noMove="1" noResize="1" noEditPoints="1" noAdjustHandles="1" noChangeArrowheads="1" noChangeShapeType="1" noTextEdit="1"/>
              </p:cNvSpPr>
              <p:nvPr/>
            </p:nvSpPr>
            <p:spPr>
              <a:xfrm>
                <a:off x="3491880" y="2503885"/>
                <a:ext cx="1656184" cy="461665"/>
              </a:xfrm>
              <a:prstGeom prst="rect">
                <a:avLst/>
              </a:prstGeom>
              <a:blipFill>
                <a:blip r:embed="rId3"/>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BCCED1-50F1-0E4D-818D-7CD0DB2F92E5}"/>
                  </a:ext>
                </a:extLst>
              </p:cNvPr>
              <p:cNvSpPr txBox="1"/>
              <p:nvPr/>
            </p:nvSpPr>
            <p:spPr>
              <a:xfrm>
                <a:off x="2573288" y="3501008"/>
                <a:ext cx="3493368" cy="793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h𝑖𝑔h</m:t>
                          </m:r>
                          <m:r>
                            <a:rPr lang="en-US" b="0" i="1" smtClean="0">
                              <a:latin typeface="Cambria Math" panose="02040503050406030204" pitchFamily="18" charset="0"/>
                            </a:rPr>
                            <m:t>−</m:t>
                          </m:r>
                          <m:r>
                            <a:rPr lang="en-US" b="0" i="1" smtClean="0">
                              <a:latin typeface="Cambria Math" panose="02040503050406030204" pitchFamily="18" charset="0"/>
                            </a:rPr>
                            <m:t>𝑙𝑜𝑤</m:t>
                          </m:r>
                        </m:num>
                        <m:den>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𝑚𝑖𝑛</m:t>
                          </m:r>
                        </m:den>
                      </m:f>
                    </m:oMath>
                  </m:oMathPara>
                </a14:m>
                <a:endParaRPr lang="en-US" dirty="0"/>
              </a:p>
            </p:txBody>
          </p:sp>
        </mc:Choice>
        <mc:Fallback xmlns="">
          <p:sp>
            <p:nvSpPr>
              <p:cNvPr id="7" name="TextBox 6">
                <a:extLst>
                  <a:ext uri="{FF2B5EF4-FFF2-40B4-BE49-F238E27FC236}">
                    <a16:creationId xmlns:a16="http://schemas.microsoft.com/office/drawing/2014/main" id="{7DBCCED1-50F1-0E4D-818D-7CD0DB2F92E5}"/>
                  </a:ext>
                </a:extLst>
              </p:cNvPr>
              <p:cNvSpPr txBox="1">
                <a:spLocks noRot="1" noChangeAspect="1" noMove="1" noResize="1" noEditPoints="1" noAdjustHandles="1" noChangeArrowheads="1" noChangeShapeType="1" noTextEdit="1"/>
              </p:cNvSpPr>
              <p:nvPr/>
            </p:nvSpPr>
            <p:spPr>
              <a:xfrm>
                <a:off x="2573288" y="3501008"/>
                <a:ext cx="3493368" cy="793615"/>
              </a:xfrm>
              <a:prstGeom prst="rect">
                <a:avLst/>
              </a:prstGeom>
              <a:blipFill>
                <a:blip r:embed="rId4"/>
                <a:stretch>
                  <a:fillRect b="-483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72110667-5C03-2C46-9F71-B6ED550CCAE2}"/>
              </a:ext>
            </a:extLst>
          </p:cNvPr>
          <p:cNvCxnSpPr>
            <a:endCxn id="6" idx="1"/>
          </p:cNvCxnSpPr>
          <p:nvPr/>
        </p:nvCxnSpPr>
        <p:spPr>
          <a:xfrm flipV="1">
            <a:off x="1991544" y="2734718"/>
            <a:ext cx="1500336" cy="982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6BECBF-8BD9-BE45-9787-0F7E5EF3D851}"/>
              </a:ext>
            </a:extLst>
          </p:cNvPr>
          <p:cNvCxnSpPr>
            <a:cxnSpLocks/>
            <a:endCxn id="6" idx="1"/>
          </p:cNvCxnSpPr>
          <p:nvPr/>
        </p:nvCxnSpPr>
        <p:spPr>
          <a:xfrm flipV="1">
            <a:off x="1991544" y="2734718"/>
            <a:ext cx="1500336" cy="28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A99382-F663-5C4A-9DB0-A2E6DFD07791}"/>
              </a:ext>
            </a:extLst>
          </p:cNvPr>
          <p:cNvCxnSpPr>
            <a:cxnSpLocks/>
            <a:stCxn id="5" idx="3"/>
            <a:endCxn id="7" idx="1"/>
          </p:cNvCxnSpPr>
          <p:nvPr/>
        </p:nvCxnSpPr>
        <p:spPr>
          <a:xfrm>
            <a:off x="1991544" y="3284983"/>
            <a:ext cx="581744" cy="612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D2C03F-5716-8044-9F31-42F997911C2D}"/>
              </a:ext>
            </a:extLst>
          </p:cNvPr>
          <p:cNvCxnSpPr>
            <a:cxnSpLocks/>
            <a:endCxn id="7" idx="1"/>
          </p:cNvCxnSpPr>
          <p:nvPr/>
        </p:nvCxnSpPr>
        <p:spPr>
          <a:xfrm flipV="1">
            <a:off x="1991544" y="3897816"/>
            <a:ext cx="581744" cy="3410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DA0E0780-FBE4-1944-B893-AB71B73F4EF7}"/>
              </a:ext>
            </a:extLst>
          </p:cNvPr>
          <p:cNvSpPr/>
          <p:nvPr/>
        </p:nvSpPr>
        <p:spPr>
          <a:xfrm>
            <a:off x="6066656" y="2503885"/>
            <a:ext cx="803520" cy="2127547"/>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B6FE46E-15B7-294B-AD7A-3D22E35B4825}"/>
              </a:ext>
            </a:extLst>
          </p:cNvPr>
          <p:cNvSpPr txBox="1"/>
          <p:nvPr/>
        </p:nvSpPr>
        <p:spPr>
          <a:xfrm>
            <a:off x="6648400" y="2948126"/>
            <a:ext cx="731912" cy="707886"/>
          </a:xfrm>
          <a:prstGeom prst="rect">
            <a:avLst/>
          </a:prstGeom>
          <a:noFill/>
        </p:spPr>
        <p:txBody>
          <a:bodyPr wrap="square" rtlCol="0">
            <a:spAutoFit/>
          </a:bodyPr>
          <a:lstStyle/>
          <a:p>
            <a:r>
              <a:rPr lang="en-US" sz="4000" b="1" dirty="0"/>
              <a:t>+</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2F80DF3-4F14-8247-B24D-A90E228E7F67}"/>
                  </a:ext>
                </a:extLst>
              </p:cNvPr>
              <p:cNvSpPr txBox="1"/>
              <p:nvPr/>
            </p:nvSpPr>
            <p:spPr>
              <a:xfrm>
                <a:off x="6917784" y="3292544"/>
                <a:ext cx="16561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r>
                            <a:rPr lang="en-US" b="0" i="1" smtClean="0">
                              <a:latin typeface="Cambria Math" panose="02040503050406030204" pitchFamily="18" charset="0"/>
                            </a:rPr>
                            <m:t>′</m:t>
                          </m:r>
                        </m:sub>
                      </m:sSub>
                    </m:oMath>
                  </m:oMathPara>
                </a14:m>
                <a:endParaRPr lang="en-US" dirty="0"/>
              </a:p>
            </p:txBody>
          </p:sp>
        </mc:Choice>
        <mc:Fallback xmlns="">
          <p:sp>
            <p:nvSpPr>
              <p:cNvPr id="21" name="TextBox 20">
                <a:extLst>
                  <a:ext uri="{FF2B5EF4-FFF2-40B4-BE49-F238E27FC236}">
                    <a16:creationId xmlns:a16="http://schemas.microsoft.com/office/drawing/2014/main" id="{A2F80DF3-4F14-8247-B24D-A90E228E7F67}"/>
                  </a:ext>
                </a:extLst>
              </p:cNvPr>
              <p:cNvSpPr txBox="1">
                <a:spLocks noRot="1" noChangeAspect="1" noMove="1" noResize="1" noEditPoints="1" noAdjustHandles="1" noChangeArrowheads="1" noChangeShapeType="1" noTextEdit="1"/>
              </p:cNvSpPr>
              <p:nvPr/>
            </p:nvSpPr>
            <p:spPr>
              <a:xfrm>
                <a:off x="6917784" y="3292544"/>
                <a:ext cx="1656184" cy="461665"/>
              </a:xfrm>
              <a:prstGeom prst="rect">
                <a:avLst/>
              </a:prstGeom>
              <a:blipFill>
                <a:blip r:embed="rId5"/>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7E19DB6-9CC5-0349-8C65-9E2484FD499E}"/>
              </a:ext>
            </a:extLst>
          </p:cNvPr>
          <p:cNvSpPr txBox="1"/>
          <p:nvPr/>
        </p:nvSpPr>
        <p:spPr>
          <a:xfrm>
            <a:off x="391608" y="1019186"/>
            <a:ext cx="8500872" cy="1077218"/>
          </a:xfrm>
          <a:prstGeom prst="rect">
            <a:avLst/>
          </a:prstGeom>
          <a:noFill/>
        </p:spPr>
        <p:txBody>
          <a:bodyPr wrap="square" rtlCol="0">
            <a:spAutoFit/>
          </a:bodyPr>
          <a:lstStyle/>
          <a:p>
            <a:r>
              <a:rPr lang="en-US" sz="3200" dirty="0"/>
              <a:t>Assuming uniform replacing pdf in [</a:t>
            </a:r>
            <a:r>
              <a:rPr lang="en-US" sz="3200" dirty="0" err="1"/>
              <a:t>min,max</a:t>
            </a:r>
            <a:r>
              <a:rPr lang="en-US" sz="3200" dirty="0"/>
              <a:t>] </a:t>
            </a:r>
          </a:p>
          <a:p>
            <a:r>
              <a:rPr lang="en-US" sz="3200" dirty="0"/>
              <a:t>select count(*) from table where low&lt;salary&lt;high</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24BE14-5E97-9F45-8FA2-0A6B2458EB20}"/>
                  </a:ext>
                </a:extLst>
              </p:cNvPr>
              <p:cNvSpPr txBox="1"/>
              <p:nvPr/>
            </p:nvSpPr>
            <p:spPr>
              <a:xfrm>
                <a:off x="815752" y="4869160"/>
                <a:ext cx="7140624" cy="1076705"/>
              </a:xfrm>
              <a:prstGeom prst="rect">
                <a:avLst/>
              </a:prstGeom>
              <a:noFill/>
            </p:spPr>
            <p:txBody>
              <a:bodyPr wrap="square" rtlCol="0">
                <a:spAutoFit/>
              </a:bodyPr>
              <a:lstStyle/>
              <a:p>
                <a:r>
                  <a:rPr lang="en-US" sz="3200" b="0" dirty="0"/>
                  <a:t>Estimate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𝑇</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𝑇</m:t>
                            </m:r>
                            <m:r>
                              <a:rPr lang="en-US" sz="3200" b="0" i="1" smtClean="0">
                                <a:latin typeface="Cambria Math" panose="02040503050406030204" pitchFamily="18" charset="0"/>
                              </a:rPr>
                              <m:t>′</m:t>
                            </m:r>
                          </m:sub>
                        </m:sSub>
                        <m:r>
                          <a:rPr lang="en-US" sz="3200" b="0" i="1" smtClean="0">
                            <a:latin typeface="Cambria Math" panose="02040503050406030204" pitchFamily="18" charset="0"/>
                          </a:rPr>
                          <m:t> − </m:t>
                        </m:r>
                        <m:d>
                          <m:dPr>
                            <m:ctrlPr>
                              <a:rPr lang="en-US" sz="3200" i="1">
                                <a:latin typeface="Cambria Math" panose="02040503050406030204" pitchFamily="18" charset="0"/>
                              </a:rPr>
                            </m:ctrlPr>
                          </m:dPr>
                          <m:e>
                            <m:r>
                              <a:rPr lang="en-US" sz="3200" i="1">
                                <a:latin typeface="Cambria Math" panose="02040503050406030204" pitchFamily="18" charset="0"/>
                              </a:rPr>
                              <m:t>1−</m:t>
                            </m:r>
                            <m:r>
                              <a:rPr lang="en-US" sz="3200" i="1">
                                <a:latin typeface="Cambria Math" panose="02040503050406030204" pitchFamily="18" charset="0"/>
                              </a:rPr>
                              <m:t>𝑝</m:t>
                            </m:r>
                          </m:e>
                        </m:d>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h𝑖𝑔h</m:t>
                            </m:r>
                            <m:r>
                              <a:rPr lang="en-US" sz="3200" i="1">
                                <a:latin typeface="Cambria Math" panose="02040503050406030204" pitchFamily="18" charset="0"/>
                              </a:rPr>
                              <m:t>−</m:t>
                            </m:r>
                            <m:r>
                              <a:rPr lang="en-US" sz="3200" i="1">
                                <a:latin typeface="Cambria Math" panose="02040503050406030204" pitchFamily="18" charset="0"/>
                              </a:rPr>
                              <m:t>𝑙𝑜𝑤</m:t>
                            </m:r>
                          </m:num>
                          <m:den>
                            <m:r>
                              <a:rPr lang="en-US" sz="3200" i="1">
                                <a:latin typeface="Cambria Math" panose="02040503050406030204" pitchFamily="18" charset="0"/>
                              </a:rPr>
                              <m:t>𝑚𝑎𝑥</m:t>
                            </m:r>
                            <m:r>
                              <a:rPr lang="en-US" sz="3200" i="1">
                                <a:latin typeface="Cambria Math" panose="02040503050406030204" pitchFamily="18" charset="0"/>
                              </a:rPr>
                              <m:t>−</m:t>
                            </m:r>
                            <m:r>
                              <a:rPr lang="en-US" sz="3200" i="1">
                                <a:latin typeface="Cambria Math" panose="02040503050406030204" pitchFamily="18" charset="0"/>
                              </a:rPr>
                              <m:t>𝑚𝑖𝑛</m:t>
                            </m:r>
                          </m:den>
                        </m:f>
                      </m:num>
                      <m:den>
                        <m:r>
                          <a:rPr lang="en-US" sz="3200" b="0" i="1" smtClean="0">
                            <a:latin typeface="Cambria Math" panose="02040503050406030204" pitchFamily="18" charset="0"/>
                          </a:rPr>
                          <m:t>𝑝</m:t>
                        </m:r>
                      </m:den>
                    </m:f>
                  </m:oMath>
                </a14:m>
                <a:endParaRPr lang="en-US" sz="3200" dirty="0"/>
              </a:p>
            </p:txBody>
          </p:sp>
        </mc:Choice>
        <mc:Fallback xmlns="">
          <p:sp>
            <p:nvSpPr>
              <p:cNvPr id="23" name="TextBox 22">
                <a:extLst>
                  <a:ext uri="{FF2B5EF4-FFF2-40B4-BE49-F238E27FC236}">
                    <a16:creationId xmlns:a16="http://schemas.microsoft.com/office/drawing/2014/main" id="{4C24BE14-5E97-9F45-8FA2-0A6B2458EB20}"/>
                  </a:ext>
                </a:extLst>
              </p:cNvPr>
              <p:cNvSpPr txBox="1">
                <a:spLocks noRot="1" noChangeAspect="1" noMove="1" noResize="1" noEditPoints="1" noAdjustHandles="1" noChangeArrowheads="1" noChangeShapeType="1" noTextEdit="1"/>
              </p:cNvSpPr>
              <p:nvPr/>
            </p:nvSpPr>
            <p:spPr>
              <a:xfrm>
                <a:off x="815752" y="4869160"/>
                <a:ext cx="7140624" cy="1076705"/>
              </a:xfrm>
              <a:prstGeom prst="rect">
                <a:avLst/>
              </a:prstGeom>
              <a:blipFill>
                <a:blip r:embed="rId6"/>
                <a:stretch>
                  <a:fillRect l="-1954" b="-348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8994104C-7502-E84C-94B4-DFC5A6E6EE93}"/>
              </a:ext>
            </a:extLst>
          </p:cNvPr>
          <p:cNvSpPr txBox="1"/>
          <p:nvPr/>
        </p:nvSpPr>
        <p:spPr>
          <a:xfrm>
            <a:off x="536058" y="6003745"/>
            <a:ext cx="6381726" cy="523220"/>
          </a:xfrm>
          <a:prstGeom prst="rect">
            <a:avLst/>
          </a:prstGeom>
          <a:noFill/>
        </p:spPr>
        <p:txBody>
          <a:bodyPr wrap="square" rtlCol="0">
            <a:spAutoFit/>
          </a:bodyPr>
          <a:lstStyle/>
          <a:p>
            <a:r>
              <a:rPr lang="en-US" sz="2800" dirty="0"/>
              <a:t>Maximum Likelihood, accurate for large n</a:t>
            </a:r>
          </a:p>
        </p:txBody>
      </p:sp>
      <p:sp>
        <p:nvSpPr>
          <p:cNvPr id="25" name="Oval 24">
            <a:extLst>
              <a:ext uri="{FF2B5EF4-FFF2-40B4-BE49-F238E27FC236}">
                <a16:creationId xmlns:a16="http://schemas.microsoft.com/office/drawing/2014/main" id="{1B8039D8-D040-A544-B82B-99433D56D9B4}"/>
              </a:ext>
            </a:extLst>
          </p:cNvPr>
          <p:cNvSpPr/>
          <p:nvPr/>
        </p:nvSpPr>
        <p:spPr>
          <a:xfrm>
            <a:off x="3491880" y="2405688"/>
            <a:ext cx="1656184" cy="775887"/>
          </a:xfrm>
          <a:prstGeom prst="ellipse">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23A5210-B216-924B-B875-D442E7C74ED5}"/>
              </a:ext>
            </a:extLst>
          </p:cNvPr>
          <p:cNvSpPr/>
          <p:nvPr/>
        </p:nvSpPr>
        <p:spPr>
          <a:xfrm>
            <a:off x="2647576" y="3337726"/>
            <a:ext cx="3724624" cy="1109933"/>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30835E7-921A-2E43-9236-B17CBB057C25}"/>
              </a:ext>
            </a:extLst>
          </p:cNvPr>
          <p:cNvSpPr txBox="1"/>
          <p:nvPr/>
        </p:nvSpPr>
        <p:spPr>
          <a:xfrm>
            <a:off x="4247964" y="1958708"/>
            <a:ext cx="4644516" cy="461665"/>
          </a:xfrm>
          <a:prstGeom prst="rect">
            <a:avLst/>
          </a:prstGeom>
          <a:noFill/>
        </p:spPr>
        <p:txBody>
          <a:bodyPr wrap="square" rtlCol="0">
            <a:spAutoFit/>
          </a:bodyPr>
          <a:lstStyle/>
          <a:p>
            <a:r>
              <a:rPr lang="en-US" dirty="0"/>
              <a:t>estimated count of original values</a:t>
            </a:r>
          </a:p>
        </p:txBody>
      </p:sp>
      <p:sp>
        <p:nvSpPr>
          <p:cNvPr id="28" name="TextBox 27">
            <a:extLst>
              <a:ext uri="{FF2B5EF4-FFF2-40B4-BE49-F238E27FC236}">
                <a16:creationId xmlns:a16="http://schemas.microsoft.com/office/drawing/2014/main" id="{2EA73DC0-2D9A-2849-BA65-161E6F529190}"/>
              </a:ext>
            </a:extLst>
          </p:cNvPr>
          <p:cNvSpPr txBox="1"/>
          <p:nvPr/>
        </p:nvSpPr>
        <p:spPr>
          <a:xfrm>
            <a:off x="1271115" y="4484111"/>
            <a:ext cx="4799064" cy="461665"/>
          </a:xfrm>
          <a:prstGeom prst="rect">
            <a:avLst/>
          </a:prstGeom>
          <a:noFill/>
        </p:spPr>
        <p:txBody>
          <a:bodyPr wrap="square" rtlCol="0">
            <a:spAutoFit/>
          </a:bodyPr>
          <a:lstStyle/>
          <a:p>
            <a:r>
              <a:rPr lang="en-US" dirty="0">
                <a:solidFill>
                  <a:srgbClr val="FF0000"/>
                </a:solidFill>
              </a:rPr>
              <a:t>estimated count from replacements</a:t>
            </a:r>
          </a:p>
        </p:txBody>
      </p:sp>
    </p:spTree>
    <p:extLst>
      <p:ext uri="{BB962C8B-B14F-4D97-AF65-F5344CB8AC3E}">
        <p14:creationId xmlns:p14="http://schemas.microsoft.com/office/powerpoint/2010/main" val="19317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9" grpId="0" animBg="1"/>
      <p:bldP spid="20" grpId="0"/>
      <p:bldP spid="21" grpId="0"/>
      <p:bldP spid="23" grpId="0"/>
      <p:bldP spid="24" grpId="0"/>
      <p:bldP spid="25" grpId="0" animBg="1"/>
      <p:bldP spid="26" grpId="0" animBg="1"/>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B658-2C50-EB49-A130-352C711648BE}"/>
              </a:ext>
            </a:extLst>
          </p:cNvPr>
          <p:cNvSpPr>
            <a:spLocks noGrp="1"/>
          </p:cNvSpPr>
          <p:nvPr>
            <p:ph type="title"/>
          </p:nvPr>
        </p:nvSpPr>
        <p:spPr>
          <a:xfrm>
            <a:off x="0" y="274638"/>
            <a:ext cx="9144000" cy="792162"/>
          </a:xfrm>
        </p:spPr>
        <p:txBody>
          <a:bodyPr/>
          <a:lstStyle/>
          <a:p>
            <a:r>
              <a:rPr lang="en-US" dirty="0"/>
              <a:t>Reconstructing multi-column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380271-90E1-FA45-A46C-DCD8CBF31954}"/>
                  </a:ext>
                </a:extLst>
              </p:cNvPr>
              <p:cNvSpPr>
                <a:spLocks noGrp="1"/>
              </p:cNvSpPr>
              <p:nvPr>
                <p:ph idx="1"/>
              </p:nvPr>
            </p:nvSpPr>
            <p:spPr>
              <a:xfrm>
                <a:off x="457200" y="1219201"/>
                <a:ext cx="8229600" cy="1345704"/>
              </a:xfrm>
            </p:spPr>
            <p:txBody>
              <a:bodyPr/>
              <a:lstStyle/>
              <a:p>
                <a:r>
                  <a:rPr lang="en-US" dirty="0"/>
                  <a:t>Significantly more complex</a:t>
                </a:r>
              </a:p>
              <a:p>
                <a:r>
                  <a:rPr lang="en-US" dirty="0"/>
                  <a:t>Requires computing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dirty="0"/>
                  <a:t> queries</a:t>
                </a:r>
              </a:p>
              <a:p>
                <a:r>
                  <a:rPr lang="en-US" dirty="0"/>
                  <a:t>Requires on transition matrix A</a:t>
                </a:r>
              </a:p>
              <a:p>
                <a:endParaRPr lang="en-US" dirty="0"/>
              </a:p>
            </p:txBody>
          </p:sp>
        </mc:Choice>
        <mc:Fallback xmlns="">
          <p:sp>
            <p:nvSpPr>
              <p:cNvPr id="3" name="Content Placeholder 2">
                <a:extLst>
                  <a:ext uri="{FF2B5EF4-FFF2-40B4-BE49-F238E27FC236}">
                    <a16:creationId xmlns:a16="http://schemas.microsoft.com/office/drawing/2014/main" id="{B7380271-90E1-FA45-A46C-DCD8CBF31954}"/>
                  </a:ext>
                </a:extLst>
              </p:cNvPr>
              <p:cNvSpPr>
                <a:spLocks noGrp="1" noRot="1" noChangeAspect="1" noMove="1" noResize="1" noEditPoints="1" noAdjustHandles="1" noChangeArrowheads="1" noChangeShapeType="1" noTextEdit="1"/>
              </p:cNvSpPr>
              <p:nvPr>
                <p:ph idx="1"/>
              </p:nvPr>
            </p:nvSpPr>
            <p:spPr>
              <a:xfrm>
                <a:off x="457200" y="1219201"/>
                <a:ext cx="8229600" cy="1345704"/>
              </a:xfrm>
              <a:blipFill>
                <a:blip r:embed="rId3"/>
                <a:stretch>
                  <a:fillRect l="-2006" t="-6604" b="-462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A3D45D5-260B-ED49-97BF-17333F5372BB}"/>
              </a:ext>
            </a:extLst>
          </p:cNvPr>
          <p:cNvSpPr>
            <a:spLocks noGrp="1"/>
          </p:cNvSpPr>
          <p:nvPr>
            <p:ph type="sldNum" sz="quarter" idx="12"/>
          </p:nvPr>
        </p:nvSpPr>
        <p:spPr/>
        <p:txBody>
          <a:bodyPr/>
          <a:lstStyle/>
          <a:p>
            <a:fld id="{35B54189-C436-47D0-AC37-8484B13A8E13}" type="slidenum">
              <a:rPr lang="en-US" smtClean="0"/>
              <a:pPr/>
              <a:t>18</a:t>
            </a:fld>
            <a:endParaRPr lang="en-US"/>
          </a:p>
        </p:txBody>
      </p:sp>
      <p:graphicFrame>
        <p:nvGraphicFramePr>
          <p:cNvPr id="5" name="Table 4">
            <a:extLst>
              <a:ext uri="{FF2B5EF4-FFF2-40B4-BE49-F238E27FC236}">
                <a16:creationId xmlns:a16="http://schemas.microsoft.com/office/drawing/2014/main" id="{9E344C38-2E83-CB4F-AD31-96F4DFD7F47C}"/>
              </a:ext>
            </a:extLst>
          </p:cNvPr>
          <p:cNvGraphicFramePr>
            <a:graphicFrameLocks noGrp="1"/>
          </p:cNvGraphicFramePr>
          <p:nvPr>
            <p:extLst/>
          </p:nvPr>
        </p:nvGraphicFramePr>
        <p:xfrm>
          <a:off x="323528" y="3230984"/>
          <a:ext cx="4680519" cy="1854200"/>
        </p:xfrm>
        <a:graphic>
          <a:graphicData uri="http://schemas.openxmlformats.org/drawingml/2006/table">
            <a:tbl>
              <a:tblPr firstRow="1" bandRow="1">
                <a:tableStyleId>{073A0DAA-6AF3-43AB-8588-CEC1D06C72B9}</a:tableStyleId>
              </a:tblPr>
              <a:tblGrid>
                <a:gridCol w="1560173">
                  <a:extLst>
                    <a:ext uri="{9D8B030D-6E8A-4147-A177-3AD203B41FA5}">
                      <a16:colId xmlns:a16="http://schemas.microsoft.com/office/drawing/2014/main" val="597639224"/>
                    </a:ext>
                  </a:extLst>
                </a:gridCol>
                <a:gridCol w="1560173">
                  <a:extLst>
                    <a:ext uri="{9D8B030D-6E8A-4147-A177-3AD203B41FA5}">
                      <a16:colId xmlns:a16="http://schemas.microsoft.com/office/drawing/2014/main" val="388550741"/>
                    </a:ext>
                  </a:extLst>
                </a:gridCol>
                <a:gridCol w="1560173">
                  <a:extLst>
                    <a:ext uri="{9D8B030D-6E8A-4147-A177-3AD203B41FA5}">
                      <a16:colId xmlns:a16="http://schemas.microsoft.com/office/drawing/2014/main" val="3287778221"/>
                    </a:ext>
                  </a:extLst>
                </a:gridCol>
              </a:tblGrid>
              <a:tr h="370840">
                <a:tc>
                  <a:txBody>
                    <a:bodyPr/>
                    <a:lstStyle/>
                    <a:p>
                      <a:pPr algn="ctr"/>
                      <a:r>
                        <a:rPr lang="en-US" dirty="0"/>
                        <a:t>Query</a:t>
                      </a:r>
                    </a:p>
                  </a:txBody>
                  <a:tcPr/>
                </a:tc>
                <a:tc>
                  <a:txBody>
                    <a:bodyPr/>
                    <a:lstStyle/>
                    <a:p>
                      <a:pPr algn="ctr"/>
                      <a:r>
                        <a:rPr lang="en-US" dirty="0"/>
                        <a:t>Aggregates(T)</a:t>
                      </a:r>
                    </a:p>
                  </a:txBody>
                  <a:tcPr/>
                </a:tc>
                <a:tc>
                  <a:txBody>
                    <a:bodyPr/>
                    <a:lstStyle/>
                    <a:p>
                      <a:pPr algn="ctr"/>
                      <a:r>
                        <a:rPr lang="en-US" dirty="0"/>
                        <a:t>Aggregates(T’)</a:t>
                      </a:r>
                    </a:p>
                  </a:txBody>
                  <a:tcPr/>
                </a:tc>
                <a:extLst>
                  <a:ext uri="{0D108BD9-81ED-4DB2-BD59-A6C34878D82A}">
                    <a16:rowId xmlns:a16="http://schemas.microsoft.com/office/drawing/2014/main" val="2734775912"/>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1490086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81768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143446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980955744"/>
                  </a:ext>
                </a:extLst>
              </a:tr>
            </a:tbl>
          </a:graphicData>
        </a:graphic>
      </p:graphicFrame>
      <p:sp>
        <p:nvSpPr>
          <p:cNvPr id="6" name="TextBox 5">
            <a:extLst>
              <a:ext uri="{FF2B5EF4-FFF2-40B4-BE49-F238E27FC236}">
                <a16:creationId xmlns:a16="http://schemas.microsoft.com/office/drawing/2014/main" id="{3A5EF060-7264-174D-8256-4CDAF21F3315}"/>
              </a:ext>
            </a:extLst>
          </p:cNvPr>
          <p:cNvSpPr txBox="1"/>
          <p:nvPr/>
        </p:nvSpPr>
        <p:spPr>
          <a:xfrm>
            <a:off x="5292080" y="3204304"/>
            <a:ext cx="3851920" cy="1938992"/>
          </a:xfrm>
          <a:prstGeom prst="rect">
            <a:avLst/>
          </a:prstGeom>
          <a:noFill/>
        </p:spPr>
        <p:txBody>
          <a:bodyPr wrap="square" rtlCol="0">
            <a:spAutoFit/>
          </a:bodyPr>
          <a:lstStyle/>
          <a:p>
            <a:pPr marL="342900" indent="-342900">
              <a:buFont typeface="Wingdings" pitchFamily="2" charset="2"/>
              <a:buChar char="Ø"/>
            </a:pPr>
            <a:r>
              <a:rPr lang="en-US" dirty="0"/>
              <a:t>Compute </a:t>
            </a:r>
            <a:r>
              <a:rPr lang="en-US" b="1" dirty="0"/>
              <a:t>y</a:t>
            </a:r>
          </a:p>
          <a:p>
            <a:pPr marL="342900" indent="-342900">
              <a:buFont typeface="Wingdings" pitchFamily="2" charset="2"/>
              <a:buChar char="Ø"/>
            </a:pPr>
            <a:r>
              <a:rPr lang="en-US" dirty="0"/>
              <a:t>Compute transition matrix</a:t>
            </a:r>
          </a:p>
          <a:p>
            <a:pPr marL="342900" indent="-342900">
              <a:buFont typeface="Wingdings" pitchFamily="2" charset="2"/>
              <a:buChar char="Ø"/>
            </a:pPr>
            <a:r>
              <a:rPr lang="en-US" dirty="0"/>
              <a:t>Estimate </a:t>
            </a:r>
            <a:r>
              <a:rPr lang="en-US" b="1" dirty="0"/>
              <a:t>x</a:t>
            </a:r>
          </a:p>
          <a:p>
            <a:pPr marL="800100" lvl="1" indent="-342900">
              <a:buFont typeface="Wingdings" pitchFamily="2" charset="2"/>
              <a:buChar char="Ø"/>
            </a:pPr>
            <a:r>
              <a:rPr lang="en-US" dirty="0"/>
              <a:t>Inverted A</a:t>
            </a:r>
          </a:p>
          <a:p>
            <a:pPr marL="800100" lvl="1" indent="-342900">
              <a:buFont typeface="Wingdings" pitchFamily="2" charset="2"/>
              <a:buChar char="Ø"/>
            </a:pPr>
            <a:r>
              <a:rPr lang="en-US" dirty="0"/>
              <a:t>Bayesian inference</a:t>
            </a:r>
          </a:p>
        </p:txBody>
      </p:sp>
    </p:spTree>
    <p:extLst>
      <p:ext uri="{BB962C8B-B14F-4D97-AF65-F5344CB8AC3E}">
        <p14:creationId xmlns:p14="http://schemas.microsoft.com/office/powerpoint/2010/main" val="110803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0F98-2F40-BA4E-B272-05D197003BD4}"/>
              </a:ext>
            </a:extLst>
          </p:cNvPr>
          <p:cNvSpPr>
            <a:spLocks noGrp="1"/>
          </p:cNvSpPr>
          <p:nvPr>
            <p:ph type="title"/>
          </p:nvPr>
        </p:nvSpPr>
        <p:spPr/>
        <p:txBody>
          <a:bodyPr/>
          <a:lstStyle/>
          <a:p>
            <a:r>
              <a:rPr lang="en-US" dirty="0"/>
              <a:t>Applications in data mining</a:t>
            </a:r>
          </a:p>
        </p:txBody>
      </p:sp>
      <p:sp>
        <p:nvSpPr>
          <p:cNvPr id="3" name="Content Placeholder 2">
            <a:extLst>
              <a:ext uri="{FF2B5EF4-FFF2-40B4-BE49-F238E27FC236}">
                <a16:creationId xmlns:a16="http://schemas.microsoft.com/office/drawing/2014/main" id="{1B9682E2-32FC-F94A-82C6-8502B6C3A54D}"/>
              </a:ext>
            </a:extLst>
          </p:cNvPr>
          <p:cNvSpPr>
            <a:spLocks noGrp="1"/>
          </p:cNvSpPr>
          <p:nvPr>
            <p:ph idx="1"/>
          </p:nvPr>
        </p:nvSpPr>
        <p:spPr>
          <a:xfrm>
            <a:off x="457200" y="1219201"/>
            <a:ext cx="8229600" cy="2713856"/>
          </a:xfrm>
        </p:spPr>
        <p:txBody>
          <a:bodyPr/>
          <a:lstStyle/>
          <a:p>
            <a:r>
              <a:rPr lang="en-US" dirty="0"/>
              <a:t>Data mining (a.k.a. ML) critical for applications</a:t>
            </a:r>
          </a:p>
          <a:p>
            <a:pPr lvl="1"/>
            <a:r>
              <a:rPr lang="en-US" dirty="0"/>
              <a:t>regulation restricts use on private data</a:t>
            </a:r>
          </a:p>
          <a:p>
            <a:r>
              <a:rPr lang="en-US" dirty="0"/>
              <a:t>Use randomized data to train models</a:t>
            </a:r>
          </a:p>
          <a:p>
            <a:pPr lvl="1"/>
            <a:r>
              <a:rPr lang="en-US" dirty="0"/>
              <a:t>error when training on randomized data due to noise</a:t>
            </a:r>
          </a:p>
          <a:p>
            <a:pPr lvl="1"/>
            <a:r>
              <a:rPr lang="en-US" b="1" dirty="0"/>
              <a:t>Train model based on reconstructed queries</a:t>
            </a:r>
          </a:p>
        </p:txBody>
      </p:sp>
      <p:sp>
        <p:nvSpPr>
          <p:cNvPr id="4" name="Slide Number Placeholder 3">
            <a:extLst>
              <a:ext uri="{FF2B5EF4-FFF2-40B4-BE49-F238E27FC236}">
                <a16:creationId xmlns:a16="http://schemas.microsoft.com/office/drawing/2014/main" id="{A1C063E0-9726-724B-B657-83E3C6F68660}"/>
              </a:ext>
            </a:extLst>
          </p:cNvPr>
          <p:cNvSpPr>
            <a:spLocks noGrp="1"/>
          </p:cNvSpPr>
          <p:nvPr>
            <p:ph type="sldNum" sz="quarter" idx="12"/>
          </p:nvPr>
        </p:nvSpPr>
        <p:spPr/>
        <p:txBody>
          <a:bodyPr/>
          <a:lstStyle/>
          <a:p>
            <a:fld id="{35B54189-C436-47D0-AC37-8484B13A8E13}" type="slidenum">
              <a:rPr lang="en-US" smtClean="0"/>
              <a:pPr/>
              <a:t>19</a:t>
            </a:fld>
            <a:endParaRPr lang="en-US"/>
          </a:p>
        </p:txBody>
      </p:sp>
      <p:sp>
        <p:nvSpPr>
          <p:cNvPr id="5" name="Oval 4">
            <a:extLst>
              <a:ext uri="{FF2B5EF4-FFF2-40B4-BE49-F238E27FC236}">
                <a16:creationId xmlns:a16="http://schemas.microsoft.com/office/drawing/2014/main" id="{ECD2CD8C-9148-F147-99CF-7556CBC1C6BE}"/>
              </a:ext>
            </a:extLst>
          </p:cNvPr>
          <p:cNvSpPr/>
          <p:nvPr/>
        </p:nvSpPr>
        <p:spPr>
          <a:xfrm>
            <a:off x="2991910" y="3875025"/>
            <a:ext cx="459017" cy="39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2088A1-D22A-0A45-99C3-44EA30CCF27E}"/>
              </a:ext>
            </a:extLst>
          </p:cNvPr>
          <p:cNvSpPr/>
          <p:nvPr/>
        </p:nvSpPr>
        <p:spPr>
          <a:xfrm>
            <a:off x="2532892" y="4720030"/>
            <a:ext cx="459017" cy="39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393C9B6-CAE9-DA4D-9E14-90404C41122D}"/>
              </a:ext>
            </a:extLst>
          </p:cNvPr>
          <p:cNvSpPr/>
          <p:nvPr/>
        </p:nvSpPr>
        <p:spPr>
          <a:xfrm>
            <a:off x="2073875" y="5565035"/>
            <a:ext cx="459017" cy="39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DC23985-5131-4B40-A47B-B39A074C46A6}"/>
              </a:ext>
            </a:extLst>
          </p:cNvPr>
          <p:cNvCxnSpPr>
            <a:cxnSpLocks/>
            <a:stCxn id="5" idx="3"/>
            <a:endCxn id="6" idx="0"/>
          </p:cNvCxnSpPr>
          <p:nvPr/>
        </p:nvCxnSpPr>
        <p:spPr>
          <a:xfrm flipH="1">
            <a:off x="2762401" y="4215130"/>
            <a:ext cx="296730" cy="5049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E7941DB-7766-024F-9B9D-865E321EFAEB}"/>
              </a:ext>
            </a:extLst>
          </p:cNvPr>
          <p:cNvCxnSpPr>
            <a:cxnSpLocks/>
            <a:stCxn id="6" idx="3"/>
            <a:endCxn id="7" idx="0"/>
          </p:cNvCxnSpPr>
          <p:nvPr/>
        </p:nvCxnSpPr>
        <p:spPr>
          <a:xfrm flipH="1">
            <a:off x="2303384" y="5060135"/>
            <a:ext cx="296730" cy="5049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2A4CCBD-FC27-9746-8F85-D81DCB64F8C9}"/>
              </a:ext>
            </a:extLst>
          </p:cNvPr>
          <p:cNvCxnSpPr>
            <a:cxnSpLocks/>
            <a:stCxn id="7" idx="3"/>
            <a:endCxn id="14" idx="0"/>
          </p:cNvCxnSpPr>
          <p:nvPr/>
        </p:nvCxnSpPr>
        <p:spPr>
          <a:xfrm flipH="1">
            <a:off x="1844366" y="5905140"/>
            <a:ext cx="296730" cy="5340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22676C6-F5CF-FC4E-8CF8-8CD6614D169D}"/>
              </a:ext>
            </a:extLst>
          </p:cNvPr>
          <p:cNvSpPr/>
          <p:nvPr/>
        </p:nvSpPr>
        <p:spPr>
          <a:xfrm>
            <a:off x="3450927" y="4749207"/>
            <a:ext cx="765029" cy="340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12" name="Rectangle 11">
            <a:extLst>
              <a:ext uri="{FF2B5EF4-FFF2-40B4-BE49-F238E27FC236}">
                <a16:creationId xmlns:a16="http://schemas.microsoft.com/office/drawing/2014/main" id="{DFB8E4F6-5E65-704C-8AA8-4553DC7207E3}"/>
              </a:ext>
            </a:extLst>
          </p:cNvPr>
          <p:cNvSpPr/>
          <p:nvPr/>
        </p:nvSpPr>
        <p:spPr>
          <a:xfrm>
            <a:off x="2991910" y="5594211"/>
            <a:ext cx="765029" cy="340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a:t>
            </a:r>
          </a:p>
        </p:txBody>
      </p:sp>
      <p:sp>
        <p:nvSpPr>
          <p:cNvPr id="13" name="Rectangle 12">
            <a:extLst>
              <a:ext uri="{FF2B5EF4-FFF2-40B4-BE49-F238E27FC236}">
                <a16:creationId xmlns:a16="http://schemas.microsoft.com/office/drawing/2014/main" id="{8C592C5E-11AD-DB4D-98A9-89BC845F356C}"/>
              </a:ext>
            </a:extLst>
          </p:cNvPr>
          <p:cNvSpPr/>
          <p:nvPr/>
        </p:nvSpPr>
        <p:spPr>
          <a:xfrm>
            <a:off x="2528252" y="6439216"/>
            <a:ext cx="765029" cy="340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14" name="Rectangle 13">
            <a:extLst>
              <a:ext uri="{FF2B5EF4-FFF2-40B4-BE49-F238E27FC236}">
                <a16:creationId xmlns:a16="http://schemas.microsoft.com/office/drawing/2014/main" id="{9AA4406E-B481-D04B-B9CF-769113B16944}"/>
              </a:ext>
            </a:extLst>
          </p:cNvPr>
          <p:cNvSpPr/>
          <p:nvPr/>
        </p:nvSpPr>
        <p:spPr>
          <a:xfrm>
            <a:off x="1461852" y="6439216"/>
            <a:ext cx="765029" cy="340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a:t>
            </a:r>
          </a:p>
        </p:txBody>
      </p:sp>
      <p:cxnSp>
        <p:nvCxnSpPr>
          <p:cNvPr id="15" name="Straight Arrow Connector 14">
            <a:extLst>
              <a:ext uri="{FF2B5EF4-FFF2-40B4-BE49-F238E27FC236}">
                <a16:creationId xmlns:a16="http://schemas.microsoft.com/office/drawing/2014/main" id="{BCACEAAD-C8FA-CD4B-B92F-2F1721A0E2F7}"/>
              </a:ext>
            </a:extLst>
          </p:cNvPr>
          <p:cNvCxnSpPr>
            <a:cxnSpLocks/>
            <a:stCxn id="7" idx="5"/>
            <a:endCxn id="13" idx="0"/>
          </p:cNvCxnSpPr>
          <p:nvPr/>
        </p:nvCxnSpPr>
        <p:spPr>
          <a:xfrm>
            <a:off x="2465671" y="5905140"/>
            <a:ext cx="445095" cy="5340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47CEE4F-2910-4C4B-B4C9-6ADA8C7FA934}"/>
              </a:ext>
            </a:extLst>
          </p:cNvPr>
          <p:cNvCxnSpPr>
            <a:cxnSpLocks/>
            <a:stCxn id="6" idx="5"/>
            <a:endCxn id="12" idx="0"/>
          </p:cNvCxnSpPr>
          <p:nvPr/>
        </p:nvCxnSpPr>
        <p:spPr>
          <a:xfrm>
            <a:off x="2924688" y="5060135"/>
            <a:ext cx="449736" cy="5340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C8C574A-10E7-C749-B02E-AD41EB24EEC9}"/>
              </a:ext>
            </a:extLst>
          </p:cNvPr>
          <p:cNvCxnSpPr>
            <a:cxnSpLocks/>
            <a:stCxn id="5" idx="5"/>
            <a:endCxn id="11" idx="0"/>
          </p:cNvCxnSpPr>
          <p:nvPr/>
        </p:nvCxnSpPr>
        <p:spPr>
          <a:xfrm>
            <a:off x="3383705" y="4215130"/>
            <a:ext cx="449736" cy="5340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BE5B880-162B-3443-A7DC-1B217728DFFE}"/>
              </a:ext>
            </a:extLst>
          </p:cNvPr>
          <p:cNvSpPr txBox="1"/>
          <p:nvPr/>
        </p:nvSpPr>
        <p:spPr>
          <a:xfrm>
            <a:off x="1624139" y="3634464"/>
            <a:ext cx="1367771" cy="425772"/>
          </a:xfrm>
          <a:prstGeom prst="rect">
            <a:avLst/>
          </a:prstGeom>
          <a:noFill/>
        </p:spPr>
        <p:txBody>
          <a:bodyPr wrap="square" rtlCol="0">
            <a:spAutoFit/>
          </a:bodyPr>
          <a:lstStyle/>
          <a:p>
            <a:r>
              <a:rPr lang="en-US" dirty="0"/>
              <a:t>Age &lt; 30</a:t>
            </a:r>
          </a:p>
        </p:txBody>
      </p:sp>
      <p:sp>
        <p:nvSpPr>
          <p:cNvPr id="19" name="TextBox 18">
            <a:extLst>
              <a:ext uri="{FF2B5EF4-FFF2-40B4-BE49-F238E27FC236}">
                <a16:creationId xmlns:a16="http://schemas.microsoft.com/office/drawing/2014/main" id="{5B29E1F3-AF0D-F143-AB1F-2077443F4699}"/>
              </a:ext>
            </a:extLst>
          </p:cNvPr>
          <p:cNvSpPr txBox="1"/>
          <p:nvPr/>
        </p:nvSpPr>
        <p:spPr>
          <a:xfrm>
            <a:off x="620319" y="4653234"/>
            <a:ext cx="1975293" cy="461665"/>
          </a:xfrm>
          <a:prstGeom prst="rect">
            <a:avLst/>
          </a:prstGeom>
          <a:noFill/>
        </p:spPr>
        <p:txBody>
          <a:bodyPr wrap="square" rtlCol="0">
            <a:spAutoFit/>
          </a:bodyPr>
          <a:lstStyle/>
          <a:p>
            <a:r>
              <a:rPr lang="en-US" dirty="0"/>
              <a:t>Salary &gt; 30k</a:t>
            </a:r>
          </a:p>
        </p:txBody>
      </p:sp>
      <p:sp>
        <p:nvSpPr>
          <p:cNvPr id="20" name="TextBox 19">
            <a:extLst>
              <a:ext uri="{FF2B5EF4-FFF2-40B4-BE49-F238E27FC236}">
                <a16:creationId xmlns:a16="http://schemas.microsoft.com/office/drawing/2014/main" id="{20B7F7FD-29BF-6C47-AC8D-55854E0597E8}"/>
              </a:ext>
            </a:extLst>
          </p:cNvPr>
          <p:cNvSpPr txBox="1"/>
          <p:nvPr/>
        </p:nvSpPr>
        <p:spPr>
          <a:xfrm>
            <a:off x="457200" y="5420808"/>
            <a:ext cx="1367771" cy="425772"/>
          </a:xfrm>
          <a:prstGeom prst="rect">
            <a:avLst/>
          </a:prstGeom>
          <a:noFill/>
        </p:spPr>
        <p:txBody>
          <a:bodyPr wrap="square" rtlCol="0">
            <a:spAutoFit/>
          </a:bodyPr>
          <a:lstStyle/>
          <a:p>
            <a:r>
              <a:rPr lang="en-US" dirty="0"/>
              <a:t>Age &lt; 21</a:t>
            </a:r>
          </a:p>
        </p:txBody>
      </p:sp>
      <p:sp>
        <p:nvSpPr>
          <p:cNvPr id="24" name="TextBox 23">
            <a:extLst>
              <a:ext uri="{FF2B5EF4-FFF2-40B4-BE49-F238E27FC236}">
                <a16:creationId xmlns:a16="http://schemas.microsoft.com/office/drawing/2014/main" id="{CFC6CA8A-0789-A245-98E3-B96B83AF4C6D}"/>
              </a:ext>
            </a:extLst>
          </p:cNvPr>
          <p:cNvSpPr txBox="1"/>
          <p:nvPr/>
        </p:nvSpPr>
        <p:spPr>
          <a:xfrm>
            <a:off x="4572000" y="3642812"/>
            <a:ext cx="4760016" cy="1077218"/>
          </a:xfrm>
          <a:prstGeom prst="rect">
            <a:avLst/>
          </a:prstGeom>
          <a:noFill/>
        </p:spPr>
        <p:txBody>
          <a:bodyPr wrap="square" rtlCol="0">
            <a:spAutoFit/>
          </a:bodyPr>
          <a:lstStyle/>
          <a:p>
            <a:r>
              <a:rPr lang="en-US" sz="3200" dirty="0"/>
              <a:t>Decision tree for credit risk </a:t>
            </a:r>
          </a:p>
          <a:p>
            <a:r>
              <a:rPr lang="en-US" sz="3200" dirty="0"/>
              <a:t>based on personal info</a:t>
            </a:r>
          </a:p>
        </p:txBody>
      </p:sp>
      <p:sp>
        <p:nvSpPr>
          <p:cNvPr id="25" name="TextBox 24">
            <a:extLst>
              <a:ext uri="{FF2B5EF4-FFF2-40B4-BE49-F238E27FC236}">
                <a16:creationId xmlns:a16="http://schemas.microsoft.com/office/drawing/2014/main" id="{9EE48B9C-58C9-1347-AF7B-6C8D7B62252F}"/>
              </a:ext>
            </a:extLst>
          </p:cNvPr>
          <p:cNvSpPr txBox="1"/>
          <p:nvPr/>
        </p:nvSpPr>
        <p:spPr>
          <a:xfrm>
            <a:off x="4572000" y="5060135"/>
            <a:ext cx="4344308" cy="646331"/>
          </a:xfrm>
          <a:prstGeom prst="rect">
            <a:avLst/>
          </a:prstGeom>
          <a:noFill/>
        </p:spPr>
        <p:txBody>
          <a:bodyPr wrap="square" rtlCol="0">
            <a:spAutoFit/>
          </a:bodyPr>
          <a:lstStyle/>
          <a:p>
            <a:r>
              <a:rPr lang="en-US" sz="3600" b="1" dirty="0"/>
              <a:t>(115, John, 35k,  24)</a:t>
            </a:r>
          </a:p>
        </p:txBody>
      </p:sp>
      <p:cxnSp>
        <p:nvCxnSpPr>
          <p:cNvPr id="27" name="Straight Arrow Connector 26">
            <a:extLst>
              <a:ext uri="{FF2B5EF4-FFF2-40B4-BE49-F238E27FC236}">
                <a16:creationId xmlns:a16="http://schemas.microsoft.com/office/drawing/2014/main" id="{7E8BF5EF-609F-354B-8FEE-9A68FDF0DEC6}"/>
              </a:ext>
            </a:extLst>
          </p:cNvPr>
          <p:cNvCxnSpPr>
            <a:cxnSpLocks/>
            <a:stCxn id="18" idx="3"/>
          </p:cNvCxnSpPr>
          <p:nvPr/>
        </p:nvCxnSpPr>
        <p:spPr>
          <a:xfrm flipH="1">
            <a:off x="2141096" y="3847350"/>
            <a:ext cx="850814" cy="1457617"/>
          </a:xfrm>
          <a:prstGeom prst="straightConnector1">
            <a:avLst/>
          </a:prstGeom>
          <a:ln w="79375">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769826C7-3250-3842-9189-C3FEAB5D3339}"/>
              </a:ext>
            </a:extLst>
          </p:cNvPr>
          <p:cNvCxnSpPr>
            <a:cxnSpLocks/>
          </p:cNvCxnSpPr>
          <p:nvPr/>
        </p:nvCxnSpPr>
        <p:spPr>
          <a:xfrm>
            <a:off x="2232296" y="5310937"/>
            <a:ext cx="887510" cy="1045000"/>
          </a:xfrm>
          <a:prstGeom prst="straightConnector1">
            <a:avLst/>
          </a:prstGeom>
          <a:ln w="79375">
            <a:tailEnd type="triangle"/>
          </a:ln>
        </p:spPr>
        <p:style>
          <a:lnRef idx="1">
            <a:schemeClr val="accent2"/>
          </a:lnRef>
          <a:fillRef idx="0">
            <a:schemeClr val="accent2"/>
          </a:fillRef>
          <a:effectRef idx="0">
            <a:schemeClr val="accent2"/>
          </a:effectRef>
          <a:fontRef idx="minor">
            <a:schemeClr val="tx1"/>
          </a:fontRef>
        </p:style>
      </p:cxnSp>
      <p:sp>
        <p:nvSpPr>
          <p:cNvPr id="31" name="Oval 30">
            <a:extLst>
              <a:ext uri="{FF2B5EF4-FFF2-40B4-BE49-F238E27FC236}">
                <a16:creationId xmlns:a16="http://schemas.microsoft.com/office/drawing/2014/main" id="{D6774340-01A0-984C-B76C-7FA8B86F61D3}"/>
              </a:ext>
            </a:extLst>
          </p:cNvPr>
          <p:cNvSpPr/>
          <p:nvPr/>
        </p:nvSpPr>
        <p:spPr>
          <a:xfrm>
            <a:off x="2290638" y="6309584"/>
            <a:ext cx="1402541" cy="54654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54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7E51-B9C7-3A45-804A-3ECC4D31CAA7}"/>
              </a:ext>
            </a:extLst>
          </p:cNvPr>
          <p:cNvSpPr>
            <a:spLocks noGrp="1"/>
          </p:cNvSpPr>
          <p:nvPr>
            <p:ph type="title"/>
          </p:nvPr>
        </p:nvSpPr>
        <p:spPr/>
        <p:txBody>
          <a:bodyPr/>
          <a:lstStyle/>
          <a:p>
            <a:r>
              <a:rPr lang="en-US" dirty="0"/>
              <a:t>The growth of sensitive data</a:t>
            </a:r>
          </a:p>
        </p:txBody>
      </p:sp>
      <p:sp>
        <p:nvSpPr>
          <p:cNvPr id="4" name="Slide Number Placeholder 3">
            <a:extLst>
              <a:ext uri="{FF2B5EF4-FFF2-40B4-BE49-F238E27FC236}">
                <a16:creationId xmlns:a16="http://schemas.microsoft.com/office/drawing/2014/main" id="{50CA0CAF-7768-6E47-838E-27E79163684D}"/>
              </a:ext>
            </a:extLst>
          </p:cNvPr>
          <p:cNvSpPr>
            <a:spLocks noGrp="1"/>
          </p:cNvSpPr>
          <p:nvPr>
            <p:ph type="sldNum" sz="quarter" idx="12"/>
          </p:nvPr>
        </p:nvSpPr>
        <p:spPr/>
        <p:txBody>
          <a:bodyPr/>
          <a:lstStyle/>
          <a:p>
            <a:fld id="{35B54189-C436-47D0-AC37-8484B13A8E13}" type="slidenum">
              <a:rPr lang="en-US" smtClean="0"/>
              <a:pPr/>
              <a:t>2</a:t>
            </a:fld>
            <a:endParaRPr lang="en-US"/>
          </a:p>
        </p:txBody>
      </p:sp>
      <p:pic>
        <p:nvPicPr>
          <p:cNvPr id="10" name="Picture 9">
            <a:extLst>
              <a:ext uri="{FF2B5EF4-FFF2-40B4-BE49-F238E27FC236}">
                <a16:creationId xmlns:a16="http://schemas.microsoft.com/office/drawing/2014/main" id="{0CAD4F9E-B86D-CE4C-BB54-B7028E757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1992" y="1053834"/>
            <a:ext cx="2510408" cy="1333654"/>
          </a:xfrm>
          <a:prstGeom prst="rect">
            <a:avLst/>
          </a:prstGeom>
        </p:spPr>
      </p:pic>
      <p:pic>
        <p:nvPicPr>
          <p:cNvPr id="12" name="Picture 11">
            <a:extLst>
              <a:ext uri="{FF2B5EF4-FFF2-40B4-BE49-F238E27FC236}">
                <a16:creationId xmlns:a16="http://schemas.microsoft.com/office/drawing/2014/main" id="{995D9AC6-EF0B-864F-AD2C-0BAD6B5AC8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2576" y="2740373"/>
            <a:ext cx="2191792" cy="1232883"/>
          </a:xfrm>
          <a:prstGeom prst="rect">
            <a:avLst/>
          </a:prstGeom>
        </p:spPr>
      </p:pic>
      <p:pic>
        <p:nvPicPr>
          <p:cNvPr id="14" name="Picture 13">
            <a:extLst>
              <a:ext uri="{FF2B5EF4-FFF2-40B4-BE49-F238E27FC236}">
                <a16:creationId xmlns:a16="http://schemas.microsoft.com/office/drawing/2014/main" id="{8365A5D3-C4ED-0843-AC06-6D79A35DB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7560" y="1373026"/>
            <a:ext cx="2550032" cy="1204616"/>
          </a:xfrm>
          <a:prstGeom prst="rect">
            <a:avLst/>
          </a:prstGeom>
        </p:spPr>
      </p:pic>
      <p:pic>
        <p:nvPicPr>
          <p:cNvPr id="16" name="Picture 15">
            <a:extLst>
              <a:ext uri="{FF2B5EF4-FFF2-40B4-BE49-F238E27FC236}">
                <a16:creationId xmlns:a16="http://schemas.microsoft.com/office/drawing/2014/main" id="{414DE448-6B1D-E64A-85C0-8683A75E95B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5442"/>
          <a:stretch/>
        </p:blipFill>
        <p:spPr>
          <a:xfrm>
            <a:off x="5940152" y="2550242"/>
            <a:ext cx="2138454" cy="1232883"/>
          </a:xfrm>
          <a:prstGeom prst="rect">
            <a:avLst/>
          </a:prstGeom>
        </p:spPr>
      </p:pic>
      <p:sp>
        <p:nvSpPr>
          <p:cNvPr id="17" name="Content Placeholder 2">
            <a:extLst>
              <a:ext uri="{FF2B5EF4-FFF2-40B4-BE49-F238E27FC236}">
                <a16:creationId xmlns:a16="http://schemas.microsoft.com/office/drawing/2014/main" id="{4361BB24-A605-5B44-B79E-ECAA2E64BDD0}"/>
              </a:ext>
            </a:extLst>
          </p:cNvPr>
          <p:cNvSpPr>
            <a:spLocks noGrp="1"/>
          </p:cNvSpPr>
          <p:nvPr>
            <p:ph idx="1"/>
          </p:nvPr>
        </p:nvSpPr>
        <p:spPr>
          <a:xfrm>
            <a:off x="457200" y="4326141"/>
            <a:ext cx="8229600" cy="1800022"/>
          </a:xfrm>
        </p:spPr>
        <p:txBody>
          <a:bodyPr/>
          <a:lstStyle/>
          <a:p>
            <a:r>
              <a:rPr lang="en-US" dirty="0"/>
              <a:t>Data volume and variety is growing</a:t>
            </a:r>
          </a:p>
          <a:p>
            <a:r>
              <a:rPr lang="en-US" dirty="0"/>
              <a:t>Some types of data are “sensitive”</a:t>
            </a:r>
          </a:p>
        </p:txBody>
      </p:sp>
    </p:spTree>
    <p:extLst>
      <p:ext uri="{BB962C8B-B14F-4D97-AF65-F5344CB8AC3E}">
        <p14:creationId xmlns:p14="http://schemas.microsoft.com/office/powerpoint/2010/main" val="244872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F562-A62E-F848-8330-7AC61832D3FE}"/>
              </a:ext>
            </a:extLst>
          </p:cNvPr>
          <p:cNvSpPr>
            <a:spLocks noGrp="1"/>
          </p:cNvSpPr>
          <p:nvPr>
            <p:ph type="title"/>
          </p:nvPr>
        </p:nvSpPr>
        <p:spPr/>
        <p:txBody>
          <a:bodyPr/>
          <a:lstStyle/>
          <a:p>
            <a:r>
              <a:rPr lang="en-US" dirty="0"/>
              <a:t>Applications in data mining</a:t>
            </a:r>
          </a:p>
        </p:txBody>
      </p:sp>
      <p:sp>
        <p:nvSpPr>
          <p:cNvPr id="3" name="Content Placeholder 2">
            <a:extLst>
              <a:ext uri="{FF2B5EF4-FFF2-40B4-BE49-F238E27FC236}">
                <a16:creationId xmlns:a16="http://schemas.microsoft.com/office/drawing/2014/main" id="{D102FB3A-221B-8949-9585-7C2C3268C863}"/>
              </a:ext>
            </a:extLst>
          </p:cNvPr>
          <p:cNvSpPr>
            <a:spLocks noGrp="1"/>
          </p:cNvSpPr>
          <p:nvPr>
            <p:ph idx="1"/>
          </p:nvPr>
        </p:nvSpPr>
        <p:spPr>
          <a:xfrm>
            <a:off x="457200" y="1219201"/>
            <a:ext cx="9083352" cy="1201687"/>
          </a:xfrm>
        </p:spPr>
        <p:txBody>
          <a:bodyPr/>
          <a:lstStyle/>
          <a:p>
            <a:r>
              <a:rPr lang="en-US" dirty="0"/>
              <a:t>Build models i.e. decision trees with </a:t>
            </a:r>
            <a:r>
              <a:rPr lang="en-US" b="1" dirty="0"/>
              <a:t>counts</a:t>
            </a:r>
          </a:p>
          <a:p>
            <a:r>
              <a:rPr lang="en-US" dirty="0"/>
              <a:t>Consider class variable as another column</a:t>
            </a:r>
          </a:p>
        </p:txBody>
      </p:sp>
      <p:sp>
        <p:nvSpPr>
          <p:cNvPr id="4" name="Slide Number Placeholder 3">
            <a:extLst>
              <a:ext uri="{FF2B5EF4-FFF2-40B4-BE49-F238E27FC236}">
                <a16:creationId xmlns:a16="http://schemas.microsoft.com/office/drawing/2014/main" id="{326F7712-1E27-2E40-9F17-44AD990A8411}"/>
              </a:ext>
            </a:extLst>
          </p:cNvPr>
          <p:cNvSpPr>
            <a:spLocks noGrp="1"/>
          </p:cNvSpPr>
          <p:nvPr>
            <p:ph type="sldNum" sz="quarter" idx="12"/>
          </p:nvPr>
        </p:nvSpPr>
        <p:spPr/>
        <p:txBody>
          <a:bodyPr/>
          <a:lstStyle/>
          <a:p>
            <a:fld id="{35B54189-C436-47D0-AC37-8484B13A8E13}" type="slidenum">
              <a:rPr lang="en-US" smtClean="0"/>
              <a:pPr/>
              <a:t>20</a:t>
            </a:fld>
            <a:endParaRPr lang="en-US"/>
          </a:p>
        </p:txBody>
      </p:sp>
      <p:sp>
        <p:nvSpPr>
          <p:cNvPr id="5" name="Oval 4">
            <a:extLst>
              <a:ext uri="{FF2B5EF4-FFF2-40B4-BE49-F238E27FC236}">
                <a16:creationId xmlns:a16="http://schemas.microsoft.com/office/drawing/2014/main" id="{36A9A97A-26D6-534B-8168-A429097A3BDD}"/>
              </a:ext>
            </a:extLst>
          </p:cNvPr>
          <p:cNvSpPr/>
          <p:nvPr/>
        </p:nvSpPr>
        <p:spPr>
          <a:xfrm>
            <a:off x="3464768" y="31409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D5D808C-49BD-B54F-8399-AD5079A112E3}"/>
              </a:ext>
            </a:extLst>
          </p:cNvPr>
          <p:cNvSpPr/>
          <p:nvPr/>
        </p:nvSpPr>
        <p:spPr>
          <a:xfrm>
            <a:off x="3032720" y="40572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2A90CFF-1D03-6B4B-87E9-C33A55563992}"/>
              </a:ext>
            </a:extLst>
          </p:cNvPr>
          <p:cNvSpPr/>
          <p:nvPr/>
        </p:nvSpPr>
        <p:spPr>
          <a:xfrm>
            <a:off x="2600672" y="49734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523389C-2A29-6A40-BABA-0D42C2DD2F25}"/>
              </a:ext>
            </a:extLst>
          </p:cNvPr>
          <p:cNvCxnSpPr>
            <a:cxnSpLocks/>
            <a:stCxn id="5" idx="3"/>
            <a:endCxn id="6" idx="0"/>
          </p:cNvCxnSpPr>
          <p:nvPr/>
        </p:nvCxnSpPr>
        <p:spPr>
          <a:xfrm flipH="1">
            <a:off x="3248744" y="3509744"/>
            <a:ext cx="279296" cy="5474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9F11E77-305E-FB42-81D8-ABE8DCA47ABE}"/>
              </a:ext>
            </a:extLst>
          </p:cNvPr>
          <p:cNvCxnSpPr>
            <a:cxnSpLocks/>
            <a:stCxn id="6" idx="3"/>
            <a:endCxn id="8" idx="0"/>
          </p:cNvCxnSpPr>
          <p:nvPr/>
        </p:nvCxnSpPr>
        <p:spPr>
          <a:xfrm flipH="1">
            <a:off x="2816696" y="4425984"/>
            <a:ext cx="279296" cy="5474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96E7ADA-D5D5-134C-AC71-20593AC1C498}"/>
              </a:ext>
            </a:extLst>
          </p:cNvPr>
          <p:cNvCxnSpPr>
            <a:cxnSpLocks/>
            <a:stCxn id="8" idx="3"/>
            <a:endCxn id="25" idx="0"/>
          </p:cNvCxnSpPr>
          <p:nvPr/>
        </p:nvCxnSpPr>
        <p:spPr>
          <a:xfrm flipH="1">
            <a:off x="2384648" y="5342224"/>
            <a:ext cx="279296" cy="579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36B63DAA-48EC-5B41-B061-C7E7D10B0A4F}"/>
              </a:ext>
            </a:extLst>
          </p:cNvPr>
          <p:cNvSpPr/>
          <p:nvPr/>
        </p:nvSpPr>
        <p:spPr>
          <a:xfrm>
            <a:off x="3896816" y="4088844"/>
            <a:ext cx="720080" cy="368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23" name="Rectangle 22">
            <a:extLst>
              <a:ext uri="{FF2B5EF4-FFF2-40B4-BE49-F238E27FC236}">
                <a16:creationId xmlns:a16="http://schemas.microsoft.com/office/drawing/2014/main" id="{D4AB22C5-4E79-2B40-A53C-DB90BF715C9A}"/>
              </a:ext>
            </a:extLst>
          </p:cNvPr>
          <p:cNvSpPr/>
          <p:nvPr/>
        </p:nvSpPr>
        <p:spPr>
          <a:xfrm>
            <a:off x="3464768" y="5005084"/>
            <a:ext cx="720080" cy="368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a:t>
            </a:r>
          </a:p>
        </p:txBody>
      </p:sp>
      <p:sp>
        <p:nvSpPr>
          <p:cNvPr id="24" name="Rectangle 23">
            <a:extLst>
              <a:ext uri="{FF2B5EF4-FFF2-40B4-BE49-F238E27FC236}">
                <a16:creationId xmlns:a16="http://schemas.microsoft.com/office/drawing/2014/main" id="{C18C17FA-A56F-F94C-BD0B-0BC1495108B2}"/>
              </a:ext>
            </a:extLst>
          </p:cNvPr>
          <p:cNvSpPr/>
          <p:nvPr/>
        </p:nvSpPr>
        <p:spPr>
          <a:xfrm>
            <a:off x="3028352" y="5921324"/>
            <a:ext cx="720080" cy="368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25" name="Rectangle 24">
            <a:extLst>
              <a:ext uri="{FF2B5EF4-FFF2-40B4-BE49-F238E27FC236}">
                <a16:creationId xmlns:a16="http://schemas.microsoft.com/office/drawing/2014/main" id="{7BB6D987-A578-BE47-A83B-60706C1E2667}"/>
              </a:ext>
            </a:extLst>
          </p:cNvPr>
          <p:cNvSpPr/>
          <p:nvPr/>
        </p:nvSpPr>
        <p:spPr>
          <a:xfrm>
            <a:off x="2024608" y="5921324"/>
            <a:ext cx="720080" cy="368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a:t>
            </a:r>
          </a:p>
        </p:txBody>
      </p:sp>
      <p:cxnSp>
        <p:nvCxnSpPr>
          <p:cNvPr id="27" name="Straight Arrow Connector 26">
            <a:extLst>
              <a:ext uri="{FF2B5EF4-FFF2-40B4-BE49-F238E27FC236}">
                <a16:creationId xmlns:a16="http://schemas.microsoft.com/office/drawing/2014/main" id="{B40015BC-285D-DE48-8E67-6D17D1FDBFFB}"/>
              </a:ext>
            </a:extLst>
          </p:cNvPr>
          <p:cNvCxnSpPr>
            <a:cxnSpLocks/>
            <a:stCxn id="8" idx="5"/>
            <a:endCxn id="24" idx="0"/>
          </p:cNvCxnSpPr>
          <p:nvPr/>
        </p:nvCxnSpPr>
        <p:spPr>
          <a:xfrm>
            <a:off x="2969448" y="5342224"/>
            <a:ext cx="418944" cy="579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B75DA4E-96AC-244D-9DA2-4E34FC54034C}"/>
              </a:ext>
            </a:extLst>
          </p:cNvPr>
          <p:cNvCxnSpPr>
            <a:cxnSpLocks/>
            <a:stCxn id="6" idx="5"/>
            <a:endCxn id="23" idx="0"/>
          </p:cNvCxnSpPr>
          <p:nvPr/>
        </p:nvCxnSpPr>
        <p:spPr>
          <a:xfrm>
            <a:off x="3401496" y="4425984"/>
            <a:ext cx="423312" cy="579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5E2C689-6DD9-BA40-BC2B-7144595FE281}"/>
              </a:ext>
            </a:extLst>
          </p:cNvPr>
          <p:cNvCxnSpPr>
            <a:cxnSpLocks/>
            <a:stCxn id="5" idx="5"/>
            <a:endCxn id="22" idx="0"/>
          </p:cNvCxnSpPr>
          <p:nvPr/>
        </p:nvCxnSpPr>
        <p:spPr>
          <a:xfrm>
            <a:off x="3833544" y="3509744"/>
            <a:ext cx="423312" cy="579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0BB67B7A-25E0-9A4C-A875-CFCD2E3B96EC}"/>
              </a:ext>
            </a:extLst>
          </p:cNvPr>
          <p:cNvSpPr txBox="1"/>
          <p:nvPr/>
        </p:nvSpPr>
        <p:spPr>
          <a:xfrm>
            <a:off x="2177360" y="2880127"/>
            <a:ext cx="1287408" cy="461665"/>
          </a:xfrm>
          <a:prstGeom prst="rect">
            <a:avLst/>
          </a:prstGeom>
          <a:noFill/>
        </p:spPr>
        <p:txBody>
          <a:bodyPr wrap="square" rtlCol="0">
            <a:spAutoFit/>
          </a:bodyPr>
          <a:lstStyle/>
          <a:p>
            <a:r>
              <a:rPr lang="en-US" dirty="0"/>
              <a:t>Age &lt; 30</a:t>
            </a:r>
          </a:p>
        </p:txBody>
      </p:sp>
      <p:sp>
        <p:nvSpPr>
          <p:cNvPr id="37" name="TextBox 36">
            <a:extLst>
              <a:ext uri="{FF2B5EF4-FFF2-40B4-BE49-F238E27FC236}">
                <a16:creationId xmlns:a16="http://schemas.microsoft.com/office/drawing/2014/main" id="{7C65EFA3-D7D0-CB4C-B245-B35C803EEEA7}"/>
              </a:ext>
            </a:extLst>
          </p:cNvPr>
          <p:cNvSpPr txBox="1"/>
          <p:nvPr/>
        </p:nvSpPr>
        <p:spPr>
          <a:xfrm>
            <a:off x="1078984" y="3984781"/>
            <a:ext cx="1701708" cy="461665"/>
          </a:xfrm>
          <a:prstGeom prst="rect">
            <a:avLst/>
          </a:prstGeom>
          <a:noFill/>
        </p:spPr>
        <p:txBody>
          <a:bodyPr wrap="square" rtlCol="0">
            <a:spAutoFit/>
          </a:bodyPr>
          <a:lstStyle/>
          <a:p>
            <a:r>
              <a:rPr lang="en-US" dirty="0"/>
              <a:t>Salary &gt; 30k</a:t>
            </a:r>
          </a:p>
        </p:txBody>
      </p:sp>
      <p:sp>
        <p:nvSpPr>
          <p:cNvPr id="38" name="TextBox 37">
            <a:extLst>
              <a:ext uri="{FF2B5EF4-FFF2-40B4-BE49-F238E27FC236}">
                <a16:creationId xmlns:a16="http://schemas.microsoft.com/office/drawing/2014/main" id="{208B83A6-FB81-7243-9AE4-0F1E5B7C5762}"/>
              </a:ext>
            </a:extLst>
          </p:cNvPr>
          <p:cNvSpPr txBox="1"/>
          <p:nvPr/>
        </p:nvSpPr>
        <p:spPr>
          <a:xfrm>
            <a:off x="1078984" y="4817062"/>
            <a:ext cx="1287408" cy="461665"/>
          </a:xfrm>
          <a:prstGeom prst="rect">
            <a:avLst/>
          </a:prstGeom>
          <a:noFill/>
        </p:spPr>
        <p:txBody>
          <a:bodyPr wrap="square" rtlCol="0">
            <a:spAutoFit/>
          </a:bodyPr>
          <a:lstStyle/>
          <a:p>
            <a:r>
              <a:rPr lang="en-US" dirty="0"/>
              <a:t>Age &lt; 21</a:t>
            </a:r>
          </a:p>
        </p:txBody>
      </p:sp>
      <p:sp>
        <p:nvSpPr>
          <p:cNvPr id="39" name="TextBox 38">
            <a:extLst>
              <a:ext uri="{FF2B5EF4-FFF2-40B4-BE49-F238E27FC236}">
                <a16:creationId xmlns:a16="http://schemas.microsoft.com/office/drawing/2014/main" id="{6AEFDC0E-484A-0C47-9A83-E54349EBF141}"/>
              </a:ext>
            </a:extLst>
          </p:cNvPr>
          <p:cNvSpPr txBox="1"/>
          <p:nvPr/>
        </p:nvSpPr>
        <p:spPr>
          <a:xfrm>
            <a:off x="4616896" y="2930168"/>
            <a:ext cx="4995664" cy="1938992"/>
          </a:xfrm>
          <a:prstGeom prst="rect">
            <a:avLst/>
          </a:prstGeom>
          <a:noFill/>
        </p:spPr>
        <p:txBody>
          <a:bodyPr wrap="square" rtlCol="0">
            <a:spAutoFit/>
          </a:bodyPr>
          <a:lstStyle/>
          <a:p>
            <a:r>
              <a:rPr lang="en-US" b="1" dirty="0"/>
              <a:t>Compute </a:t>
            </a:r>
            <a:r>
              <a:rPr lang="en-US" b="1" i="1" dirty="0" err="1"/>
              <a:t>gini</a:t>
            </a:r>
            <a:r>
              <a:rPr lang="en-US" b="1" i="1" dirty="0"/>
              <a:t> index </a:t>
            </a:r>
            <a:r>
              <a:rPr lang="en-US" b="1" dirty="0"/>
              <a:t>with</a:t>
            </a:r>
          </a:p>
          <a:p>
            <a:r>
              <a:rPr lang="en-US" dirty="0"/>
              <a:t>(Age ≥ 30)∧Low, (Age ≥ 30)∧High,</a:t>
            </a:r>
          </a:p>
          <a:p>
            <a:r>
              <a:rPr lang="en-US" dirty="0"/>
              <a:t>(Age &lt; 30)∧Low, (Age &lt; 30)∧High</a:t>
            </a:r>
          </a:p>
          <a:p>
            <a:r>
              <a:rPr lang="en-US" b="1" dirty="0"/>
              <a:t>to decide splits</a:t>
            </a:r>
          </a:p>
          <a:p>
            <a:endParaRPr lang="en-US" dirty="0"/>
          </a:p>
        </p:txBody>
      </p:sp>
      <p:sp>
        <p:nvSpPr>
          <p:cNvPr id="40" name="TextBox 39">
            <a:extLst>
              <a:ext uri="{FF2B5EF4-FFF2-40B4-BE49-F238E27FC236}">
                <a16:creationId xmlns:a16="http://schemas.microsoft.com/office/drawing/2014/main" id="{D04562DD-BAB3-4C44-AF94-79D3522D58ED}"/>
              </a:ext>
            </a:extLst>
          </p:cNvPr>
          <p:cNvSpPr txBox="1"/>
          <p:nvPr/>
        </p:nvSpPr>
        <p:spPr>
          <a:xfrm>
            <a:off x="4616896" y="4489256"/>
            <a:ext cx="4995664" cy="830997"/>
          </a:xfrm>
          <a:prstGeom prst="rect">
            <a:avLst/>
          </a:prstGeom>
          <a:noFill/>
        </p:spPr>
        <p:txBody>
          <a:bodyPr wrap="square" rtlCol="0">
            <a:spAutoFit/>
          </a:bodyPr>
          <a:lstStyle/>
          <a:p>
            <a:r>
              <a:rPr lang="en-US" b="1" dirty="0"/>
              <a:t>Do not partition perturbed data</a:t>
            </a:r>
          </a:p>
          <a:p>
            <a:r>
              <a:rPr lang="en-US" b="1" dirty="0"/>
              <a:t>Use all predicates in the path</a:t>
            </a:r>
          </a:p>
        </p:txBody>
      </p:sp>
      <p:sp>
        <p:nvSpPr>
          <p:cNvPr id="41" name="Right Arrow 40">
            <a:extLst>
              <a:ext uri="{FF2B5EF4-FFF2-40B4-BE49-F238E27FC236}">
                <a16:creationId xmlns:a16="http://schemas.microsoft.com/office/drawing/2014/main" id="{576C9AF2-5623-6247-845C-CB05A66CCF27}"/>
              </a:ext>
            </a:extLst>
          </p:cNvPr>
          <p:cNvSpPr/>
          <p:nvPr/>
        </p:nvSpPr>
        <p:spPr>
          <a:xfrm rot="10800000">
            <a:off x="4122320" y="3094798"/>
            <a:ext cx="558592" cy="3140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387CF22C-6DFB-764E-B943-0E4CBCC56147}"/>
              </a:ext>
            </a:extLst>
          </p:cNvPr>
          <p:cNvSpPr/>
          <p:nvPr/>
        </p:nvSpPr>
        <p:spPr>
          <a:xfrm rot="10800000">
            <a:off x="4122320" y="4588812"/>
            <a:ext cx="558592" cy="3140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B0E27D1-BEFC-294E-92FA-D5DFCB418C5D}"/>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Data mining with privacy-preserving primitives</a:t>
            </a:r>
          </a:p>
        </p:txBody>
      </p:sp>
      <p:sp>
        <p:nvSpPr>
          <p:cNvPr id="7" name="TextBox 6">
            <a:extLst>
              <a:ext uri="{FF2B5EF4-FFF2-40B4-BE49-F238E27FC236}">
                <a16:creationId xmlns:a16="http://schemas.microsoft.com/office/drawing/2014/main" id="{0401A185-E730-E24B-9500-D44385A8B6DF}"/>
              </a:ext>
            </a:extLst>
          </p:cNvPr>
          <p:cNvSpPr txBox="1"/>
          <p:nvPr/>
        </p:nvSpPr>
        <p:spPr>
          <a:xfrm>
            <a:off x="54140" y="2381347"/>
            <a:ext cx="8694950" cy="584775"/>
          </a:xfrm>
          <a:prstGeom prst="rect">
            <a:avLst/>
          </a:prstGeom>
          <a:noFill/>
        </p:spPr>
        <p:txBody>
          <a:bodyPr wrap="square" rtlCol="0">
            <a:spAutoFit/>
          </a:bodyPr>
          <a:lstStyle/>
          <a:p>
            <a:r>
              <a:rPr lang="en-US" sz="3200" dirty="0"/>
              <a:t>Decision tree for credit risk based on personal info</a:t>
            </a:r>
          </a:p>
        </p:txBody>
      </p:sp>
    </p:spTree>
    <p:extLst>
      <p:ext uri="{BB962C8B-B14F-4D97-AF65-F5344CB8AC3E}">
        <p14:creationId xmlns:p14="http://schemas.microsoft.com/office/powerpoint/2010/main" val="3796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2" grpId="0" animBg="1"/>
      <p:bldP spid="23" grpId="0" animBg="1"/>
      <p:bldP spid="24" grpId="0" animBg="1"/>
      <p:bldP spid="25" grpId="0" animBg="1"/>
      <p:bldP spid="36" grpId="0"/>
      <p:bldP spid="37" grpId="0"/>
      <p:bldP spid="38" grpId="0"/>
      <p:bldP spid="39" grpId="0"/>
      <p:bldP spid="40" grpId="0"/>
      <p:bldP spid="41" grpId="0" animBg="1"/>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C436B5-CEE0-754C-9F57-36F9037521D0}"/>
              </a:ext>
            </a:extLst>
          </p:cNvPr>
          <p:cNvPicPr>
            <a:picLocks noChangeAspect="1"/>
          </p:cNvPicPr>
          <p:nvPr/>
        </p:nvPicPr>
        <p:blipFill rotWithShape="1">
          <a:blip r:embed="rId3">
            <a:extLst>
              <a:ext uri="{28A0092B-C50C-407E-A947-70E740481C1C}">
                <a14:useLocalDpi xmlns:a14="http://schemas.microsoft.com/office/drawing/2010/main" val="0"/>
              </a:ext>
            </a:extLst>
          </a:blip>
          <a:srcRect t="3935" b="1940"/>
          <a:stretch/>
        </p:blipFill>
        <p:spPr>
          <a:xfrm>
            <a:off x="3590260" y="3412937"/>
            <a:ext cx="5473700" cy="3024337"/>
          </a:xfrm>
          <a:prstGeom prst="rect">
            <a:avLst/>
          </a:prstGeom>
        </p:spPr>
      </p:pic>
      <p:sp>
        <p:nvSpPr>
          <p:cNvPr id="2" name="Title 1">
            <a:extLst>
              <a:ext uri="{FF2B5EF4-FFF2-40B4-BE49-F238E27FC236}">
                <a16:creationId xmlns:a16="http://schemas.microsoft.com/office/drawing/2014/main" id="{E4C7BE54-6808-6B49-B6E7-DF9D9945D785}"/>
              </a:ext>
            </a:extLst>
          </p:cNvPr>
          <p:cNvSpPr>
            <a:spLocks noGrp="1"/>
          </p:cNvSpPr>
          <p:nvPr>
            <p:ph type="title"/>
          </p:nvPr>
        </p:nvSpPr>
        <p:spPr/>
        <p:txBody>
          <a:bodyPr/>
          <a:lstStyle/>
          <a:p>
            <a:r>
              <a:rPr lang="en-US" dirty="0"/>
              <a:t>Randomization guarantees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7129DA-A212-C34E-80E5-35D066BD6BB4}"/>
                  </a:ext>
                </a:extLst>
              </p:cNvPr>
              <p:cNvSpPr>
                <a:spLocks noGrp="1"/>
              </p:cNvSpPr>
              <p:nvPr>
                <p:ph idx="1"/>
              </p:nvPr>
            </p:nvSpPr>
            <p:spPr>
              <a:xfrm>
                <a:off x="457200" y="1219201"/>
                <a:ext cx="8435280" cy="2353816"/>
              </a:xfrm>
            </p:spPr>
            <p:txBody>
              <a:bodyPr/>
              <a:lstStyle/>
              <a:p>
                <a:r>
                  <a:rPr lang="en-US" dirty="0"/>
                  <a:t>We use the notion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privacy breach</a:t>
                </a:r>
              </a:p>
              <a:p>
                <a:pPr lvl="1"/>
                <a:r>
                  <a:rPr lang="en-US" dirty="0"/>
                  <a:t>Observing an event with an a priori probability of at most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 entails an a posteriori probability of at least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endParaRPr lang="en-US" dirty="0"/>
              </a:p>
              <a:p>
                <a:pPr lvl="1"/>
                <a:r>
                  <a:rPr lang="en-US" dirty="0"/>
                  <a:t>An event is at most a factor s more common for unperturbed data compared to replacing distribution</a:t>
                </a:r>
              </a:p>
              <a:p>
                <a:pPr lvl="1"/>
                <a:endParaRPr lang="en-US" dirty="0"/>
              </a:p>
            </p:txBody>
          </p:sp>
        </mc:Choice>
        <mc:Fallback xmlns="">
          <p:sp>
            <p:nvSpPr>
              <p:cNvPr id="3" name="Content Placeholder 2">
                <a:extLst>
                  <a:ext uri="{FF2B5EF4-FFF2-40B4-BE49-F238E27FC236}">
                    <a16:creationId xmlns:a16="http://schemas.microsoft.com/office/drawing/2014/main" id="{887129DA-A212-C34E-80E5-35D066BD6BB4}"/>
                  </a:ext>
                </a:extLst>
              </p:cNvPr>
              <p:cNvSpPr>
                <a:spLocks noGrp="1" noRot="1" noChangeAspect="1" noMove="1" noResize="1" noEditPoints="1" noAdjustHandles="1" noChangeArrowheads="1" noChangeShapeType="1" noTextEdit="1"/>
              </p:cNvSpPr>
              <p:nvPr>
                <p:ph idx="1"/>
              </p:nvPr>
            </p:nvSpPr>
            <p:spPr>
              <a:xfrm>
                <a:off x="457200" y="1219201"/>
                <a:ext cx="8435280" cy="2353816"/>
              </a:xfrm>
              <a:blipFill>
                <a:blip r:embed="rId4"/>
                <a:stretch>
                  <a:fillRect l="-1958" t="-37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C3B372-4696-9A4A-9306-C88DE0362D25}"/>
              </a:ext>
            </a:extLst>
          </p:cNvPr>
          <p:cNvSpPr>
            <a:spLocks noGrp="1"/>
          </p:cNvSpPr>
          <p:nvPr>
            <p:ph type="sldNum" sz="quarter" idx="12"/>
          </p:nvPr>
        </p:nvSpPr>
        <p:spPr/>
        <p:txBody>
          <a:bodyPr/>
          <a:lstStyle/>
          <a:p>
            <a:fld id="{35B54189-C436-47D0-AC37-8484B13A8E13}" type="slidenum">
              <a:rPr lang="en-US" smtClean="0"/>
              <a:pPr/>
              <a:t>21</a:t>
            </a:fld>
            <a:endParaRPr lang="en-US"/>
          </a:p>
        </p:txBody>
      </p:sp>
      <p:sp>
        <p:nvSpPr>
          <p:cNvPr id="7" name="Oval 6">
            <a:extLst>
              <a:ext uri="{FF2B5EF4-FFF2-40B4-BE49-F238E27FC236}">
                <a16:creationId xmlns:a16="http://schemas.microsoft.com/office/drawing/2014/main" id="{EED849D6-F52F-E942-9CEC-496CEA5BCB93}"/>
              </a:ext>
            </a:extLst>
          </p:cNvPr>
          <p:cNvSpPr/>
          <p:nvPr/>
        </p:nvSpPr>
        <p:spPr>
          <a:xfrm>
            <a:off x="6012160" y="4293096"/>
            <a:ext cx="144016" cy="21602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CA262A-3FFB-B347-9E34-D9068073F986}"/>
              </a:ext>
            </a:extLst>
          </p:cNvPr>
          <p:cNvSpPr txBox="1"/>
          <p:nvPr/>
        </p:nvSpPr>
        <p:spPr>
          <a:xfrm>
            <a:off x="6174040" y="4062263"/>
            <a:ext cx="3222496" cy="461665"/>
          </a:xfrm>
          <a:prstGeom prst="rect">
            <a:avLst/>
          </a:prstGeom>
          <a:noFill/>
        </p:spPr>
        <p:txBody>
          <a:bodyPr wrap="square" rtlCol="0">
            <a:spAutoFit/>
          </a:bodyPr>
          <a:lstStyle/>
          <a:p>
            <a:r>
              <a:rPr lang="en-US" dirty="0">
                <a:solidFill>
                  <a:srgbClr val="FF0000"/>
                </a:solidFill>
              </a:rPr>
              <a:t>no (1, 0.4, 0.95) breach </a:t>
            </a:r>
          </a:p>
        </p:txBody>
      </p:sp>
      <p:sp>
        <p:nvSpPr>
          <p:cNvPr id="9" name="TextBox 8">
            <a:extLst>
              <a:ext uri="{FF2B5EF4-FFF2-40B4-BE49-F238E27FC236}">
                <a16:creationId xmlns:a16="http://schemas.microsoft.com/office/drawing/2014/main" id="{A528D6F7-4C1F-974A-B469-E6806A636E9D}"/>
              </a:ext>
            </a:extLst>
          </p:cNvPr>
          <p:cNvSpPr txBox="1"/>
          <p:nvPr/>
        </p:nvSpPr>
        <p:spPr>
          <a:xfrm>
            <a:off x="287172" y="5886877"/>
            <a:ext cx="4272644" cy="830997"/>
          </a:xfrm>
          <a:prstGeom prst="rect">
            <a:avLst/>
          </a:prstGeom>
          <a:noFill/>
        </p:spPr>
        <p:txBody>
          <a:bodyPr wrap="square" rtlCol="0">
            <a:spAutoFit/>
          </a:bodyPr>
          <a:lstStyle/>
          <a:p>
            <a:r>
              <a:rPr lang="en-US" b="1" dirty="0"/>
              <a:t>Set </a:t>
            </a:r>
            <a:r>
              <a:rPr lang="en-US" b="1" i="1" dirty="0"/>
              <a:t>p </a:t>
            </a:r>
            <a:r>
              <a:rPr lang="en-US" b="1" dirty="0"/>
              <a:t>for the desired guarantee</a:t>
            </a:r>
          </a:p>
          <a:p>
            <a:r>
              <a:rPr lang="en-US" b="1" i="1"/>
              <a:t>Privacy-error tradeoff</a:t>
            </a:r>
            <a:endParaRPr lang="en-US" b="1" i="1" dirty="0"/>
          </a:p>
        </p:txBody>
      </p:sp>
      <p:sp>
        <p:nvSpPr>
          <p:cNvPr id="5" name="TextBox 4">
            <a:extLst>
              <a:ext uri="{FF2B5EF4-FFF2-40B4-BE49-F238E27FC236}">
                <a16:creationId xmlns:a16="http://schemas.microsoft.com/office/drawing/2014/main" id="{9EB4BF09-35F8-C24F-B3DF-C87EF823257F}"/>
              </a:ext>
            </a:extLst>
          </p:cNvPr>
          <p:cNvSpPr txBox="1"/>
          <p:nvPr/>
        </p:nvSpPr>
        <p:spPr>
          <a:xfrm>
            <a:off x="457200" y="3933056"/>
            <a:ext cx="3133060" cy="830997"/>
          </a:xfrm>
          <a:prstGeom prst="rect">
            <a:avLst/>
          </a:prstGeom>
          <a:noFill/>
        </p:spPr>
        <p:txBody>
          <a:bodyPr wrap="square" rtlCol="0">
            <a:spAutoFit/>
          </a:bodyPr>
          <a:lstStyle/>
          <a:p>
            <a:r>
              <a:rPr lang="en-US" dirty="0"/>
              <a:t>query with predicate</a:t>
            </a:r>
          </a:p>
          <a:p>
            <a:r>
              <a:rPr lang="en-US" dirty="0"/>
              <a:t>on 3-columns</a:t>
            </a:r>
          </a:p>
        </p:txBody>
      </p:sp>
    </p:spTree>
    <p:extLst>
      <p:ext uri="{BB962C8B-B14F-4D97-AF65-F5344CB8AC3E}">
        <p14:creationId xmlns:p14="http://schemas.microsoft.com/office/powerpoint/2010/main" val="404750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2197-5765-6841-B617-D2F7B4849635}"/>
              </a:ext>
            </a:extLst>
          </p:cNvPr>
          <p:cNvSpPr>
            <a:spLocks noGrp="1"/>
          </p:cNvSpPr>
          <p:nvPr>
            <p:ph type="title"/>
          </p:nvPr>
        </p:nvSpPr>
        <p:spPr/>
        <p:txBody>
          <a:bodyPr/>
          <a:lstStyle/>
          <a:p>
            <a:r>
              <a:rPr lang="en-US" dirty="0"/>
              <a:t>Take-away: Data Perturbation</a:t>
            </a:r>
          </a:p>
        </p:txBody>
      </p:sp>
      <p:sp>
        <p:nvSpPr>
          <p:cNvPr id="3" name="Content Placeholder 2">
            <a:extLst>
              <a:ext uri="{FF2B5EF4-FFF2-40B4-BE49-F238E27FC236}">
                <a16:creationId xmlns:a16="http://schemas.microsoft.com/office/drawing/2014/main" id="{6349D6F4-2715-6742-A18D-B94395F07E7D}"/>
              </a:ext>
            </a:extLst>
          </p:cNvPr>
          <p:cNvSpPr>
            <a:spLocks noGrp="1"/>
          </p:cNvSpPr>
          <p:nvPr>
            <p:ph idx="1"/>
          </p:nvPr>
        </p:nvSpPr>
        <p:spPr/>
        <p:txBody>
          <a:bodyPr/>
          <a:lstStyle/>
          <a:p>
            <a:r>
              <a:rPr lang="en-US" dirty="0"/>
              <a:t>Publish a randomized dataset</a:t>
            </a:r>
          </a:p>
          <a:p>
            <a:r>
              <a:rPr lang="en-US" dirty="0"/>
              <a:t>Simpler to query</a:t>
            </a:r>
          </a:p>
          <a:p>
            <a:r>
              <a:rPr lang="en-US" dirty="0"/>
              <a:t>Compose complex procedures</a:t>
            </a:r>
          </a:p>
          <a:p>
            <a:r>
              <a:rPr lang="en-US" dirty="0"/>
              <a:t>Other retention replacement schemes</a:t>
            </a:r>
          </a:p>
          <a:p>
            <a:r>
              <a:rPr lang="en-US" dirty="0"/>
              <a:t>Extensible for categorical data</a:t>
            </a:r>
          </a:p>
          <a:p>
            <a:r>
              <a:rPr lang="en-US" dirty="0">
                <a:solidFill>
                  <a:srgbClr val="FF0000"/>
                </a:solidFill>
              </a:rPr>
              <a:t>Breaks data integrity</a:t>
            </a:r>
          </a:p>
        </p:txBody>
      </p:sp>
      <p:sp>
        <p:nvSpPr>
          <p:cNvPr id="4" name="Slide Number Placeholder 3">
            <a:extLst>
              <a:ext uri="{FF2B5EF4-FFF2-40B4-BE49-F238E27FC236}">
                <a16:creationId xmlns:a16="http://schemas.microsoft.com/office/drawing/2014/main" id="{B32EA06C-6AD0-5742-A6A4-F463E4286657}"/>
              </a:ext>
            </a:extLst>
          </p:cNvPr>
          <p:cNvSpPr>
            <a:spLocks noGrp="1"/>
          </p:cNvSpPr>
          <p:nvPr>
            <p:ph type="sldNum" sz="quarter" idx="12"/>
          </p:nvPr>
        </p:nvSpPr>
        <p:spPr/>
        <p:txBody>
          <a:bodyPr/>
          <a:lstStyle/>
          <a:p>
            <a:fld id="{35B54189-C436-47D0-AC37-8484B13A8E13}" type="slidenum">
              <a:rPr lang="en-US" smtClean="0"/>
              <a:pPr/>
              <a:t>22</a:t>
            </a:fld>
            <a:endParaRPr lang="en-US"/>
          </a:p>
        </p:txBody>
      </p:sp>
    </p:spTree>
    <p:extLst>
      <p:ext uri="{BB962C8B-B14F-4D97-AF65-F5344CB8AC3E}">
        <p14:creationId xmlns:p14="http://schemas.microsoft.com/office/powerpoint/2010/main" val="3923083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5267-F8D4-5B47-8354-49F39EF4AD0E}"/>
              </a:ext>
            </a:extLst>
          </p:cNvPr>
          <p:cNvSpPr>
            <a:spLocks noGrp="1"/>
          </p:cNvSpPr>
          <p:nvPr>
            <p:ph type="title"/>
          </p:nvPr>
        </p:nvSpPr>
        <p:spPr>
          <a:xfrm>
            <a:off x="0" y="274638"/>
            <a:ext cx="9144000" cy="792162"/>
          </a:xfrm>
        </p:spPr>
        <p:txBody>
          <a:bodyPr/>
          <a:lstStyle/>
          <a:p>
            <a:r>
              <a:rPr lang="en-US" dirty="0"/>
              <a:t>Privacy-preserving data management</a:t>
            </a:r>
          </a:p>
        </p:txBody>
      </p:sp>
      <p:sp>
        <p:nvSpPr>
          <p:cNvPr id="3" name="Content Placeholder 2">
            <a:extLst>
              <a:ext uri="{FF2B5EF4-FFF2-40B4-BE49-F238E27FC236}">
                <a16:creationId xmlns:a16="http://schemas.microsoft.com/office/drawing/2014/main" id="{82F7C30D-6D1B-BE42-ABAF-06F17EA92C9B}"/>
              </a:ext>
            </a:extLst>
          </p:cNvPr>
          <p:cNvSpPr>
            <a:spLocks noGrp="1"/>
          </p:cNvSpPr>
          <p:nvPr>
            <p:ph idx="1"/>
          </p:nvPr>
        </p:nvSpPr>
        <p:spPr/>
        <p:txBody>
          <a:bodyPr/>
          <a:lstStyle/>
          <a:p>
            <a:r>
              <a:rPr lang="en-US" dirty="0"/>
              <a:t>Operations across private databases</a:t>
            </a:r>
          </a:p>
          <a:p>
            <a:r>
              <a:rPr lang="en-US" dirty="0"/>
              <a:t>Data Perturbation</a:t>
            </a:r>
          </a:p>
          <a:p>
            <a:r>
              <a:rPr lang="en-US" b="1" dirty="0"/>
              <a:t>k-Anonymity</a:t>
            </a:r>
          </a:p>
          <a:p>
            <a:r>
              <a:rPr lang="en-US" dirty="0"/>
              <a:t>Differential Privacy</a:t>
            </a:r>
          </a:p>
        </p:txBody>
      </p:sp>
      <p:sp>
        <p:nvSpPr>
          <p:cNvPr id="4" name="Slide Number Placeholder 3">
            <a:extLst>
              <a:ext uri="{FF2B5EF4-FFF2-40B4-BE49-F238E27FC236}">
                <a16:creationId xmlns:a16="http://schemas.microsoft.com/office/drawing/2014/main" id="{DFC1D979-485A-B64E-B1DF-E7316173AC18}"/>
              </a:ext>
            </a:extLst>
          </p:cNvPr>
          <p:cNvSpPr>
            <a:spLocks noGrp="1"/>
          </p:cNvSpPr>
          <p:nvPr>
            <p:ph type="sldNum" sz="quarter" idx="12"/>
          </p:nvPr>
        </p:nvSpPr>
        <p:spPr/>
        <p:txBody>
          <a:bodyPr/>
          <a:lstStyle/>
          <a:p>
            <a:fld id="{35B54189-C436-47D0-AC37-8484B13A8E13}" type="slidenum">
              <a:rPr lang="en-US" smtClean="0"/>
              <a:pPr/>
              <a:t>23</a:t>
            </a:fld>
            <a:endParaRPr lang="en-US"/>
          </a:p>
        </p:txBody>
      </p:sp>
    </p:spTree>
    <p:extLst>
      <p:ext uri="{BB962C8B-B14F-4D97-AF65-F5344CB8AC3E}">
        <p14:creationId xmlns:p14="http://schemas.microsoft.com/office/powerpoint/2010/main" val="2451983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6A85-6DBA-704F-86E5-5E1511316F40}"/>
              </a:ext>
            </a:extLst>
          </p:cNvPr>
          <p:cNvSpPr>
            <a:spLocks noGrp="1"/>
          </p:cNvSpPr>
          <p:nvPr>
            <p:ph type="title"/>
          </p:nvPr>
        </p:nvSpPr>
        <p:spPr/>
        <p:txBody>
          <a:bodyPr/>
          <a:lstStyle/>
          <a:p>
            <a:r>
              <a:rPr lang="en-US" dirty="0"/>
              <a:t>Publishing sensitive data</a:t>
            </a:r>
          </a:p>
        </p:txBody>
      </p:sp>
      <p:sp>
        <p:nvSpPr>
          <p:cNvPr id="3" name="Content Placeholder 2">
            <a:extLst>
              <a:ext uri="{FF2B5EF4-FFF2-40B4-BE49-F238E27FC236}">
                <a16:creationId xmlns:a16="http://schemas.microsoft.com/office/drawing/2014/main" id="{DA0C0F06-4D0A-CD4A-AE0E-71DF88893316}"/>
              </a:ext>
            </a:extLst>
          </p:cNvPr>
          <p:cNvSpPr>
            <a:spLocks noGrp="1"/>
          </p:cNvSpPr>
          <p:nvPr>
            <p:ph idx="1"/>
          </p:nvPr>
        </p:nvSpPr>
        <p:spPr>
          <a:xfrm>
            <a:off x="457200" y="1219201"/>
            <a:ext cx="8229600" cy="2065784"/>
          </a:xfrm>
        </p:spPr>
        <p:txBody>
          <a:bodyPr/>
          <a:lstStyle/>
          <a:p>
            <a:r>
              <a:rPr lang="en-US" dirty="0"/>
              <a:t>Publish factual data useful for analysis</a:t>
            </a:r>
          </a:p>
          <a:p>
            <a:r>
              <a:rPr lang="en-US" dirty="0"/>
              <a:t>Avoid identification of people with records</a:t>
            </a:r>
          </a:p>
          <a:p>
            <a:r>
              <a:rPr lang="en-US" dirty="0"/>
              <a:t>Cannot we just remove candidate keys?</a:t>
            </a:r>
          </a:p>
        </p:txBody>
      </p:sp>
      <p:sp>
        <p:nvSpPr>
          <p:cNvPr id="4" name="Slide Number Placeholder 3">
            <a:extLst>
              <a:ext uri="{FF2B5EF4-FFF2-40B4-BE49-F238E27FC236}">
                <a16:creationId xmlns:a16="http://schemas.microsoft.com/office/drawing/2014/main" id="{83E827D9-FECA-EB49-A3A2-AB8CBF0597E9}"/>
              </a:ext>
            </a:extLst>
          </p:cNvPr>
          <p:cNvSpPr>
            <a:spLocks noGrp="1"/>
          </p:cNvSpPr>
          <p:nvPr>
            <p:ph type="sldNum" sz="quarter" idx="12"/>
          </p:nvPr>
        </p:nvSpPr>
        <p:spPr/>
        <p:txBody>
          <a:bodyPr/>
          <a:lstStyle/>
          <a:p>
            <a:fld id="{35B54189-C436-47D0-AC37-8484B13A8E13}" type="slidenum">
              <a:rPr lang="en-US" smtClean="0"/>
              <a:pPr/>
              <a:t>24</a:t>
            </a:fld>
            <a:endParaRPr lang="en-US"/>
          </a:p>
        </p:txBody>
      </p:sp>
      <p:sp>
        <p:nvSpPr>
          <p:cNvPr id="5" name="Can 4">
            <a:extLst>
              <a:ext uri="{FF2B5EF4-FFF2-40B4-BE49-F238E27FC236}">
                <a16:creationId xmlns:a16="http://schemas.microsoft.com/office/drawing/2014/main" id="{681A775E-F15D-C245-8BE1-083AF1322BE1}"/>
              </a:ext>
            </a:extLst>
          </p:cNvPr>
          <p:cNvSpPr/>
          <p:nvPr/>
        </p:nvSpPr>
        <p:spPr>
          <a:xfrm>
            <a:off x="2123728" y="4157908"/>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p>
        </p:txBody>
      </p:sp>
      <p:sp>
        <p:nvSpPr>
          <p:cNvPr id="6" name="Can 5">
            <a:extLst>
              <a:ext uri="{FF2B5EF4-FFF2-40B4-BE49-F238E27FC236}">
                <a16:creationId xmlns:a16="http://schemas.microsoft.com/office/drawing/2014/main" id="{C0936580-FB4A-5648-81F1-D3F472CC9341}"/>
              </a:ext>
            </a:extLst>
          </p:cNvPr>
          <p:cNvSpPr/>
          <p:nvPr/>
        </p:nvSpPr>
        <p:spPr>
          <a:xfrm>
            <a:off x="5671179" y="4157907"/>
            <a:ext cx="864096" cy="1214393"/>
          </a:xfrm>
          <a:prstGeom prst="can">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ight Arrow 6">
            <a:extLst>
              <a:ext uri="{FF2B5EF4-FFF2-40B4-BE49-F238E27FC236}">
                <a16:creationId xmlns:a16="http://schemas.microsoft.com/office/drawing/2014/main" id="{A0D5A234-B18F-1247-83F4-93057C9A6C5B}"/>
              </a:ext>
            </a:extLst>
          </p:cNvPr>
          <p:cNvSpPr/>
          <p:nvPr/>
        </p:nvSpPr>
        <p:spPr>
          <a:xfrm>
            <a:off x="3840297" y="4522787"/>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5AC0896-678D-8D47-9709-BD0540CB9C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117" y="3251038"/>
            <a:ext cx="1112098" cy="716712"/>
          </a:xfrm>
          <a:prstGeom prst="rect">
            <a:avLst/>
          </a:prstGeom>
        </p:spPr>
      </p:pic>
      <p:pic>
        <p:nvPicPr>
          <p:cNvPr id="9" name="Picture 8">
            <a:extLst>
              <a:ext uri="{FF2B5EF4-FFF2-40B4-BE49-F238E27FC236}">
                <a16:creationId xmlns:a16="http://schemas.microsoft.com/office/drawing/2014/main" id="{7FA510A4-DBDA-B544-8A7F-28ADFF2A5E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9226" y="3004734"/>
            <a:ext cx="1112098" cy="716712"/>
          </a:xfrm>
          <a:prstGeom prst="rect">
            <a:avLst/>
          </a:prstGeom>
        </p:spPr>
      </p:pic>
      <p:pic>
        <p:nvPicPr>
          <p:cNvPr id="10" name="Picture 9">
            <a:extLst>
              <a:ext uri="{FF2B5EF4-FFF2-40B4-BE49-F238E27FC236}">
                <a16:creationId xmlns:a16="http://schemas.microsoft.com/office/drawing/2014/main" id="{66F749B9-3716-564E-9044-AC159D86FF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6571" y="3913538"/>
            <a:ext cx="1112098" cy="716712"/>
          </a:xfrm>
          <a:prstGeom prst="rect">
            <a:avLst/>
          </a:prstGeom>
        </p:spPr>
      </p:pic>
      <p:pic>
        <p:nvPicPr>
          <p:cNvPr id="11" name="Picture 10">
            <a:extLst>
              <a:ext uri="{FF2B5EF4-FFF2-40B4-BE49-F238E27FC236}">
                <a16:creationId xmlns:a16="http://schemas.microsoft.com/office/drawing/2014/main" id="{5B34DF8B-E877-A847-B4A6-1D515966A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6599" y="5416519"/>
            <a:ext cx="1112098" cy="716712"/>
          </a:xfrm>
          <a:prstGeom prst="rect">
            <a:avLst/>
          </a:prstGeom>
        </p:spPr>
      </p:pic>
      <p:pic>
        <p:nvPicPr>
          <p:cNvPr id="12" name="Picture 11">
            <a:extLst>
              <a:ext uri="{FF2B5EF4-FFF2-40B4-BE49-F238E27FC236}">
                <a16:creationId xmlns:a16="http://schemas.microsoft.com/office/drawing/2014/main" id="{29BA42E9-C422-4F4D-9047-573F984E84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4885" y="5414000"/>
            <a:ext cx="1112098" cy="716712"/>
          </a:xfrm>
          <a:prstGeom prst="rect">
            <a:avLst/>
          </a:prstGeom>
        </p:spPr>
      </p:pic>
    </p:spTree>
    <p:extLst>
      <p:ext uri="{BB962C8B-B14F-4D97-AF65-F5344CB8AC3E}">
        <p14:creationId xmlns:p14="http://schemas.microsoft.com/office/powerpoint/2010/main" val="205914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8FE889-33F5-284B-9E0B-DEE32CF8AE0F}"/>
              </a:ext>
            </a:extLst>
          </p:cNvPr>
          <p:cNvGraphicFramePr>
            <a:graphicFrameLocks noGrp="1"/>
          </p:cNvGraphicFramePr>
          <p:nvPr>
            <p:extLst>
              <p:ext uri="{D42A27DB-BD31-4B8C-83A1-F6EECF244321}">
                <p14:modId xmlns:p14="http://schemas.microsoft.com/office/powerpoint/2010/main" val="3647730967"/>
              </p:ext>
            </p:extLst>
          </p:nvPr>
        </p:nvGraphicFramePr>
        <p:xfrm>
          <a:off x="723442" y="1681524"/>
          <a:ext cx="8047620" cy="1828800"/>
        </p:xfrm>
        <a:graphic>
          <a:graphicData uri="http://schemas.openxmlformats.org/drawingml/2006/table">
            <a:tbl>
              <a:tblPr firstRow="1" bandRow="1">
                <a:tableStyleId>{073A0DAA-6AF3-43AB-8588-CEC1D06C72B9}</a:tableStyleId>
              </a:tblPr>
              <a:tblGrid>
                <a:gridCol w="1149660">
                  <a:extLst>
                    <a:ext uri="{9D8B030D-6E8A-4147-A177-3AD203B41FA5}">
                      <a16:colId xmlns:a16="http://schemas.microsoft.com/office/drawing/2014/main" val="1782507825"/>
                    </a:ext>
                  </a:extLst>
                </a:gridCol>
                <a:gridCol w="1149660">
                  <a:extLst>
                    <a:ext uri="{9D8B030D-6E8A-4147-A177-3AD203B41FA5}">
                      <a16:colId xmlns:a16="http://schemas.microsoft.com/office/drawing/2014/main" val="1568154494"/>
                    </a:ext>
                  </a:extLst>
                </a:gridCol>
                <a:gridCol w="1149660">
                  <a:extLst>
                    <a:ext uri="{9D8B030D-6E8A-4147-A177-3AD203B41FA5}">
                      <a16:colId xmlns:a16="http://schemas.microsoft.com/office/drawing/2014/main" val="572777419"/>
                    </a:ext>
                  </a:extLst>
                </a:gridCol>
                <a:gridCol w="1149660">
                  <a:extLst>
                    <a:ext uri="{9D8B030D-6E8A-4147-A177-3AD203B41FA5}">
                      <a16:colId xmlns:a16="http://schemas.microsoft.com/office/drawing/2014/main" val="3736088963"/>
                    </a:ext>
                  </a:extLst>
                </a:gridCol>
                <a:gridCol w="1149660">
                  <a:extLst>
                    <a:ext uri="{9D8B030D-6E8A-4147-A177-3AD203B41FA5}">
                      <a16:colId xmlns:a16="http://schemas.microsoft.com/office/drawing/2014/main" val="3195324683"/>
                    </a:ext>
                  </a:extLst>
                </a:gridCol>
                <a:gridCol w="1149660">
                  <a:extLst>
                    <a:ext uri="{9D8B030D-6E8A-4147-A177-3AD203B41FA5}">
                      <a16:colId xmlns:a16="http://schemas.microsoft.com/office/drawing/2014/main" val="1294473260"/>
                    </a:ext>
                  </a:extLst>
                </a:gridCol>
                <a:gridCol w="1149660">
                  <a:extLst>
                    <a:ext uri="{9D8B030D-6E8A-4147-A177-3AD203B41FA5}">
                      <a16:colId xmlns:a16="http://schemas.microsoft.com/office/drawing/2014/main" val="3078722066"/>
                    </a:ext>
                  </a:extLst>
                </a:gridCol>
              </a:tblGrid>
              <a:tr h="340086">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a:t>Phone#</a:t>
                      </a:r>
                    </a:p>
                  </a:txBody>
                  <a:tcPr/>
                </a:tc>
                <a:tc>
                  <a:txBody>
                    <a:bodyPr/>
                    <a:lstStyle/>
                    <a:p>
                      <a:pPr algn="ctr"/>
                      <a:r>
                        <a:rPr lang="en-US" dirty="0"/>
                        <a:t>Birth date</a:t>
                      </a:r>
                    </a:p>
                  </a:txBody>
                  <a:tcPr/>
                </a:tc>
                <a:tc>
                  <a:txBody>
                    <a:bodyPr/>
                    <a:lstStyle/>
                    <a:p>
                      <a:pPr algn="ctr"/>
                      <a:r>
                        <a:rPr lang="en-US" dirty="0"/>
                        <a:t>ZIP</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1134841387"/>
                  </a:ext>
                </a:extLst>
              </a:tr>
              <a:tr h="344809">
                <a:tc>
                  <a:txBody>
                    <a:bodyPr/>
                    <a:lstStyle/>
                    <a:p>
                      <a:pPr algn="ctr"/>
                      <a:r>
                        <a:rPr lang="en-US" dirty="0"/>
                        <a:t>Alice</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01/02/98</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Flu</a:t>
                      </a:r>
                    </a:p>
                  </a:txBody>
                  <a:tcPr/>
                </a:tc>
                <a:extLst>
                  <a:ext uri="{0D108BD9-81ED-4DB2-BD59-A6C34878D82A}">
                    <a16:rowId xmlns:a16="http://schemas.microsoft.com/office/drawing/2014/main" val="875889473"/>
                  </a:ext>
                </a:extLst>
              </a:tr>
              <a:tr h="344809">
                <a:tc>
                  <a:txBody>
                    <a:bodyPr/>
                    <a:lstStyle/>
                    <a:p>
                      <a:pPr algn="ctr"/>
                      <a:r>
                        <a:rPr lang="en-US" dirty="0"/>
                        <a:t>Bob</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03/08/99</a:t>
                      </a:r>
                    </a:p>
                  </a:txBody>
                  <a:tcPr/>
                </a:tc>
                <a:tc>
                  <a:txBody>
                    <a:bodyPr/>
                    <a:lstStyle/>
                    <a:p>
                      <a:pPr algn="ctr"/>
                      <a:r>
                        <a:rPr lang="en-US" dirty="0"/>
                        <a:t>1005</a:t>
                      </a:r>
                    </a:p>
                  </a:txBody>
                  <a:tcPr/>
                </a:tc>
                <a:tc>
                  <a:txBody>
                    <a:bodyPr/>
                    <a:lstStyle/>
                    <a:p>
                      <a:pPr algn="ctr"/>
                      <a:r>
                        <a:rPr lang="en-US" dirty="0"/>
                        <a:t>M</a:t>
                      </a:r>
                    </a:p>
                  </a:txBody>
                  <a:tcPr/>
                </a:tc>
                <a:tc>
                  <a:txBody>
                    <a:bodyPr/>
                    <a:lstStyle/>
                    <a:p>
                      <a:pPr algn="ctr"/>
                      <a:r>
                        <a:rPr lang="en-US" dirty="0"/>
                        <a:t>Fracture</a:t>
                      </a:r>
                    </a:p>
                  </a:txBody>
                  <a:tcPr/>
                </a:tc>
                <a:extLst>
                  <a:ext uri="{0D108BD9-81ED-4DB2-BD59-A6C34878D82A}">
                    <a16:rowId xmlns:a16="http://schemas.microsoft.com/office/drawing/2014/main" val="946387201"/>
                  </a:ext>
                </a:extLst>
              </a:tr>
              <a:tr h="344809">
                <a:tc>
                  <a:txBody>
                    <a:bodyPr/>
                    <a:lstStyle/>
                    <a:p>
                      <a:pPr algn="ctr"/>
                      <a:r>
                        <a:rPr lang="en-US" dirty="0"/>
                        <a:t>John</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07/12/73</a:t>
                      </a:r>
                    </a:p>
                  </a:txBody>
                  <a:tcPr/>
                </a:tc>
                <a:tc>
                  <a:txBody>
                    <a:bodyPr/>
                    <a:lstStyle/>
                    <a:p>
                      <a:pPr algn="ctr"/>
                      <a:r>
                        <a:rPr lang="en-US" dirty="0"/>
                        <a:t>1004</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720752312"/>
                  </a:ext>
                </a:extLst>
              </a:tr>
              <a:tr h="344809">
                <a:tc>
                  <a:txBody>
                    <a:bodyPr/>
                    <a:lstStyle/>
                    <a:p>
                      <a:pPr algn="ctr"/>
                      <a:r>
                        <a:rPr lang="en-US" dirty="0"/>
                        <a:t>Mary</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01/08/85</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Hepatitis</a:t>
                      </a:r>
                    </a:p>
                  </a:txBody>
                  <a:tcPr/>
                </a:tc>
                <a:extLst>
                  <a:ext uri="{0D108BD9-81ED-4DB2-BD59-A6C34878D82A}">
                    <a16:rowId xmlns:a16="http://schemas.microsoft.com/office/drawing/2014/main" val="6901469"/>
                  </a:ext>
                </a:extLst>
              </a:tr>
            </a:tbl>
          </a:graphicData>
        </a:graphic>
      </p:graphicFrame>
      <p:sp>
        <p:nvSpPr>
          <p:cNvPr id="2" name="Title 1"/>
          <p:cNvSpPr>
            <a:spLocks noGrp="1"/>
          </p:cNvSpPr>
          <p:nvPr>
            <p:ph type="title"/>
          </p:nvPr>
        </p:nvSpPr>
        <p:spPr>
          <a:xfrm>
            <a:off x="457200" y="332656"/>
            <a:ext cx="8229600" cy="792162"/>
          </a:xfrm>
        </p:spPr>
        <p:txBody>
          <a:bodyPr/>
          <a:lstStyle/>
          <a:p>
            <a:r>
              <a:rPr lang="en-US" dirty="0"/>
              <a:t>Suppressing identifiers</a:t>
            </a:r>
          </a:p>
        </p:txBody>
      </p:sp>
      <p:sp>
        <p:nvSpPr>
          <p:cNvPr id="4" name="Slide Number Placeholder 3"/>
          <p:cNvSpPr>
            <a:spLocks noGrp="1"/>
          </p:cNvSpPr>
          <p:nvPr>
            <p:ph type="sldNum" sz="quarter" idx="12"/>
          </p:nvPr>
        </p:nvSpPr>
        <p:spPr/>
        <p:txBody>
          <a:bodyPr/>
          <a:lstStyle/>
          <a:p>
            <a:fld id="{35B54189-C436-47D0-AC37-8484B13A8E13}" type="slidenum">
              <a:rPr lang="en-US" smtClean="0"/>
              <a:pPr/>
              <a:t>25</a:t>
            </a:fld>
            <a:endParaRPr lang="en-US"/>
          </a:p>
        </p:txBody>
      </p:sp>
      <p:cxnSp>
        <p:nvCxnSpPr>
          <p:cNvPr id="7" name="Straight Connector 6">
            <a:extLst>
              <a:ext uri="{FF2B5EF4-FFF2-40B4-BE49-F238E27FC236}">
                <a16:creationId xmlns:a16="http://schemas.microsoft.com/office/drawing/2014/main" id="{FB4993C4-17EC-784D-8FBD-FBD02EA5243F}"/>
              </a:ext>
            </a:extLst>
          </p:cNvPr>
          <p:cNvCxnSpPr>
            <a:cxnSpLocks/>
          </p:cNvCxnSpPr>
          <p:nvPr/>
        </p:nvCxnSpPr>
        <p:spPr>
          <a:xfrm flipV="1">
            <a:off x="1255292" y="1556793"/>
            <a:ext cx="0" cy="2143676"/>
          </a:xfrm>
          <a:prstGeom prst="line">
            <a:avLst/>
          </a:prstGeom>
          <a:ln w="73025"/>
        </p:spPr>
        <p:style>
          <a:lnRef idx="1">
            <a:schemeClr val="accent2"/>
          </a:lnRef>
          <a:fillRef idx="0">
            <a:schemeClr val="accent2"/>
          </a:fillRef>
          <a:effectRef idx="0">
            <a:schemeClr val="accent2"/>
          </a:effectRef>
          <a:fontRef idx="minor">
            <a:schemeClr val="tx1"/>
          </a:fontRef>
        </p:style>
      </p:cxnSp>
      <p:graphicFrame>
        <p:nvGraphicFramePr>
          <p:cNvPr id="16" name="Table 15">
            <a:extLst>
              <a:ext uri="{FF2B5EF4-FFF2-40B4-BE49-F238E27FC236}">
                <a16:creationId xmlns:a16="http://schemas.microsoft.com/office/drawing/2014/main" id="{66D80AFA-B079-1C47-BF0C-E2DEF83EA5F0}"/>
              </a:ext>
            </a:extLst>
          </p:cNvPr>
          <p:cNvGraphicFramePr>
            <a:graphicFrameLocks noGrp="1"/>
          </p:cNvGraphicFramePr>
          <p:nvPr>
            <p:extLst>
              <p:ext uri="{D42A27DB-BD31-4B8C-83A1-F6EECF244321}">
                <p14:modId xmlns:p14="http://schemas.microsoft.com/office/powerpoint/2010/main" val="638714760"/>
              </p:ext>
            </p:extLst>
          </p:nvPr>
        </p:nvGraphicFramePr>
        <p:xfrm>
          <a:off x="2454041" y="4140210"/>
          <a:ext cx="4598640" cy="1828800"/>
        </p:xfrm>
        <a:graphic>
          <a:graphicData uri="http://schemas.openxmlformats.org/drawingml/2006/table">
            <a:tbl>
              <a:tblPr firstRow="1" bandRow="1">
                <a:tableStyleId>{073A0DAA-6AF3-43AB-8588-CEC1D06C72B9}</a:tableStyleId>
              </a:tblPr>
              <a:tblGrid>
                <a:gridCol w="1149660">
                  <a:extLst>
                    <a:ext uri="{9D8B030D-6E8A-4147-A177-3AD203B41FA5}">
                      <a16:colId xmlns:a16="http://schemas.microsoft.com/office/drawing/2014/main" val="3736088963"/>
                    </a:ext>
                  </a:extLst>
                </a:gridCol>
                <a:gridCol w="1149660">
                  <a:extLst>
                    <a:ext uri="{9D8B030D-6E8A-4147-A177-3AD203B41FA5}">
                      <a16:colId xmlns:a16="http://schemas.microsoft.com/office/drawing/2014/main" val="3195324683"/>
                    </a:ext>
                  </a:extLst>
                </a:gridCol>
                <a:gridCol w="1149660">
                  <a:extLst>
                    <a:ext uri="{9D8B030D-6E8A-4147-A177-3AD203B41FA5}">
                      <a16:colId xmlns:a16="http://schemas.microsoft.com/office/drawing/2014/main" val="1294473260"/>
                    </a:ext>
                  </a:extLst>
                </a:gridCol>
                <a:gridCol w="1149660">
                  <a:extLst>
                    <a:ext uri="{9D8B030D-6E8A-4147-A177-3AD203B41FA5}">
                      <a16:colId xmlns:a16="http://schemas.microsoft.com/office/drawing/2014/main" val="3078722066"/>
                    </a:ext>
                  </a:extLst>
                </a:gridCol>
              </a:tblGrid>
              <a:tr h="340086">
                <a:tc>
                  <a:txBody>
                    <a:bodyPr/>
                    <a:lstStyle/>
                    <a:p>
                      <a:pPr algn="ctr"/>
                      <a:r>
                        <a:rPr lang="en-US" dirty="0"/>
                        <a:t>Birth date</a:t>
                      </a:r>
                    </a:p>
                  </a:txBody>
                  <a:tcPr/>
                </a:tc>
                <a:tc>
                  <a:txBody>
                    <a:bodyPr/>
                    <a:lstStyle/>
                    <a:p>
                      <a:pPr algn="ctr"/>
                      <a:r>
                        <a:rPr lang="en-US" dirty="0"/>
                        <a:t>ZIP</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1134841387"/>
                  </a:ext>
                </a:extLst>
              </a:tr>
              <a:tr h="344809">
                <a:tc>
                  <a:txBody>
                    <a:bodyPr/>
                    <a:lstStyle/>
                    <a:p>
                      <a:pPr algn="ctr"/>
                      <a:r>
                        <a:rPr lang="en-US" dirty="0"/>
                        <a:t>01/02/98</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Flu</a:t>
                      </a:r>
                    </a:p>
                  </a:txBody>
                  <a:tcPr/>
                </a:tc>
                <a:extLst>
                  <a:ext uri="{0D108BD9-81ED-4DB2-BD59-A6C34878D82A}">
                    <a16:rowId xmlns:a16="http://schemas.microsoft.com/office/drawing/2014/main" val="875889473"/>
                  </a:ext>
                </a:extLst>
              </a:tr>
              <a:tr h="344809">
                <a:tc>
                  <a:txBody>
                    <a:bodyPr/>
                    <a:lstStyle/>
                    <a:p>
                      <a:pPr algn="ctr"/>
                      <a:r>
                        <a:rPr lang="en-US" dirty="0"/>
                        <a:t>03/08/99</a:t>
                      </a:r>
                    </a:p>
                  </a:txBody>
                  <a:tcPr/>
                </a:tc>
                <a:tc>
                  <a:txBody>
                    <a:bodyPr/>
                    <a:lstStyle/>
                    <a:p>
                      <a:pPr algn="ctr"/>
                      <a:r>
                        <a:rPr lang="en-US" dirty="0"/>
                        <a:t>1005</a:t>
                      </a:r>
                    </a:p>
                  </a:txBody>
                  <a:tcPr/>
                </a:tc>
                <a:tc>
                  <a:txBody>
                    <a:bodyPr/>
                    <a:lstStyle/>
                    <a:p>
                      <a:pPr algn="ctr"/>
                      <a:r>
                        <a:rPr lang="en-US" dirty="0"/>
                        <a:t>M</a:t>
                      </a:r>
                    </a:p>
                  </a:txBody>
                  <a:tcPr/>
                </a:tc>
                <a:tc>
                  <a:txBody>
                    <a:bodyPr/>
                    <a:lstStyle/>
                    <a:p>
                      <a:pPr algn="ctr"/>
                      <a:r>
                        <a:rPr lang="en-US" dirty="0"/>
                        <a:t>Fracture</a:t>
                      </a:r>
                    </a:p>
                  </a:txBody>
                  <a:tcPr/>
                </a:tc>
                <a:extLst>
                  <a:ext uri="{0D108BD9-81ED-4DB2-BD59-A6C34878D82A}">
                    <a16:rowId xmlns:a16="http://schemas.microsoft.com/office/drawing/2014/main" val="946387201"/>
                  </a:ext>
                </a:extLst>
              </a:tr>
              <a:tr h="344809">
                <a:tc>
                  <a:txBody>
                    <a:bodyPr/>
                    <a:lstStyle/>
                    <a:p>
                      <a:pPr algn="ctr"/>
                      <a:r>
                        <a:rPr lang="en-US" dirty="0"/>
                        <a:t>07/12/73</a:t>
                      </a:r>
                    </a:p>
                  </a:txBody>
                  <a:tcPr/>
                </a:tc>
                <a:tc>
                  <a:txBody>
                    <a:bodyPr/>
                    <a:lstStyle/>
                    <a:p>
                      <a:pPr algn="ctr"/>
                      <a:r>
                        <a:rPr lang="en-US" dirty="0"/>
                        <a:t>1004</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720752312"/>
                  </a:ext>
                </a:extLst>
              </a:tr>
              <a:tr h="344809">
                <a:tc>
                  <a:txBody>
                    <a:bodyPr/>
                    <a:lstStyle/>
                    <a:p>
                      <a:pPr algn="ctr"/>
                      <a:r>
                        <a:rPr lang="en-US" dirty="0"/>
                        <a:t>01/08/85</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Hepatitis</a:t>
                      </a:r>
                    </a:p>
                  </a:txBody>
                  <a:tcPr/>
                </a:tc>
                <a:extLst>
                  <a:ext uri="{0D108BD9-81ED-4DB2-BD59-A6C34878D82A}">
                    <a16:rowId xmlns:a16="http://schemas.microsoft.com/office/drawing/2014/main" val="6901469"/>
                  </a:ext>
                </a:extLst>
              </a:tr>
            </a:tbl>
          </a:graphicData>
        </a:graphic>
      </p:graphicFrame>
      <p:sp>
        <p:nvSpPr>
          <p:cNvPr id="9" name="Down Arrow 8">
            <a:extLst>
              <a:ext uri="{FF2B5EF4-FFF2-40B4-BE49-F238E27FC236}">
                <a16:creationId xmlns:a16="http://schemas.microsoft.com/office/drawing/2014/main" id="{1E8DC30C-9BF6-A149-A1B2-B09C8D07B9D2}"/>
              </a:ext>
            </a:extLst>
          </p:cNvPr>
          <p:cNvSpPr/>
          <p:nvPr/>
        </p:nvSpPr>
        <p:spPr>
          <a:xfrm>
            <a:off x="4646701" y="3622773"/>
            <a:ext cx="232595" cy="3913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
            <a:extLst>
              <a:ext uri="{FF2B5EF4-FFF2-40B4-BE49-F238E27FC236}">
                <a16:creationId xmlns:a16="http://schemas.microsoft.com/office/drawing/2014/main" id="{AFD9612B-FA1E-2746-9F78-476F73CAC050}"/>
              </a:ext>
            </a:extLst>
          </p:cNvPr>
          <p:cNvSpPr txBox="1"/>
          <p:nvPr/>
        </p:nvSpPr>
        <p:spPr>
          <a:xfrm>
            <a:off x="395536" y="1052736"/>
            <a:ext cx="8660315" cy="78417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400" dirty="0"/>
              <a:t>Common approach: remove candidate keys from the relations</a:t>
            </a:r>
          </a:p>
        </p:txBody>
      </p:sp>
      <p:cxnSp>
        <p:nvCxnSpPr>
          <p:cNvPr id="23" name="Straight Connector 22">
            <a:extLst>
              <a:ext uri="{FF2B5EF4-FFF2-40B4-BE49-F238E27FC236}">
                <a16:creationId xmlns:a16="http://schemas.microsoft.com/office/drawing/2014/main" id="{0AB9654B-4A1D-6A4F-A913-C90A3C02275C}"/>
              </a:ext>
            </a:extLst>
          </p:cNvPr>
          <p:cNvCxnSpPr>
            <a:cxnSpLocks/>
          </p:cNvCxnSpPr>
          <p:nvPr/>
        </p:nvCxnSpPr>
        <p:spPr>
          <a:xfrm flipV="1">
            <a:off x="2431558" y="1524086"/>
            <a:ext cx="0" cy="2143676"/>
          </a:xfrm>
          <a:prstGeom prst="line">
            <a:avLst/>
          </a:prstGeom>
          <a:ln w="73025"/>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1D61C22A-3B11-5147-A57A-F7E76F2CAEF3}"/>
              </a:ext>
            </a:extLst>
          </p:cNvPr>
          <p:cNvCxnSpPr>
            <a:cxnSpLocks/>
          </p:cNvCxnSpPr>
          <p:nvPr/>
        </p:nvCxnSpPr>
        <p:spPr>
          <a:xfrm flipV="1">
            <a:off x="3563888" y="1524086"/>
            <a:ext cx="0" cy="2143676"/>
          </a:xfrm>
          <a:prstGeom prst="line">
            <a:avLst/>
          </a:prstGeom>
          <a:ln w="73025"/>
        </p:spPr>
        <p:style>
          <a:lnRef idx="1">
            <a:schemeClr val="accent2"/>
          </a:lnRef>
          <a:fillRef idx="0">
            <a:schemeClr val="accent2"/>
          </a:fillRef>
          <a:effectRef idx="0">
            <a:schemeClr val="accent2"/>
          </a:effectRef>
          <a:fontRef idx="minor">
            <a:schemeClr val="tx1"/>
          </a:fontRef>
        </p:style>
      </p:cxnSp>
      <p:sp>
        <p:nvSpPr>
          <p:cNvPr id="25" name="TextBox 1">
            <a:extLst>
              <a:ext uri="{FF2B5EF4-FFF2-40B4-BE49-F238E27FC236}">
                <a16:creationId xmlns:a16="http://schemas.microsoft.com/office/drawing/2014/main" id="{482AF64D-281C-E644-821E-5919CCBF54AF}"/>
              </a:ext>
            </a:extLst>
          </p:cNvPr>
          <p:cNvSpPr txBox="1"/>
          <p:nvPr/>
        </p:nvSpPr>
        <p:spPr>
          <a:xfrm>
            <a:off x="3275856" y="6073825"/>
            <a:ext cx="4847134" cy="78417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3200" b="1" dirty="0"/>
              <a:t>Is this approach sufficient?</a:t>
            </a:r>
          </a:p>
        </p:txBody>
      </p:sp>
    </p:spTree>
    <p:extLst>
      <p:ext uri="{BB962C8B-B14F-4D97-AF65-F5344CB8AC3E}">
        <p14:creationId xmlns:p14="http://schemas.microsoft.com/office/powerpoint/2010/main" val="28522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1295-4469-8B46-9298-95A2A45D8AF4}"/>
              </a:ext>
            </a:extLst>
          </p:cNvPr>
          <p:cNvSpPr>
            <a:spLocks noGrp="1"/>
          </p:cNvSpPr>
          <p:nvPr>
            <p:ph type="title"/>
          </p:nvPr>
        </p:nvSpPr>
        <p:spPr>
          <a:xfrm>
            <a:off x="0" y="274638"/>
            <a:ext cx="9144000" cy="792162"/>
          </a:xfrm>
        </p:spPr>
        <p:txBody>
          <a:bodyPr/>
          <a:lstStyle/>
          <a:p>
            <a:r>
              <a:rPr lang="en-US" dirty="0"/>
              <a:t>Quasi-Identifiers: how to crack them</a:t>
            </a:r>
          </a:p>
        </p:txBody>
      </p:sp>
      <p:sp>
        <p:nvSpPr>
          <p:cNvPr id="4" name="Slide Number Placeholder 3">
            <a:extLst>
              <a:ext uri="{FF2B5EF4-FFF2-40B4-BE49-F238E27FC236}">
                <a16:creationId xmlns:a16="http://schemas.microsoft.com/office/drawing/2014/main" id="{9B839AB8-BC7A-6F47-BFED-437B82611145}"/>
              </a:ext>
            </a:extLst>
          </p:cNvPr>
          <p:cNvSpPr>
            <a:spLocks noGrp="1"/>
          </p:cNvSpPr>
          <p:nvPr>
            <p:ph type="sldNum" sz="quarter" idx="12"/>
          </p:nvPr>
        </p:nvSpPr>
        <p:spPr/>
        <p:txBody>
          <a:bodyPr/>
          <a:lstStyle/>
          <a:p>
            <a:fld id="{35B54189-C436-47D0-AC37-8484B13A8E13}" type="slidenum">
              <a:rPr lang="en-US" smtClean="0"/>
              <a:pPr/>
              <a:t>26</a:t>
            </a:fld>
            <a:endParaRPr lang="en-US"/>
          </a:p>
        </p:txBody>
      </p:sp>
      <p:sp>
        <p:nvSpPr>
          <p:cNvPr id="5" name="TextBox 4">
            <a:extLst>
              <a:ext uri="{FF2B5EF4-FFF2-40B4-BE49-F238E27FC236}">
                <a16:creationId xmlns:a16="http://schemas.microsoft.com/office/drawing/2014/main" id="{22028596-817F-8949-B854-D9BA920A9E89}"/>
              </a:ext>
            </a:extLst>
          </p:cNvPr>
          <p:cNvSpPr txBox="1"/>
          <p:nvPr/>
        </p:nvSpPr>
        <p:spPr>
          <a:xfrm>
            <a:off x="3581400" y="2148793"/>
            <a:ext cx="1584176" cy="461665"/>
          </a:xfrm>
          <a:prstGeom prst="rect">
            <a:avLst/>
          </a:prstGeom>
          <a:noFill/>
        </p:spPr>
        <p:txBody>
          <a:bodyPr wrap="square" rtlCol="0">
            <a:spAutoFit/>
          </a:bodyPr>
          <a:lstStyle/>
          <a:p>
            <a:r>
              <a:rPr lang="en-US" dirty="0">
                <a:solidFill>
                  <a:srgbClr val="7030A0"/>
                </a:solidFill>
              </a:rPr>
              <a:t>Birth date</a:t>
            </a:r>
          </a:p>
        </p:txBody>
      </p:sp>
      <p:sp>
        <p:nvSpPr>
          <p:cNvPr id="6" name="TextBox 5">
            <a:extLst>
              <a:ext uri="{FF2B5EF4-FFF2-40B4-BE49-F238E27FC236}">
                <a16:creationId xmlns:a16="http://schemas.microsoft.com/office/drawing/2014/main" id="{FE3D164D-6E65-C94F-8309-4D6BD19DBDBB}"/>
              </a:ext>
            </a:extLst>
          </p:cNvPr>
          <p:cNvSpPr txBox="1"/>
          <p:nvPr/>
        </p:nvSpPr>
        <p:spPr>
          <a:xfrm>
            <a:off x="3942420" y="1656699"/>
            <a:ext cx="1584176" cy="461665"/>
          </a:xfrm>
          <a:prstGeom prst="rect">
            <a:avLst/>
          </a:prstGeom>
          <a:noFill/>
        </p:spPr>
        <p:txBody>
          <a:bodyPr wrap="square" rtlCol="0">
            <a:spAutoFit/>
          </a:bodyPr>
          <a:lstStyle/>
          <a:p>
            <a:r>
              <a:rPr lang="en-US" dirty="0">
                <a:solidFill>
                  <a:srgbClr val="7030A0"/>
                </a:solidFill>
              </a:rPr>
              <a:t>ZIP</a:t>
            </a:r>
          </a:p>
        </p:txBody>
      </p:sp>
      <p:sp>
        <p:nvSpPr>
          <p:cNvPr id="7" name="TextBox 6">
            <a:extLst>
              <a:ext uri="{FF2B5EF4-FFF2-40B4-BE49-F238E27FC236}">
                <a16:creationId xmlns:a16="http://schemas.microsoft.com/office/drawing/2014/main" id="{A358BC2D-BA8D-1341-8020-978D0858DCB7}"/>
              </a:ext>
            </a:extLst>
          </p:cNvPr>
          <p:cNvSpPr txBox="1"/>
          <p:nvPr/>
        </p:nvSpPr>
        <p:spPr>
          <a:xfrm>
            <a:off x="3746437" y="2805435"/>
            <a:ext cx="1584176" cy="461665"/>
          </a:xfrm>
          <a:prstGeom prst="rect">
            <a:avLst/>
          </a:prstGeom>
          <a:noFill/>
        </p:spPr>
        <p:txBody>
          <a:bodyPr wrap="square" rtlCol="0">
            <a:spAutoFit/>
          </a:bodyPr>
          <a:lstStyle/>
          <a:p>
            <a:r>
              <a:rPr lang="en-US" dirty="0">
                <a:solidFill>
                  <a:srgbClr val="7030A0"/>
                </a:solidFill>
              </a:rPr>
              <a:t>Gender</a:t>
            </a:r>
          </a:p>
        </p:txBody>
      </p:sp>
      <p:sp>
        <p:nvSpPr>
          <p:cNvPr id="8" name="TextBox 7">
            <a:extLst>
              <a:ext uri="{FF2B5EF4-FFF2-40B4-BE49-F238E27FC236}">
                <a16:creationId xmlns:a16="http://schemas.microsoft.com/office/drawing/2014/main" id="{E36D22B3-EF0C-ED43-B696-C4215B9BE5C0}"/>
              </a:ext>
            </a:extLst>
          </p:cNvPr>
          <p:cNvSpPr txBox="1"/>
          <p:nvPr/>
        </p:nvSpPr>
        <p:spPr>
          <a:xfrm>
            <a:off x="2258988" y="2001986"/>
            <a:ext cx="1584176" cy="461665"/>
          </a:xfrm>
          <a:prstGeom prst="rect">
            <a:avLst/>
          </a:prstGeom>
          <a:noFill/>
        </p:spPr>
        <p:txBody>
          <a:bodyPr wrap="square" rtlCol="0">
            <a:spAutoFit/>
          </a:bodyPr>
          <a:lstStyle/>
          <a:p>
            <a:r>
              <a:rPr lang="en-US" dirty="0"/>
              <a:t>Diagnosis</a:t>
            </a:r>
          </a:p>
        </p:txBody>
      </p:sp>
      <p:sp>
        <p:nvSpPr>
          <p:cNvPr id="9" name="TextBox 8">
            <a:extLst>
              <a:ext uri="{FF2B5EF4-FFF2-40B4-BE49-F238E27FC236}">
                <a16:creationId xmlns:a16="http://schemas.microsoft.com/office/drawing/2014/main" id="{D300E61C-9184-FA4B-9CB9-DC290CFECDCF}"/>
              </a:ext>
            </a:extLst>
          </p:cNvPr>
          <p:cNvSpPr txBox="1"/>
          <p:nvPr/>
        </p:nvSpPr>
        <p:spPr>
          <a:xfrm>
            <a:off x="5364088" y="1182688"/>
            <a:ext cx="1584176" cy="461665"/>
          </a:xfrm>
          <a:prstGeom prst="rect">
            <a:avLst/>
          </a:prstGeom>
          <a:noFill/>
        </p:spPr>
        <p:txBody>
          <a:bodyPr wrap="square" rtlCol="0">
            <a:spAutoFit/>
          </a:bodyPr>
          <a:lstStyle/>
          <a:p>
            <a:r>
              <a:rPr lang="en-US" dirty="0"/>
              <a:t>Name</a:t>
            </a:r>
          </a:p>
        </p:txBody>
      </p:sp>
      <p:sp>
        <p:nvSpPr>
          <p:cNvPr id="10" name="TextBox 9">
            <a:extLst>
              <a:ext uri="{FF2B5EF4-FFF2-40B4-BE49-F238E27FC236}">
                <a16:creationId xmlns:a16="http://schemas.microsoft.com/office/drawing/2014/main" id="{2B0ACD14-3DC6-554A-8E9E-3B6353DDBB6E}"/>
              </a:ext>
            </a:extLst>
          </p:cNvPr>
          <p:cNvSpPr txBox="1"/>
          <p:nvPr/>
        </p:nvSpPr>
        <p:spPr>
          <a:xfrm>
            <a:off x="5131532" y="1762652"/>
            <a:ext cx="1584176" cy="461665"/>
          </a:xfrm>
          <a:prstGeom prst="rect">
            <a:avLst/>
          </a:prstGeom>
          <a:noFill/>
        </p:spPr>
        <p:txBody>
          <a:bodyPr wrap="square" rtlCol="0">
            <a:spAutoFit/>
          </a:bodyPr>
          <a:lstStyle/>
          <a:p>
            <a:r>
              <a:rPr lang="en-US" dirty="0"/>
              <a:t>Address</a:t>
            </a:r>
          </a:p>
        </p:txBody>
      </p:sp>
      <p:sp>
        <p:nvSpPr>
          <p:cNvPr id="11" name="TextBox 10">
            <a:extLst>
              <a:ext uri="{FF2B5EF4-FFF2-40B4-BE49-F238E27FC236}">
                <a16:creationId xmlns:a16="http://schemas.microsoft.com/office/drawing/2014/main" id="{8B34C477-5DFC-984C-91C4-F73D3B66A64B}"/>
              </a:ext>
            </a:extLst>
          </p:cNvPr>
          <p:cNvSpPr txBox="1"/>
          <p:nvPr/>
        </p:nvSpPr>
        <p:spPr>
          <a:xfrm>
            <a:off x="5364088" y="2324845"/>
            <a:ext cx="1584176" cy="461665"/>
          </a:xfrm>
          <a:prstGeom prst="rect">
            <a:avLst/>
          </a:prstGeom>
          <a:noFill/>
        </p:spPr>
        <p:txBody>
          <a:bodyPr wrap="square" rtlCol="0">
            <a:spAutoFit/>
          </a:bodyPr>
          <a:lstStyle/>
          <a:p>
            <a:r>
              <a:rPr lang="en-US" dirty="0"/>
              <a:t>Phone</a:t>
            </a:r>
          </a:p>
        </p:txBody>
      </p:sp>
      <p:sp>
        <p:nvSpPr>
          <p:cNvPr id="12" name="TextBox 11">
            <a:extLst>
              <a:ext uri="{FF2B5EF4-FFF2-40B4-BE49-F238E27FC236}">
                <a16:creationId xmlns:a16="http://schemas.microsoft.com/office/drawing/2014/main" id="{43AE5FDE-A364-1D4C-A631-B218EF13AD0E}"/>
              </a:ext>
            </a:extLst>
          </p:cNvPr>
          <p:cNvSpPr txBox="1"/>
          <p:nvPr/>
        </p:nvSpPr>
        <p:spPr>
          <a:xfrm>
            <a:off x="5079699" y="3016129"/>
            <a:ext cx="1728192" cy="461665"/>
          </a:xfrm>
          <a:prstGeom prst="rect">
            <a:avLst/>
          </a:prstGeom>
          <a:noFill/>
        </p:spPr>
        <p:txBody>
          <a:bodyPr wrap="square" rtlCol="0">
            <a:spAutoFit/>
          </a:bodyPr>
          <a:lstStyle/>
          <a:p>
            <a:r>
              <a:rPr lang="en-US" dirty="0"/>
              <a:t>Party</a:t>
            </a:r>
          </a:p>
        </p:txBody>
      </p:sp>
      <p:sp>
        <p:nvSpPr>
          <p:cNvPr id="13" name="Oval 12">
            <a:extLst>
              <a:ext uri="{FF2B5EF4-FFF2-40B4-BE49-F238E27FC236}">
                <a16:creationId xmlns:a16="http://schemas.microsoft.com/office/drawing/2014/main" id="{A1DAB6EB-6F1D-F14B-8D61-E2081F617B44}"/>
              </a:ext>
            </a:extLst>
          </p:cNvPr>
          <p:cNvSpPr/>
          <p:nvPr/>
        </p:nvSpPr>
        <p:spPr>
          <a:xfrm>
            <a:off x="2123728" y="908720"/>
            <a:ext cx="3007804" cy="2938264"/>
          </a:xfrm>
          <a:prstGeom prst="ellipse">
            <a:avLst/>
          </a:prstGeom>
          <a:noFill/>
          <a:ln w="508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3A2A280-4ED8-BC4D-9DB5-F502CC6E9562}"/>
              </a:ext>
            </a:extLst>
          </p:cNvPr>
          <p:cNvSpPr/>
          <p:nvPr/>
        </p:nvSpPr>
        <p:spPr>
          <a:xfrm>
            <a:off x="3598912" y="983906"/>
            <a:ext cx="3184884" cy="2938264"/>
          </a:xfrm>
          <a:prstGeom prst="ellipse">
            <a:avLst/>
          </a:prstGeom>
          <a:noFill/>
          <a:ln w="508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5">
            <a:extLst>
              <a:ext uri="{FF2B5EF4-FFF2-40B4-BE49-F238E27FC236}">
                <a16:creationId xmlns:a16="http://schemas.microsoft.com/office/drawing/2014/main" id="{A644D680-C15F-1C45-B537-4824BE183238}"/>
              </a:ext>
            </a:extLst>
          </p:cNvPr>
          <p:cNvCxnSpPr>
            <a:cxnSpLocks/>
            <a:endCxn id="19" idx="1"/>
          </p:cNvCxnSpPr>
          <p:nvPr/>
        </p:nvCxnSpPr>
        <p:spPr>
          <a:xfrm>
            <a:off x="4355976" y="3272174"/>
            <a:ext cx="2331960" cy="964655"/>
          </a:xfrm>
          <a:prstGeom prst="bentConnector3">
            <a:avLst>
              <a:gd name="adj1" fmla="val -139"/>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F17FFA0-1969-FE4B-A580-03C3CC433D68}"/>
              </a:ext>
            </a:extLst>
          </p:cNvPr>
          <p:cNvSpPr txBox="1"/>
          <p:nvPr/>
        </p:nvSpPr>
        <p:spPr>
          <a:xfrm>
            <a:off x="6687936" y="3636664"/>
            <a:ext cx="2428292" cy="1200329"/>
          </a:xfrm>
          <a:prstGeom prst="rect">
            <a:avLst/>
          </a:prstGeom>
          <a:noFill/>
        </p:spPr>
        <p:txBody>
          <a:bodyPr wrap="square" rtlCol="0">
            <a:spAutoFit/>
          </a:bodyPr>
          <a:lstStyle/>
          <a:p>
            <a:r>
              <a:rPr lang="en-US" b="1" dirty="0"/>
              <a:t>Reality check:</a:t>
            </a:r>
          </a:p>
          <a:p>
            <a:r>
              <a:rPr lang="en-US" b="1" dirty="0"/>
              <a:t>Unique for 87% of US residents</a:t>
            </a:r>
          </a:p>
        </p:txBody>
      </p:sp>
      <p:sp>
        <p:nvSpPr>
          <p:cNvPr id="23" name="TextBox 22">
            <a:extLst>
              <a:ext uri="{FF2B5EF4-FFF2-40B4-BE49-F238E27FC236}">
                <a16:creationId xmlns:a16="http://schemas.microsoft.com/office/drawing/2014/main" id="{8AD70BC0-70C5-EB47-A62A-578524E9195A}"/>
              </a:ext>
            </a:extLst>
          </p:cNvPr>
          <p:cNvSpPr txBox="1"/>
          <p:nvPr/>
        </p:nvSpPr>
        <p:spPr>
          <a:xfrm>
            <a:off x="329859" y="1644353"/>
            <a:ext cx="1996752" cy="830997"/>
          </a:xfrm>
          <a:prstGeom prst="rect">
            <a:avLst/>
          </a:prstGeom>
          <a:noFill/>
        </p:spPr>
        <p:txBody>
          <a:bodyPr wrap="square" rtlCol="0">
            <a:spAutoFit/>
          </a:bodyPr>
          <a:lstStyle/>
          <a:p>
            <a:pPr algn="ctr"/>
            <a:r>
              <a:rPr lang="en-US" dirty="0"/>
              <a:t>Medical</a:t>
            </a:r>
          </a:p>
          <a:p>
            <a:pPr algn="ctr"/>
            <a:r>
              <a:rPr lang="en-US" dirty="0"/>
              <a:t>data</a:t>
            </a:r>
          </a:p>
        </p:txBody>
      </p:sp>
      <p:sp>
        <p:nvSpPr>
          <p:cNvPr id="24" name="TextBox 23">
            <a:extLst>
              <a:ext uri="{FF2B5EF4-FFF2-40B4-BE49-F238E27FC236}">
                <a16:creationId xmlns:a16="http://schemas.microsoft.com/office/drawing/2014/main" id="{6F638C2F-8A6B-C643-B5C9-6B4AD30DFFED}"/>
              </a:ext>
            </a:extLst>
          </p:cNvPr>
          <p:cNvSpPr txBox="1"/>
          <p:nvPr/>
        </p:nvSpPr>
        <p:spPr>
          <a:xfrm>
            <a:off x="6965522" y="1373060"/>
            <a:ext cx="1638926" cy="1200329"/>
          </a:xfrm>
          <a:prstGeom prst="rect">
            <a:avLst/>
          </a:prstGeom>
          <a:noFill/>
        </p:spPr>
        <p:txBody>
          <a:bodyPr wrap="square" rtlCol="0">
            <a:spAutoFit/>
          </a:bodyPr>
          <a:lstStyle/>
          <a:p>
            <a:pPr algn="ctr"/>
            <a:r>
              <a:rPr lang="en-US" dirty="0"/>
              <a:t>Voter registration data</a:t>
            </a:r>
          </a:p>
        </p:txBody>
      </p:sp>
      <p:sp>
        <p:nvSpPr>
          <p:cNvPr id="25" name="TextBox 24">
            <a:extLst>
              <a:ext uri="{FF2B5EF4-FFF2-40B4-BE49-F238E27FC236}">
                <a16:creationId xmlns:a16="http://schemas.microsoft.com/office/drawing/2014/main" id="{22CCF984-94E3-4D48-AFB7-9216CC29D6E9}"/>
              </a:ext>
            </a:extLst>
          </p:cNvPr>
          <p:cNvSpPr txBox="1"/>
          <p:nvPr/>
        </p:nvSpPr>
        <p:spPr>
          <a:xfrm>
            <a:off x="224935" y="4542498"/>
            <a:ext cx="5457838" cy="461665"/>
          </a:xfrm>
          <a:prstGeom prst="rect">
            <a:avLst/>
          </a:prstGeom>
          <a:noFill/>
        </p:spPr>
        <p:txBody>
          <a:bodyPr wrap="square" rtlCol="0">
            <a:spAutoFit/>
          </a:bodyPr>
          <a:lstStyle/>
          <a:p>
            <a:pPr algn="ctr"/>
            <a:r>
              <a:rPr lang="en-US" dirty="0"/>
              <a:t>(ZIP, Birth date, Gender) is </a:t>
            </a:r>
            <a:r>
              <a:rPr lang="en-US" b="1" dirty="0"/>
              <a:t>quasi-identifier</a:t>
            </a:r>
          </a:p>
        </p:txBody>
      </p:sp>
      <p:sp>
        <p:nvSpPr>
          <p:cNvPr id="26" name="TextBox 25">
            <a:extLst>
              <a:ext uri="{FF2B5EF4-FFF2-40B4-BE49-F238E27FC236}">
                <a16:creationId xmlns:a16="http://schemas.microsoft.com/office/drawing/2014/main" id="{90AD87BF-C9DC-694E-8451-0B8B8C76F602}"/>
              </a:ext>
            </a:extLst>
          </p:cNvPr>
          <p:cNvSpPr txBox="1"/>
          <p:nvPr/>
        </p:nvSpPr>
        <p:spPr>
          <a:xfrm>
            <a:off x="0" y="6245225"/>
            <a:ext cx="9144000" cy="584775"/>
          </a:xfrm>
          <a:prstGeom prst="rect">
            <a:avLst/>
          </a:prstGeom>
          <a:noFill/>
        </p:spPr>
        <p:txBody>
          <a:bodyPr wrap="square" rtlCol="0">
            <a:spAutoFit/>
          </a:bodyPr>
          <a:lstStyle/>
          <a:p>
            <a:pPr algn="ctr"/>
            <a:r>
              <a:rPr lang="en-US" sz="3200" dirty="0">
                <a:solidFill>
                  <a:srgbClr val="C00000"/>
                </a:solidFill>
              </a:rPr>
              <a:t>Linking to other data breaks anonymity</a:t>
            </a:r>
          </a:p>
        </p:txBody>
      </p:sp>
      <p:sp>
        <p:nvSpPr>
          <p:cNvPr id="27" name="TextBox 26">
            <a:extLst>
              <a:ext uri="{FF2B5EF4-FFF2-40B4-BE49-F238E27FC236}">
                <a16:creationId xmlns:a16="http://schemas.microsoft.com/office/drawing/2014/main" id="{360E03E4-BB34-4E48-85DE-A6D4B7F14E1C}"/>
              </a:ext>
            </a:extLst>
          </p:cNvPr>
          <p:cNvSpPr txBox="1"/>
          <p:nvPr/>
        </p:nvSpPr>
        <p:spPr>
          <a:xfrm>
            <a:off x="126785" y="5086983"/>
            <a:ext cx="8823479" cy="1200329"/>
          </a:xfrm>
          <a:prstGeom prst="rect">
            <a:avLst/>
          </a:prstGeom>
          <a:noFill/>
        </p:spPr>
        <p:txBody>
          <a:bodyPr wrap="square" rtlCol="0">
            <a:spAutoFit/>
          </a:bodyPr>
          <a:lstStyle/>
          <a:p>
            <a:r>
              <a:rPr lang="en-US" sz="1800" dirty="0"/>
              <a:t>“William Weld was governor of Massachusetts at that time and his medical records were in the GIC data. Governor Weld lived in Cambridge Massachusetts. According to the Cambridge Voter list, six people had his particular birth date; only three of them were men; and, he was the only one in his 5-digit ZIP code.”</a:t>
            </a:r>
          </a:p>
        </p:txBody>
      </p:sp>
    </p:spTree>
    <p:extLst>
      <p:ext uri="{BB962C8B-B14F-4D97-AF65-F5344CB8AC3E}">
        <p14:creationId xmlns:p14="http://schemas.microsoft.com/office/powerpoint/2010/main" val="402164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E5BF-B90C-534F-B692-6DA6EC962EB8}"/>
              </a:ext>
            </a:extLst>
          </p:cNvPr>
          <p:cNvSpPr>
            <a:spLocks noGrp="1"/>
          </p:cNvSpPr>
          <p:nvPr>
            <p:ph type="title"/>
          </p:nvPr>
        </p:nvSpPr>
        <p:spPr/>
        <p:txBody>
          <a:bodyPr/>
          <a:lstStyle/>
          <a:p>
            <a:r>
              <a:rPr lang="en-US" dirty="0"/>
              <a:t>k-Anonymity</a:t>
            </a:r>
          </a:p>
        </p:txBody>
      </p:sp>
      <p:graphicFrame>
        <p:nvGraphicFramePr>
          <p:cNvPr id="5" name="Content Placeholder 4">
            <a:extLst>
              <a:ext uri="{FF2B5EF4-FFF2-40B4-BE49-F238E27FC236}">
                <a16:creationId xmlns:a16="http://schemas.microsoft.com/office/drawing/2014/main" id="{49DFA6A3-098D-154C-A50E-060A9D77028F}"/>
              </a:ext>
            </a:extLst>
          </p:cNvPr>
          <p:cNvGraphicFramePr>
            <a:graphicFrameLocks noGrp="1"/>
          </p:cNvGraphicFramePr>
          <p:nvPr>
            <p:ph idx="1"/>
            <p:extLst>
              <p:ext uri="{D42A27DB-BD31-4B8C-83A1-F6EECF244321}">
                <p14:modId xmlns:p14="http://schemas.microsoft.com/office/powerpoint/2010/main" val="3628126660"/>
              </p:ext>
            </p:extLst>
          </p:nvPr>
        </p:nvGraphicFramePr>
        <p:xfrm>
          <a:off x="251520" y="3002136"/>
          <a:ext cx="6301680" cy="2926080"/>
        </p:xfrm>
        <a:graphic>
          <a:graphicData uri="http://schemas.openxmlformats.org/drawingml/2006/table">
            <a:tbl>
              <a:tblPr firstRow="1" bandRow="1">
                <a:tableStyleId>{073A0DAA-6AF3-43AB-8588-CEC1D06C72B9}</a:tableStyleId>
              </a:tblPr>
              <a:tblGrid>
                <a:gridCol w="1575420">
                  <a:extLst>
                    <a:ext uri="{9D8B030D-6E8A-4147-A177-3AD203B41FA5}">
                      <a16:colId xmlns:a16="http://schemas.microsoft.com/office/drawing/2014/main" val="1632130470"/>
                    </a:ext>
                  </a:extLst>
                </a:gridCol>
                <a:gridCol w="1575420">
                  <a:extLst>
                    <a:ext uri="{9D8B030D-6E8A-4147-A177-3AD203B41FA5}">
                      <a16:colId xmlns:a16="http://schemas.microsoft.com/office/drawing/2014/main" val="2532003282"/>
                    </a:ext>
                  </a:extLst>
                </a:gridCol>
                <a:gridCol w="1575420">
                  <a:extLst>
                    <a:ext uri="{9D8B030D-6E8A-4147-A177-3AD203B41FA5}">
                      <a16:colId xmlns:a16="http://schemas.microsoft.com/office/drawing/2014/main" val="3561089016"/>
                    </a:ext>
                  </a:extLst>
                </a:gridCol>
                <a:gridCol w="1575420">
                  <a:extLst>
                    <a:ext uri="{9D8B030D-6E8A-4147-A177-3AD203B41FA5}">
                      <a16:colId xmlns:a16="http://schemas.microsoft.com/office/drawing/2014/main" val="1573244020"/>
                    </a:ext>
                  </a:extLst>
                </a:gridCol>
              </a:tblGrid>
              <a:tr h="0">
                <a:tc>
                  <a:txBody>
                    <a:bodyPr/>
                    <a:lstStyle/>
                    <a:p>
                      <a:pPr algn="ctr"/>
                      <a:r>
                        <a:rPr lang="en-US" dirty="0"/>
                        <a:t>Nationality</a:t>
                      </a:r>
                    </a:p>
                  </a:txBody>
                  <a:tcPr/>
                </a:tc>
                <a:tc>
                  <a:txBody>
                    <a:bodyPr/>
                    <a:lstStyle/>
                    <a:p>
                      <a:pPr algn="ctr"/>
                      <a:r>
                        <a:rPr lang="en-US" dirty="0"/>
                        <a:t>Birth year</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Spanish</a:t>
                      </a:r>
                    </a:p>
                  </a:txBody>
                  <a:tcPr/>
                </a:tc>
                <a:tc>
                  <a:txBody>
                    <a:bodyPr/>
                    <a:lstStyle/>
                    <a:p>
                      <a:pPr algn="ctr"/>
                      <a:r>
                        <a:rPr lang="en-US" dirty="0"/>
                        <a:t>1965</a:t>
                      </a:r>
                    </a:p>
                  </a:txBody>
                  <a:tcPr/>
                </a:tc>
                <a:tc>
                  <a:txBody>
                    <a:bodyPr/>
                    <a:lstStyle/>
                    <a:p>
                      <a:pPr algn="ctr"/>
                      <a:r>
                        <a:rPr lang="en-US" dirty="0"/>
                        <a:t>m</a:t>
                      </a:r>
                    </a:p>
                  </a:txBody>
                  <a:tcPr/>
                </a:tc>
                <a:tc>
                  <a:txBody>
                    <a:bodyPr/>
                    <a:lstStyle/>
                    <a:p>
                      <a:pPr algn="ctr"/>
                      <a:r>
                        <a:rPr lang="en-US" dirty="0"/>
                        <a:t>Short breath</a:t>
                      </a:r>
                    </a:p>
                  </a:txBody>
                  <a:tcPr/>
                </a:tc>
                <a:extLst>
                  <a:ext uri="{0D108BD9-81ED-4DB2-BD59-A6C34878D82A}">
                    <a16:rowId xmlns:a16="http://schemas.microsoft.com/office/drawing/2014/main" val="1432497522"/>
                  </a:ext>
                </a:extLst>
              </a:tr>
              <a:tr h="312955">
                <a:tc>
                  <a:txBody>
                    <a:bodyPr/>
                    <a:lstStyle/>
                    <a:p>
                      <a:pPr algn="ctr"/>
                      <a:r>
                        <a:rPr lang="en-US" dirty="0"/>
                        <a:t>Spanish</a:t>
                      </a:r>
                    </a:p>
                  </a:txBody>
                  <a:tcPr/>
                </a:tc>
                <a:tc>
                  <a:txBody>
                    <a:bodyPr/>
                    <a:lstStyle/>
                    <a:p>
                      <a:pPr algn="ctr"/>
                      <a:r>
                        <a:rPr lang="en-US" dirty="0"/>
                        <a:t>1965</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4120332030"/>
                  </a:ext>
                </a:extLst>
              </a:tr>
              <a:tr h="312955">
                <a:tc>
                  <a:txBody>
                    <a:bodyPr/>
                    <a:lstStyle/>
                    <a:p>
                      <a:pPr algn="ctr"/>
                      <a:r>
                        <a:rPr lang="en-US" dirty="0"/>
                        <a:t>French</a:t>
                      </a:r>
                    </a:p>
                  </a:txBody>
                  <a:tcPr/>
                </a:tc>
                <a:tc>
                  <a:txBody>
                    <a:bodyPr/>
                    <a:lstStyle/>
                    <a:p>
                      <a:pPr algn="ctr"/>
                      <a:r>
                        <a:rPr lang="en-US" dirty="0"/>
                        <a:t>1975</a:t>
                      </a:r>
                    </a:p>
                  </a:txBody>
                  <a:tcPr/>
                </a:tc>
                <a:tc>
                  <a:txBody>
                    <a:bodyPr/>
                    <a:lstStyle/>
                    <a:p>
                      <a:pPr algn="ctr"/>
                      <a:r>
                        <a:rPr lang="en-US" dirty="0"/>
                        <a:t>f</a:t>
                      </a:r>
                    </a:p>
                  </a:txBody>
                  <a:tcPr/>
                </a:tc>
                <a:tc>
                  <a:txBody>
                    <a:bodyPr/>
                    <a:lstStyle/>
                    <a:p>
                      <a:pPr algn="ctr"/>
                      <a:r>
                        <a:rPr lang="en-US" dirty="0"/>
                        <a:t>Hypertension</a:t>
                      </a:r>
                    </a:p>
                  </a:txBody>
                  <a:tcPr/>
                </a:tc>
                <a:extLst>
                  <a:ext uri="{0D108BD9-81ED-4DB2-BD59-A6C34878D82A}">
                    <a16:rowId xmlns:a16="http://schemas.microsoft.com/office/drawing/2014/main" val="1644153579"/>
                  </a:ext>
                </a:extLst>
              </a:tr>
              <a:tr h="312955">
                <a:tc>
                  <a:txBody>
                    <a:bodyPr/>
                    <a:lstStyle/>
                    <a:p>
                      <a:pPr algn="ctr"/>
                      <a:r>
                        <a:rPr lang="en-US" dirty="0"/>
                        <a:t>French</a:t>
                      </a:r>
                    </a:p>
                  </a:txBody>
                  <a:tcPr/>
                </a:tc>
                <a:tc>
                  <a:txBody>
                    <a:bodyPr/>
                    <a:lstStyle/>
                    <a:p>
                      <a:pPr algn="ctr"/>
                      <a:r>
                        <a:rPr lang="en-US" dirty="0"/>
                        <a:t>1975</a:t>
                      </a:r>
                    </a:p>
                  </a:txBody>
                  <a:tcPr/>
                </a:tc>
                <a:tc>
                  <a:txBody>
                    <a:bodyPr/>
                    <a:lstStyle/>
                    <a:p>
                      <a:pPr algn="ctr"/>
                      <a:r>
                        <a:rPr lang="en-US" dirty="0"/>
                        <a:t>f</a:t>
                      </a:r>
                    </a:p>
                  </a:txBody>
                  <a:tcPr/>
                </a:tc>
                <a:tc>
                  <a:txBody>
                    <a:bodyPr/>
                    <a:lstStyle/>
                    <a:p>
                      <a:pPr algn="ctr"/>
                      <a:r>
                        <a:rPr lang="en-US" dirty="0"/>
                        <a:t>Hypertension</a:t>
                      </a:r>
                    </a:p>
                  </a:txBody>
                  <a:tcPr/>
                </a:tc>
                <a:extLst>
                  <a:ext uri="{0D108BD9-81ED-4DB2-BD59-A6C34878D82A}">
                    <a16:rowId xmlns:a16="http://schemas.microsoft.com/office/drawing/2014/main" val="3563461451"/>
                  </a:ext>
                </a:extLst>
              </a:tr>
              <a:tr h="312955">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Obesity</a:t>
                      </a:r>
                    </a:p>
                  </a:txBody>
                  <a:tcPr/>
                </a:tc>
                <a:extLst>
                  <a:ext uri="{0D108BD9-81ED-4DB2-BD59-A6C34878D82A}">
                    <a16:rowId xmlns:a16="http://schemas.microsoft.com/office/drawing/2014/main" val="826548107"/>
                  </a:ext>
                </a:extLst>
              </a:tr>
              <a:tr h="0">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Short breath</a:t>
                      </a:r>
                    </a:p>
                  </a:txBody>
                  <a:tcPr/>
                </a:tc>
                <a:extLst>
                  <a:ext uri="{0D108BD9-81ED-4DB2-BD59-A6C34878D82A}">
                    <a16:rowId xmlns:a16="http://schemas.microsoft.com/office/drawing/2014/main" val="2316883049"/>
                  </a:ext>
                </a:extLst>
              </a:tr>
            </a:tbl>
          </a:graphicData>
        </a:graphic>
      </p:graphicFrame>
      <p:sp>
        <p:nvSpPr>
          <p:cNvPr id="4" name="Slide Number Placeholder 3">
            <a:extLst>
              <a:ext uri="{FF2B5EF4-FFF2-40B4-BE49-F238E27FC236}">
                <a16:creationId xmlns:a16="http://schemas.microsoft.com/office/drawing/2014/main" id="{7D970484-6C46-474E-9B03-58DBF3F300DE}"/>
              </a:ext>
            </a:extLst>
          </p:cNvPr>
          <p:cNvSpPr>
            <a:spLocks noGrp="1"/>
          </p:cNvSpPr>
          <p:nvPr>
            <p:ph type="sldNum" sz="quarter" idx="12"/>
          </p:nvPr>
        </p:nvSpPr>
        <p:spPr/>
        <p:txBody>
          <a:bodyPr/>
          <a:lstStyle/>
          <a:p>
            <a:fld id="{35B54189-C436-47D0-AC37-8484B13A8E13}" type="slidenum">
              <a:rPr lang="en-US" smtClean="0"/>
              <a:pPr/>
              <a:t>27</a:t>
            </a:fld>
            <a:endParaRPr lang="en-US"/>
          </a:p>
        </p:txBody>
      </p:sp>
      <p:sp>
        <p:nvSpPr>
          <p:cNvPr id="6" name="Rectangle 5">
            <a:extLst>
              <a:ext uri="{FF2B5EF4-FFF2-40B4-BE49-F238E27FC236}">
                <a16:creationId xmlns:a16="http://schemas.microsoft.com/office/drawing/2014/main" id="{393B169D-A0EF-4A46-A725-EEA74B35B0F3}"/>
              </a:ext>
            </a:extLst>
          </p:cNvPr>
          <p:cNvSpPr/>
          <p:nvPr/>
        </p:nvSpPr>
        <p:spPr>
          <a:xfrm>
            <a:off x="395536" y="3350024"/>
            <a:ext cx="4464496" cy="67308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AE1B99-1953-D649-A75C-7ABFEA3D677C}"/>
              </a:ext>
            </a:extLst>
          </p:cNvPr>
          <p:cNvSpPr/>
          <p:nvPr/>
        </p:nvSpPr>
        <p:spPr>
          <a:xfrm>
            <a:off x="395536" y="4102384"/>
            <a:ext cx="4464496" cy="67308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53F555-171F-7644-8C3A-09A5F31FDBA8}"/>
              </a:ext>
            </a:extLst>
          </p:cNvPr>
          <p:cNvSpPr/>
          <p:nvPr/>
        </p:nvSpPr>
        <p:spPr>
          <a:xfrm>
            <a:off x="395536" y="4876628"/>
            <a:ext cx="4464496" cy="1025340"/>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0B696A-43DE-BD46-9861-AC55240FE360}"/>
                  </a:ext>
                </a:extLst>
              </p:cNvPr>
              <p:cNvSpPr txBox="1"/>
              <p:nvPr/>
            </p:nvSpPr>
            <p:spPr>
              <a:xfrm>
                <a:off x="296416" y="1340768"/>
                <a:ext cx="9028112" cy="1775230"/>
              </a:xfrm>
              <a:prstGeom prst="rect">
                <a:avLst/>
              </a:prstGeom>
              <a:noFill/>
            </p:spPr>
            <p:txBody>
              <a:bodyPr wrap="square" rtlCol="0">
                <a:spAutoFit/>
              </a:bodyPr>
              <a:lstStyle/>
              <a:p>
                <a:pPr marL="342900" indent="-342900">
                  <a:buFont typeface="Arial" panose="020B0604020202020204" pitchFamily="34" charset="0"/>
                  <a:buChar char="•"/>
                </a:pPr>
                <a:r>
                  <a:rPr lang="en-US" sz="3200" dirty="0"/>
                  <a:t>At least k occurrences for quasi-identifier tuple</a:t>
                </a:r>
              </a:p>
              <a:p>
                <a:pPr marL="342900" indent="-342900">
                  <a:buFont typeface="Arial" panose="020B0604020202020204" pitchFamily="34" charset="0"/>
                  <a:buChar char="•"/>
                </a:pPr>
                <a:r>
                  <a:rPr lang="en-US" sz="3200" dirty="0"/>
                  <a:t>Linking attacks: at least k candidates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𝑘</m:t>
                        </m:r>
                      </m:den>
                    </m:f>
                  </m:oMath>
                </a14:m>
                <a:r>
                  <a:rPr lang="en-US" sz="3200" dirty="0"/>
                  <a:t> probability)</a:t>
                </a:r>
              </a:p>
              <a:p>
                <a:pPr marL="342900" indent="-342900">
                  <a:buFont typeface="Arial" panose="020B0604020202020204" pitchFamily="34" charset="0"/>
                  <a:buChar char="•"/>
                </a:pPr>
                <a:r>
                  <a:rPr lang="en-US" sz="3200" dirty="0"/>
                  <a:t>Achieve with suppression and generalization</a:t>
                </a:r>
              </a:p>
            </p:txBody>
          </p:sp>
        </mc:Choice>
        <mc:Fallback xmlns="">
          <p:sp>
            <p:nvSpPr>
              <p:cNvPr id="9" name="TextBox 8">
                <a:extLst>
                  <a:ext uri="{FF2B5EF4-FFF2-40B4-BE49-F238E27FC236}">
                    <a16:creationId xmlns:a16="http://schemas.microsoft.com/office/drawing/2014/main" id="{670B696A-43DE-BD46-9861-AC55240FE360}"/>
                  </a:ext>
                </a:extLst>
              </p:cNvPr>
              <p:cNvSpPr txBox="1">
                <a:spLocks noRot="1" noChangeAspect="1" noMove="1" noResize="1" noEditPoints="1" noAdjustHandles="1" noChangeArrowheads="1" noChangeShapeType="1" noTextEdit="1"/>
              </p:cNvSpPr>
              <p:nvPr/>
            </p:nvSpPr>
            <p:spPr>
              <a:xfrm>
                <a:off x="296416" y="1340768"/>
                <a:ext cx="9028112" cy="1775230"/>
              </a:xfrm>
              <a:prstGeom prst="rect">
                <a:avLst/>
              </a:prstGeom>
              <a:blipFill>
                <a:blip r:embed="rId3"/>
                <a:stretch>
                  <a:fillRect l="-1404" t="-4286" r="-281" b="-1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928EB0C-1458-B74A-9B68-AB1EA77264FF}"/>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Protect from linking attacks</a:t>
            </a:r>
          </a:p>
        </p:txBody>
      </p:sp>
      <p:sp>
        <p:nvSpPr>
          <p:cNvPr id="3" name="Right Brace 2">
            <a:extLst>
              <a:ext uri="{FF2B5EF4-FFF2-40B4-BE49-F238E27FC236}">
                <a16:creationId xmlns:a16="http://schemas.microsoft.com/office/drawing/2014/main" id="{F6250B00-2262-7D44-8EEE-78F8FA71AF6C}"/>
              </a:ext>
            </a:extLst>
          </p:cNvPr>
          <p:cNvSpPr/>
          <p:nvPr/>
        </p:nvSpPr>
        <p:spPr>
          <a:xfrm>
            <a:off x="6660232" y="3350024"/>
            <a:ext cx="72008" cy="75236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6572779-8B4D-C844-B4E3-2CD026F3CFB2}"/>
              </a:ext>
            </a:extLst>
          </p:cNvPr>
          <p:cNvSpPr txBox="1"/>
          <p:nvPr/>
        </p:nvSpPr>
        <p:spPr>
          <a:xfrm>
            <a:off x="6747364" y="3465409"/>
            <a:ext cx="2396636" cy="461665"/>
          </a:xfrm>
          <a:prstGeom prst="rect">
            <a:avLst/>
          </a:prstGeom>
          <a:noFill/>
        </p:spPr>
        <p:txBody>
          <a:bodyPr wrap="square" rtlCol="0">
            <a:spAutoFit/>
          </a:bodyPr>
          <a:lstStyle/>
          <a:p>
            <a:r>
              <a:rPr lang="en-US" dirty="0">
                <a:latin typeface="+mn-lt"/>
              </a:rPr>
              <a:t>equivalence class</a:t>
            </a:r>
            <a:endParaRPr lang="en-US" dirty="0"/>
          </a:p>
        </p:txBody>
      </p:sp>
      <p:sp>
        <p:nvSpPr>
          <p:cNvPr id="12" name="TextBox 11">
            <a:extLst>
              <a:ext uri="{FF2B5EF4-FFF2-40B4-BE49-F238E27FC236}">
                <a16:creationId xmlns:a16="http://schemas.microsoft.com/office/drawing/2014/main" id="{4F33502D-E9DD-9343-BE38-D2D5B754F9CF}"/>
              </a:ext>
            </a:extLst>
          </p:cNvPr>
          <p:cNvSpPr txBox="1"/>
          <p:nvPr/>
        </p:nvSpPr>
        <p:spPr>
          <a:xfrm>
            <a:off x="6835200" y="5232102"/>
            <a:ext cx="2664296" cy="1077218"/>
          </a:xfrm>
          <a:prstGeom prst="rect">
            <a:avLst/>
          </a:prstGeom>
          <a:noFill/>
        </p:spPr>
        <p:txBody>
          <a:bodyPr wrap="square" rtlCol="0">
            <a:spAutoFit/>
          </a:bodyPr>
          <a:lstStyle/>
          <a:p>
            <a:r>
              <a:rPr lang="en-US" sz="3200" dirty="0">
                <a:solidFill>
                  <a:srgbClr val="FF0000"/>
                </a:solidFill>
              </a:rPr>
              <a:t>2-anonymity</a:t>
            </a:r>
          </a:p>
          <a:p>
            <a:r>
              <a:rPr lang="en-US" sz="3200" dirty="0">
                <a:solidFill>
                  <a:srgbClr val="FF0000"/>
                </a:solidFill>
              </a:rPr>
              <a:t>example</a:t>
            </a:r>
          </a:p>
        </p:txBody>
      </p:sp>
    </p:spTree>
    <p:extLst>
      <p:ext uri="{BB962C8B-B14F-4D97-AF65-F5344CB8AC3E}">
        <p14:creationId xmlns:p14="http://schemas.microsoft.com/office/powerpoint/2010/main" val="8842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95F8-9920-A740-9F44-C0C18B5C1C12}"/>
              </a:ext>
            </a:extLst>
          </p:cNvPr>
          <p:cNvSpPr>
            <a:spLocks noGrp="1"/>
          </p:cNvSpPr>
          <p:nvPr>
            <p:ph type="title"/>
          </p:nvPr>
        </p:nvSpPr>
        <p:spPr/>
        <p:txBody>
          <a:bodyPr/>
          <a:lstStyle/>
          <a:p>
            <a:r>
              <a:rPr lang="en-US" dirty="0"/>
              <a:t>Generalizing attributes</a:t>
            </a:r>
          </a:p>
        </p:txBody>
      </p:sp>
      <p:sp>
        <p:nvSpPr>
          <p:cNvPr id="4" name="Slide Number Placeholder 3">
            <a:extLst>
              <a:ext uri="{FF2B5EF4-FFF2-40B4-BE49-F238E27FC236}">
                <a16:creationId xmlns:a16="http://schemas.microsoft.com/office/drawing/2014/main" id="{445BC711-1FFD-3042-936F-2CAFAE5D6497}"/>
              </a:ext>
            </a:extLst>
          </p:cNvPr>
          <p:cNvSpPr>
            <a:spLocks noGrp="1"/>
          </p:cNvSpPr>
          <p:nvPr>
            <p:ph type="sldNum" sz="quarter" idx="12"/>
          </p:nvPr>
        </p:nvSpPr>
        <p:spPr/>
        <p:txBody>
          <a:bodyPr/>
          <a:lstStyle/>
          <a:p>
            <a:fld id="{35B54189-C436-47D0-AC37-8484B13A8E13}" type="slidenum">
              <a:rPr lang="en-US" smtClean="0"/>
              <a:pPr/>
              <a:t>28</a:t>
            </a:fld>
            <a:endParaRPr lang="en-US"/>
          </a:p>
        </p:txBody>
      </p:sp>
      <p:graphicFrame>
        <p:nvGraphicFramePr>
          <p:cNvPr id="5" name="Table 4">
            <a:extLst>
              <a:ext uri="{FF2B5EF4-FFF2-40B4-BE49-F238E27FC236}">
                <a16:creationId xmlns:a16="http://schemas.microsoft.com/office/drawing/2014/main" id="{EDCC84A1-0E97-9041-8F15-27939579639C}"/>
              </a:ext>
            </a:extLst>
          </p:cNvPr>
          <p:cNvGraphicFramePr>
            <a:graphicFrameLocks noGrp="1"/>
          </p:cNvGraphicFramePr>
          <p:nvPr>
            <p:extLst>
              <p:ext uri="{D42A27DB-BD31-4B8C-83A1-F6EECF244321}">
                <p14:modId xmlns:p14="http://schemas.microsoft.com/office/powerpoint/2010/main" val="2526560605"/>
              </p:ext>
            </p:extLst>
          </p:nvPr>
        </p:nvGraphicFramePr>
        <p:xfrm>
          <a:off x="323528" y="1772816"/>
          <a:ext cx="4598640" cy="1828800"/>
        </p:xfrm>
        <a:graphic>
          <a:graphicData uri="http://schemas.openxmlformats.org/drawingml/2006/table">
            <a:tbl>
              <a:tblPr firstRow="1" bandRow="1">
                <a:tableStyleId>{073A0DAA-6AF3-43AB-8588-CEC1D06C72B9}</a:tableStyleId>
              </a:tblPr>
              <a:tblGrid>
                <a:gridCol w="1149660">
                  <a:extLst>
                    <a:ext uri="{9D8B030D-6E8A-4147-A177-3AD203B41FA5}">
                      <a16:colId xmlns:a16="http://schemas.microsoft.com/office/drawing/2014/main" val="3736088963"/>
                    </a:ext>
                  </a:extLst>
                </a:gridCol>
                <a:gridCol w="1149660">
                  <a:extLst>
                    <a:ext uri="{9D8B030D-6E8A-4147-A177-3AD203B41FA5}">
                      <a16:colId xmlns:a16="http://schemas.microsoft.com/office/drawing/2014/main" val="3195324683"/>
                    </a:ext>
                  </a:extLst>
                </a:gridCol>
                <a:gridCol w="1149660">
                  <a:extLst>
                    <a:ext uri="{9D8B030D-6E8A-4147-A177-3AD203B41FA5}">
                      <a16:colId xmlns:a16="http://schemas.microsoft.com/office/drawing/2014/main" val="1294473260"/>
                    </a:ext>
                  </a:extLst>
                </a:gridCol>
                <a:gridCol w="1149660">
                  <a:extLst>
                    <a:ext uri="{9D8B030D-6E8A-4147-A177-3AD203B41FA5}">
                      <a16:colId xmlns:a16="http://schemas.microsoft.com/office/drawing/2014/main" val="3078722066"/>
                    </a:ext>
                  </a:extLst>
                </a:gridCol>
              </a:tblGrid>
              <a:tr h="340086">
                <a:tc>
                  <a:txBody>
                    <a:bodyPr/>
                    <a:lstStyle/>
                    <a:p>
                      <a:pPr algn="ctr"/>
                      <a:r>
                        <a:rPr lang="en-US" dirty="0"/>
                        <a:t>Birth date</a:t>
                      </a:r>
                    </a:p>
                  </a:txBody>
                  <a:tcPr/>
                </a:tc>
                <a:tc>
                  <a:txBody>
                    <a:bodyPr/>
                    <a:lstStyle/>
                    <a:p>
                      <a:pPr algn="ctr"/>
                      <a:r>
                        <a:rPr lang="en-US" dirty="0"/>
                        <a:t>ZIP</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1134841387"/>
                  </a:ext>
                </a:extLst>
              </a:tr>
              <a:tr h="344809">
                <a:tc>
                  <a:txBody>
                    <a:bodyPr/>
                    <a:lstStyle/>
                    <a:p>
                      <a:pPr algn="ctr"/>
                      <a:r>
                        <a:rPr lang="en-US" dirty="0"/>
                        <a:t>01/02/98</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Flu</a:t>
                      </a:r>
                    </a:p>
                  </a:txBody>
                  <a:tcPr/>
                </a:tc>
                <a:extLst>
                  <a:ext uri="{0D108BD9-81ED-4DB2-BD59-A6C34878D82A}">
                    <a16:rowId xmlns:a16="http://schemas.microsoft.com/office/drawing/2014/main" val="875889473"/>
                  </a:ext>
                </a:extLst>
              </a:tr>
              <a:tr h="344809">
                <a:tc>
                  <a:txBody>
                    <a:bodyPr/>
                    <a:lstStyle/>
                    <a:p>
                      <a:pPr algn="ctr"/>
                      <a:r>
                        <a:rPr lang="en-US" dirty="0"/>
                        <a:t>03/08/99</a:t>
                      </a:r>
                    </a:p>
                  </a:txBody>
                  <a:tcPr/>
                </a:tc>
                <a:tc>
                  <a:txBody>
                    <a:bodyPr/>
                    <a:lstStyle/>
                    <a:p>
                      <a:pPr algn="ctr"/>
                      <a:r>
                        <a:rPr lang="en-US" dirty="0"/>
                        <a:t>1005</a:t>
                      </a:r>
                    </a:p>
                  </a:txBody>
                  <a:tcPr/>
                </a:tc>
                <a:tc>
                  <a:txBody>
                    <a:bodyPr/>
                    <a:lstStyle/>
                    <a:p>
                      <a:pPr algn="ctr"/>
                      <a:r>
                        <a:rPr lang="en-US" dirty="0"/>
                        <a:t>M</a:t>
                      </a:r>
                    </a:p>
                  </a:txBody>
                  <a:tcPr/>
                </a:tc>
                <a:tc>
                  <a:txBody>
                    <a:bodyPr/>
                    <a:lstStyle/>
                    <a:p>
                      <a:pPr algn="ctr"/>
                      <a:r>
                        <a:rPr lang="en-US" dirty="0"/>
                        <a:t>Fracture</a:t>
                      </a:r>
                    </a:p>
                  </a:txBody>
                  <a:tcPr/>
                </a:tc>
                <a:extLst>
                  <a:ext uri="{0D108BD9-81ED-4DB2-BD59-A6C34878D82A}">
                    <a16:rowId xmlns:a16="http://schemas.microsoft.com/office/drawing/2014/main" val="946387201"/>
                  </a:ext>
                </a:extLst>
              </a:tr>
              <a:tr h="344809">
                <a:tc>
                  <a:txBody>
                    <a:bodyPr/>
                    <a:lstStyle/>
                    <a:p>
                      <a:pPr algn="ctr"/>
                      <a:r>
                        <a:rPr lang="en-US" dirty="0"/>
                        <a:t>07/12/73</a:t>
                      </a:r>
                    </a:p>
                  </a:txBody>
                  <a:tcPr/>
                </a:tc>
                <a:tc>
                  <a:txBody>
                    <a:bodyPr/>
                    <a:lstStyle/>
                    <a:p>
                      <a:pPr algn="ctr"/>
                      <a:r>
                        <a:rPr lang="en-US" dirty="0"/>
                        <a:t>1004</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720752312"/>
                  </a:ext>
                </a:extLst>
              </a:tr>
              <a:tr h="344809">
                <a:tc>
                  <a:txBody>
                    <a:bodyPr/>
                    <a:lstStyle/>
                    <a:p>
                      <a:pPr algn="ctr"/>
                      <a:r>
                        <a:rPr lang="en-US" dirty="0"/>
                        <a:t>01/08/85</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Hepatitis</a:t>
                      </a:r>
                    </a:p>
                  </a:txBody>
                  <a:tcPr/>
                </a:tc>
                <a:extLst>
                  <a:ext uri="{0D108BD9-81ED-4DB2-BD59-A6C34878D82A}">
                    <a16:rowId xmlns:a16="http://schemas.microsoft.com/office/drawing/2014/main" val="6901469"/>
                  </a:ext>
                </a:extLst>
              </a:tr>
            </a:tbl>
          </a:graphicData>
        </a:graphic>
      </p:graphicFrame>
      <p:graphicFrame>
        <p:nvGraphicFramePr>
          <p:cNvPr id="6" name="Table 5">
            <a:extLst>
              <a:ext uri="{FF2B5EF4-FFF2-40B4-BE49-F238E27FC236}">
                <a16:creationId xmlns:a16="http://schemas.microsoft.com/office/drawing/2014/main" id="{D61E99D7-3191-194A-B46E-31B646BE12B7}"/>
              </a:ext>
            </a:extLst>
          </p:cNvPr>
          <p:cNvGraphicFramePr>
            <a:graphicFrameLocks noGrp="1"/>
          </p:cNvGraphicFramePr>
          <p:nvPr>
            <p:extLst>
              <p:ext uri="{D42A27DB-BD31-4B8C-83A1-F6EECF244321}">
                <p14:modId xmlns:p14="http://schemas.microsoft.com/office/powerpoint/2010/main" val="2109070307"/>
              </p:ext>
            </p:extLst>
          </p:nvPr>
        </p:nvGraphicFramePr>
        <p:xfrm>
          <a:off x="3275856" y="4118873"/>
          <a:ext cx="5715744" cy="1828800"/>
        </p:xfrm>
        <a:graphic>
          <a:graphicData uri="http://schemas.openxmlformats.org/drawingml/2006/table">
            <a:tbl>
              <a:tblPr firstRow="1" bandRow="1">
                <a:tableStyleId>{5C22544A-7EE6-4342-B048-85BDC9FD1C3A}</a:tableStyleId>
              </a:tblPr>
              <a:tblGrid>
                <a:gridCol w="1428936">
                  <a:extLst>
                    <a:ext uri="{9D8B030D-6E8A-4147-A177-3AD203B41FA5}">
                      <a16:colId xmlns:a16="http://schemas.microsoft.com/office/drawing/2014/main" val="3736088963"/>
                    </a:ext>
                  </a:extLst>
                </a:gridCol>
                <a:gridCol w="1428936">
                  <a:extLst>
                    <a:ext uri="{9D8B030D-6E8A-4147-A177-3AD203B41FA5}">
                      <a16:colId xmlns:a16="http://schemas.microsoft.com/office/drawing/2014/main" val="3195324683"/>
                    </a:ext>
                  </a:extLst>
                </a:gridCol>
                <a:gridCol w="1428936">
                  <a:extLst>
                    <a:ext uri="{9D8B030D-6E8A-4147-A177-3AD203B41FA5}">
                      <a16:colId xmlns:a16="http://schemas.microsoft.com/office/drawing/2014/main" val="1294473260"/>
                    </a:ext>
                  </a:extLst>
                </a:gridCol>
                <a:gridCol w="1428936">
                  <a:extLst>
                    <a:ext uri="{9D8B030D-6E8A-4147-A177-3AD203B41FA5}">
                      <a16:colId xmlns:a16="http://schemas.microsoft.com/office/drawing/2014/main" val="3078722066"/>
                    </a:ext>
                  </a:extLst>
                </a:gridCol>
              </a:tblGrid>
              <a:tr h="340086">
                <a:tc>
                  <a:txBody>
                    <a:bodyPr/>
                    <a:lstStyle/>
                    <a:p>
                      <a:pPr algn="ctr"/>
                      <a:r>
                        <a:rPr lang="en-US" dirty="0"/>
                        <a:t>Birth date</a:t>
                      </a:r>
                    </a:p>
                  </a:txBody>
                  <a:tcPr/>
                </a:tc>
                <a:tc>
                  <a:txBody>
                    <a:bodyPr/>
                    <a:lstStyle/>
                    <a:p>
                      <a:pPr algn="ctr"/>
                      <a:r>
                        <a:rPr lang="en-US" dirty="0"/>
                        <a:t>ZIP</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1134841387"/>
                  </a:ext>
                </a:extLst>
              </a:tr>
              <a:tr h="344809">
                <a:tc>
                  <a:txBody>
                    <a:bodyPr/>
                    <a:lstStyle/>
                    <a:p>
                      <a:pPr algn="ctr"/>
                      <a:r>
                        <a:rPr lang="en-US" dirty="0"/>
                        <a:t>199*</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Flu</a:t>
                      </a:r>
                    </a:p>
                  </a:txBody>
                  <a:tcPr/>
                </a:tc>
                <a:extLst>
                  <a:ext uri="{0D108BD9-81ED-4DB2-BD59-A6C34878D82A}">
                    <a16:rowId xmlns:a16="http://schemas.microsoft.com/office/drawing/2014/main" val="875889473"/>
                  </a:ext>
                </a:extLst>
              </a:tr>
              <a:tr h="344809">
                <a:tc>
                  <a:txBody>
                    <a:bodyPr/>
                    <a:lstStyle/>
                    <a:p>
                      <a:pPr algn="ctr"/>
                      <a:r>
                        <a:rPr lang="en-US" dirty="0"/>
                        <a:t>199*</a:t>
                      </a:r>
                    </a:p>
                  </a:txBody>
                  <a:tcPr/>
                </a:tc>
                <a:tc>
                  <a:txBody>
                    <a:bodyPr/>
                    <a:lstStyle/>
                    <a:p>
                      <a:pPr algn="ctr"/>
                      <a:r>
                        <a:rPr lang="en-US" dirty="0"/>
                        <a:t>[1000-1005]</a:t>
                      </a:r>
                    </a:p>
                  </a:txBody>
                  <a:tcPr/>
                </a:tc>
                <a:tc>
                  <a:txBody>
                    <a:bodyPr/>
                    <a:lstStyle/>
                    <a:p>
                      <a:pPr algn="ctr"/>
                      <a:r>
                        <a:rPr lang="en-US" dirty="0"/>
                        <a:t>M</a:t>
                      </a:r>
                    </a:p>
                  </a:txBody>
                  <a:tcPr/>
                </a:tc>
                <a:tc>
                  <a:txBody>
                    <a:bodyPr/>
                    <a:lstStyle/>
                    <a:p>
                      <a:pPr algn="ctr"/>
                      <a:r>
                        <a:rPr lang="en-US" dirty="0"/>
                        <a:t>Fracture</a:t>
                      </a:r>
                    </a:p>
                  </a:txBody>
                  <a:tcPr/>
                </a:tc>
                <a:extLst>
                  <a:ext uri="{0D108BD9-81ED-4DB2-BD59-A6C34878D82A}">
                    <a16:rowId xmlns:a16="http://schemas.microsoft.com/office/drawing/2014/main" val="946387201"/>
                  </a:ext>
                </a:extLst>
              </a:tr>
              <a:tr h="344809">
                <a:tc>
                  <a:txBody>
                    <a:bodyPr/>
                    <a:lstStyle/>
                    <a:p>
                      <a:pPr algn="ctr"/>
                      <a:r>
                        <a:rPr lang="en-US" dirty="0"/>
                        <a:t>197*</a:t>
                      </a:r>
                    </a:p>
                  </a:txBody>
                  <a:tcPr/>
                </a:tc>
                <a:tc>
                  <a:txBody>
                    <a:bodyPr/>
                    <a:lstStyle/>
                    <a:p>
                      <a:pPr algn="ctr"/>
                      <a:r>
                        <a:rPr lang="en-US" dirty="0"/>
                        <a:t>[1000-1005]</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720752312"/>
                  </a:ext>
                </a:extLst>
              </a:tr>
              <a:tr h="344809">
                <a:tc>
                  <a:txBody>
                    <a:bodyPr/>
                    <a:lstStyle/>
                    <a:p>
                      <a:pPr algn="ctr"/>
                      <a:r>
                        <a:rPr lang="en-US" dirty="0"/>
                        <a:t>198*</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Hepatitis</a:t>
                      </a:r>
                    </a:p>
                  </a:txBody>
                  <a:tcPr/>
                </a:tc>
                <a:extLst>
                  <a:ext uri="{0D108BD9-81ED-4DB2-BD59-A6C34878D82A}">
                    <a16:rowId xmlns:a16="http://schemas.microsoft.com/office/drawing/2014/main" val="6901469"/>
                  </a:ext>
                </a:extLst>
              </a:tr>
            </a:tbl>
          </a:graphicData>
        </a:graphic>
      </p:graphicFrame>
      <p:sp>
        <p:nvSpPr>
          <p:cNvPr id="7" name="Bent-Up Arrow 6">
            <a:extLst>
              <a:ext uri="{FF2B5EF4-FFF2-40B4-BE49-F238E27FC236}">
                <a16:creationId xmlns:a16="http://schemas.microsoft.com/office/drawing/2014/main" id="{F10668DA-ABDD-274D-AFE0-2C42F9CC2FB6}"/>
              </a:ext>
            </a:extLst>
          </p:cNvPr>
          <p:cNvSpPr/>
          <p:nvPr/>
        </p:nvSpPr>
        <p:spPr>
          <a:xfrm rot="5400000">
            <a:off x="1368573" y="3937924"/>
            <a:ext cx="1556970" cy="1342804"/>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B069FF-70BF-6240-9155-89F04D65AB52}"/>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More fine-grained than suppression</a:t>
            </a:r>
          </a:p>
        </p:txBody>
      </p:sp>
      <p:sp>
        <p:nvSpPr>
          <p:cNvPr id="9" name="TextBox 8">
            <a:extLst>
              <a:ext uri="{FF2B5EF4-FFF2-40B4-BE49-F238E27FC236}">
                <a16:creationId xmlns:a16="http://schemas.microsoft.com/office/drawing/2014/main" id="{C1C0F5B0-0392-7848-99FD-C051168327C0}"/>
              </a:ext>
            </a:extLst>
          </p:cNvPr>
          <p:cNvSpPr txBox="1"/>
          <p:nvPr/>
        </p:nvSpPr>
        <p:spPr>
          <a:xfrm>
            <a:off x="4939762" y="2011663"/>
            <a:ext cx="4213283"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t>Generalize to value range</a:t>
            </a:r>
          </a:p>
          <a:p>
            <a:pPr marL="342900" indent="-342900">
              <a:buFont typeface="Arial" panose="020B0604020202020204" pitchFamily="34" charset="0"/>
              <a:buChar char="•"/>
            </a:pPr>
            <a:r>
              <a:rPr lang="en-US" sz="2800" dirty="0"/>
              <a:t>Attribute still usable</a:t>
            </a:r>
          </a:p>
          <a:p>
            <a:pPr marL="342900" indent="-342900">
              <a:buFont typeface="Arial" panose="020B0604020202020204" pitchFamily="34" charset="0"/>
              <a:buChar char="•"/>
            </a:pPr>
            <a:r>
              <a:rPr lang="en-US" sz="2800" dirty="0"/>
              <a:t>Achieve k-anonymity</a:t>
            </a:r>
          </a:p>
        </p:txBody>
      </p:sp>
      <p:graphicFrame>
        <p:nvGraphicFramePr>
          <p:cNvPr id="10" name="Table 9">
            <a:extLst>
              <a:ext uri="{FF2B5EF4-FFF2-40B4-BE49-F238E27FC236}">
                <a16:creationId xmlns:a16="http://schemas.microsoft.com/office/drawing/2014/main" id="{38D5186F-7408-5E4E-A160-25F48540AF25}"/>
              </a:ext>
            </a:extLst>
          </p:cNvPr>
          <p:cNvGraphicFramePr>
            <a:graphicFrameLocks noGrp="1"/>
          </p:cNvGraphicFramePr>
          <p:nvPr>
            <p:extLst>
              <p:ext uri="{D42A27DB-BD31-4B8C-83A1-F6EECF244321}">
                <p14:modId xmlns:p14="http://schemas.microsoft.com/office/powerpoint/2010/main" val="716006384"/>
              </p:ext>
            </p:extLst>
          </p:nvPr>
        </p:nvGraphicFramePr>
        <p:xfrm>
          <a:off x="3275856" y="4118873"/>
          <a:ext cx="5715744" cy="1828800"/>
        </p:xfrm>
        <a:graphic>
          <a:graphicData uri="http://schemas.openxmlformats.org/drawingml/2006/table">
            <a:tbl>
              <a:tblPr firstRow="1" bandRow="1">
                <a:tableStyleId>{073A0DAA-6AF3-43AB-8588-CEC1D06C72B9}</a:tableStyleId>
              </a:tblPr>
              <a:tblGrid>
                <a:gridCol w="1428936">
                  <a:extLst>
                    <a:ext uri="{9D8B030D-6E8A-4147-A177-3AD203B41FA5}">
                      <a16:colId xmlns:a16="http://schemas.microsoft.com/office/drawing/2014/main" val="3736088963"/>
                    </a:ext>
                  </a:extLst>
                </a:gridCol>
                <a:gridCol w="1428936">
                  <a:extLst>
                    <a:ext uri="{9D8B030D-6E8A-4147-A177-3AD203B41FA5}">
                      <a16:colId xmlns:a16="http://schemas.microsoft.com/office/drawing/2014/main" val="3195324683"/>
                    </a:ext>
                  </a:extLst>
                </a:gridCol>
                <a:gridCol w="1428936">
                  <a:extLst>
                    <a:ext uri="{9D8B030D-6E8A-4147-A177-3AD203B41FA5}">
                      <a16:colId xmlns:a16="http://schemas.microsoft.com/office/drawing/2014/main" val="1294473260"/>
                    </a:ext>
                  </a:extLst>
                </a:gridCol>
                <a:gridCol w="1428936">
                  <a:extLst>
                    <a:ext uri="{9D8B030D-6E8A-4147-A177-3AD203B41FA5}">
                      <a16:colId xmlns:a16="http://schemas.microsoft.com/office/drawing/2014/main" val="3078722066"/>
                    </a:ext>
                  </a:extLst>
                </a:gridCol>
              </a:tblGrid>
              <a:tr h="340086">
                <a:tc>
                  <a:txBody>
                    <a:bodyPr/>
                    <a:lstStyle/>
                    <a:p>
                      <a:pPr algn="ctr"/>
                      <a:r>
                        <a:rPr lang="en-US" dirty="0"/>
                        <a:t>Birth date</a:t>
                      </a:r>
                    </a:p>
                  </a:txBody>
                  <a:tcPr/>
                </a:tc>
                <a:tc>
                  <a:txBody>
                    <a:bodyPr/>
                    <a:lstStyle/>
                    <a:p>
                      <a:pPr algn="ctr"/>
                      <a:r>
                        <a:rPr lang="en-US" dirty="0"/>
                        <a:t>ZIP</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1134841387"/>
                  </a:ext>
                </a:extLst>
              </a:tr>
              <a:tr h="344809">
                <a:tc>
                  <a:txBody>
                    <a:bodyPr/>
                    <a:lstStyle/>
                    <a:p>
                      <a:pPr algn="ctr"/>
                      <a:r>
                        <a:rPr lang="en-US" dirty="0"/>
                        <a:t>01/**/**</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Flu</a:t>
                      </a:r>
                    </a:p>
                  </a:txBody>
                  <a:tcPr/>
                </a:tc>
                <a:extLst>
                  <a:ext uri="{0D108BD9-81ED-4DB2-BD59-A6C34878D82A}">
                    <a16:rowId xmlns:a16="http://schemas.microsoft.com/office/drawing/2014/main" val="875889473"/>
                  </a:ext>
                </a:extLst>
              </a:tr>
              <a:tr h="344809">
                <a:tc>
                  <a:txBody>
                    <a:bodyPr/>
                    <a:lstStyle/>
                    <a:p>
                      <a:pPr algn="ctr"/>
                      <a:r>
                        <a:rPr lang="en-US" dirty="0"/>
                        <a:t>**/**/**</a:t>
                      </a:r>
                    </a:p>
                  </a:txBody>
                  <a:tcPr/>
                </a:tc>
                <a:tc>
                  <a:txBody>
                    <a:bodyPr/>
                    <a:lstStyle/>
                    <a:p>
                      <a:pPr algn="ctr"/>
                      <a:r>
                        <a:rPr lang="en-US" dirty="0"/>
                        <a:t>[1000-1005]</a:t>
                      </a:r>
                    </a:p>
                  </a:txBody>
                  <a:tcPr/>
                </a:tc>
                <a:tc>
                  <a:txBody>
                    <a:bodyPr/>
                    <a:lstStyle/>
                    <a:p>
                      <a:pPr algn="ctr"/>
                      <a:r>
                        <a:rPr lang="en-US" dirty="0"/>
                        <a:t>M</a:t>
                      </a:r>
                    </a:p>
                  </a:txBody>
                  <a:tcPr/>
                </a:tc>
                <a:tc>
                  <a:txBody>
                    <a:bodyPr/>
                    <a:lstStyle/>
                    <a:p>
                      <a:pPr algn="ctr"/>
                      <a:r>
                        <a:rPr lang="en-US" dirty="0"/>
                        <a:t>Fracture</a:t>
                      </a:r>
                    </a:p>
                  </a:txBody>
                  <a:tcPr/>
                </a:tc>
                <a:extLst>
                  <a:ext uri="{0D108BD9-81ED-4DB2-BD59-A6C34878D82A}">
                    <a16:rowId xmlns:a16="http://schemas.microsoft.com/office/drawing/2014/main" val="946387201"/>
                  </a:ext>
                </a:extLst>
              </a:tr>
              <a:tr h="344809">
                <a:tc>
                  <a:txBody>
                    <a:bodyPr/>
                    <a:lstStyle/>
                    <a:p>
                      <a:pPr algn="ctr"/>
                      <a:r>
                        <a:rPr lang="en-US" dirty="0"/>
                        <a:t>**/**/**</a:t>
                      </a:r>
                    </a:p>
                  </a:txBody>
                  <a:tcPr/>
                </a:tc>
                <a:tc>
                  <a:txBody>
                    <a:bodyPr/>
                    <a:lstStyle/>
                    <a:p>
                      <a:pPr algn="ctr"/>
                      <a:r>
                        <a:rPr lang="en-US" dirty="0"/>
                        <a:t>[1000-1005]</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720752312"/>
                  </a:ext>
                </a:extLst>
              </a:tr>
              <a:tr h="344809">
                <a:tc>
                  <a:txBody>
                    <a:bodyPr/>
                    <a:lstStyle/>
                    <a:p>
                      <a:pPr algn="ctr"/>
                      <a:r>
                        <a:rPr lang="en-US" dirty="0"/>
                        <a:t>01/**/**</a:t>
                      </a:r>
                    </a:p>
                  </a:txBody>
                  <a:tcPr/>
                </a:tc>
                <a:tc>
                  <a:txBody>
                    <a:bodyPr/>
                    <a:lstStyle/>
                    <a:p>
                      <a:pPr algn="ctr"/>
                      <a:r>
                        <a:rPr lang="en-US" dirty="0"/>
                        <a:t>1006</a:t>
                      </a:r>
                    </a:p>
                  </a:txBody>
                  <a:tcPr/>
                </a:tc>
                <a:tc>
                  <a:txBody>
                    <a:bodyPr/>
                    <a:lstStyle/>
                    <a:p>
                      <a:pPr algn="ctr"/>
                      <a:r>
                        <a:rPr lang="en-US" dirty="0"/>
                        <a:t>F</a:t>
                      </a:r>
                    </a:p>
                  </a:txBody>
                  <a:tcPr/>
                </a:tc>
                <a:tc>
                  <a:txBody>
                    <a:bodyPr/>
                    <a:lstStyle/>
                    <a:p>
                      <a:pPr algn="ctr"/>
                      <a:r>
                        <a:rPr lang="en-US" dirty="0"/>
                        <a:t>Hepatitis</a:t>
                      </a:r>
                    </a:p>
                  </a:txBody>
                  <a:tcPr/>
                </a:tc>
                <a:extLst>
                  <a:ext uri="{0D108BD9-81ED-4DB2-BD59-A6C34878D82A}">
                    <a16:rowId xmlns:a16="http://schemas.microsoft.com/office/drawing/2014/main" val="6901469"/>
                  </a:ext>
                </a:extLst>
              </a:tr>
            </a:tbl>
          </a:graphicData>
        </a:graphic>
      </p:graphicFrame>
    </p:spTree>
    <p:extLst>
      <p:ext uri="{BB962C8B-B14F-4D97-AF65-F5344CB8AC3E}">
        <p14:creationId xmlns:p14="http://schemas.microsoft.com/office/powerpoint/2010/main" val="2941556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BCFA-2165-2D44-9889-B116FE4F868F}"/>
              </a:ext>
            </a:extLst>
          </p:cNvPr>
          <p:cNvSpPr>
            <a:spLocks noGrp="1"/>
          </p:cNvSpPr>
          <p:nvPr>
            <p:ph type="title"/>
          </p:nvPr>
        </p:nvSpPr>
        <p:spPr/>
        <p:txBody>
          <a:bodyPr/>
          <a:lstStyle/>
          <a:p>
            <a:r>
              <a:rPr lang="en-US" dirty="0"/>
              <a:t>How to achieve k-anonymity</a:t>
            </a:r>
          </a:p>
        </p:txBody>
      </p:sp>
      <p:sp>
        <p:nvSpPr>
          <p:cNvPr id="3" name="Content Placeholder 2">
            <a:extLst>
              <a:ext uri="{FF2B5EF4-FFF2-40B4-BE49-F238E27FC236}">
                <a16:creationId xmlns:a16="http://schemas.microsoft.com/office/drawing/2014/main" id="{7ACA38A2-85BD-E542-AB2A-FB3693585760}"/>
              </a:ext>
            </a:extLst>
          </p:cNvPr>
          <p:cNvSpPr>
            <a:spLocks noGrp="1"/>
          </p:cNvSpPr>
          <p:nvPr>
            <p:ph idx="1"/>
          </p:nvPr>
        </p:nvSpPr>
        <p:spPr>
          <a:xfrm>
            <a:off x="457200" y="1219200"/>
            <a:ext cx="8534400" cy="4906963"/>
          </a:xfrm>
        </p:spPr>
        <p:txBody>
          <a:bodyPr/>
          <a:lstStyle/>
          <a:p>
            <a:r>
              <a:rPr lang="en-US" dirty="0"/>
              <a:t>Minimal k-anonymization is most useful</a:t>
            </a:r>
          </a:p>
          <a:p>
            <a:r>
              <a:rPr lang="en-US" dirty="0"/>
              <a:t>Minimal k-anonymization is NP-hard</a:t>
            </a:r>
          </a:p>
          <a:p>
            <a:pPr lvl="1"/>
            <a:r>
              <a:rPr lang="en-US" dirty="0"/>
              <a:t>Optimal heuristic algorithms e.g. k-Optimize</a:t>
            </a:r>
          </a:p>
          <a:p>
            <a:pPr lvl="1"/>
            <a:r>
              <a:rPr lang="en-US" dirty="0"/>
              <a:t>Suboptimal but practical algorithms e.g. </a:t>
            </a:r>
            <a:r>
              <a:rPr lang="en-US" b="1" dirty="0" err="1"/>
              <a:t>Datafly</a:t>
            </a:r>
            <a:endParaRPr lang="en-US" b="1" dirty="0"/>
          </a:p>
          <a:p>
            <a:endParaRPr lang="en-US" dirty="0"/>
          </a:p>
        </p:txBody>
      </p:sp>
      <p:sp>
        <p:nvSpPr>
          <p:cNvPr id="4" name="Slide Number Placeholder 3">
            <a:extLst>
              <a:ext uri="{FF2B5EF4-FFF2-40B4-BE49-F238E27FC236}">
                <a16:creationId xmlns:a16="http://schemas.microsoft.com/office/drawing/2014/main" id="{8675DA4C-0C39-0A47-810D-CA6A63FCE632}"/>
              </a:ext>
            </a:extLst>
          </p:cNvPr>
          <p:cNvSpPr>
            <a:spLocks noGrp="1"/>
          </p:cNvSpPr>
          <p:nvPr>
            <p:ph type="sldNum" sz="quarter" idx="12"/>
          </p:nvPr>
        </p:nvSpPr>
        <p:spPr/>
        <p:txBody>
          <a:bodyPr/>
          <a:lstStyle/>
          <a:p>
            <a:fld id="{35B54189-C436-47D0-AC37-8484B13A8E13}" type="slidenum">
              <a:rPr lang="en-US" smtClean="0"/>
              <a:pPr/>
              <a:t>29</a:t>
            </a:fld>
            <a:endParaRPr lang="en-US"/>
          </a:p>
        </p:txBody>
      </p:sp>
    </p:spTree>
    <p:extLst>
      <p:ext uri="{BB962C8B-B14F-4D97-AF65-F5344CB8AC3E}">
        <p14:creationId xmlns:p14="http://schemas.microsoft.com/office/powerpoint/2010/main" val="180300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B6C0B31F-1262-E443-B80D-919D28891CED}"/>
              </a:ext>
            </a:extLst>
          </p:cNvPr>
          <p:cNvSpPr>
            <a:spLocks noGrp="1"/>
          </p:cNvSpPr>
          <p:nvPr>
            <p:ph idx="1"/>
          </p:nvPr>
        </p:nvSpPr>
        <p:spPr>
          <a:xfrm>
            <a:off x="457200" y="1219200"/>
            <a:ext cx="8229600" cy="4906963"/>
          </a:xfrm>
        </p:spPr>
        <p:txBody>
          <a:bodyPr/>
          <a:lstStyle/>
          <a:p>
            <a:r>
              <a:rPr lang="en-US" dirty="0"/>
              <a:t>We need to protect sensitive data</a:t>
            </a:r>
          </a:p>
          <a:p>
            <a:r>
              <a:rPr lang="en-US" dirty="0"/>
              <a:t>Information sharing is valuable</a:t>
            </a:r>
          </a:p>
          <a:p>
            <a:pPr lvl="1"/>
            <a:r>
              <a:rPr lang="en-US" dirty="0"/>
              <a:t>Enterprise co-operation</a:t>
            </a:r>
          </a:p>
          <a:p>
            <a:pPr lvl="1"/>
            <a:r>
              <a:rPr lang="en-US" dirty="0"/>
              <a:t>Research</a:t>
            </a:r>
          </a:p>
          <a:p>
            <a:pPr marL="457200" lvl="1" indent="0">
              <a:buNone/>
            </a:pPr>
            <a:r>
              <a:rPr lang="en-US" dirty="0"/>
              <a:t>…</a:t>
            </a:r>
          </a:p>
        </p:txBody>
      </p:sp>
      <p:sp>
        <p:nvSpPr>
          <p:cNvPr id="2" name="Title 1">
            <a:extLst>
              <a:ext uri="{FF2B5EF4-FFF2-40B4-BE49-F238E27FC236}">
                <a16:creationId xmlns:a16="http://schemas.microsoft.com/office/drawing/2014/main" id="{06DC5D80-42D1-424C-94CA-A23D8694D749}"/>
              </a:ext>
            </a:extLst>
          </p:cNvPr>
          <p:cNvSpPr>
            <a:spLocks noGrp="1"/>
          </p:cNvSpPr>
          <p:nvPr>
            <p:ph type="title"/>
          </p:nvPr>
        </p:nvSpPr>
        <p:spPr/>
        <p:txBody>
          <a:bodyPr/>
          <a:lstStyle/>
          <a:p>
            <a:r>
              <a:rPr lang="en-US" dirty="0"/>
              <a:t>To share or not to share?</a:t>
            </a:r>
          </a:p>
        </p:txBody>
      </p:sp>
      <p:sp>
        <p:nvSpPr>
          <p:cNvPr id="4" name="Slide Number Placeholder 3">
            <a:extLst>
              <a:ext uri="{FF2B5EF4-FFF2-40B4-BE49-F238E27FC236}">
                <a16:creationId xmlns:a16="http://schemas.microsoft.com/office/drawing/2014/main" id="{F2105CB8-91D9-564B-B2D0-14136D2ED39D}"/>
              </a:ext>
            </a:extLst>
          </p:cNvPr>
          <p:cNvSpPr>
            <a:spLocks noGrp="1"/>
          </p:cNvSpPr>
          <p:nvPr>
            <p:ph type="sldNum" sz="quarter" idx="12"/>
          </p:nvPr>
        </p:nvSpPr>
        <p:spPr/>
        <p:txBody>
          <a:bodyPr/>
          <a:lstStyle/>
          <a:p>
            <a:fld id="{35B54189-C436-47D0-AC37-8484B13A8E13}" type="slidenum">
              <a:rPr lang="en-US" smtClean="0"/>
              <a:pPr/>
              <a:t>3</a:t>
            </a:fld>
            <a:endParaRPr lang="en-US"/>
          </a:p>
        </p:txBody>
      </p:sp>
      <p:sp>
        <p:nvSpPr>
          <p:cNvPr id="6" name="Rectangle 5">
            <a:extLst>
              <a:ext uri="{FF2B5EF4-FFF2-40B4-BE49-F238E27FC236}">
                <a16:creationId xmlns:a16="http://schemas.microsoft.com/office/drawing/2014/main" id="{FEE6FBF1-8273-ED4E-A839-BDA2D34346C3}"/>
              </a:ext>
            </a:extLst>
          </p:cNvPr>
          <p:cNvSpPr/>
          <p:nvPr/>
        </p:nvSpPr>
        <p:spPr>
          <a:xfrm>
            <a:off x="4977928" y="4204511"/>
            <a:ext cx="1195337" cy="103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AF6268-1DAC-9546-B353-D2479A2FBDCD}"/>
              </a:ext>
            </a:extLst>
          </p:cNvPr>
          <p:cNvSpPr/>
          <p:nvPr/>
        </p:nvSpPr>
        <p:spPr>
          <a:xfrm>
            <a:off x="5562185" y="2420888"/>
            <a:ext cx="2234761" cy="103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FD6F26E-1B31-A944-8217-F38D6CB50CA1}"/>
              </a:ext>
            </a:extLst>
          </p:cNvPr>
          <p:cNvSpPr/>
          <p:nvPr/>
        </p:nvSpPr>
        <p:spPr>
          <a:xfrm>
            <a:off x="6751573" y="2348881"/>
            <a:ext cx="52675" cy="28364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303C58-5A66-384A-B053-5D4C85C205AB}"/>
              </a:ext>
            </a:extLst>
          </p:cNvPr>
          <p:cNvSpPr/>
          <p:nvPr/>
        </p:nvSpPr>
        <p:spPr>
          <a:xfrm>
            <a:off x="7199277" y="4204511"/>
            <a:ext cx="1195337" cy="1039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5C4B5A7-69CA-6146-ABAB-32141D5D9F18}"/>
              </a:ext>
            </a:extLst>
          </p:cNvPr>
          <p:cNvCxnSpPr>
            <a:cxnSpLocks/>
            <a:stCxn id="8" idx="2"/>
          </p:cNvCxnSpPr>
          <p:nvPr/>
        </p:nvCxnSpPr>
        <p:spPr>
          <a:xfrm flipH="1">
            <a:off x="5049937" y="5185369"/>
            <a:ext cx="1727974" cy="259855"/>
          </a:xfrm>
          <a:prstGeom prst="line">
            <a:avLst/>
          </a:prstGeom>
          <a:ln w="698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CEDF8B6-59C5-5444-ACB5-B2F1211D7198}"/>
              </a:ext>
            </a:extLst>
          </p:cNvPr>
          <p:cNvCxnSpPr>
            <a:cxnSpLocks/>
            <a:stCxn id="8" idx="2"/>
          </p:cNvCxnSpPr>
          <p:nvPr/>
        </p:nvCxnSpPr>
        <p:spPr>
          <a:xfrm>
            <a:off x="6777911" y="5185369"/>
            <a:ext cx="1701285" cy="259855"/>
          </a:xfrm>
          <a:prstGeom prst="line">
            <a:avLst/>
          </a:prstGeom>
          <a:ln w="698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8560FE-92BC-9347-9E1F-51356003668D}"/>
              </a:ext>
            </a:extLst>
          </p:cNvPr>
          <p:cNvCxnSpPr>
            <a:stCxn id="6" idx="1"/>
            <a:endCxn id="7" idx="1"/>
          </p:cNvCxnSpPr>
          <p:nvPr/>
        </p:nvCxnSpPr>
        <p:spPr>
          <a:xfrm flipV="1">
            <a:off x="4977928" y="2472859"/>
            <a:ext cx="584256" cy="178362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CB25186-D797-2E4B-85DC-48F8C92397AE}"/>
              </a:ext>
            </a:extLst>
          </p:cNvPr>
          <p:cNvCxnSpPr>
            <a:cxnSpLocks/>
            <a:stCxn id="6" idx="3"/>
            <a:endCxn id="7" idx="1"/>
          </p:cNvCxnSpPr>
          <p:nvPr/>
        </p:nvCxnSpPr>
        <p:spPr>
          <a:xfrm flipH="1" flipV="1">
            <a:off x="5562185" y="2472859"/>
            <a:ext cx="611081" cy="178362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A72C68B-5BF1-4642-BC41-60EA0A188F82}"/>
              </a:ext>
            </a:extLst>
          </p:cNvPr>
          <p:cNvCxnSpPr>
            <a:cxnSpLocks/>
            <a:stCxn id="9" idx="1"/>
            <a:endCxn id="7" idx="3"/>
          </p:cNvCxnSpPr>
          <p:nvPr/>
        </p:nvCxnSpPr>
        <p:spPr>
          <a:xfrm flipV="1">
            <a:off x="7199277" y="2472859"/>
            <a:ext cx="597669" cy="178362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7380F9F-61AA-F24F-B680-D64AA45A565A}"/>
              </a:ext>
            </a:extLst>
          </p:cNvPr>
          <p:cNvCxnSpPr>
            <a:cxnSpLocks/>
            <a:stCxn id="9" idx="3"/>
            <a:endCxn id="7" idx="3"/>
          </p:cNvCxnSpPr>
          <p:nvPr/>
        </p:nvCxnSpPr>
        <p:spPr>
          <a:xfrm flipH="1" flipV="1">
            <a:off x="7796945" y="2472859"/>
            <a:ext cx="597669" cy="1783623"/>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8C586E8-C873-B144-A40D-AD727EA7FBF1}"/>
              </a:ext>
            </a:extLst>
          </p:cNvPr>
          <p:cNvSpPr txBox="1"/>
          <p:nvPr/>
        </p:nvSpPr>
        <p:spPr>
          <a:xfrm>
            <a:off x="4048012" y="3759422"/>
            <a:ext cx="3055167" cy="461665"/>
          </a:xfrm>
          <a:prstGeom prst="rect">
            <a:avLst/>
          </a:prstGeom>
          <a:noFill/>
        </p:spPr>
        <p:txBody>
          <a:bodyPr wrap="square" rtlCol="0">
            <a:spAutoFit/>
          </a:bodyPr>
          <a:lstStyle/>
          <a:p>
            <a:pPr algn="ctr"/>
            <a:r>
              <a:rPr lang="en-US" dirty="0"/>
              <a:t>Privacy</a:t>
            </a:r>
          </a:p>
        </p:txBody>
      </p:sp>
      <p:sp>
        <p:nvSpPr>
          <p:cNvPr id="18" name="TextBox 17">
            <a:extLst>
              <a:ext uri="{FF2B5EF4-FFF2-40B4-BE49-F238E27FC236}">
                <a16:creationId xmlns:a16="http://schemas.microsoft.com/office/drawing/2014/main" id="{7347EB7A-3BCF-404B-A194-03B24DDDD4E1}"/>
              </a:ext>
            </a:extLst>
          </p:cNvPr>
          <p:cNvSpPr txBox="1"/>
          <p:nvPr/>
        </p:nvSpPr>
        <p:spPr>
          <a:xfrm>
            <a:off x="6269361" y="3759422"/>
            <a:ext cx="3055167" cy="461665"/>
          </a:xfrm>
          <a:prstGeom prst="rect">
            <a:avLst/>
          </a:prstGeom>
          <a:noFill/>
        </p:spPr>
        <p:txBody>
          <a:bodyPr wrap="square" rtlCol="0">
            <a:spAutoFit/>
          </a:bodyPr>
          <a:lstStyle/>
          <a:p>
            <a:pPr algn="ctr"/>
            <a:r>
              <a:rPr lang="en-US" dirty="0"/>
              <a:t>Sharing</a:t>
            </a:r>
          </a:p>
        </p:txBody>
      </p:sp>
      <p:sp>
        <p:nvSpPr>
          <p:cNvPr id="20" name="TextBox 19">
            <a:extLst>
              <a:ext uri="{FF2B5EF4-FFF2-40B4-BE49-F238E27FC236}">
                <a16:creationId xmlns:a16="http://schemas.microsoft.com/office/drawing/2014/main" id="{968C0AB4-6D2F-D647-9ACA-F34E0CFA9F48}"/>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Privacy-preserving data management</a:t>
            </a:r>
          </a:p>
        </p:txBody>
      </p:sp>
      <p:cxnSp>
        <p:nvCxnSpPr>
          <p:cNvPr id="21" name="Straight Connector 20">
            <a:extLst>
              <a:ext uri="{FF2B5EF4-FFF2-40B4-BE49-F238E27FC236}">
                <a16:creationId xmlns:a16="http://schemas.microsoft.com/office/drawing/2014/main" id="{3B6E59D5-6999-D744-B8FC-A251F5AA2855}"/>
              </a:ext>
            </a:extLst>
          </p:cNvPr>
          <p:cNvCxnSpPr>
            <a:cxnSpLocks/>
            <a:stCxn id="8" idx="2"/>
          </p:cNvCxnSpPr>
          <p:nvPr/>
        </p:nvCxnSpPr>
        <p:spPr>
          <a:xfrm flipV="1">
            <a:off x="6777911" y="4833353"/>
            <a:ext cx="397276" cy="352016"/>
          </a:xfrm>
          <a:prstGeom prst="line">
            <a:avLst/>
          </a:prstGeom>
          <a:ln w="69850"/>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C7BEC75-4CAD-CA43-9AD6-72C6459587C9}"/>
              </a:ext>
            </a:extLst>
          </p:cNvPr>
          <p:cNvSpPr txBox="1"/>
          <p:nvPr/>
        </p:nvSpPr>
        <p:spPr>
          <a:xfrm>
            <a:off x="176162" y="4687960"/>
            <a:ext cx="6830297" cy="584775"/>
          </a:xfrm>
          <a:prstGeom prst="rect">
            <a:avLst/>
          </a:prstGeom>
          <a:noFill/>
        </p:spPr>
        <p:txBody>
          <a:bodyPr wrap="square" rtlCol="0">
            <a:spAutoFit/>
          </a:bodyPr>
          <a:lstStyle/>
          <a:p>
            <a:r>
              <a:rPr lang="en-US" sz="3200" b="1" dirty="0"/>
              <a:t>Share as long as privacy is ensured</a:t>
            </a:r>
          </a:p>
        </p:txBody>
      </p:sp>
    </p:spTree>
    <p:extLst>
      <p:ext uri="{BB962C8B-B14F-4D97-AF65-F5344CB8AC3E}">
        <p14:creationId xmlns:p14="http://schemas.microsoft.com/office/powerpoint/2010/main" val="3643933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D3AB3C-C65B-A244-846E-A3AF850CA8D4}"/>
              </a:ext>
            </a:extLst>
          </p:cNvPr>
          <p:cNvSpPr/>
          <p:nvPr/>
        </p:nvSpPr>
        <p:spPr>
          <a:xfrm>
            <a:off x="2663788" y="3677475"/>
            <a:ext cx="3816424" cy="884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number of records in small groups (fewer than k)</a:t>
            </a:r>
          </a:p>
        </p:txBody>
      </p:sp>
      <p:sp>
        <p:nvSpPr>
          <p:cNvPr id="16" name="Rectangle 15">
            <a:extLst>
              <a:ext uri="{FF2B5EF4-FFF2-40B4-BE49-F238E27FC236}">
                <a16:creationId xmlns:a16="http://schemas.microsoft.com/office/drawing/2014/main" id="{4F88997A-2797-FA4E-91AA-79C7DDCF032F}"/>
              </a:ext>
            </a:extLst>
          </p:cNvPr>
          <p:cNvSpPr/>
          <p:nvPr/>
        </p:nvSpPr>
        <p:spPr>
          <a:xfrm>
            <a:off x="1196478" y="4964953"/>
            <a:ext cx="2934620" cy="884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Generalize field with </a:t>
            </a:r>
          </a:p>
          <a:p>
            <a:pPr algn="ctr"/>
            <a:r>
              <a:rPr lang="en-US" dirty="0">
                <a:solidFill>
                  <a:schemeClr val="tx1"/>
                </a:solidFill>
              </a:rPr>
              <a:t>most distinct values</a:t>
            </a:r>
          </a:p>
        </p:txBody>
      </p:sp>
      <p:cxnSp>
        <p:nvCxnSpPr>
          <p:cNvPr id="20" name="Straight Arrow Connector 19">
            <a:extLst>
              <a:ext uri="{FF2B5EF4-FFF2-40B4-BE49-F238E27FC236}">
                <a16:creationId xmlns:a16="http://schemas.microsoft.com/office/drawing/2014/main" id="{90BCAB74-13E0-D847-98B4-3135A5E4567C}"/>
              </a:ext>
            </a:extLst>
          </p:cNvPr>
          <p:cNvCxnSpPr>
            <a:cxnSpLocks/>
            <a:stCxn id="12" idx="2"/>
            <a:endCxn id="16" idx="0"/>
          </p:cNvCxnSpPr>
          <p:nvPr/>
        </p:nvCxnSpPr>
        <p:spPr>
          <a:xfrm flipH="1">
            <a:off x="2663788" y="4561959"/>
            <a:ext cx="1908212" cy="4029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C349BB7E-9265-424E-BD2F-B0F4DFBC469B}"/>
              </a:ext>
            </a:extLst>
          </p:cNvPr>
          <p:cNvSpPr/>
          <p:nvPr/>
        </p:nvSpPr>
        <p:spPr>
          <a:xfrm>
            <a:off x="5012901" y="4964953"/>
            <a:ext cx="2934620" cy="884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Drop records in small groups</a:t>
            </a:r>
          </a:p>
        </p:txBody>
      </p:sp>
      <p:cxnSp>
        <p:nvCxnSpPr>
          <p:cNvPr id="28" name="Straight Arrow Connector 27">
            <a:extLst>
              <a:ext uri="{FF2B5EF4-FFF2-40B4-BE49-F238E27FC236}">
                <a16:creationId xmlns:a16="http://schemas.microsoft.com/office/drawing/2014/main" id="{7067CDD0-355F-1A41-9479-48F90443C1C5}"/>
              </a:ext>
            </a:extLst>
          </p:cNvPr>
          <p:cNvCxnSpPr>
            <a:cxnSpLocks/>
            <a:stCxn id="12" idx="2"/>
            <a:endCxn id="27" idx="0"/>
          </p:cNvCxnSpPr>
          <p:nvPr/>
        </p:nvCxnSpPr>
        <p:spPr>
          <a:xfrm>
            <a:off x="4572000" y="4561959"/>
            <a:ext cx="1908211" cy="4029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186436E2-E812-1248-AD54-BD1AC55E8E62}"/>
              </a:ext>
            </a:extLst>
          </p:cNvPr>
          <p:cNvSpPr txBox="1"/>
          <p:nvPr/>
        </p:nvSpPr>
        <p:spPr>
          <a:xfrm>
            <a:off x="6475979" y="4426997"/>
            <a:ext cx="2368162" cy="461665"/>
          </a:xfrm>
          <a:prstGeom prst="rect">
            <a:avLst/>
          </a:prstGeom>
          <a:noFill/>
        </p:spPr>
        <p:txBody>
          <a:bodyPr wrap="square" rtlCol="0">
            <a:spAutoFit/>
          </a:bodyPr>
          <a:lstStyle/>
          <a:p>
            <a:r>
              <a:rPr lang="en-US" dirty="0"/>
              <a:t>sum ≤ threshold</a:t>
            </a:r>
          </a:p>
        </p:txBody>
      </p:sp>
      <p:sp>
        <p:nvSpPr>
          <p:cNvPr id="32" name="TextBox 31">
            <a:extLst>
              <a:ext uri="{FF2B5EF4-FFF2-40B4-BE49-F238E27FC236}">
                <a16:creationId xmlns:a16="http://schemas.microsoft.com/office/drawing/2014/main" id="{131412B0-813B-7E43-BB8C-BED125E4CE53}"/>
              </a:ext>
            </a:extLst>
          </p:cNvPr>
          <p:cNvSpPr txBox="1"/>
          <p:nvPr/>
        </p:nvSpPr>
        <p:spPr>
          <a:xfrm>
            <a:off x="602561" y="4427660"/>
            <a:ext cx="2368162" cy="461665"/>
          </a:xfrm>
          <a:prstGeom prst="rect">
            <a:avLst/>
          </a:prstGeom>
          <a:noFill/>
        </p:spPr>
        <p:txBody>
          <a:bodyPr wrap="square" rtlCol="0">
            <a:spAutoFit/>
          </a:bodyPr>
          <a:lstStyle/>
          <a:p>
            <a:r>
              <a:rPr lang="en-US" dirty="0"/>
              <a:t>sum &gt; threshold</a:t>
            </a:r>
          </a:p>
        </p:txBody>
      </p:sp>
      <p:cxnSp>
        <p:nvCxnSpPr>
          <p:cNvPr id="34" name="Elbow Connector 33">
            <a:extLst>
              <a:ext uri="{FF2B5EF4-FFF2-40B4-BE49-F238E27FC236}">
                <a16:creationId xmlns:a16="http://schemas.microsoft.com/office/drawing/2014/main" id="{739ADFFF-1501-3D43-B6CF-500349FBD3D8}"/>
              </a:ext>
            </a:extLst>
          </p:cNvPr>
          <p:cNvCxnSpPr>
            <a:cxnSpLocks/>
            <a:stCxn id="16" idx="1"/>
            <a:endCxn id="5" idx="1"/>
          </p:cNvCxnSpPr>
          <p:nvPr/>
        </p:nvCxnSpPr>
        <p:spPr>
          <a:xfrm rot="10800000" flipH="1">
            <a:off x="1196478" y="2960949"/>
            <a:ext cx="1467310" cy="2446246"/>
          </a:xfrm>
          <a:prstGeom prst="bentConnector3">
            <a:avLst>
              <a:gd name="adj1" fmla="val -4466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62C491-15C6-C546-8A74-EA49E49BF58A}"/>
              </a:ext>
            </a:extLst>
          </p:cNvPr>
          <p:cNvSpPr>
            <a:spLocks noGrp="1"/>
          </p:cNvSpPr>
          <p:nvPr>
            <p:ph type="title"/>
          </p:nvPr>
        </p:nvSpPr>
        <p:spPr/>
        <p:txBody>
          <a:bodyPr/>
          <a:lstStyle/>
          <a:p>
            <a:r>
              <a:rPr lang="en-US" dirty="0" err="1"/>
              <a:t>Datafly</a:t>
            </a:r>
            <a:r>
              <a:rPr lang="en-US" dirty="0"/>
              <a:t>: An Overview</a:t>
            </a:r>
          </a:p>
        </p:txBody>
      </p:sp>
      <p:sp>
        <p:nvSpPr>
          <p:cNvPr id="3" name="Content Placeholder 2">
            <a:extLst>
              <a:ext uri="{FF2B5EF4-FFF2-40B4-BE49-F238E27FC236}">
                <a16:creationId xmlns:a16="http://schemas.microsoft.com/office/drawing/2014/main" id="{724D7960-8F83-714D-A15D-A1EAE3F8106E}"/>
              </a:ext>
            </a:extLst>
          </p:cNvPr>
          <p:cNvSpPr>
            <a:spLocks noGrp="1"/>
          </p:cNvSpPr>
          <p:nvPr>
            <p:ph idx="1"/>
          </p:nvPr>
        </p:nvSpPr>
        <p:spPr>
          <a:xfrm>
            <a:off x="457200" y="1219201"/>
            <a:ext cx="8229600" cy="1273696"/>
          </a:xfrm>
        </p:spPr>
        <p:txBody>
          <a:bodyPr/>
          <a:lstStyle/>
          <a:p>
            <a:r>
              <a:rPr lang="en-US" dirty="0"/>
              <a:t>Generalize infrequent QI values</a:t>
            </a:r>
          </a:p>
          <a:p>
            <a:r>
              <a:rPr lang="en-US" dirty="0"/>
              <a:t>Drop when outliers are few</a:t>
            </a:r>
          </a:p>
        </p:txBody>
      </p:sp>
      <p:sp>
        <p:nvSpPr>
          <p:cNvPr id="4" name="Slide Number Placeholder 3">
            <a:extLst>
              <a:ext uri="{FF2B5EF4-FFF2-40B4-BE49-F238E27FC236}">
                <a16:creationId xmlns:a16="http://schemas.microsoft.com/office/drawing/2014/main" id="{92EEF5A6-E0F1-8143-A226-32E900ED93C0}"/>
              </a:ext>
            </a:extLst>
          </p:cNvPr>
          <p:cNvSpPr>
            <a:spLocks noGrp="1"/>
          </p:cNvSpPr>
          <p:nvPr>
            <p:ph type="sldNum" sz="quarter" idx="12"/>
          </p:nvPr>
        </p:nvSpPr>
        <p:spPr/>
        <p:txBody>
          <a:bodyPr/>
          <a:lstStyle/>
          <a:p>
            <a:fld id="{35B54189-C436-47D0-AC37-8484B13A8E13}" type="slidenum">
              <a:rPr lang="en-US" smtClean="0"/>
              <a:pPr/>
              <a:t>30</a:t>
            </a:fld>
            <a:endParaRPr lang="en-US"/>
          </a:p>
        </p:txBody>
      </p:sp>
      <p:sp>
        <p:nvSpPr>
          <p:cNvPr id="5" name="Rectangle 4">
            <a:extLst>
              <a:ext uri="{FF2B5EF4-FFF2-40B4-BE49-F238E27FC236}">
                <a16:creationId xmlns:a16="http://schemas.microsoft.com/office/drawing/2014/main" id="{C43EC2A7-8624-2147-84B0-49599B1DA285}"/>
              </a:ext>
            </a:extLst>
          </p:cNvPr>
          <p:cNvSpPr/>
          <p:nvPr/>
        </p:nvSpPr>
        <p:spPr>
          <a:xfrm>
            <a:off x="2663788" y="2492897"/>
            <a:ext cx="3816424"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 number of records </a:t>
            </a:r>
          </a:p>
          <a:p>
            <a:pPr algn="ctr"/>
            <a:r>
              <a:rPr lang="en-US" dirty="0">
                <a:solidFill>
                  <a:schemeClr val="tx1"/>
                </a:solidFill>
              </a:rPr>
              <a:t>for each QI value</a:t>
            </a:r>
          </a:p>
        </p:txBody>
      </p:sp>
      <p:cxnSp>
        <p:nvCxnSpPr>
          <p:cNvPr id="9" name="Straight Arrow Connector 8">
            <a:extLst>
              <a:ext uri="{FF2B5EF4-FFF2-40B4-BE49-F238E27FC236}">
                <a16:creationId xmlns:a16="http://schemas.microsoft.com/office/drawing/2014/main" id="{0FCC3FF1-CB68-6942-80C8-9BA0243A7C18}"/>
              </a:ext>
            </a:extLst>
          </p:cNvPr>
          <p:cNvCxnSpPr>
            <a:cxnSpLocks/>
            <a:stCxn id="5" idx="2"/>
            <a:endCxn id="12" idx="0"/>
          </p:cNvCxnSpPr>
          <p:nvPr/>
        </p:nvCxnSpPr>
        <p:spPr>
          <a:xfrm>
            <a:off x="4572000" y="3429001"/>
            <a:ext cx="0" cy="2484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44BEB35-2167-874B-B143-79D2EE192759}"/>
              </a:ext>
            </a:extLst>
          </p:cNvPr>
          <p:cNvSpPr txBox="1"/>
          <p:nvPr/>
        </p:nvSpPr>
        <p:spPr>
          <a:xfrm>
            <a:off x="6623438" y="2183633"/>
            <a:ext cx="2520562" cy="461665"/>
          </a:xfrm>
          <a:prstGeom prst="rect">
            <a:avLst/>
          </a:prstGeom>
          <a:noFill/>
        </p:spPr>
        <p:txBody>
          <a:bodyPr wrap="none" rtlCol="0">
            <a:spAutoFit/>
          </a:bodyPr>
          <a:lstStyle/>
          <a:p>
            <a:r>
              <a:rPr lang="en-US" dirty="0"/>
              <a:t>QI: quasi-identifier</a:t>
            </a:r>
          </a:p>
        </p:txBody>
      </p:sp>
      <p:cxnSp>
        <p:nvCxnSpPr>
          <p:cNvPr id="40" name="Straight Arrow Connector 39">
            <a:extLst>
              <a:ext uri="{FF2B5EF4-FFF2-40B4-BE49-F238E27FC236}">
                <a16:creationId xmlns:a16="http://schemas.microsoft.com/office/drawing/2014/main" id="{DD0C6EA8-3C36-9442-B8DE-1C87BBB4C53C}"/>
              </a:ext>
            </a:extLst>
          </p:cNvPr>
          <p:cNvCxnSpPr>
            <a:cxnSpLocks/>
            <a:stCxn id="27" idx="2"/>
          </p:cNvCxnSpPr>
          <p:nvPr/>
        </p:nvCxnSpPr>
        <p:spPr>
          <a:xfrm flipH="1">
            <a:off x="6475979" y="5849437"/>
            <a:ext cx="4232" cy="4942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757E9EC3-DB57-0C4F-B2E5-BC2AD93C4921}"/>
              </a:ext>
            </a:extLst>
          </p:cNvPr>
          <p:cNvSpPr txBox="1"/>
          <p:nvPr/>
        </p:nvSpPr>
        <p:spPr>
          <a:xfrm>
            <a:off x="5544281" y="6321516"/>
            <a:ext cx="1863395" cy="461665"/>
          </a:xfrm>
          <a:prstGeom prst="rect">
            <a:avLst/>
          </a:prstGeom>
          <a:noFill/>
        </p:spPr>
        <p:txBody>
          <a:bodyPr wrap="none" rtlCol="0">
            <a:spAutoFit/>
          </a:bodyPr>
          <a:lstStyle/>
          <a:p>
            <a:r>
              <a:rPr lang="en-US" dirty="0"/>
              <a:t>k-anonymous</a:t>
            </a:r>
          </a:p>
        </p:txBody>
      </p:sp>
    </p:spTree>
    <p:extLst>
      <p:ext uri="{BB962C8B-B14F-4D97-AF65-F5344CB8AC3E}">
        <p14:creationId xmlns:p14="http://schemas.microsoft.com/office/powerpoint/2010/main" val="239167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B38-AA56-E145-BA36-D6D9788EE4D3}"/>
              </a:ext>
            </a:extLst>
          </p:cNvPr>
          <p:cNvSpPr>
            <a:spLocks noGrp="1"/>
          </p:cNvSpPr>
          <p:nvPr>
            <p:ph type="title"/>
          </p:nvPr>
        </p:nvSpPr>
        <p:spPr/>
        <p:txBody>
          <a:bodyPr/>
          <a:lstStyle/>
          <a:p>
            <a:r>
              <a:rPr lang="en-US" dirty="0"/>
              <a:t>Attacks on k-anonymity</a:t>
            </a:r>
          </a:p>
        </p:txBody>
      </p:sp>
      <p:sp>
        <p:nvSpPr>
          <p:cNvPr id="3" name="Content Placeholder 2">
            <a:extLst>
              <a:ext uri="{FF2B5EF4-FFF2-40B4-BE49-F238E27FC236}">
                <a16:creationId xmlns:a16="http://schemas.microsoft.com/office/drawing/2014/main" id="{928B7E3D-760D-F547-AE18-E2B5FEB052BF}"/>
              </a:ext>
            </a:extLst>
          </p:cNvPr>
          <p:cNvSpPr>
            <a:spLocks noGrp="1"/>
          </p:cNvSpPr>
          <p:nvPr>
            <p:ph idx="1"/>
          </p:nvPr>
        </p:nvSpPr>
        <p:spPr>
          <a:xfrm>
            <a:off x="2190564" y="1700808"/>
            <a:ext cx="4762872" cy="720081"/>
          </a:xfrm>
        </p:spPr>
        <p:txBody>
          <a:bodyPr/>
          <a:lstStyle/>
          <a:p>
            <a:pPr marL="0" indent="0" algn="ctr">
              <a:buNone/>
            </a:pPr>
            <a:r>
              <a:rPr lang="en-US" dirty="0"/>
              <a:t>k-anonymity is vulnerable</a:t>
            </a:r>
          </a:p>
        </p:txBody>
      </p:sp>
      <p:sp>
        <p:nvSpPr>
          <p:cNvPr id="4" name="Slide Number Placeholder 3">
            <a:extLst>
              <a:ext uri="{FF2B5EF4-FFF2-40B4-BE49-F238E27FC236}">
                <a16:creationId xmlns:a16="http://schemas.microsoft.com/office/drawing/2014/main" id="{91E2F6D2-1E0F-364F-94E3-062EBF639ECF}"/>
              </a:ext>
            </a:extLst>
          </p:cNvPr>
          <p:cNvSpPr>
            <a:spLocks noGrp="1"/>
          </p:cNvSpPr>
          <p:nvPr>
            <p:ph type="sldNum" sz="quarter" idx="12"/>
          </p:nvPr>
        </p:nvSpPr>
        <p:spPr/>
        <p:txBody>
          <a:bodyPr/>
          <a:lstStyle/>
          <a:p>
            <a:fld id="{35B54189-C436-47D0-AC37-8484B13A8E13}" type="slidenum">
              <a:rPr lang="en-US" smtClean="0"/>
              <a:pPr/>
              <a:t>31</a:t>
            </a:fld>
            <a:endParaRPr lang="en-US"/>
          </a:p>
        </p:txBody>
      </p:sp>
      <p:sp>
        <p:nvSpPr>
          <p:cNvPr id="5" name="Content Placeholder 2">
            <a:extLst>
              <a:ext uri="{FF2B5EF4-FFF2-40B4-BE49-F238E27FC236}">
                <a16:creationId xmlns:a16="http://schemas.microsoft.com/office/drawing/2014/main" id="{D829F1E5-5BB3-B749-8DF4-F47B3BB5C577}"/>
              </a:ext>
            </a:extLst>
          </p:cNvPr>
          <p:cNvSpPr txBox="1">
            <a:spLocks/>
          </p:cNvSpPr>
          <p:nvPr/>
        </p:nvSpPr>
        <p:spPr bwMode="auto">
          <a:xfrm>
            <a:off x="-540568" y="3252935"/>
            <a:ext cx="4762872" cy="7200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lgn="ctr">
              <a:buFontTx/>
              <a:buNone/>
            </a:pPr>
            <a:r>
              <a:rPr lang="en-US" kern="0" dirty="0"/>
              <a:t>Unsorted matching</a:t>
            </a:r>
          </a:p>
        </p:txBody>
      </p:sp>
      <p:sp>
        <p:nvSpPr>
          <p:cNvPr id="6" name="Content Placeholder 2">
            <a:extLst>
              <a:ext uri="{FF2B5EF4-FFF2-40B4-BE49-F238E27FC236}">
                <a16:creationId xmlns:a16="http://schemas.microsoft.com/office/drawing/2014/main" id="{A6819C7E-BE32-1242-84F2-232F727D1551}"/>
              </a:ext>
            </a:extLst>
          </p:cNvPr>
          <p:cNvSpPr txBox="1">
            <a:spLocks/>
          </p:cNvSpPr>
          <p:nvPr/>
        </p:nvSpPr>
        <p:spPr bwMode="auto">
          <a:xfrm>
            <a:off x="251520" y="4675437"/>
            <a:ext cx="5300306" cy="7200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lgn="ctr">
              <a:buFontTx/>
              <a:buNone/>
            </a:pPr>
            <a:r>
              <a:rPr lang="en-US" kern="0" dirty="0"/>
              <a:t>Complementary release attack</a:t>
            </a:r>
          </a:p>
        </p:txBody>
      </p:sp>
      <p:sp>
        <p:nvSpPr>
          <p:cNvPr id="7" name="Content Placeholder 2">
            <a:extLst>
              <a:ext uri="{FF2B5EF4-FFF2-40B4-BE49-F238E27FC236}">
                <a16:creationId xmlns:a16="http://schemas.microsoft.com/office/drawing/2014/main" id="{E3CB44E3-8D05-EA40-9885-81A7AA538D74}"/>
              </a:ext>
            </a:extLst>
          </p:cNvPr>
          <p:cNvSpPr txBox="1">
            <a:spLocks/>
          </p:cNvSpPr>
          <p:nvPr/>
        </p:nvSpPr>
        <p:spPr bwMode="auto">
          <a:xfrm>
            <a:off x="4171764" y="4243224"/>
            <a:ext cx="4762872" cy="7200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lgn="ctr">
              <a:buFontTx/>
              <a:buNone/>
            </a:pPr>
            <a:r>
              <a:rPr lang="en-US" kern="0" dirty="0"/>
              <a:t>Temporal attack</a:t>
            </a:r>
          </a:p>
        </p:txBody>
      </p:sp>
      <p:cxnSp>
        <p:nvCxnSpPr>
          <p:cNvPr id="9" name="Straight Arrow Connector 8">
            <a:extLst>
              <a:ext uri="{FF2B5EF4-FFF2-40B4-BE49-F238E27FC236}">
                <a16:creationId xmlns:a16="http://schemas.microsoft.com/office/drawing/2014/main" id="{EDE870AC-B7BA-B144-A3DD-21ED9B4767E1}"/>
              </a:ext>
            </a:extLst>
          </p:cNvPr>
          <p:cNvCxnSpPr>
            <a:stCxn id="3" idx="2"/>
            <a:endCxn id="5" idx="0"/>
          </p:cNvCxnSpPr>
          <p:nvPr/>
        </p:nvCxnSpPr>
        <p:spPr>
          <a:xfrm flipH="1">
            <a:off x="1840868" y="2420889"/>
            <a:ext cx="2731132" cy="83204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D4A22F4-D09C-2747-8485-72BF117ACC2E}"/>
              </a:ext>
            </a:extLst>
          </p:cNvPr>
          <p:cNvCxnSpPr>
            <a:cxnSpLocks/>
            <a:stCxn id="3" idx="2"/>
            <a:endCxn id="6" idx="0"/>
          </p:cNvCxnSpPr>
          <p:nvPr/>
        </p:nvCxnSpPr>
        <p:spPr>
          <a:xfrm flipH="1">
            <a:off x="2901673" y="2420889"/>
            <a:ext cx="1670327" cy="225454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4D8D02B-3C83-DA46-82EA-D48BF28CB1CE}"/>
              </a:ext>
            </a:extLst>
          </p:cNvPr>
          <p:cNvCxnSpPr>
            <a:cxnSpLocks/>
            <a:stCxn id="3" idx="2"/>
            <a:endCxn id="7" idx="0"/>
          </p:cNvCxnSpPr>
          <p:nvPr/>
        </p:nvCxnSpPr>
        <p:spPr>
          <a:xfrm>
            <a:off x="4572000" y="2420889"/>
            <a:ext cx="1981200" cy="182233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Content Placeholder 2">
            <a:extLst>
              <a:ext uri="{FF2B5EF4-FFF2-40B4-BE49-F238E27FC236}">
                <a16:creationId xmlns:a16="http://schemas.microsoft.com/office/drawing/2014/main" id="{F2E1535A-97BF-C545-A00C-3AF111663C60}"/>
              </a:ext>
            </a:extLst>
          </p:cNvPr>
          <p:cNvSpPr txBox="1">
            <a:spLocks/>
          </p:cNvSpPr>
          <p:nvPr/>
        </p:nvSpPr>
        <p:spPr bwMode="auto">
          <a:xfrm>
            <a:off x="4933413" y="2961306"/>
            <a:ext cx="4762872" cy="7200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lgn="ctr">
              <a:buFontTx/>
              <a:buNone/>
            </a:pPr>
            <a:r>
              <a:rPr lang="en-US" kern="0" dirty="0"/>
              <a:t>Homogeneity attack</a:t>
            </a:r>
          </a:p>
        </p:txBody>
      </p:sp>
      <p:cxnSp>
        <p:nvCxnSpPr>
          <p:cNvPr id="15" name="Straight Arrow Connector 14">
            <a:extLst>
              <a:ext uri="{FF2B5EF4-FFF2-40B4-BE49-F238E27FC236}">
                <a16:creationId xmlns:a16="http://schemas.microsoft.com/office/drawing/2014/main" id="{A49B159C-7C17-EA43-9D94-70566F2C7614}"/>
              </a:ext>
            </a:extLst>
          </p:cNvPr>
          <p:cNvCxnSpPr>
            <a:cxnSpLocks/>
            <a:stCxn id="3" idx="2"/>
            <a:endCxn id="14" idx="0"/>
          </p:cNvCxnSpPr>
          <p:nvPr/>
        </p:nvCxnSpPr>
        <p:spPr>
          <a:xfrm>
            <a:off x="4572000" y="2420889"/>
            <a:ext cx="2742849" cy="54041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030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7FB7-6B00-B24C-AAF7-4682FBBD606C}"/>
              </a:ext>
            </a:extLst>
          </p:cNvPr>
          <p:cNvSpPr>
            <a:spLocks noGrp="1"/>
          </p:cNvSpPr>
          <p:nvPr>
            <p:ph type="title"/>
          </p:nvPr>
        </p:nvSpPr>
        <p:spPr/>
        <p:txBody>
          <a:bodyPr/>
          <a:lstStyle/>
          <a:p>
            <a:r>
              <a:rPr lang="en-US" dirty="0"/>
              <a:t>Unsorted matching</a:t>
            </a:r>
          </a:p>
        </p:txBody>
      </p:sp>
      <p:sp>
        <p:nvSpPr>
          <p:cNvPr id="3" name="Content Placeholder 2">
            <a:extLst>
              <a:ext uri="{FF2B5EF4-FFF2-40B4-BE49-F238E27FC236}">
                <a16:creationId xmlns:a16="http://schemas.microsoft.com/office/drawing/2014/main" id="{2541B40A-4F91-5C49-A0C9-32C85CC4084D}"/>
              </a:ext>
            </a:extLst>
          </p:cNvPr>
          <p:cNvSpPr>
            <a:spLocks noGrp="1"/>
          </p:cNvSpPr>
          <p:nvPr>
            <p:ph idx="1"/>
          </p:nvPr>
        </p:nvSpPr>
        <p:spPr>
          <a:xfrm>
            <a:off x="457200" y="1219200"/>
            <a:ext cx="8229600" cy="4906963"/>
          </a:xfrm>
        </p:spPr>
        <p:txBody>
          <a:bodyPr/>
          <a:lstStyle/>
          <a:p>
            <a:r>
              <a:rPr lang="en-US" dirty="0"/>
              <a:t>In relational model, we cannot assume order</a:t>
            </a:r>
          </a:p>
          <a:p>
            <a:pPr lvl="1"/>
            <a:r>
              <a:rPr lang="en-US" dirty="0"/>
              <a:t>In practice, for DBMSs, we can</a:t>
            </a:r>
          </a:p>
        </p:txBody>
      </p:sp>
      <p:sp>
        <p:nvSpPr>
          <p:cNvPr id="4" name="Slide Number Placeholder 3">
            <a:extLst>
              <a:ext uri="{FF2B5EF4-FFF2-40B4-BE49-F238E27FC236}">
                <a16:creationId xmlns:a16="http://schemas.microsoft.com/office/drawing/2014/main" id="{0865765B-1623-884C-A65D-2919E546CE08}"/>
              </a:ext>
            </a:extLst>
          </p:cNvPr>
          <p:cNvSpPr>
            <a:spLocks noGrp="1"/>
          </p:cNvSpPr>
          <p:nvPr>
            <p:ph type="sldNum" sz="quarter" idx="12"/>
          </p:nvPr>
        </p:nvSpPr>
        <p:spPr/>
        <p:txBody>
          <a:bodyPr/>
          <a:lstStyle/>
          <a:p>
            <a:fld id="{35B54189-C436-47D0-AC37-8484B13A8E13}" type="slidenum">
              <a:rPr lang="en-US" smtClean="0"/>
              <a:pPr/>
              <a:t>32</a:t>
            </a:fld>
            <a:endParaRPr lang="en-US"/>
          </a:p>
        </p:txBody>
      </p:sp>
      <p:graphicFrame>
        <p:nvGraphicFramePr>
          <p:cNvPr id="5" name="Content Placeholder 4">
            <a:extLst>
              <a:ext uri="{FF2B5EF4-FFF2-40B4-BE49-F238E27FC236}">
                <a16:creationId xmlns:a16="http://schemas.microsoft.com/office/drawing/2014/main" id="{5541B1D7-D3E7-DF41-BEC4-BFFFD431810A}"/>
              </a:ext>
            </a:extLst>
          </p:cNvPr>
          <p:cNvGraphicFramePr>
            <a:graphicFrameLocks/>
          </p:cNvGraphicFramePr>
          <p:nvPr>
            <p:extLst>
              <p:ext uri="{D42A27DB-BD31-4B8C-83A1-F6EECF244321}">
                <p14:modId xmlns:p14="http://schemas.microsoft.com/office/powerpoint/2010/main" val="1193704682"/>
              </p:ext>
            </p:extLst>
          </p:nvPr>
        </p:nvGraphicFramePr>
        <p:xfrm>
          <a:off x="6465128" y="2420888"/>
          <a:ext cx="2530624" cy="2926080"/>
        </p:xfrm>
        <a:graphic>
          <a:graphicData uri="http://schemas.openxmlformats.org/drawingml/2006/table">
            <a:tbl>
              <a:tblPr firstRow="1" bandRow="1">
                <a:tableStyleId>{073A0DAA-6AF3-43AB-8588-CEC1D06C72B9}</a:tableStyleId>
              </a:tblPr>
              <a:tblGrid>
                <a:gridCol w="1265312">
                  <a:extLst>
                    <a:ext uri="{9D8B030D-6E8A-4147-A177-3AD203B41FA5}">
                      <a16:colId xmlns:a16="http://schemas.microsoft.com/office/drawing/2014/main" val="1632130470"/>
                    </a:ext>
                  </a:extLst>
                </a:gridCol>
                <a:gridCol w="1265312">
                  <a:extLst>
                    <a:ext uri="{9D8B030D-6E8A-4147-A177-3AD203B41FA5}">
                      <a16:colId xmlns:a16="http://schemas.microsoft.com/office/drawing/2014/main" val="2532003282"/>
                    </a:ext>
                  </a:extLst>
                </a:gridCol>
              </a:tblGrid>
              <a:tr h="0">
                <a:tc>
                  <a:txBody>
                    <a:bodyPr/>
                    <a:lstStyle/>
                    <a:p>
                      <a:pPr algn="ctr"/>
                      <a:r>
                        <a:rPr lang="en-US" dirty="0"/>
                        <a:t>Nationality</a:t>
                      </a:r>
                    </a:p>
                  </a:txBody>
                  <a:tcPr/>
                </a:tc>
                <a:tc>
                  <a:txBody>
                    <a:bodyPr/>
                    <a:lstStyle/>
                    <a:p>
                      <a:pPr algn="ctr"/>
                      <a:r>
                        <a:rPr lang="en-US" dirty="0"/>
                        <a:t>Birth year</a:t>
                      </a:r>
                    </a:p>
                  </a:txBody>
                  <a:tcPr/>
                </a:tc>
                <a:extLst>
                  <a:ext uri="{0D108BD9-81ED-4DB2-BD59-A6C34878D82A}">
                    <a16:rowId xmlns:a16="http://schemas.microsoft.com/office/drawing/2014/main" val="492569898"/>
                  </a:ext>
                </a:extLst>
              </a:tr>
              <a:tr h="312955">
                <a:tc>
                  <a:txBody>
                    <a:bodyPr/>
                    <a:lstStyle/>
                    <a:p>
                      <a:pPr algn="ctr"/>
                      <a:r>
                        <a:rPr lang="en-US" dirty="0">
                          <a:solidFill>
                            <a:srgbClr val="FF0000"/>
                          </a:solidFill>
                        </a:rPr>
                        <a:t>Spanish</a:t>
                      </a:r>
                    </a:p>
                  </a:txBody>
                  <a:tcPr/>
                </a:tc>
                <a:tc>
                  <a:txBody>
                    <a:bodyPr/>
                    <a:lstStyle/>
                    <a:p>
                      <a:pPr algn="ctr"/>
                      <a:r>
                        <a:rPr lang="en-US" dirty="0">
                          <a:solidFill>
                            <a:srgbClr val="FF0000"/>
                          </a:solidFill>
                        </a:rPr>
                        <a:t>1965</a:t>
                      </a:r>
                    </a:p>
                  </a:txBody>
                  <a:tcPr/>
                </a:tc>
                <a:extLst>
                  <a:ext uri="{0D108BD9-81ED-4DB2-BD59-A6C34878D82A}">
                    <a16:rowId xmlns:a16="http://schemas.microsoft.com/office/drawing/2014/main" val="1432497522"/>
                  </a:ext>
                </a:extLst>
              </a:tr>
              <a:tr h="312955">
                <a:tc>
                  <a:txBody>
                    <a:bodyPr/>
                    <a:lstStyle/>
                    <a:p>
                      <a:pPr algn="ctr"/>
                      <a:r>
                        <a:rPr lang="en-US" dirty="0">
                          <a:solidFill>
                            <a:srgbClr val="FF0000"/>
                          </a:solidFill>
                        </a:rPr>
                        <a:t>Spanish</a:t>
                      </a:r>
                    </a:p>
                  </a:txBody>
                  <a:tcPr/>
                </a:tc>
                <a:tc>
                  <a:txBody>
                    <a:bodyPr/>
                    <a:lstStyle/>
                    <a:p>
                      <a:pPr algn="ctr"/>
                      <a:r>
                        <a:rPr lang="en-US" dirty="0">
                          <a:solidFill>
                            <a:srgbClr val="FF0000"/>
                          </a:solidFill>
                        </a:rPr>
                        <a:t>1966</a:t>
                      </a:r>
                    </a:p>
                  </a:txBody>
                  <a:tcPr/>
                </a:tc>
                <a:extLst>
                  <a:ext uri="{0D108BD9-81ED-4DB2-BD59-A6C34878D82A}">
                    <a16:rowId xmlns:a16="http://schemas.microsoft.com/office/drawing/2014/main" val="4120332030"/>
                  </a:ext>
                </a:extLst>
              </a:tr>
              <a:tr h="312955">
                <a:tc>
                  <a:txBody>
                    <a:bodyPr/>
                    <a:lstStyle/>
                    <a:p>
                      <a:pPr algn="ctr"/>
                      <a:r>
                        <a:rPr lang="en-US" dirty="0">
                          <a:solidFill>
                            <a:srgbClr val="FF0000"/>
                          </a:solidFill>
                        </a:rPr>
                        <a:t>French</a:t>
                      </a:r>
                    </a:p>
                  </a:txBody>
                  <a:tcPr/>
                </a:tc>
                <a:tc>
                  <a:txBody>
                    <a:bodyPr/>
                    <a:lstStyle/>
                    <a:p>
                      <a:pPr algn="ctr"/>
                      <a:r>
                        <a:rPr lang="en-US" dirty="0">
                          <a:solidFill>
                            <a:srgbClr val="FF0000"/>
                          </a:solidFill>
                        </a:rPr>
                        <a:t>1965</a:t>
                      </a:r>
                    </a:p>
                  </a:txBody>
                  <a:tcPr/>
                </a:tc>
                <a:extLst>
                  <a:ext uri="{0D108BD9-81ED-4DB2-BD59-A6C34878D82A}">
                    <a16:rowId xmlns:a16="http://schemas.microsoft.com/office/drawing/2014/main" val="1644153579"/>
                  </a:ext>
                </a:extLst>
              </a:tr>
              <a:tr h="312955">
                <a:tc>
                  <a:txBody>
                    <a:bodyPr/>
                    <a:lstStyle/>
                    <a:p>
                      <a:pPr algn="ctr"/>
                      <a:r>
                        <a:rPr lang="en-US" dirty="0">
                          <a:solidFill>
                            <a:srgbClr val="FF0000"/>
                          </a:solidFill>
                        </a:rPr>
                        <a:t>French</a:t>
                      </a:r>
                    </a:p>
                  </a:txBody>
                  <a:tcPr/>
                </a:tc>
                <a:tc>
                  <a:txBody>
                    <a:bodyPr/>
                    <a:lstStyle/>
                    <a:p>
                      <a:pPr algn="ctr"/>
                      <a:r>
                        <a:rPr lang="en-US" dirty="0">
                          <a:solidFill>
                            <a:srgbClr val="FF0000"/>
                          </a:solidFill>
                        </a:rPr>
                        <a:t>1976</a:t>
                      </a:r>
                    </a:p>
                  </a:txBody>
                  <a:tcPr/>
                </a:tc>
                <a:extLst>
                  <a:ext uri="{0D108BD9-81ED-4DB2-BD59-A6C34878D82A}">
                    <a16:rowId xmlns:a16="http://schemas.microsoft.com/office/drawing/2014/main" val="3563461451"/>
                  </a:ext>
                </a:extLst>
              </a:tr>
              <a:tr h="312955">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826548107"/>
                  </a:ext>
                </a:extLst>
              </a:tr>
              <a:tr h="0">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2316883049"/>
                  </a:ext>
                </a:extLst>
              </a:tr>
            </a:tbl>
          </a:graphicData>
        </a:graphic>
      </p:graphicFrame>
      <p:graphicFrame>
        <p:nvGraphicFramePr>
          <p:cNvPr id="6" name="Content Placeholder 4">
            <a:extLst>
              <a:ext uri="{FF2B5EF4-FFF2-40B4-BE49-F238E27FC236}">
                <a16:creationId xmlns:a16="http://schemas.microsoft.com/office/drawing/2014/main" id="{E8865D8A-4917-5049-A43F-14396F104159}"/>
              </a:ext>
            </a:extLst>
          </p:cNvPr>
          <p:cNvGraphicFramePr>
            <a:graphicFrameLocks/>
          </p:cNvGraphicFramePr>
          <p:nvPr>
            <p:extLst>
              <p:ext uri="{D42A27DB-BD31-4B8C-83A1-F6EECF244321}">
                <p14:modId xmlns:p14="http://schemas.microsoft.com/office/powerpoint/2010/main" val="4057775688"/>
              </p:ext>
            </p:extLst>
          </p:nvPr>
        </p:nvGraphicFramePr>
        <p:xfrm>
          <a:off x="3409528" y="2440712"/>
          <a:ext cx="2530624" cy="2926080"/>
        </p:xfrm>
        <a:graphic>
          <a:graphicData uri="http://schemas.openxmlformats.org/drawingml/2006/table">
            <a:tbl>
              <a:tblPr firstRow="1" bandRow="1">
                <a:tableStyleId>{073A0DAA-6AF3-43AB-8588-CEC1D06C72B9}</a:tableStyleId>
              </a:tblPr>
              <a:tblGrid>
                <a:gridCol w="1265312">
                  <a:extLst>
                    <a:ext uri="{9D8B030D-6E8A-4147-A177-3AD203B41FA5}">
                      <a16:colId xmlns:a16="http://schemas.microsoft.com/office/drawing/2014/main" val="1632130470"/>
                    </a:ext>
                  </a:extLst>
                </a:gridCol>
                <a:gridCol w="1265312">
                  <a:extLst>
                    <a:ext uri="{9D8B030D-6E8A-4147-A177-3AD203B41FA5}">
                      <a16:colId xmlns:a16="http://schemas.microsoft.com/office/drawing/2014/main" val="2532003282"/>
                    </a:ext>
                  </a:extLst>
                </a:gridCol>
              </a:tblGrid>
              <a:tr h="0">
                <a:tc>
                  <a:txBody>
                    <a:bodyPr/>
                    <a:lstStyle/>
                    <a:p>
                      <a:pPr algn="ctr"/>
                      <a:r>
                        <a:rPr lang="en-US" dirty="0"/>
                        <a:t>Nationality</a:t>
                      </a:r>
                    </a:p>
                  </a:txBody>
                  <a:tcPr/>
                </a:tc>
                <a:tc>
                  <a:txBody>
                    <a:bodyPr/>
                    <a:lstStyle/>
                    <a:p>
                      <a:pPr algn="ctr"/>
                      <a:r>
                        <a:rPr lang="en-US" dirty="0"/>
                        <a:t>Birth year</a:t>
                      </a:r>
                    </a:p>
                  </a:txBody>
                  <a:tcPr/>
                </a:tc>
                <a:extLst>
                  <a:ext uri="{0D108BD9-81ED-4DB2-BD59-A6C34878D82A}">
                    <a16:rowId xmlns:a16="http://schemas.microsoft.com/office/drawing/2014/main" val="492569898"/>
                  </a:ext>
                </a:extLst>
              </a:tr>
              <a:tr h="312955">
                <a:tc>
                  <a:txBody>
                    <a:bodyPr/>
                    <a:lstStyle/>
                    <a:p>
                      <a:pPr algn="ctr"/>
                      <a:r>
                        <a:rPr lang="en-US" dirty="0"/>
                        <a:t>W. Europe</a:t>
                      </a:r>
                    </a:p>
                  </a:txBody>
                  <a:tcPr/>
                </a:tc>
                <a:tc>
                  <a:txBody>
                    <a:bodyPr/>
                    <a:lstStyle/>
                    <a:p>
                      <a:pPr algn="ctr"/>
                      <a:r>
                        <a:rPr lang="en-US" dirty="0"/>
                        <a:t>19*5</a:t>
                      </a:r>
                    </a:p>
                  </a:txBody>
                  <a:tcPr/>
                </a:tc>
                <a:extLst>
                  <a:ext uri="{0D108BD9-81ED-4DB2-BD59-A6C34878D82A}">
                    <a16:rowId xmlns:a16="http://schemas.microsoft.com/office/drawing/2014/main" val="1432497522"/>
                  </a:ext>
                </a:extLst>
              </a:tr>
              <a:tr h="312955">
                <a:tc>
                  <a:txBody>
                    <a:bodyPr/>
                    <a:lstStyle/>
                    <a:p>
                      <a:pPr algn="ctr"/>
                      <a:r>
                        <a:rPr lang="en-US" dirty="0"/>
                        <a:t>W. Europe</a:t>
                      </a:r>
                    </a:p>
                  </a:txBody>
                  <a:tcPr/>
                </a:tc>
                <a:tc>
                  <a:txBody>
                    <a:bodyPr/>
                    <a:lstStyle/>
                    <a:p>
                      <a:pPr algn="ctr"/>
                      <a:r>
                        <a:rPr lang="en-US" dirty="0"/>
                        <a:t>19*6</a:t>
                      </a:r>
                    </a:p>
                  </a:txBody>
                  <a:tcPr/>
                </a:tc>
                <a:extLst>
                  <a:ext uri="{0D108BD9-81ED-4DB2-BD59-A6C34878D82A}">
                    <a16:rowId xmlns:a16="http://schemas.microsoft.com/office/drawing/2014/main" val="4120332030"/>
                  </a:ext>
                </a:extLst>
              </a:tr>
              <a:tr h="312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 Europe</a:t>
                      </a:r>
                    </a:p>
                  </a:txBody>
                  <a:tcPr/>
                </a:tc>
                <a:tc>
                  <a:txBody>
                    <a:bodyPr/>
                    <a:lstStyle/>
                    <a:p>
                      <a:pPr algn="ctr"/>
                      <a:r>
                        <a:rPr lang="en-US" dirty="0"/>
                        <a:t>19*5</a:t>
                      </a:r>
                    </a:p>
                  </a:txBody>
                  <a:tcPr/>
                </a:tc>
                <a:extLst>
                  <a:ext uri="{0D108BD9-81ED-4DB2-BD59-A6C34878D82A}">
                    <a16:rowId xmlns:a16="http://schemas.microsoft.com/office/drawing/2014/main" val="1644153579"/>
                  </a:ext>
                </a:extLst>
              </a:tr>
              <a:tr h="312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 Europe</a:t>
                      </a:r>
                    </a:p>
                  </a:txBody>
                  <a:tcPr/>
                </a:tc>
                <a:tc>
                  <a:txBody>
                    <a:bodyPr/>
                    <a:lstStyle/>
                    <a:p>
                      <a:pPr algn="ctr"/>
                      <a:r>
                        <a:rPr lang="en-US" dirty="0"/>
                        <a:t>19*6</a:t>
                      </a:r>
                    </a:p>
                  </a:txBody>
                  <a:tcPr/>
                </a:tc>
                <a:extLst>
                  <a:ext uri="{0D108BD9-81ED-4DB2-BD59-A6C34878D82A}">
                    <a16:rowId xmlns:a16="http://schemas.microsoft.com/office/drawing/2014/main" val="3563461451"/>
                  </a:ext>
                </a:extLst>
              </a:tr>
              <a:tr h="312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 Europe</a:t>
                      </a:r>
                    </a:p>
                  </a:txBody>
                  <a:tcPr/>
                </a:tc>
                <a:tc>
                  <a:txBody>
                    <a:bodyPr/>
                    <a:lstStyle/>
                    <a:p>
                      <a:pPr algn="ctr"/>
                      <a:r>
                        <a:rPr lang="en-US" dirty="0"/>
                        <a:t>196*</a:t>
                      </a:r>
                    </a:p>
                  </a:txBody>
                  <a:tcPr/>
                </a:tc>
                <a:extLst>
                  <a:ext uri="{0D108BD9-81ED-4DB2-BD59-A6C34878D82A}">
                    <a16:rowId xmlns:a16="http://schemas.microsoft.com/office/drawing/2014/main" val="82654810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 Europe</a:t>
                      </a:r>
                    </a:p>
                  </a:txBody>
                  <a:tcPr/>
                </a:tc>
                <a:tc>
                  <a:txBody>
                    <a:bodyPr/>
                    <a:lstStyle/>
                    <a:p>
                      <a:pPr algn="ctr"/>
                      <a:r>
                        <a:rPr lang="en-US" dirty="0"/>
                        <a:t>196*</a:t>
                      </a:r>
                    </a:p>
                  </a:txBody>
                  <a:tcPr/>
                </a:tc>
                <a:extLst>
                  <a:ext uri="{0D108BD9-81ED-4DB2-BD59-A6C34878D82A}">
                    <a16:rowId xmlns:a16="http://schemas.microsoft.com/office/drawing/2014/main" val="2002760327"/>
                  </a:ext>
                </a:extLst>
              </a:tr>
              <a:tr h="312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 Europe</a:t>
                      </a:r>
                    </a:p>
                  </a:txBody>
                  <a:tcPr/>
                </a:tc>
                <a:tc>
                  <a:txBody>
                    <a:bodyPr/>
                    <a:lstStyle/>
                    <a:p>
                      <a:pPr algn="ctr"/>
                      <a:r>
                        <a:rPr lang="en-US" dirty="0"/>
                        <a:t>196*</a:t>
                      </a:r>
                    </a:p>
                  </a:txBody>
                  <a:tcPr/>
                </a:tc>
                <a:extLst>
                  <a:ext uri="{0D108BD9-81ED-4DB2-BD59-A6C34878D82A}">
                    <a16:rowId xmlns:a16="http://schemas.microsoft.com/office/drawing/2014/main" val="2316883049"/>
                  </a:ext>
                </a:extLst>
              </a:tr>
            </a:tbl>
          </a:graphicData>
        </a:graphic>
      </p:graphicFrame>
      <p:graphicFrame>
        <p:nvGraphicFramePr>
          <p:cNvPr id="7" name="Content Placeholder 4">
            <a:extLst>
              <a:ext uri="{FF2B5EF4-FFF2-40B4-BE49-F238E27FC236}">
                <a16:creationId xmlns:a16="http://schemas.microsoft.com/office/drawing/2014/main" id="{CE6F4703-018C-E544-843F-6B2C6BD38345}"/>
              </a:ext>
            </a:extLst>
          </p:cNvPr>
          <p:cNvGraphicFramePr>
            <a:graphicFrameLocks/>
          </p:cNvGraphicFramePr>
          <p:nvPr>
            <p:extLst>
              <p:ext uri="{D42A27DB-BD31-4B8C-83A1-F6EECF244321}">
                <p14:modId xmlns:p14="http://schemas.microsoft.com/office/powerpoint/2010/main" val="757771483"/>
              </p:ext>
            </p:extLst>
          </p:nvPr>
        </p:nvGraphicFramePr>
        <p:xfrm>
          <a:off x="441920" y="2420888"/>
          <a:ext cx="2530624" cy="2926080"/>
        </p:xfrm>
        <a:graphic>
          <a:graphicData uri="http://schemas.openxmlformats.org/drawingml/2006/table">
            <a:tbl>
              <a:tblPr firstRow="1" bandRow="1">
                <a:tableStyleId>{073A0DAA-6AF3-43AB-8588-CEC1D06C72B9}</a:tableStyleId>
              </a:tblPr>
              <a:tblGrid>
                <a:gridCol w="1265312">
                  <a:extLst>
                    <a:ext uri="{9D8B030D-6E8A-4147-A177-3AD203B41FA5}">
                      <a16:colId xmlns:a16="http://schemas.microsoft.com/office/drawing/2014/main" val="1632130470"/>
                    </a:ext>
                  </a:extLst>
                </a:gridCol>
                <a:gridCol w="1265312">
                  <a:extLst>
                    <a:ext uri="{9D8B030D-6E8A-4147-A177-3AD203B41FA5}">
                      <a16:colId xmlns:a16="http://schemas.microsoft.com/office/drawing/2014/main" val="2532003282"/>
                    </a:ext>
                  </a:extLst>
                </a:gridCol>
              </a:tblGrid>
              <a:tr h="0">
                <a:tc>
                  <a:txBody>
                    <a:bodyPr/>
                    <a:lstStyle/>
                    <a:p>
                      <a:pPr algn="ctr"/>
                      <a:r>
                        <a:rPr lang="en-US" dirty="0"/>
                        <a:t>Nationality</a:t>
                      </a:r>
                    </a:p>
                  </a:txBody>
                  <a:tcPr/>
                </a:tc>
                <a:tc>
                  <a:txBody>
                    <a:bodyPr/>
                    <a:lstStyle/>
                    <a:p>
                      <a:pPr algn="ctr"/>
                      <a:r>
                        <a:rPr lang="en-US" dirty="0"/>
                        <a:t>Birth year</a:t>
                      </a:r>
                    </a:p>
                  </a:txBody>
                  <a:tcPr/>
                </a:tc>
                <a:extLst>
                  <a:ext uri="{0D108BD9-81ED-4DB2-BD59-A6C34878D82A}">
                    <a16:rowId xmlns:a16="http://schemas.microsoft.com/office/drawing/2014/main" val="492569898"/>
                  </a:ext>
                </a:extLst>
              </a:tr>
              <a:tr h="312955">
                <a:tc>
                  <a:txBody>
                    <a:bodyPr/>
                    <a:lstStyle/>
                    <a:p>
                      <a:pPr algn="ctr"/>
                      <a:r>
                        <a:rPr lang="en-US" dirty="0"/>
                        <a:t>Spanish</a:t>
                      </a:r>
                    </a:p>
                  </a:txBody>
                  <a:tcPr/>
                </a:tc>
                <a:tc>
                  <a:txBody>
                    <a:bodyPr/>
                    <a:lstStyle/>
                    <a:p>
                      <a:pPr algn="ctr"/>
                      <a:r>
                        <a:rPr lang="en-US" dirty="0"/>
                        <a:t>196*</a:t>
                      </a:r>
                    </a:p>
                  </a:txBody>
                  <a:tcPr/>
                </a:tc>
                <a:extLst>
                  <a:ext uri="{0D108BD9-81ED-4DB2-BD59-A6C34878D82A}">
                    <a16:rowId xmlns:a16="http://schemas.microsoft.com/office/drawing/2014/main" val="1432497522"/>
                  </a:ext>
                </a:extLst>
              </a:tr>
              <a:tr h="312955">
                <a:tc>
                  <a:txBody>
                    <a:bodyPr/>
                    <a:lstStyle/>
                    <a:p>
                      <a:pPr algn="ctr"/>
                      <a:r>
                        <a:rPr lang="en-US" dirty="0"/>
                        <a:t>Spanish</a:t>
                      </a:r>
                    </a:p>
                  </a:txBody>
                  <a:tcPr/>
                </a:tc>
                <a:tc>
                  <a:txBody>
                    <a:bodyPr/>
                    <a:lstStyle/>
                    <a:p>
                      <a:pPr algn="ctr"/>
                      <a:r>
                        <a:rPr lang="en-US" dirty="0"/>
                        <a:t>196*</a:t>
                      </a:r>
                    </a:p>
                  </a:txBody>
                  <a:tcPr/>
                </a:tc>
                <a:extLst>
                  <a:ext uri="{0D108BD9-81ED-4DB2-BD59-A6C34878D82A}">
                    <a16:rowId xmlns:a16="http://schemas.microsoft.com/office/drawing/2014/main" val="4120332030"/>
                  </a:ext>
                </a:extLst>
              </a:tr>
              <a:tr h="312955">
                <a:tc>
                  <a:txBody>
                    <a:bodyPr/>
                    <a:lstStyle/>
                    <a:p>
                      <a:pPr algn="ctr"/>
                      <a:r>
                        <a:rPr lang="en-US" dirty="0"/>
                        <a:t>French</a:t>
                      </a:r>
                    </a:p>
                  </a:txBody>
                  <a:tcPr/>
                </a:tc>
                <a:tc>
                  <a:txBody>
                    <a:bodyPr/>
                    <a:lstStyle/>
                    <a:p>
                      <a:pPr algn="ctr"/>
                      <a:r>
                        <a:rPr lang="en-US" dirty="0"/>
                        <a:t>197*</a:t>
                      </a:r>
                    </a:p>
                  </a:txBody>
                  <a:tcPr/>
                </a:tc>
                <a:extLst>
                  <a:ext uri="{0D108BD9-81ED-4DB2-BD59-A6C34878D82A}">
                    <a16:rowId xmlns:a16="http://schemas.microsoft.com/office/drawing/2014/main" val="1644153579"/>
                  </a:ext>
                </a:extLst>
              </a:tr>
              <a:tr h="312955">
                <a:tc>
                  <a:txBody>
                    <a:bodyPr/>
                    <a:lstStyle/>
                    <a:p>
                      <a:pPr algn="ctr"/>
                      <a:r>
                        <a:rPr lang="en-US" dirty="0"/>
                        <a:t>French</a:t>
                      </a:r>
                    </a:p>
                  </a:txBody>
                  <a:tcPr/>
                </a:tc>
                <a:tc>
                  <a:txBody>
                    <a:bodyPr/>
                    <a:lstStyle/>
                    <a:p>
                      <a:pPr algn="ctr"/>
                      <a:r>
                        <a:rPr lang="en-US" dirty="0"/>
                        <a:t>197*</a:t>
                      </a:r>
                    </a:p>
                  </a:txBody>
                  <a:tcPr/>
                </a:tc>
                <a:extLst>
                  <a:ext uri="{0D108BD9-81ED-4DB2-BD59-A6C34878D82A}">
                    <a16:rowId xmlns:a16="http://schemas.microsoft.com/office/drawing/2014/main" val="3563461451"/>
                  </a:ext>
                </a:extLst>
              </a:tr>
              <a:tr h="312955">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826548107"/>
                  </a:ext>
                </a:extLst>
              </a:tr>
              <a:tr h="0">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196*</a:t>
                      </a:r>
                    </a:p>
                  </a:txBody>
                  <a:tcPr/>
                </a:tc>
                <a:extLst>
                  <a:ext uri="{0D108BD9-81ED-4DB2-BD59-A6C34878D82A}">
                    <a16:rowId xmlns:a16="http://schemas.microsoft.com/office/drawing/2014/main" val="2316883049"/>
                  </a:ext>
                </a:extLst>
              </a:tr>
            </a:tbl>
          </a:graphicData>
        </a:graphic>
      </p:graphicFrame>
      <p:sp>
        <p:nvSpPr>
          <p:cNvPr id="8" name="TextBox 7">
            <a:extLst>
              <a:ext uri="{FF2B5EF4-FFF2-40B4-BE49-F238E27FC236}">
                <a16:creationId xmlns:a16="http://schemas.microsoft.com/office/drawing/2014/main" id="{E899DA65-FDFA-E542-8D21-20FBD1D51E7A}"/>
              </a:ext>
            </a:extLst>
          </p:cNvPr>
          <p:cNvSpPr txBox="1"/>
          <p:nvPr/>
        </p:nvSpPr>
        <p:spPr>
          <a:xfrm>
            <a:off x="2972544" y="3698969"/>
            <a:ext cx="436984" cy="584775"/>
          </a:xfrm>
          <a:prstGeom prst="rect">
            <a:avLst/>
          </a:prstGeom>
          <a:noFill/>
        </p:spPr>
        <p:txBody>
          <a:bodyPr wrap="square" rtlCol="0">
            <a:spAutoFit/>
          </a:bodyPr>
          <a:lstStyle/>
          <a:p>
            <a:pPr algn="ctr"/>
            <a:r>
              <a:rPr lang="en-US" sz="3200" dirty="0"/>
              <a:t>+</a:t>
            </a:r>
          </a:p>
        </p:txBody>
      </p:sp>
      <p:sp>
        <p:nvSpPr>
          <p:cNvPr id="10" name="Right Arrow 9">
            <a:extLst>
              <a:ext uri="{FF2B5EF4-FFF2-40B4-BE49-F238E27FC236}">
                <a16:creationId xmlns:a16="http://schemas.microsoft.com/office/drawing/2014/main" id="{E267099D-1099-254D-A80D-741B06260474}"/>
              </a:ext>
            </a:extLst>
          </p:cNvPr>
          <p:cNvSpPr/>
          <p:nvPr/>
        </p:nvSpPr>
        <p:spPr>
          <a:xfrm>
            <a:off x="5986616" y="3816372"/>
            <a:ext cx="432048" cy="34996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EBF2AE-2A1B-D642-89EC-5D16E2C486E0}"/>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Tuple re-ordering protects from matching</a:t>
            </a:r>
          </a:p>
        </p:txBody>
      </p:sp>
    </p:spTree>
    <p:extLst>
      <p:ext uri="{BB962C8B-B14F-4D97-AF65-F5344CB8AC3E}">
        <p14:creationId xmlns:p14="http://schemas.microsoft.com/office/powerpoint/2010/main" val="54954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D8EEF345-FABD-9F42-9822-176D604D4987}"/>
              </a:ext>
            </a:extLst>
          </p:cNvPr>
          <p:cNvSpPr txBox="1">
            <a:spLocks/>
          </p:cNvSpPr>
          <p:nvPr/>
        </p:nvSpPr>
        <p:spPr bwMode="auto">
          <a:xfrm>
            <a:off x="457200" y="1219200"/>
            <a:ext cx="8229600" cy="490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r>
              <a:rPr lang="en-US" kern="0" dirty="0"/>
              <a:t>Different quasi-identifiers across releases</a:t>
            </a:r>
          </a:p>
          <a:p>
            <a:r>
              <a:rPr lang="en-US" kern="0" dirty="0"/>
              <a:t>Other releases are also external sources </a:t>
            </a:r>
          </a:p>
        </p:txBody>
      </p:sp>
      <p:sp>
        <p:nvSpPr>
          <p:cNvPr id="2" name="Title 1">
            <a:extLst>
              <a:ext uri="{FF2B5EF4-FFF2-40B4-BE49-F238E27FC236}">
                <a16:creationId xmlns:a16="http://schemas.microsoft.com/office/drawing/2014/main" id="{DDD0EF1C-7CCA-9D40-BF07-69370D948549}"/>
              </a:ext>
            </a:extLst>
          </p:cNvPr>
          <p:cNvSpPr>
            <a:spLocks noGrp="1"/>
          </p:cNvSpPr>
          <p:nvPr>
            <p:ph type="title"/>
          </p:nvPr>
        </p:nvSpPr>
        <p:spPr/>
        <p:txBody>
          <a:bodyPr/>
          <a:lstStyle/>
          <a:p>
            <a:r>
              <a:rPr lang="en-US" dirty="0"/>
              <a:t>Complementary release attack</a:t>
            </a:r>
          </a:p>
        </p:txBody>
      </p:sp>
      <p:sp>
        <p:nvSpPr>
          <p:cNvPr id="4" name="Slide Number Placeholder 3">
            <a:extLst>
              <a:ext uri="{FF2B5EF4-FFF2-40B4-BE49-F238E27FC236}">
                <a16:creationId xmlns:a16="http://schemas.microsoft.com/office/drawing/2014/main" id="{4E3B9884-07BB-9A4F-8FC9-A3A811901EA4}"/>
              </a:ext>
            </a:extLst>
          </p:cNvPr>
          <p:cNvSpPr>
            <a:spLocks noGrp="1"/>
          </p:cNvSpPr>
          <p:nvPr>
            <p:ph type="sldNum" sz="quarter" idx="12"/>
          </p:nvPr>
        </p:nvSpPr>
        <p:spPr/>
        <p:txBody>
          <a:bodyPr/>
          <a:lstStyle/>
          <a:p>
            <a:fld id="{35B54189-C436-47D0-AC37-8484B13A8E13}" type="slidenum">
              <a:rPr lang="en-US" smtClean="0"/>
              <a:pPr/>
              <a:t>33</a:t>
            </a:fld>
            <a:endParaRPr lang="en-US"/>
          </a:p>
        </p:txBody>
      </p:sp>
      <p:graphicFrame>
        <p:nvGraphicFramePr>
          <p:cNvPr id="5" name="Content Placeholder 4">
            <a:extLst>
              <a:ext uri="{FF2B5EF4-FFF2-40B4-BE49-F238E27FC236}">
                <a16:creationId xmlns:a16="http://schemas.microsoft.com/office/drawing/2014/main" id="{7B53F2AF-4029-1F45-AF9B-58A2DB22D19E}"/>
              </a:ext>
            </a:extLst>
          </p:cNvPr>
          <p:cNvGraphicFramePr>
            <a:graphicFrameLocks noGrp="1"/>
          </p:cNvGraphicFramePr>
          <p:nvPr>
            <p:ph idx="1"/>
            <p:extLst>
              <p:ext uri="{D42A27DB-BD31-4B8C-83A1-F6EECF244321}">
                <p14:modId xmlns:p14="http://schemas.microsoft.com/office/powerpoint/2010/main" val="3107490477"/>
              </p:ext>
            </p:extLst>
          </p:nvPr>
        </p:nvGraphicFramePr>
        <p:xfrm>
          <a:off x="433062" y="2492896"/>
          <a:ext cx="5832648" cy="1828800"/>
        </p:xfrm>
        <a:graphic>
          <a:graphicData uri="http://schemas.openxmlformats.org/drawingml/2006/table">
            <a:tbl>
              <a:tblPr firstRow="1" bandRow="1">
                <a:tableStyleId>{073A0DAA-6AF3-43AB-8588-CEC1D06C72B9}</a:tableStyleId>
              </a:tblPr>
              <a:tblGrid>
                <a:gridCol w="1458162">
                  <a:extLst>
                    <a:ext uri="{9D8B030D-6E8A-4147-A177-3AD203B41FA5}">
                      <a16:colId xmlns:a16="http://schemas.microsoft.com/office/drawing/2014/main" val="1632130470"/>
                    </a:ext>
                  </a:extLst>
                </a:gridCol>
                <a:gridCol w="1458162">
                  <a:extLst>
                    <a:ext uri="{9D8B030D-6E8A-4147-A177-3AD203B41FA5}">
                      <a16:colId xmlns:a16="http://schemas.microsoft.com/office/drawing/2014/main" val="2532003282"/>
                    </a:ext>
                  </a:extLst>
                </a:gridCol>
                <a:gridCol w="1458162">
                  <a:extLst>
                    <a:ext uri="{9D8B030D-6E8A-4147-A177-3AD203B41FA5}">
                      <a16:colId xmlns:a16="http://schemas.microsoft.com/office/drawing/2014/main" val="3561089016"/>
                    </a:ext>
                  </a:extLst>
                </a:gridCol>
                <a:gridCol w="1458162">
                  <a:extLst>
                    <a:ext uri="{9D8B030D-6E8A-4147-A177-3AD203B41FA5}">
                      <a16:colId xmlns:a16="http://schemas.microsoft.com/office/drawing/2014/main" val="690953507"/>
                    </a:ext>
                  </a:extLst>
                </a:gridCol>
              </a:tblGrid>
              <a:tr h="0">
                <a:tc>
                  <a:txBody>
                    <a:bodyPr/>
                    <a:lstStyle/>
                    <a:p>
                      <a:pPr algn="ctr"/>
                      <a:r>
                        <a:rPr lang="en-US" dirty="0"/>
                        <a:t>Nationality</a:t>
                      </a:r>
                    </a:p>
                  </a:txBody>
                  <a:tcPr>
                    <a:solidFill>
                      <a:schemeClr val="accent2"/>
                    </a:solidFill>
                  </a:tcPr>
                </a:tc>
                <a:tc>
                  <a:txBody>
                    <a:bodyPr/>
                    <a:lstStyle/>
                    <a:p>
                      <a:pPr algn="ctr"/>
                      <a:r>
                        <a:rPr lang="en-US" dirty="0"/>
                        <a:t>Birth year</a:t>
                      </a:r>
                    </a:p>
                  </a:txBody>
                  <a:tcPr>
                    <a:solidFill>
                      <a:schemeClr val="accent2"/>
                    </a:solidFill>
                  </a:tcPr>
                </a:tc>
                <a:tc>
                  <a:txBody>
                    <a:bodyPr/>
                    <a:lstStyle/>
                    <a:p>
                      <a:pPr algn="ctr"/>
                      <a:r>
                        <a:rPr lang="en-US" dirty="0"/>
                        <a:t>Gender</a:t>
                      </a:r>
                    </a:p>
                  </a:txBody>
                  <a:tcPr>
                    <a:solidFill>
                      <a:schemeClr val="accent2"/>
                    </a:solidFill>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Spanish</a:t>
                      </a:r>
                    </a:p>
                  </a:txBody>
                  <a:tcPr/>
                </a:tc>
                <a:tc>
                  <a:txBody>
                    <a:bodyPr/>
                    <a:lstStyle/>
                    <a:p>
                      <a:pPr algn="ctr"/>
                      <a:r>
                        <a:rPr lang="en-US" dirty="0"/>
                        <a:t>196*</a:t>
                      </a:r>
                    </a:p>
                  </a:txBody>
                  <a:tcPr/>
                </a:tc>
                <a:tc>
                  <a:txBody>
                    <a:bodyPr/>
                    <a:lstStyle/>
                    <a:p>
                      <a:pPr algn="ctr"/>
                      <a:r>
                        <a:rPr lang="en-US" dirty="0"/>
                        <a:t>m</a:t>
                      </a:r>
                    </a:p>
                  </a:txBody>
                  <a:tcPr/>
                </a:tc>
                <a:tc>
                  <a:txBody>
                    <a:bodyPr/>
                    <a:lstStyle/>
                    <a:p>
                      <a:pPr algn="ctr"/>
                      <a:r>
                        <a:rPr lang="en-US" dirty="0"/>
                        <a:t>Hypertension</a:t>
                      </a:r>
                    </a:p>
                  </a:txBody>
                  <a:tcPr/>
                </a:tc>
                <a:extLst>
                  <a:ext uri="{0D108BD9-81ED-4DB2-BD59-A6C34878D82A}">
                    <a16:rowId xmlns:a16="http://schemas.microsoft.com/office/drawing/2014/main" val="1432497522"/>
                  </a:ext>
                </a:extLst>
              </a:tr>
              <a:tr h="312955">
                <a:tc>
                  <a:txBody>
                    <a:bodyPr/>
                    <a:lstStyle/>
                    <a:p>
                      <a:pPr algn="ctr"/>
                      <a:r>
                        <a:rPr lang="en-US" dirty="0"/>
                        <a:t>Spanish</a:t>
                      </a:r>
                    </a:p>
                  </a:txBody>
                  <a:tcPr/>
                </a:tc>
                <a:tc>
                  <a:txBody>
                    <a:bodyPr/>
                    <a:lstStyle/>
                    <a:p>
                      <a:pPr algn="ctr"/>
                      <a:r>
                        <a:rPr lang="en-US" dirty="0"/>
                        <a:t>196*</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4120332030"/>
                  </a:ext>
                </a:extLst>
              </a:tr>
              <a:tr h="0">
                <a:tc>
                  <a:txBody>
                    <a:bodyPr/>
                    <a:lstStyle/>
                    <a:p>
                      <a:pPr algn="ctr"/>
                      <a:r>
                        <a:rPr lang="en-US" dirty="0"/>
                        <a:t>Swiss</a:t>
                      </a:r>
                    </a:p>
                  </a:txBody>
                  <a:tcPr/>
                </a:tc>
                <a:tc>
                  <a:txBody>
                    <a:bodyPr/>
                    <a:lstStyle/>
                    <a:p>
                      <a:pPr algn="ctr"/>
                      <a:r>
                        <a:rPr lang="en-US" dirty="0"/>
                        <a:t>197*</a:t>
                      </a:r>
                    </a:p>
                  </a:txBody>
                  <a:tcPr/>
                </a:tc>
                <a:tc>
                  <a:txBody>
                    <a:bodyPr/>
                    <a:lstStyle/>
                    <a:p>
                      <a:pPr algn="ctr"/>
                      <a:r>
                        <a:rPr lang="en-US" dirty="0"/>
                        <a:t>f</a:t>
                      </a:r>
                    </a:p>
                  </a:txBody>
                  <a:tcPr/>
                </a:tc>
                <a:tc>
                  <a:txBody>
                    <a:bodyPr/>
                    <a:lstStyle/>
                    <a:p>
                      <a:pPr algn="ctr"/>
                      <a:r>
                        <a:rPr lang="en-US" dirty="0"/>
                        <a:t>Fever</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197*</a:t>
                      </a:r>
                    </a:p>
                  </a:txBody>
                  <a:tcPr/>
                </a:tc>
                <a:tc>
                  <a:txBody>
                    <a:bodyPr/>
                    <a:lstStyle/>
                    <a:p>
                      <a:pPr algn="ctr"/>
                      <a:r>
                        <a:rPr lang="en-US" dirty="0"/>
                        <a:t>f</a:t>
                      </a:r>
                    </a:p>
                  </a:txBody>
                  <a:tcPr/>
                </a:tc>
                <a:tc>
                  <a:txBody>
                    <a:bodyPr/>
                    <a:lstStyle/>
                    <a:p>
                      <a:pPr algn="ctr"/>
                      <a:r>
                        <a:rPr lang="en-US" dirty="0" err="1"/>
                        <a:t>Vomitting</a:t>
                      </a:r>
                      <a:endParaRPr lang="en-US" dirty="0"/>
                    </a:p>
                  </a:txBody>
                  <a:tcPr/>
                </a:tc>
                <a:extLst>
                  <a:ext uri="{0D108BD9-81ED-4DB2-BD59-A6C34878D82A}">
                    <a16:rowId xmlns:a16="http://schemas.microsoft.com/office/drawing/2014/main" val="2316883049"/>
                  </a:ext>
                </a:extLst>
              </a:tr>
            </a:tbl>
          </a:graphicData>
        </a:graphic>
      </p:graphicFrame>
      <p:graphicFrame>
        <p:nvGraphicFramePr>
          <p:cNvPr id="6" name="Content Placeholder 4">
            <a:extLst>
              <a:ext uri="{FF2B5EF4-FFF2-40B4-BE49-F238E27FC236}">
                <a16:creationId xmlns:a16="http://schemas.microsoft.com/office/drawing/2014/main" id="{41B991A8-9341-7A4D-85B8-5F2676B5E5F5}"/>
              </a:ext>
            </a:extLst>
          </p:cNvPr>
          <p:cNvGraphicFramePr>
            <a:graphicFrameLocks/>
          </p:cNvGraphicFramePr>
          <p:nvPr>
            <p:extLst>
              <p:ext uri="{D42A27DB-BD31-4B8C-83A1-F6EECF244321}">
                <p14:modId xmlns:p14="http://schemas.microsoft.com/office/powerpoint/2010/main" val="3517018461"/>
              </p:ext>
            </p:extLst>
          </p:nvPr>
        </p:nvGraphicFramePr>
        <p:xfrm>
          <a:off x="4301970" y="4531631"/>
          <a:ext cx="4374486" cy="1828800"/>
        </p:xfrm>
        <a:graphic>
          <a:graphicData uri="http://schemas.openxmlformats.org/drawingml/2006/table">
            <a:tbl>
              <a:tblPr firstRow="1" bandRow="1">
                <a:tableStyleId>{073A0DAA-6AF3-43AB-8588-CEC1D06C72B9}</a:tableStyleId>
              </a:tblPr>
              <a:tblGrid>
                <a:gridCol w="1458162">
                  <a:extLst>
                    <a:ext uri="{9D8B030D-6E8A-4147-A177-3AD203B41FA5}">
                      <a16:colId xmlns:a16="http://schemas.microsoft.com/office/drawing/2014/main" val="2532003282"/>
                    </a:ext>
                  </a:extLst>
                </a:gridCol>
                <a:gridCol w="1458162">
                  <a:extLst>
                    <a:ext uri="{9D8B030D-6E8A-4147-A177-3AD203B41FA5}">
                      <a16:colId xmlns:a16="http://schemas.microsoft.com/office/drawing/2014/main" val="3561089016"/>
                    </a:ext>
                  </a:extLst>
                </a:gridCol>
                <a:gridCol w="1458162">
                  <a:extLst>
                    <a:ext uri="{9D8B030D-6E8A-4147-A177-3AD203B41FA5}">
                      <a16:colId xmlns:a16="http://schemas.microsoft.com/office/drawing/2014/main" val="690953507"/>
                    </a:ext>
                  </a:extLst>
                </a:gridCol>
              </a:tblGrid>
              <a:tr h="0">
                <a:tc>
                  <a:txBody>
                    <a:bodyPr/>
                    <a:lstStyle/>
                    <a:p>
                      <a:pPr algn="ctr"/>
                      <a:r>
                        <a:rPr lang="en-US" dirty="0"/>
                        <a:t>Birth year</a:t>
                      </a:r>
                    </a:p>
                  </a:txBody>
                  <a:tcPr>
                    <a:solidFill>
                      <a:schemeClr val="accent2"/>
                    </a:solidFill>
                  </a:tcPr>
                </a:tc>
                <a:tc>
                  <a:txBody>
                    <a:bodyPr/>
                    <a:lstStyle/>
                    <a:p>
                      <a:pPr algn="ctr"/>
                      <a:r>
                        <a:rPr lang="en-US" dirty="0"/>
                        <a:t>Gender</a:t>
                      </a:r>
                    </a:p>
                  </a:txBody>
                  <a:tcPr>
                    <a:solidFill>
                      <a:schemeClr val="accent2"/>
                    </a:solidFill>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1965</a:t>
                      </a:r>
                    </a:p>
                  </a:txBody>
                  <a:tcPr/>
                </a:tc>
                <a:tc>
                  <a:txBody>
                    <a:bodyPr/>
                    <a:lstStyle/>
                    <a:p>
                      <a:pPr algn="ctr"/>
                      <a:r>
                        <a:rPr lang="en-US" dirty="0"/>
                        <a:t>m</a:t>
                      </a:r>
                    </a:p>
                  </a:txBody>
                  <a:tcPr/>
                </a:tc>
                <a:tc>
                  <a:txBody>
                    <a:bodyPr/>
                    <a:lstStyle/>
                    <a:p>
                      <a:pPr algn="ctr"/>
                      <a:r>
                        <a:rPr lang="en-US" dirty="0"/>
                        <a:t>Hypertension</a:t>
                      </a:r>
                    </a:p>
                  </a:txBody>
                  <a:tcPr/>
                </a:tc>
                <a:extLst>
                  <a:ext uri="{0D108BD9-81ED-4DB2-BD59-A6C34878D82A}">
                    <a16:rowId xmlns:a16="http://schemas.microsoft.com/office/drawing/2014/main" val="1432497522"/>
                  </a:ext>
                </a:extLst>
              </a:tr>
              <a:tr h="312955">
                <a:tc>
                  <a:txBody>
                    <a:bodyPr/>
                    <a:lstStyle/>
                    <a:p>
                      <a:pPr algn="ctr"/>
                      <a:r>
                        <a:rPr lang="en-US" dirty="0"/>
                        <a:t>1965</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412033203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1974</a:t>
                      </a:r>
                    </a:p>
                  </a:txBody>
                  <a:tcPr/>
                </a:tc>
                <a:tc>
                  <a:txBody>
                    <a:bodyPr/>
                    <a:lstStyle/>
                    <a:p>
                      <a:pPr algn="ctr"/>
                      <a:r>
                        <a:rPr lang="en-US" dirty="0"/>
                        <a:t>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Vomiting</a:t>
                      </a:r>
                    </a:p>
                  </a:txBody>
                  <a:tcPr/>
                </a:tc>
                <a:extLst>
                  <a:ext uri="{0D108BD9-81ED-4DB2-BD59-A6C34878D82A}">
                    <a16:rowId xmlns:a16="http://schemas.microsoft.com/office/drawing/2014/main" val="2002760327"/>
                  </a:ext>
                </a:extLst>
              </a:tr>
              <a:tr h="312955">
                <a:tc>
                  <a:txBody>
                    <a:bodyPr/>
                    <a:lstStyle/>
                    <a:p>
                      <a:pPr algn="ctr"/>
                      <a:r>
                        <a:rPr lang="en-US" dirty="0"/>
                        <a:t>1974</a:t>
                      </a:r>
                    </a:p>
                  </a:txBody>
                  <a:tcPr/>
                </a:tc>
                <a:tc>
                  <a:txBody>
                    <a:bodyPr/>
                    <a:lstStyle/>
                    <a:p>
                      <a:pPr algn="ctr"/>
                      <a:r>
                        <a:rPr lang="en-US" dirty="0"/>
                        <a:t>f</a:t>
                      </a:r>
                    </a:p>
                  </a:txBody>
                  <a:tcPr/>
                </a:tc>
                <a:tc>
                  <a:txBody>
                    <a:bodyPr/>
                    <a:lstStyle/>
                    <a:p>
                      <a:pPr algn="ctr"/>
                      <a:r>
                        <a:rPr lang="en-US" dirty="0"/>
                        <a:t>Fever</a:t>
                      </a:r>
                    </a:p>
                  </a:txBody>
                  <a:tcPr/>
                </a:tc>
                <a:extLst>
                  <a:ext uri="{0D108BD9-81ED-4DB2-BD59-A6C34878D82A}">
                    <a16:rowId xmlns:a16="http://schemas.microsoft.com/office/drawing/2014/main" val="2316883049"/>
                  </a:ext>
                </a:extLst>
              </a:tr>
            </a:tbl>
          </a:graphicData>
        </a:graphic>
      </p:graphicFrame>
      <p:cxnSp>
        <p:nvCxnSpPr>
          <p:cNvPr id="8" name="Elbow Connector 7">
            <a:extLst>
              <a:ext uri="{FF2B5EF4-FFF2-40B4-BE49-F238E27FC236}">
                <a16:creationId xmlns:a16="http://schemas.microsoft.com/office/drawing/2014/main" id="{FBCBBF98-0087-8E42-B334-D1E898DA0D96}"/>
              </a:ext>
            </a:extLst>
          </p:cNvPr>
          <p:cNvCxnSpPr>
            <a:cxnSpLocks/>
          </p:cNvCxnSpPr>
          <p:nvPr/>
        </p:nvCxnSpPr>
        <p:spPr>
          <a:xfrm rot="10800000">
            <a:off x="6265710" y="3068961"/>
            <a:ext cx="2464498" cy="2025401"/>
          </a:xfrm>
          <a:prstGeom prst="bentConnector3">
            <a:avLst>
              <a:gd name="adj1" fmla="val -4280"/>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0" name="Elbow Connector 9">
            <a:extLst>
              <a:ext uri="{FF2B5EF4-FFF2-40B4-BE49-F238E27FC236}">
                <a16:creationId xmlns:a16="http://schemas.microsoft.com/office/drawing/2014/main" id="{E37F9629-BFD7-D546-9D68-CDF73D4FD7C2}"/>
              </a:ext>
            </a:extLst>
          </p:cNvPr>
          <p:cNvCxnSpPr>
            <a:cxnSpLocks/>
          </p:cNvCxnSpPr>
          <p:nvPr/>
        </p:nvCxnSpPr>
        <p:spPr>
          <a:xfrm rot="10800000">
            <a:off x="6265710" y="3429807"/>
            <a:ext cx="2464498" cy="2042752"/>
          </a:xfrm>
          <a:prstGeom prst="bentConnector3">
            <a:avLst>
              <a:gd name="adj1" fmla="val -840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5" name="Elbow Connector 14">
            <a:extLst>
              <a:ext uri="{FF2B5EF4-FFF2-40B4-BE49-F238E27FC236}">
                <a16:creationId xmlns:a16="http://schemas.microsoft.com/office/drawing/2014/main" id="{7149AE4C-165B-714A-960E-96C1BADC93B0}"/>
              </a:ext>
            </a:extLst>
          </p:cNvPr>
          <p:cNvCxnSpPr>
            <a:cxnSpLocks/>
          </p:cNvCxnSpPr>
          <p:nvPr/>
        </p:nvCxnSpPr>
        <p:spPr>
          <a:xfrm rot="10800000">
            <a:off x="6265710" y="4120990"/>
            <a:ext cx="2464498" cy="1718028"/>
          </a:xfrm>
          <a:prstGeom prst="bentConnector3">
            <a:avLst>
              <a:gd name="adj1" fmla="val -1115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74D421C-34DC-2A4F-9177-3092C2CBB6AC}"/>
              </a:ext>
            </a:extLst>
          </p:cNvPr>
          <p:cNvSpPr txBox="1"/>
          <p:nvPr/>
        </p:nvSpPr>
        <p:spPr>
          <a:xfrm>
            <a:off x="0" y="4666155"/>
            <a:ext cx="4424535" cy="954107"/>
          </a:xfrm>
          <a:prstGeom prst="rect">
            <a:avLst/>
          </a:prstGeom>
          <a:noFill/>
        </p:spPr>
        <p:txBody>
          <a:bodyPr wrap="square" rtlCol="0">
            <a:spAutoFit/>
          </a:bodyPr>
          <a:lstStyle/>
          <a:p>
            <a:r>
              <a:rPr lang="en-US" sz="2800" dirty="0">
                <a:solidFill>
                  <a:srgbClr val="FF0000"/>
                </a:solidFill>
              </a:rPr>
              <a:t>Linking on diagnosis reverses generalization of values</a:t>
            </a:r>
          </a:p>
        </p:txBody>
      </p:sp>
      <p:sp>
        <p:nvSpPr>
          <p:cNvPr id="23" name="TextBox 22">
            <a:extLst>
              <a:ext uri="{FF2B5EF4-FFF2-40B4-BE49-F238E27FC236}">
                <a16:creationId xmlns:a16="http://schemas.microsoft.com/office/drawing/2014/main" id="{DCC432EB-C8DC-B748-BDFE-3C3BE285C561}"/>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Include sensitive attributes in quasi-identifier</a:t>
            </a:r>
          </a:p>
        </p:txBody>
      </p:sp>
      <p:cxnSp>
        <p:nvCxnSpPr>
          <p:cNvPr id="19" name="Elbow Connector 18">
            <a:extLst>
              <a:ext uri="{FF2B5EF4-FFF2-40B4-BE49-F238E27FC236}">
                <a16:creationId xmlns:a16="http://schemas.microsoft.com/office/drawing/2014/main" id="{4AEAEF0A-F8E0-E24D-A49F-A3F20B193BFC}"/>
              </a:ext>
            </a:extLst>
          </p:cNvPr>
          <p:cNvCxnSpPr>
            <a:cxnSpLocks/>
          </p:cNvCxnSpPr>
          <p:nvPr/>
        </p:nvCxnSpPr>
        <p:spPr>
          <a:xfrm rot="10800000">
            <a:off x="6265718" y="3733615"/>
            <a:ext cx="2464491" cy="2392548"/>
          </a:xfrm>
          <a:prstGeom prst="bentConnector3">
            <a:avLst>
              <a:gd name="adj1" fmla="val -14587"/>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7290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C7ED-3203-DB4E-98E2-7DC7DEB7034B}"/>
              </a:ext>
            </a:extLst>
          </p:cNvPr>
          <p:cNvSpPr>
            <a:spLocks noGrp="1"/>
          </p:cNvSpPr>
          <p:nvPr>
            <p:ph type="title"/>
          </p:nvPr>
        </p:nvSpPr>
        <p:spPr/>
        <p:txBody>
          <a:bodyPr/>
          <a:lstStyle/>
          <a:p>
            <a:r>
              <a:rPr lang="en-US" dirty="0"/>
              <a:t>Temporal attack</a:t>
            </a:r>
          </a:p>
        </p:txBody>
      </p:sp>
      <p:sp>
        <p:nvSpPr>
          <p:cNvPr id="3" name="Content Placeholder 2">
            <a:extLst>
              <a:ext uri="{FF2B5EF4-FFF2-40B4-BE49-F238E27FC236}">
                <a16:creationId xmlns:a16="http://schemas.microsoft.com/office/drawing/2014/main" id="{071ABAB7-0AC5-4D4D-BD22-84528E0CD35B}"/>
              </a:ext>
            </a:extLst>
          </p:cNvPr>
          <p:cNvSpPr>
            <a:spLocks noGrp="1"/>
          </p:cNvSpPr>
          <p:nvPr>
            <p:ph idx="1"/>
          </p:nvPr>
        </p:nvSpPr>
        <p:spPr>
          <a:xfrm>
            <a:off x="457200" y="980728"/>
            <a:ext cx="8534400" cy="1273696"/>
          </a:xfrm>
        </p:spPr>
        <p:txBody>
          <a:bodyPr/>
          <a:lstStyle/>
          <a:p>
            <a:r>
              <a:rPr lang="en-US" dirty="0"/>
              <a:t>Different k-anonymity scheme for updated table</a:t>
            </a:r>
          </a:p>
        </p:txBody>
      </p:sp>
      <p:sp>
        <p:nvSpPr>
          <p:cNvPr id="4" name="Slide Number Placeholder 3">
            <a:extLst>
              <a:ext uri="{FF2B5EF4-FFF2-40B4-BE49-F238E27FC236}">
                <a16:creationId xmlns:a16="http://schemas.microsoft.com/office/drawing/2014/main" id="{A012279E-F6C8-3C4C-BC3A-91348408F78E}"/>
              </a:ext>
            </a:extLst>
          </p:cNvPr>
          <p:cNvSpPr>
            <a:spLocks noGrp="1"/>
          </p:cNvSpPr>
          <p:nvPr>
            <p:ph type="sldNum" sz="quarter" idx="12"/>
          </p:nvPr>
        </p:nvSpPr>
        <p:spPr/>
        <p:txBody>
          <a:bodyPr/>
          <a:lstStyle/>
          <a:p>
            <a:fld id="{35B54189-C436-47D0-AC37-8484B13A8E13}" type="slidenum">
              <a:rPr lang="en-US" smtClean="0"/>
              <a:pPr/>
              <a:t>34</a:t>
            </a:fld>
            <a:endParaRPr lang="en-US"/>
          </a:p>
        </p:txBody>
      </p:sp>
      <p:graphicFrame>
        <p:nvGraphicFramePr>
          <p:cNvPr id="12" name="Content Placeholder 4">
            <a:extLst>
              <a:ext uri="{FF2B5EF4-FFF2-40B4-BE49-F238E27FC236}">
                <a16:creationId xmlns:a16="http://schemas.microsoft.com/office/drawing/2014/main" id="{9562BBAF-750C-FB43-BEA2-A44CC0135930}"/>
              </a:ext>
            </a:extLst>
          </p:cNvPr>
          <p:cNvGraphicFramePr>
            <a:graphicFrameLocks/>
          </p:cNvGraphicFramePr>
          <p:nvPr>
            <p:extLst>
              <p:ext uri="{D42A27DB-BD31-4B8C-83A1-F6EECF244321}">
                <p14:modId xmlns:p14="http://schemas.microsoft.com/office/powerpoint/2010/main" val="908501304"/>
              </p:ext>
            </p:extLst>
          </p:nvPr>
        </p:nvGraphicFramePr>
        <p:xfrm>
          <a:off x="395536" y="1710327"/>
          <a:ext cx="5832648" cy="1828800"/>
        </p:xfrm>
        <a:graphic>
          <a:graphicData uri="http://schemas.openxmlformats.org/drawingml/2006/table">
            <a:tbl>
              <a:tblPr firstRow="1" bandRow="1">
                <a:tableStyleId>{073A0DAA-6AF3-43AB-8588-CEC1D06C72B9}</a:tableStyleId>
              </a:tblPr>
              <a:tblGrid>
                <a:gridCol w="1458162">
                  <a:extLst>
                    <a:ext uri="{9D8B030D-6E8A-4147-A177-3AD203B41FA5}">
                      <a16:colId xmlns:a16="http://schemas.microsoft.com/office/drawing/2014/main" val="1632130470"/>
                    </a:ext>
                  </a:extLst>
                </a:gridCol>
                <a:gridCol w="1458162">
                  <a:extLst>
                    <a:ext uri="{9D8B030D-6E8A-4147-A177-3AD203B41FA5}">
                      <a16:colId xmlns:a16="http://schemas.microsoft.com/office/drawing/2014/main" val="2532003282"/>
                    </a:ext>
                  </a:extLst>
                </a:gridCol>
                <a:gridCol w="1458162">
                  <a:extLst>
                    <a:ext uri="{9D8B030D-6E8A-4147-A177-3AD203B41FA5}">
                      <a16:colId xmlns:a16="http://schemas.microsoft.com/office/drawing/2014/main" val="3561089016"/>
                    </a:ext>
                  </a:extLst>
                </a:gridCol>
                <a:gridCol w="1458162">
                  <a:extLst>
                    <a:ext uri="{9D8B030D-6E8A-4147-A177-3AD203B41FA5}">
                      <a16:colId xmlns:a16="http://schemas.microsoft.com/office/drawing/2014/main" val="690953507"/>
                    </a:ext>
                  </a:extLst>
                </a:gridCol>
              </a:tblGrid>
              <a:tr h="0">
                <a:tc>
                  <a:txBody>
                    <a:bodyPr/>
                    <a:lstStyle/>
                    <a:p>
                      <a:pPr algn="ctr"/>
                      <a:r>
                        <a:rPr lang="en-US" dirty="0"/>
                        <a:t>Nationality</a:t>
                      </a:r>
                    </a:p>
                  </a:txBody>
                  <a:tcPr>
                    <a:solidFill>
                      <a:schemeClr val="accent2"/>
                    </a:solidFill>
                  </a:tcPr>
                </a:tc>
                <a:tc>
                  <a:txBody>
                    <a:bodyPr/>
                    <a:lstStyle/>
                    <a:p>
                      <a:pPr algn="ctr"/>
                      <a:r>
                        <a:rPr lang="en-US" dirty="0"/>
                        <a:t>Birth year</a:t>
                      </a:r>
                    </a:p>
                  </a:txBody>
                  <a:tcPr>
                    <a:solidFill>
                      <a:schemeClr val="accent2"/>
                    </a:solidFill>
                  </a:tcPr>
                </a:tc>
                <a:tc>
                  <a:txBody>
                    <a:bodyPr/>
                    <a:lstStyle/>
                    <a:p>
                      <a:pPr algn="ctr"/>
                      <a:r>
                        <a:rPr lang="en-US" dirty="0"/>
                        <a:t>Gender</a:t>
                      </a:r>
                    </a:p>
                  </a:txBody>
                  <a:tcPr>
                    <a:solidFill>
                      <a:schemeClr val="accent2"/>
                    </a:solidFill>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Spanish</a:t>
                      </a:r>
                    </a:p>
                  </a:txBody>
                  <a:tcPr/>
                </a:tc>
                <a:tc>
                  <a:txBody>
                    <a:bodyPr/>
                    <a:lstStyle/>
                    <a:p>
                      <a:pPr algn="ctr"/>
                      <a:r>
                        <a:rPr lang="en-US" dirty="0"/>
                        <a:t>196*</a:t>
                      </a:r>
                    </a:p>
                  </a:txBody>
                  <a:tcPr/>
                </a:tc>
                <a:tc>
                  <a:txBody>
                    <a:bodyPr/>
                    <a:lstStyle/>
                    <a:p>
                      <a:pPr algn="ctr"/>
                      <a:r>
                        <a:rPr lang="en-US" dirty="0"/>
                        <a:t>m</a:t>
                      </a:r>
                    </a:p>
                  </a:txBody>
                  <a:tcPr/>
                </a:tc>
                <a:tc>
                  <a:txBody>
                    <a:bodyPr/>
                    <a:lstStyle/>
                    <a:p>
                      <a:pPr algn="ctr"/>
                      <a:r>
                        <a:rPr lang="en-US" dirty="0"/>
                        <a:t>Hypertension</a:t>
                      </a:r>
                    </a:p>
                  </a:txBody>
                  <a:tcPr/>
                </a:tc>
                <a:extLst>
                  <a:ext uri="{0D108BD9-81ED-4DB2-BD59-A6C34878D82A}">
                    <a16:rowId xmlns:a16="http://schemas.microsoft.com/office/drawing/2014/main" val="1432497522"/>
                  </a:ext>
                </a:extLst>
              </a:tr>
              <a:tr h="312955">
                <a:tc>
                  <a:txBody>
                    <a:bodyPr/>
                    <a:lstStyle/>
                    <a:p>
                      <a:pPr algn="ctr"/>
                      <a:r>
                        <a:rPr lang="en-US" dirty="0"/>
                        <a:t>Spanish</a:t>
                      </a:r>
                    </a:p>
                  </a:txBody>
                  <a:tcPr/>
                </a:tc>
                <a:tc>
                  <a:txBody>
                    <a:bodyPr/>
                    <a:lstStyle/>
                    <a:p>
                      <a:pPr algn="ctr"/>
                      <a:r>
                        <a:rPr lang="en-US" dirty="0"/>
                        <a:t>196*</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4120332030"/>
                  </a:ext>
                </a:extLst>
              </a:tr>
              <a:tr h="0">
                <a:tc>
                  <a:txBody>
                    <a:bodyPr/>
                    <a:lstStyle/>
                    <a:p>
                      <a:pPr algn="ctr"/>
                      <a:r>
                        <a:rPr lang="en-US" dirty="0"/>
                        <a:t>Swiss</a:t>
                      </a:r>
                    </a:p>
                  </a:txBody>
                  <a:tcPr/>
                </a:tc>
                <a:tc>
                  <a:txBody>
                    <a:bodyPr/>
                    <a:lstStyle/>
                    <a:p>
                      <a:pPr algn="ctr"/>
                      <a:r>
                        <a:rPr lang="en-US" dirty="0"/>
                        <a:t>197*</a:t>
                      </a:r>
                    </a:p>
                  </a:txBody>
                  <a:tcPr/>
                </a:tc>
                <a:tc>
                  <a:txBody>
                    <a:bodyPr/>
                    <a:lstStyle/>
                    <a:p>
                      <a:pPr algn="ctr"/>
                      <a:r>
                        <a:rPr lang="en-US" dirty="0"/>
                        <a:t>f</a:t>
                      </a:r>
                    </a:p>
                  </a:txBody>
                  <a:tcPr/>
                </a:tc>
                <a:tc>
                  <a:txBody>
                    <a:bodyPr/>
                    <a:lstStyle/>
                    <a:p>
                      <a:pPr algn="ctr"/>
                      <a:r>
                        <a:rPr lang="en-US" dirty="0"/>
                        <a:t>Fever</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197*</a:t>
                      </a:r>
                    </a:p>
                  </a:txBody>
                  <a:tcPr/>
                </a:tc>
                <a:tc>
                  <a:txBody>
                    <a:bodyPr/>
                    <a:lstStyle/>
                    <a:p>
                      <a:pPr algn="ctr"/>
                      <a:r>
                        <a:rPr lang="en-US" dirty="0"/>
                        <a:t>f</a:t>
                      </a:r>
                    </a:p>
                  </a:txBody>
                  <a:tcPr/>
                </a:tc>
                <a:tc>
                  <a:txBody>
                    <a:bodyPr/>
                    <a:lstStyle/>
                    <a:p>
                      <a:pPr algn="ctr"/>
                      <a:r>
                        <a:rPr lang="en-US" dirty="0" err="1"/>
                        <a:t>Vomitting</a:t>
                      </a:r>
                      <a:endParaRPr lang="en-US" dirty="0"/>
                    </a:p>
                  </a:txBody>
                  <a:tcPr/>
                </a:tc>
                <a:extLst>
                  <a:ext uri="{0D108BD9-81ED-4DB2-BD59-A6C34878D82A}">
                    <a16:rowId xmlns:a16="http://schemas.microsoft.com/office/drawing/2014/main" val="2316883049"/>
                  </a:ext>
                </a:extLst>
              </a:tr>
            </a:tbl>
          </a:graphicData>
        </a:graphic>
      </p:graphicFrame>
      <p:graphicFrame>
        <p:nvGraphicFramePr>
          <p:cNvPr id="13" name="Content Placeholder 4">
            <a:extLst>
              <a:ext uri="{FF2B5EF4-FFF2-40B4-BE49-F238E27FC236}">
                <a16:creationId xmlns:a16="http://schemas.microsoft.com/office/drawing/2014/main" id="{39B27A77-80C0-8649-9A0B-50B7CEAA3C20}"/>
              </a:ext>
            </a:extLst>
          </p:cNvPr>
          <p:cNvGraphicFramePr>
            <a:graphicFrameLocks/>
          </p:cNvGraphicFramePr>
          <p:nvPr>
            <p:extLst>
              <p:ext uri="{D42A27DB-BD31-4B8C-83A1-F6EECF244321}">
                <p14:modId xmlns:p14="http://schemas.microsoft.com/office/powerpoint/2010/main" val="2455002619"/>
              </p:ext>
            </p:extLst>
          </p:nvPr>
        </p:nvGraphicFramePr>
        <p:xfrm>
          <a:off x="4013938" y="3573016"/>
          <a:ext cx="4374486" cy="2560320"/>
        </p:xfrm>
        <a:graphic>
          <a:graphicData uri="http://schemas.openxmlformats.org/drawingml/2006/table">
            <a:tbl>
              <a:tblPr firstRow="1" bandRow="1">
                <a:tableStyleId>{073A0DAA-6AF3-43AB-8588-CEC1D06C72B9}</a:tableStyleId>
              </a:tblPr>
              <a:tblGrid>
                <a:gridCol w="1458162">
                  <a:extLst>
                    <a:ext uri="{9D8B030D-6E8A-4147-A177-3AD203B41FA5}">
                      <a16:colId xmlns:a16="http://schemas.microsoft.com/office/drawing/2014/main" val="2532003282"/>
                    </a:ext>
                  </a:extLst>
                </a:gridCol>
                <a:gridCol w="1458162">
                  <a:extLst>
                    <a:ext uri="{9D8B030D-6E8A-4147-A177-3AD203B41FA5}">
                      <a16:colId xmlns:a16="http://schemas.microsoft.com/office/drawing/2014/main" val="3561089016"/>
                    </a:ext>
                  </a:extLst>
                </a:gridCol>
                <a:gridCol w="1458162">
                  <a:extLst>
                    <a:ext uri="{9D8B030D-6E8A-4147-A177-3AD203B41FA5}">
                      <a16:colId xmlns:a16="http://schemas.microsoft.com/office/drawing/2014/main" val="690953507"/>
                    </a:ext>
                  </a:extLst>
                </a:gridCol>
              </a:tblGrid>
              <a:tr h="0">
                <a:tc>
                  <a:txBody>
                    <a:bodyPr/>
                    <a:lstStyle/>
                    <a:p>
                      <a:pPr algn="ctr"/>
                      <a:r>
                        <a:rPr lang="en-US" dirty="0"/>
                        <a:t>Birth year</a:t>
                      </a:r>
                    </a:p>
                  </a:txBody>
                  <a:tcPr>
                    <a:solidFill>
                      <a:schemeClr val="accent2"/>
                    </a:solidFill>
                  </a:tcPr>
                </a:tc>
                <a:tc>
                  <a:txBody>
                    <a:bodyPr/>
                    <a:lstStyle/>
                    <a:p>
                      <a:pPr algn="ctr"/>
                      <a:r>
                        <a:rPr lang="en-US" dirty="0"/>
                        <a:t>Gender</a:t>
                      </a:r>
                    </a:p>
                  </a:txBody>
                  <a:tcPr>
                    <a:solidFill>
                      <a:schemeClr val="accent2"/>
                    </a:solidFill>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1965</a:t>
                      </a:r>
                    </a:p>
                  </a:txBody>
                  <a:tcPr/>
                </a:tc>
                <a:tc>
                  <a:txBody>
                    <a:bodyPr/>
                    <a:lstStyle/>
                    <a:p>
                      <a:pPr algn="ctr"/>
                      <a:r>
                        <a:rPr lang="en-US" dirty="0"/>
                        <a:t>m</a:t>
                      </a:r>
                    </a:p>
                  </a:txBody>
                  <a:tcPr/>
                </a:tc>
                <a:tc>
                  <a:txBody>
                    <a:bodyPr/>
                    <a:lstStyle/>
                    <a:p>
                      <a:pPr algn="ctr"/>
                      <a:r>
                        <a:rPr lang="en-US" dirty="0"/>
                        <a:t>Hypertension</a:t>
                      </a:r>
                    </a:p>
                  </a:txBody>
                  <a:tcPr/>
                </a:tc>
                <a:extLst>
                  <a:ext uri="{0D108BD9-81ED-4DB2-BD59-A6C34878D82A}">
                    <a16:rowId xmlns:a16="http://schemas.microsoft.com/office/drawing/2014/main" val="1432497522"/>
                  </a:ext>
                </a:extLst>
              </a:tr>
              <a:tr h="312955">
                <a:tc>
                  <a:txBody>
                    <a:bodyPr/>
                    <a:lstStyle/>
                    <a:p>
                      <a:pPr algn="ctr"/>
                      <a:r>
                        <a:rPr lang="en-US" dirty="0"/>
                        <a:t>1965</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4120332030"/>
                  </a:ext>
                </a:extLst>
              </a:tr>
              <a:tr h="0">
                <a:tc>
                  <a:txBody>
                    <a:bodyPr/>
                    <a:lstStyle/>
                    <a:p>
                      <a:pPr algn="ctr"/>
                      <a:r>
                        <a:rPr lang="en-US" dirty="0"/>
                        <a:t>1974</a:t>
                      </a:r>
                    </a:p>
                  </a:txBody>
                  <a:tcPr/>
                </a:tc>
                <a:tc>
                  <a:txBody>
                    <a:bodyPr/>
                    <a:lstStyle/>
                    <a:p>
                      <a:pPr algn="ctr"/>
                      <a:r>
                        <a:rPr lang="en-US" dirty="0"/>
                        <a:t>f</a:t>
                      </a:r>
                    </a:p>
                  </a:txBody>
                  <a:tcPr/>
                </a:tc>
                <a:tc>
                  <a:txBody>
                    <a:bodyPr/>
                    <a:lstStyle/>
                    <a:p>
                      <a:pPr algn="ctr"/>
                      <a:r>
                        <a:rPr lang="en-US" dirty="0"/>
                        <a:t>Fever</a:t>
                      </a:r>
                    </a:p>
                  </a:txBody>
                  <a:tcPr/>
                </a:tc>
                <a:extLst>
                  <a:ext uri="{0D108BD9-81ED-4DB2-BD59-A6C34878D82A}">
                    <a16:rowId xmlns:a16="http://schemas.microsoft.com/office/drawing/2014/main" val="2002760327"/>
                  </a:ext>
                </a:extLst>
              </a:tr>
              <a:tr h="312955">
                <a:tc>
                  <a:txBody>
                    <a:bodyPr/>
                    <a:lstStyle/>
                    <a:p>
                      <a:pPr algn="ctr"/>
                      <a:r>
                        <a:rPr lang="en-US" dirty="0"/>
                        <a:t>1974</a:t>
                      </a:r>
                    </a:p>
                  </a:txBody>
                  <a:tcPr/>
                </a:tc>
                <a:tc>
                  <a:txBody>
                    <a:bodyPr/>
                    <a:lstStyle/>
                    <a:p>
                      <a:pPr algn="ctr"/>
                      <a:r>
                        <a:rPr lang="en-US" dirty="0"/>
                        <a:t>f</a:t>
                      </a:r>
                    </a:p>
                  </a:txBody>
                  <a:tcPr/>
                </a:tc>
                <a:tc>
                  <a:txBody>
                    <a:bodyPr/>
                    <a:lstStyle/>
                    <a:p>
                      <a:pPr algn="ctr"/>
                      <a:r>
                        <a:rPr lang="en-US" dirty="0"/>
                        <a:t>Vomiting</a:t>
                      </a:r>
                    </a:p>
                  </a:txBody>
                  <a:tcPr/>
                </a:tc>
                <a:extLst>
                  <a:ext uri="{0D108BD9-81ED-4DB2-BD59-A6C34878D82A}">
                    <a16:rowId xmlns:a16="http://schemas.microsoft.com/office/drawing/2014/main" val="2316883049"/>
                  </a:ext>
                </a:extLst>
              </a:tr>
              <a:tr h="312955">
                <a:tc>
                  <a:txBody>
                    <a:bodyPr/>
                    <a:lstStyle/>
                    <a:p>
                      <a:pPr algn="ctr"/>
                      <a:r>
                        <a:rPr lang="en-US" dirty="0">
                          <a:solidFill>
                            <a:schemeClr val="accent1"/>
                          </a:solidFill>
                        </a:rPr>
                        <a:t>19*3</a:t>
                      </a:r>
                    </a:p>
                  </a:txBody>
                  <a:tcPr/>
                </a:tc>
                <a:tc>
                  <a:txBody>
                    <a:bodyPr/>
                    <a:lstStyle/>
                    <a:p>
                      <a:pPr algn="ctr"/>
                      <a:r>
                        <a:rPr lang="en-US" dirty="0">
                          <a:solidFill>
                            <a:schemeClr val="accent1"/>
                          </a:solidFill>
                        </a:rPr>
                        <a:t>f</a:t>
                      </a:r>
                    </a:p>
                  </a:txBody>
                  <a:tcPr/>
                </a:tc>
                <a:tc>
                  <a:txBody>
                    <a:bodyPr/>
                    <a:lstStyle/>
                    <a:p>
                      <a:pPr algn="ctr"/>
                      <a:r>
                        <a:rPr lang="en-US" dirty="0">
                          <a:solidFill>
                            <a:schemeClr val="accent1"/>
                          </a:solidFill>
                        </a:rPr>
                        <a:t>Hypertension</a:t>
                      </a:r>
                    </a:p>
                  </a:txBody>
                  <a:tcPr/>
                </a:tc>
                <a:extLst>
                  <a:ext uri="{0D108BD9-81ED-4DB2-BD59-A6C34878D82A}">
                    <a16:rowId xmlns:a16="http://schemas.microsoft.com/office/drawing/2014/main" val="2628048701"/>
                  </a:ext>
                </a:extLst>
              </a:tr>
              <a:tr h="312955">
                <a:tc>
                  <a:txBody>
                    <a:bodyPr/>
                    <a:lstStyle/>
                    <a:p>
                      <a:pPr algn="ctr"/>
                      <a:r>
                        <a:rPr lang="en-US" dirty="0">
                          <a:solidFill>
                            <a:schemeClr val="accent1"/>
                          </a:solidFill>
                        </a:rPr>
                        <a:t>19*3</a:t>
                      </a:r>
                    </a:p>
                  </a:txBody>
                  <a:tcPr/>
                </a:tc>
                <a:tc>
                  <a:txBody>
                    <a:bodyPr/>
                    <a:lstStyle/>
                    <a:p>
                      <a:pPr algn="ctr"/>
                      <a:r>
                        <a:rPr lang="en-US" dirty="0">
                          <a:solidFill>
                            <a:schemeClr val="accent1"/>
                          </a:solidFill>
                        </a:rPr>
                        <a:t>f</a:t>
                      </a:r>
                    </a:p>
                  </a:txBody>
                  <a:tcPr/>
                </a:tc>
                <a:tc>
                  <a:txBody>
                    <a:bodyPr/>
                    <a:lstStyle/>
                    <a:p>
                      <a:pPr algn="ctr"/>
                      <a:r>
                        <a:rPr lang="en-US" dirty="0">
                          <a:solidFill>
                            <a:schemeClr val="accent1"/>
                          </a:solidFill>
                        </a:rPr>
                        <a:t>Headache</a:t>
                      </a:r>
                    </a:p>
                  </a:txBody>
                  <a:tcPr/>
                </a:tc>
                <a:extLst>
                  <a:ext uri="{0D108BD9-81ED-4DB2-BD59-A6C34878D82A}">
                    <a16:rowId xmlns:a16="http://schemas.microsoft.com/office/drawing/2014/main" val="576943275"/>
                  </a:ext>
                </a:extLst>
              </a:tr>
            </a:tbl>
          </a:graphicData>
        </a:graphic>
      </p:graphicFrame>
      <p:cxnSp>
        <p:nvCxnSpPr>
          <p:cNvPr id="14" name="Elbow Connector 13">
            <a:extLst>
              <a:ext uri="{FF2B5EF4-FFF2-40B4-BE49-F238E27FC236}">
                <a16:creationId xmlns:a16="http://schemas.microsoft.com/office/drawing/2014/main" id="{A58B8973-5224-C44E-8576-4942E1BE4784}"/>
              </a:ext>
            </a:extLst>
          </p:cNvPr>
          <p:cNvCxnSpPr>
            <a:cxnSpLocks/>
          </p:cNvCxnSpPr>
          <p:nvPr/>
        </p:nvCxnSpPr>
        <p:spPr>
          <a:xfrm rot="10800000">
            <a:off x="6228185" y="2213011"/>
            <a:ext cx="2177481" cy="1868251"/>
          </a:xfrm>
          <a:prstGeom prst="bentConnector3">
            <a:avLst>
              <a:gd name="adj1" fmla="val -11705"/>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5" name="Elbow Connector 14">
            <a:extLst>
              <a:ext uri="{FF2B5EF4-FFF2-40B4-BE49-F238E27FC236}">
                <a16:creationId xmlns:a16="http://schemas.microsoft.com/office/drawing/2014/main" id="{AA3B28A3-B3FF-0149-B543-EA56A36A6234}"/>
              </a:ext>
            </a:extLst>
          </p:cNvPr>
          <p:cNvCxnSpPr>
            <a:cxnSpLocks/>
          </p:cNvCxnSpPr>
          <p:nvPr/>
        </p:nvCxnSpPr>
        <p:spPr>
          <a:xfrm rot="10800000">
            <a:off x="6228184" y="2647239"/>
            <a:ext cx="2194722" cy="1820817"/>
          </a:xfrm>
          <a:prstGeom prst="bentConnector3">
            <a:avLst>
              <a:gd name="adj1" fmla="val -16322"/>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31B902FF-812B-4940-B5A9-493FD0F3907D}"/>
              </a:ext>
            </a:extLst>
          </p:cNvPr>
          <p:cNvCxnSpPr>
            <a:cxnSpLocks/>
            <a:stCxn id="13" idx="3"/>
          </p:cNvCxnSpPr>
          <p:nvPr/>
        </p:nvCxnSpPr>
        <p:spPr>
          <a:xfrm flipH="1" flipV="1">
            <a:off x="6228184" y="3029488"/>
            <a:ext cx="2160240" cy="1823688"/>
          </a:xfrm>
          <a:prstGeom prst="bentConnector3">
            <a:avLst>
              <a:gd name="adj1" fmla="val -24404"/>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637054EB-79B5-FF48-8D2F-F3F7846F9FCA}"/>
              </a:ext>
            </a:extLst>
          </p:cNvPr>
          <p:cNvCxnSpPr>
            <a:cxnSpLocks/>
          </p:cNvCxnSpPr>
          <p:nvPr/>
        </p:nvCxnSpPr>
        <p:spPr>
          <a:xfrm rot="10800000">
            <a:off x="6228184" y="3338421"/>
            <a:ext cx="2177482" cy="1889052"/>
          </a:xfrm>
          <a:prstGeom prst="bentConnector3">
            <a:avLst>
              <a:gd name="adj1" fmla="val -30559"/>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AF357DF-0D7E-6A44-AA57-8A7E920B8275}"/>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Make new release compatible with older ones</a:t>
            </a:r>
          </a:p>
        </p:txBody>
      </p:sp>
      <p:sp>
        <p:nvSpPr>
          <p:cNvPr id="5" name="TextBox 4">
            <a:extLst>
              <a:ext uri="{FF2B5EF4-FFF2-40B4-BE49-F238E27FC236}">
                <a16:creationId xmlns:a16="http://schemas.microsoft.com/office/drawing/2014/main" id="{D46BABB6-6DD7-1D43-B3D5-3D543254D290}"/>
              </a:ext>
            </a:extLst>
          </p:cNvPr>
          <p:cNvSpPr txBox="1"/>
          <p:nvPr/>
        </p:nvSpPr>
        <p:spPr>
          <a:xfrm>
            <a:off x="3117" y="3842479"/>
            <a:ext cx="4136835" cy="1384995"/>
          </a:xfrm>
          <a:prstGeom prst="rect">
            <a:avLst/>
          </a:prstGeom>
          <a:noFill/>
        </p:spPr>
        <p:txBody>
          <a:bodyPr wrap="square" rtlCol="0">
            <a:spAutoFit/>
          </a:bodyPr>
          <a:lstStyle/>
          <a:p>
            <a:r>
              <a:rPr lang="en-US" sz="2800" dirty="0"/>
              <a:t>Anonymize released tables </a:t>
            </a:r>
          </a:p>
          <a:p>
            <a:r>
              <a:rPr lang="en-US" sz="2800" dirty="0"/>
              <a:t>+ updated records</a:t>
            </a:r>
          </a:p>
          <a:p>
            <a:r>
              <a:rPr lang="en-US" sz="2800" dirty="0"/>
              <a:t>-cannot leak extra info</a:t>
            </a:r>
          </a:p>
        </p:txBody>
      </p:sp>
    </p:spTree>
    <p:extLst>
      <p:ext uri="{BB962C8B-B14F-4D97-AF65-F5344CB8AC3E}">
        <p14:creationId xmlns:p14="http://schemas.microsoft.com/office/powerpoint/2010/main" val="208975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B06F-6FD0-0648-BA10-F9F0235BFDCC}"/>
              </a:ext>
            </a:extLst>
          </p:cNvPr>
          <p:cNvSpPr>
            <a:spLocks noGrp="1"/>
          </p:cNvSpPr>
          <p:nvPr>
            <p:ph type="title"/>
          </p:nvPr>
        </p:nvSpPr>
        <p:spPr/>
        <p:txBody>
          <a:bodyPr/>
          <a:lstStyle/>
          <a:p>
            <a:r>
              <a:rPr lang="en-US" dirty="0"/>
              <a:t>Homogeneity attack</a:t>
            </a:r>
          </a:p>
        </p:txBody>
      </p:sp>
      <p:sp>
        <p:nvSpPr>
          <p:cNvPr id="4" name="Slide Number Placeholder 3">
            <a:extLst>
              <a:ext uri="{FF2B5EF4-FFF2-40B4-BE49-F238E27FC236}">
                <a16:creationId xmlns:a16="http://schemas.microsoft.com/office/drawing/2014/main" id="{E96E5EFE-DF7D-684F-AD2C-4DED7FFBFFF7}"/>
              </a:ext>
            </a:extLst>
          </p:cNvPr>
          <p:cNvSpPr>
            <a:spLocks noGrp="1"/>
          </p:cNvSpPr>
          <p:nvPr>
            <p:ph type="sldNum" sz="quarter" idx="12"/>
          </p:nvPr>
        </p:nvSpPr>
        <p:spPr/>
        <p:txBody>
          <a:bodyPr/>
          <a:lstStyle/>
          <a:p>
            <a:fld id="{35B54189-C436-47D0-AC37-8484B13A8E13}" type="slidenum">
              <a:rPr lang="en-US" smtClean="0"/>
              <a:pPr/>
              <a:t>35</a:t>
            </a:fld>
            <a:endParaRPr lang="en-US"/>
          </a:p>
        </p:txBody>
      </p:sp>
      <p:graphicFrame>
        <p:nvGraphicFramePr>
          <p:cNvPr id="5" name="Content Placeholder 4">
            <a:extLst>
              <a:ext uri="{FF2B5EF4-FFF2-40B4-BE49-F238E27FC236}">
                <a16:creationId xmlns:a16="http://schemas.microsoft.com/office/drawing/2014/main" id="{5769BD92-F86B-864F-AE97-9BD9D5FF13C8}"/>
              </a:ext>
            </a:extLst>
          </p:cNvPr>
          <p:cNvGraphicFramePr>
            <a:graphicFrameLocks noGrp="1"/>
          </p:cNvGraphicFramePr>
          <p:nvPr>
            <p:ph idx="1"/>
            <p:extLst>
              <p:ext uri="{D42A27DB-BD31-4B8C-83A1-F6EECF244321}">
                <p14:modId xmlns:p14="http://schemas.microsoft.com/office/powerpoint/2010/main" val="2495831474"/>
              </p:ext>
            </p:extLst>
          </p:nvPr>
        </p:nvGraphicFramePr>
        <p:xfrm>
          <a:off x="457200" y="1412776"/>
          <a:ext cx="6583680" cy="292608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1632130470"/>
                    </a:ext>
                  </a:extLst>
                </a:gridCol>
                <a:gridCol w="1645920">
                  <a:extLst>
                    <a:ext uri="{9D8B030D-6E8A-4147-A177-3AD203B41FA5}">
                      <a16:colId xmlns:a16="http://schemas.microsoft.com/office/drawing/2014/main" val="2532003282"/>
                    </a:ext>
                  </a:extLst>
                </a:gridCol>
                <a:gridCol w="1645920">
                  <a:extLst>
                    <a:ext uri="{9D8B030D-6E8A-4147-A177-3AD203B41FA5}">
                      <a16:colId xmlns:a16="http://schemas.microsoft.com/office/drawing/2014/main" val="3561089016"/>
                    </a:ext>
                  </a:extLst>
                </a:gridCol>
                <a:gridCol w="1645920">
                  <a:extLst>
                    <a:ext uri="{9D8B030D-6E8A-4147-A177-3AD203B41FA5}">
                      <a16:colId xmlns:a16="http://schemas.microsoft.com/office/drawing/2014/main" val="1573244020"/>
                    </a:ext>
                  </a:extLst>
                </a:gridCol>
              </a:tblGrid>
              <a:tr h="0">
                <a:tc>
                  <a:txBody>
                    <a:bodyPr/>
                    <a:lstStyle/>
                    <a:p>
                      <a:pPr algn="ctr"/>
                      <a:r>
                        <a:rPr lang="en-US" dirty="0"/>
                        <a:t>Nationality</a:t>
                      </a:r>
                    </a:p>
                  </a:txBody>
                  <a:tcPr/>
                </a:tc>
                <a:tc>
                  <a:txBody>
                    <a:bodyPr/>
                    <a:lstStyle/>
                    <a:p>
                      <a:pPr algn="ctr"/>
                      <a:r>
                        <a:rPr lang="en-US" dirty="0"/>
                        <a:t>Birth year</a:t>
                      </a:r>
                    </a:p>
                  </a:txBody>
                  <a:tcPr/>
                </a:tc>
                <a:tc>
                  <a:txBody>
                    <a:bodyPr/>
                    <a:lstStyle/>
                    <a:p>
                      <a:pPr algn="ctr"/>
                      <a:r>
                        <a:rPr lang="en-US" dirty="0"/>
                        <a:t>Gender</a:t>
                      </a:r>
                    </a:p>
                  </a:txBody>
                  <a:tcPr/>
                </a:tc>
                <a:tc>
                  <a:txBody>
                    <a:bodyPr/>
                    <a:lstStyle/>
                    <a:p>
                      <a:pPr algn="ctr"/>
                      <a:r>
                        <a:rPr lang="en-US" dirty="0"/>
                        <a:t>Diagnosis</a:t>
                      </a:r>
                    </a:p>
                  </a:txBody>
                  <a:tcPr/>
                </a:tc>
                <a:extLst>
                  <a:ext uri="{0D108BD9-81ED-4DB2-BD59-A6C34878D82A}">
                    <a16:rowId xmlns:a16="http://schemas.microsoft.com/office/drawing/2014/main" val="492569898"/>
                  </a:ext>
                </a:extLst>
              </a:tr>
              <a:tr h="312955">
                <a:tc>
                  <a:txBody>
                    <a:bodyPr/>
                    <a:lstStyle/>
                    <a:p>
                      <a:pPr algn="ctr"/>
                      <a:r>
                        <a:rPr lang="en-US" dirty="0"/>
                        <a:t>Spanish</a:t>
                      </a:r>
                    </a:p>
                  </a:txBody>
                  <a:tcPr/>
                </a:tc>
                <a:tc>
                  <a:txBody>
                    <a:bodyPr/>
                    <a:lstStyle/>
                    <a:p>
                      <a:pPr algn="ctr"/>
                      <a:r>
                        <a:rPr lang="en-US" dirty="0"/>
                        <a:t>1965</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1432497522"/>
                  </a:ext>
                </a:extLst>
              </a:tr>
              <a:tr h="312955">
                <a:tc>
                  <a:txBody>
                    <a:bodyPr/>
                    <a:lstStyle/>
                    <a:p>
                      <a:pPr algn="ctr"/>
                      <a:r>
                        <a:rPr lang="en-US" dirty="0"/>
                        <a:t>Spanish</a:t>
                      </a:r>
                    </a:p>
                  </a:txBody>
                  <a:tcPr/>
                </a:tc>
                <a:tc>
                  <a:txBody>
                    <a:bodyPr/>
                    <a:lstStyle/>
                    <a:p>
                      <a:pPr algn="ctr"/>
                      <a:r>
                        <a:rPr lang="en-US" dirty="0"/>
                        <a:t>1965</a:t>
                      </a:r>
                    </a:p>
                  </a:txBody>
                  <a:tcPr/>
                </a:tc>
                <a:tc>
                  <a:txBody>
                    <a:bodyPr/>
                    <a:lstStyle/>
                    <a:p>
                      <a:pPr algn="ctr"/>
                      <a:r>
                        <a:rPr lang="en-US" dirty="0"/>
                        <a:t>m</a:t>
                      </a:r>
                    </a:p>
                  </a:txBody>
                  <a:tcPr/>
                </a:tc>
                <a:tc>
                  <a:txBody>
                    <a:bodyPr/>
                    <a:lstStyle/>
                    <a:p>
                      <a:pPr algn="ctr"/>
                      <a:r>
                        <a:rPr lang="en-US" dirty="0"/>
                        <a:t>Cancer</a:t>
                      </a:r>
                    </a:p>
                  </a:txBody>
                  <a:tcPr/>
                </a:tc>
                <a:extLst>
                  <a:ext uri="{0D108BD9-81ED-4DB2-BD59-A6C34878D82A}">
                    <a16:rowId xmlns:a16="http://schemas.microsoft.com/office/drawing/2014/main" val="4120332030"/>
                  </a:ext>
                </a:extLst>
              </a:tr>
              <a:tr h="312955">
                <a:tc>
                  <a:txBody>
                    <a:bodyPr/>
                    <a:lstStyle/>
                    <a:p>
                      <a:pPr algn="ctr"/>
                      <a:r>
                        <a:rPr lang="en-US" dirty="0"/>
                        <a:t>French</a:t>
                      </a:r>
                    </a:p>
                  </a:txBody>
                  <a:tcPr/>
                </a:tc>
                <a:tc>
                  <a:txBody>
                    <a:bodyPr/>
                    <a:lstStyle/>
                    <a:p>
                      <a:pPr algn="ctr"/>
                      <a:r>
                        <a:rPr lang="en-US" dirty="0"/>
                        <a:t>1975</a:t>
                      </a:r>
                    </a:p>
                  </a:txBody>
                  <a:tcPr/>
                </a:tc>
                <a:tc>
                  <a:txBody>
                    <a:bodyPr/>
                    <a:lstStyle/>
                    <a:p>
                      <a:pPr algn="ctr"/>
                      <a:r>
                        <a:rPr lang="en-US" dirty="0"/>
                        <a:t>f</a:t>
                      </a:r>
                    </a:p>
                  </a:txBody>
                  <a:tcPr/>
                </a:tc>
                <a:tc>
                  <a:txBody>
                    <a:bodyPr/>
                    <a:lstStyle/>
                    <a:p>
                      <a:pPr algn="ctr"/>
                      <a:r>
                        <a:rPr lang="en-US" dirty="0"/>
                        <a:t>Hypertension</a:t>
                      </a:r>
                    </a:p>
                  </a:txBody>
                  <a:tcPr/>
                </a:tc>
                <a:extLst>
                  <a:ext uri="{0D108BD9-81ED-4DB2-BD59-A6C34878D82A}">
                    <a16:rowId xmlns:a16="http://schemas.microsoft.com/office/drawing/2014/main" val="1644153579"/>
                  </a:ext>
                </a:extLst>
              </a:tr>
              <a:tr h="312955">
                <a:tc>
                  <a:txBody>
                    <a:bodyPr/>
                    <a:lstStyle/>
                    <a:p>
                      <a:pPr algn="ctr"/>
                      <a:r>
                        <a:rPr lang="en-US" dirty="0"/>
                        <a:t>French</a:t>
                      </a:r>
                    </a:p>
                  </a:txBody>
                  <a:tcPr/>
                </a:tc>
                <a:tc>
                  <a:txBody>
                    <a:bodyPr/>
                    <a:lstStyle/>
                    <a:p>
                      <a:pPr algn="ctr"/>
                      <a:r>
                        <a:rPr lang="en-US" dirty="0"/>
                        <a:t>1975</a:t>
                      </a:r>
                    </a:p>
                  </a:txBody>
                  <a:tcPr/>
                </a:tc>
                <a:tc>
                  <a:txBody>
                    <a:bodyPr/>
                    <a:lstStyle/>
                    <a:p>
                      <a:pPr algn="ctr"/>
                      <a:r>
                        <a:rPr lang="en-US" dirty="0"/>
                        <a:t>f</a:t>
                      </a:r>
                    </a:p>
                  </a:txBody>
                  <a:tcPr/>
                </a:tc>
                <a:tc>
                  <a:txBody>
                    <a:bodyPr/>
                    <a:lstStyle/>
                    <a:p>
                      <a:pPr algn="ctr"/>
                      <a:r>
                        <a:rPr lang="en-US" dirty="0"/>
                        <a:t>Hypertension</a:t>
                      </a:r>
                    </a:p>
                  </a:txBody>
                  <a:tcPr/>
                </a:tc>
                <a:extLst>
                  <a:ext uri="{0D108BD9-81ED-4DB2-BD59-A6C34878D82A}">
                    <a16:rowId xmlns:a16="http://schemas.microsoft.com/office/drawing/2014/main" val="3563461451"/>
                  </a:ext>
                </a:extLst>
              </a:tr>
              <a:tr h="312955">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Obesity</a:t>
                      </a:r>
                    </a:p>
                  </a:txBody>
                  <a:tcPr/>
                </a:tc>
                <a:extLst>
                  <a:ext uri="{0D108BD9-81ED-4DB2-BD59-A6C34878D82A}">
                    <a16:rowId xmlns:a16="http://schemas.microsoft.com/office/drawing/2014/main" val="826548107"/>
                  </a:ext>
                </a:extLst>
              </a:tr>
              <a:tr h="0">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2002760327"/>
                  </a:ext>
                </a:extLst>
              </a:tr>
              <a:tr h="312955">
                <a:tc>
                  <a:txBody>
                    <a:bodyPr/>
                    <a:lstStyle/>
                    <a:p>
                      <a:pPr algn="ctr"/>
                      <a:r>
                        <a:rPr lang="en-US" dirty="0"/>
                        <a:t>Swiss</a:t>
                      </a:r>
                    </a:p>
                  </a:txBody>
                  <a:tcPr/>
                </a:tc>
                <a:tc>
                  <a:txBody>
                    <a:bodyPr/>
                    <a:lstStyle/>
                    <a:p>
                      <a:pPr algn="ctr"/>
                      <a:r>
                        <a:rPr lang="en-US" dirty="0"/>
                        <a:t>1964</a:t>
                      </a:r>
                    </a:p>
                  </a:txBody>
                  <a:tcPr/>
                </a:tc>
                <a:tc>
                  <a:txBody>
                    <a:bodyPr/>
                    <a:lstStyle/>
                    <a:p>
                      <a:pPr algn="ctr"/>
                      <a:r>
                        <a:rPr lang="en-US" dirty="0"/>
                        <a:t>m</a:t>
                      </a:r>
                    </a:p>
                  </a:txBody>
                  <a:tcPr/>
                </a:tc>
                <a:tc>
                  <a:txBody>
                    <a:bodyPr/>
                    <a:lstStyle/>
                    <a:p>
                      <a:pPr algn="ctr"/>
                      <a:r>
                        <a:rPr lang="en-US" dirty="0"/>
                        <a:t>Chest pain</a:t>
                      </a:r>
                    </a:p>
                  </a:txBody>
                  <a:tcPr/>
                </a:tc>
                <a:extLst>
                  <a:ext uri="{0D108BD9-81ED-4DB2-BD59-A6C34878D82A}">
                    <a16:rowId xmlns:a16="http://schemas.microsoft.com/office/drawing/2014/main" val="2316883049"/>
                  </a:ext>
                </a:extLst>
              </a:tr>
            </a:tbl>
          </a:graphicData>
        </a:graphic>
      </p:graphicFrame>
      <p:sp>
        <p:nvSpPr>
          <p:cNvPr id="6" name="Rectangle 5">
            <a:extLst>
              <a:ext uri="{FF2B5EF4-FFF2-40B4-BE49-F238E27FC236}">
                <a16:creationId xmlns:a16="http://schemas.microsoft.com/office/drawing/2014/main" id="{6982FE88-89F7-444D-B440-CC432ED29961}"/>
              </a:ext>
            </a:extLst>
          </p:cNvPr>
          <p:cNvSpPr/>
          <p:nvPr/>
        </p:nvSpPr>
        <p:spPr>
          <a:xfrm>
            <a:off x="817240" y="1772816"/>
            <a:ext cx="6048672" cy="67308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2058D8F-FB1A-6941-A802-4FFCA6FC901D}"/>
              </a:ext>
            </a:extLst>
          </p:cNvPr>
          <p:cNvSpPr txBox="1">
            <a:spLocks/>
          </p:cNvSpPr>
          <p:nvPr/>
        </p:nvSpPr>
        <p:spPr bwMode="auto">
          <a:xfrm>
            <a:off x="131585" y="4365103"/>
            <a:ext cx="8991600" cy="23563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r>
              <a:rPr lang="en-US" kern="0" dirty="0"/>
              <a:t>Sensitive values lack diversity ⇒ inference</a:t>
            </a:r>
          </a:p>
          <a:p>
            <a:r>
              <a:rPr lang="en-US" kern="0" dirty="0"/>
              <a:t>Require multiple well-represented values per class</a:t>
            </a:r>
          </a:p>
          <a:p>
            <a:pPr marL="0" indent="0">
              <a:buNone/>
            </a:pPr>
            <a:r>
              <a:rPr lang="en-US" kern="0" dirty="0"/>
              <a:t>		⇒ probabilistic inference</a:t>
            </a:r>
          </a:p>
          <a:p>
            <a:r>
              <a:rPr lang="en-US" kern="0" dirty="0"/>
              <a:t>Require evenly distributed values</a:t>
            </a:r>
          </a:p>
          <a:p>
            <a:pPr marL="0" indent="0">
              <a:buNone/>
            </a:pPr>
            <a:endParaRPr lang="en-US" kern="0" dirty="0"/>
          </a:p>
        </p:txBody>
      </p:sp>
      <p:sp>
        <p:nvSpPr>
          <p:cNvPr id="8" name="Rectangle 7">
            <a:extLst>
              <a:ext uri="{FF2B5EF4-FFF2-40B4-BE49-F238E27FC236}">
                <a16:creationId xmlns:a16="http://schemas.microsoft.com/office/drawing/2014/main" id="{2110912B-2CF8-2941-9A16-DCEACD4392AF}"/>
              </a:ext>
            </a:extLst>
          </p:cNvPr>
          <p:cNvSpPr/>
          <p:nvPr/>
        </p:nvSpPr>
        <p:spPr>
          <a:xfrm>
            <a:off x="817240" y="3284984"/>
            <a:ext cx="6048672" cy="1041042"/>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17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53B8-F09F-E343-9AA4-309915155A6D}"/>
              </a:ext>
            </a:extLst>
          </p:cNvPr>
          <p:cNvSpPr>
            <a:spLocks noGrp="1"/>
          </p:cNvSpPr>
          <p:nvPr>
            <p:ph type="title"/>
          </p:nvPr>
        </p:nvSpPr>
        <p:spPr/>
        <p:txBody>
          <a:bodyPr/>
          <a:lstStyle/>
          <a:p>
            <a:r>
              <a:rPr lang="en-US" dirty="0"/>
              <a:t>Take-away: k-anonymity</a:t>
            </a:r>
          </a:p>
        </p:txBody>
      </p:sp>
      <p:sp>
        <p:nvSpPr>
          <p:cNvPr id="3" name="Content Placeholder 2">
            <a:extLst>
              <a:ext uri="{FF2B5EF4-FFF2-40B4-BE49-F238E27FC236}">
                <a16:creationId xmlns:a16="http://schemas.microsoft.com/office/drawing/2014/main" id="{3EFD71AD-F90A-4E4C-9D66-673C9F7BB7C8}"/>
              </a:ext>
            </a:extLst>
          </p:cNvPr>
          <p:cNvSpPr>
            <a:spLocks noGrp="1"/>
          </p:cNvSpPr>
          <p:nvPr>
            <p:ph idx="1"/>
          </p:nvPr>
        </p:nvSpPr>
        <p:spPr/>
        <p:txBody>
          <a:bodyPr/>
          <a:lstStyle/>
          <a:p>
            <a:r>
              <a:rPr lang="en-US" dirty="0"/>
              <a:t>Robust privacy guarantees</a:t>
            </a:r>
          </a:p>
          <a:p>
            <a:r>
              <a:rPr lang="en-US" dirty="0"/>
              <a:t>Complexity of minimal k-anonymity</a:t>
            </a:r>
          </a:p>
          <a:p>
            <a:r>
              <a:rPr lang="en-US" dirty="0"/>
              <a:t>Vulnerable to range of attacks</a:t>
            </a:r>
          </a:p>
        </p:txBody>
      </p:sp>
      <p:sp>
        <p:nvSpPr>
          <p:cNvPr id="4" name="Slide Number Placeholder 3">
            <a:extLst>
              <a:ext uri="{FF2B5EF4-FFF2-40B4-BE49-F238E27FC236}">
                <a16:creationId xmlns:a16="http://schemas.microsoft.com/office/drawing/2014/main" id="{8B3B5110-BB02-4441-92B2-C76E6A51DE52}"/>
              </a:ext>
            </a:extLst>
          </p:cNvPr>
          <p:cNvSpPr>
            <a:spLocks noGrp="1"/>
          </p:cNvSpPr>
          <p:nvPr>
            <p:ph type="sldNum" sz="quarter" idx="12"/>
          </p:nvPr>
        </p:nvSpPr>
        <p:spPr/>
        <p:txBody>
          <a:bodyPr/>
          <a:lstStyle/>
          <a:p>
            <a:fld id="{35B54189-C436-47D0-AC37-8484B13A8E13}" type="slidenum">
              <a:rPr lang="en-US" smtClean="0"/>
              <a:pPr/>
              <a:t>36</a:t>
            </a:fld>
            <a:endParaRPr lang="en-US"/>
          </a:p>
        </p:txBody>
      </p:sp>
    </p:spTree>
    <p:extLst>
      <p:ext uri="{BB962C8B-B14F-4D97-AF65-F5344CB8AC3E}">
        <p14:creationId xmlns:p14="http://schemas.microsoft.com/office/powerpoint/2010/main" val="238851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5267-F8D4-5B47-8354-49F39EF4AD0E}"/>
              </a:ext>
            </a:extLst>
          </p:cNvPr>
          <p:cNvSpPr>
            <a:spLocks noGrp="1"/>
          </p:cNvSpPr>
          <p:nvPr>
            <p:ph type="title"/>
          </p:nvPr>
        </p:nvSpPr>
        <p:spPr>
          <a:xfrm>
            <a:off x="0" y="274638"/>
            <a:ext cx="9144000" cy="792162"/>
          </a:xfrm>
        </p:spPr>
        <p:txBody>
          <a:bodyPr/>
          <a:lstStyle/>
          <a:p>
            <a:r>
              <a:rPr lang="en-US" dirty="0"/>
              <a:t>Privacy-preserving data management</a:t>
            </a:r>
          </a:p>
        </p:txBody>
      </p:sp>
      <p:sp>
        <p:nvSpPr>
          <p:cNvPr id="3" name="Content Placeholder 2">
            <a:extLst>
              <a:ext uri="{FF2B5EF4-FFF2-40B4-BE49-F238E27FC236}">
                <a16:creationId xmlns:a16="http://schemas.microsoft.com/office/drawing/2014/main" id="{82F7C30D-6D1B-BE42-ABAF-06F17EA92C9B}"/>
              </a:ext>
            </a:extLst>
          </p:cNvPr>
          <p:cNvSpPr>
            <a:spLocks noGrp="1"/>
          </p:cNvSpPr>
          <p:nvPr>
            <p:ph idx="1"/>
          </p:nvPr>
        </p:nvSpPr>
        <p:spPr/>
        <p:txBody>
          <a:bodyPr/>
          <a:lstStyle/>
          <a:p>
            <a:r>
              <a:rPr lang="en-US" dirty="0"/>
              <a:t>Operations across private databases</a:t>
            </a:r>
          </a:p>
          <a:p>
            <a:r>
              <a:rPr lang="en-US" dirty="0"/>
              <a:t>Data Perturbation</a:t>
            </a:r>
          </a:p>
          <a:p>
            <a:r>
              <a:rPr lang="en-US" dirty="0"/>
              <a:t>k-Anonymity</a:t>
            </a:r>
          </a:p>
          <a:p>
            <a:r>
              <a:rPr lang="en-US" b="1" dirty="0"/>
              <a:t>Differential Privacy</a:t>
            </a:r>
          </a:p>
        </p:txBody>
      </p:sp>
      <p:sp>
        <p:nvSpPr>
          <p:cNvPr id="4" name="Slide Number Placeholder 3">
            <a:extLst>
              <a:ext uri="{FF2B5EF4-FFF2-40B4-BE49-F238E27FC236}">
                <a16:creationId xmlns:a16="http://schemas.microsoft.com/office/drawing/2014/main" id="{DFC1D979-485A-B64E-B1DF-E7316173AC18}"/>
              </a:ext>
            </a:extLst>
          </p:cNvPr>
          <p:cNvSpPr>
            <a:spLocks noGrp="1"/>
          </p:cNvSpPr>
          <p:nvPr>
            <p:ph type="sldNum" sz="quarter" idx="12"/>
          </p:nvPr>
        </p:nvSpPr>
        <p:spPr/>
        <p:txBody>
          <a:bodyPr/>
          <a:lstStyle/>
          <a:p>
            <a:fld id="{35B54189-C436-47D0-AC37-8484B13A8E13}" type="slidenum">
              <a:rPr lang="en-US" smtClean="0"/>
              <a:pPr/>
              <a:t>37</a:t>
            </a:fld>
            <a:endParaRPr lang="en-US"/>
          </a:p>
        </p:txBody>
      </p:sp>
    </p:spTree>
    <p:extLst>
      <p:ext uri="{BB962C8B-B14F-4D97-AF65-F5344CB8AC3E}">
        <p14:creationId xmlns:p14="http://schemas.microsoft.com/office/powerpoint/2010/main" val="284336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a:extLst>
              <a:ext uri="{FF2B5EF4-FFF2-40B4-BE49-F238E27FC236}">
                <a16:creationId xmlns:a16="http://schemas.microsoft.com/office/drawing/2014/main" id="{0B29A90F-D786-3F46-BC8D-9EF717929C0F}"/>
              </a:ext>
            </a:extLst>
          </p:cNvPr>
          <p:cNvSpPr/>
          <p:nvPr/>
        </p:nvSpPr>
        <p:spPr>
          <a:xfrm>
            <a:off x="1331640" y="2334851"/>
            <a:ext cx="864096" cy="1214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628AC-E65B-EF41-A875-724CD7B48B9D}"/>
              </a:ext>
            </a:extLst>
          </p:cNvPr>
          <p:cNvSpPr>
            <a:spLocks noGrp="1"/>
          </p:cNvSpPr>
          <p:nvPr>
            <p:ph type="title"/>
          </p:nvPr>
        </p:nvSpPr>
        <p:spPr/>
        <p:txBody>
          <a:bodyPr/>
          <a:lstStyle/>
          <a:p>
            <a:r>
              <a:rPr lang="en-US" dirty="0"/>
              <a:t>Differential privacy</a:t>
            </a:r>
          </a:p>
        </p:txBody>
      </p:sp>
      <p:sp>
        <p:nvSpPr>
          <p:cNvPr id="4" name="Slide Number Placeholder 3">
            <a:extLst>
              <a:ext uri="{FF2B5EF4-FFF2-40B4-BE49-F238E27FC236}">
                <a16:creationId xmlns:a16="http://schemas.microsoft.com/office/drawing/2014/main" id="{C79D9741-1859-984F-8070-E663133C95EA}"/>
              </a:ext>
            </a:extLst>
          </p:cNvPr>
          <p:cNvSpPr>
            <a:spLocks noGrp="1"/>
          </p:cNvSpPr>
          <p:nvPr>
            <p:ph type="sldNum" sz="quarter" idx="12"/>
          </p:nvPr>
        </p:nvSpPr>
        <p:spPr/>
        <p:txBody>
          <a:bodyPr/>
          <a:lstStyle/>
          <a:p>
            <a:fld id="{35B54189-C436-47D0-AC37-8484B13A8E13}" type="slidenum">
              <a:rPr lang="en-US" smtClean="0"/>
              <a:pPr/>
              <a:t>38</a:t>
            </a:fld>
            <a:endParaRPr lang="en-US"/>
          </a:p>
        </p:txBody>
      </p:sp>
      <p:pic>
        <p:nvPicPr>
          <p:cNvPr id="6" name="Picture 5">
            <a:extLst>
              <a:ext uri="{FF2B5EF4-FFF2-40B4-BE49-F238E27FC236}">
                <a16:creationId xmlns:a16="http://schemas.microsoft.com/office/drawing/2014/main" id="{6CC7D4A8-C7A7-E447-A2F4-AD0D2B74E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4641" y="3126939"/>
            <a:ext cx="2075518" cy="1337606"/>
          </a:xfrm>
          <a:prstGeom prst="rect">
            <a:avLst/>
          </a:prstGeom>
        </p:spPr>
      </p:pic>
      <p:sp>
        <p:nvSpPr>
          <p:cNvPr id="7" name="Can 6">
            <a:extLst>
              <a:ext uri="{FF2B5EF4-FFF2-40B4-BE49-F238E27FC236}">
                <a16:creationId xmlns:a16="http://schemas.microsoft.com/office/drawing/2014/main" id="{9D3DF904-E7E4-1D4E-B942-C48E0407114F}"/>
              </a:ext>
            </a:extLst>
          </p:cNvPr>
          <p:cNvSpPr/>
          <p:nvPr/>
        </p:nvSpPr>
        <p:spPr>
          <a:xfrm>
            <a:off x="1331640" y="2118827"/>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9F7A9138-8D7E-F545-AA18-44943008D217}"/>
              </a:ext>
            </a:extLst>
          </p:cNvPr>
          <p:cNvSpPr/>
          <p:nvPr/>
        </p:nvSpPr>
        <p:spPr>
          <a:xfrm>
            <a:off x="1331640" y="4255260"/>
            <a:ext cx="864096" cy="121439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Can 9">
            <a:extLst>
              <a:ext uri="{FF2B5EF4-FFF2-40B4-BE49-F238E27FC236}">
                <a16:creationId xmlns:a16="http://schemas.microsoft.com/office/drawing/2014/main" id="{5B50A092-71F4-CD45-9C9A-A91BCCD554C7}"/>
              </a:ext>
            </a:extLst>
          </p:cNvPr>
          <p:cNvSpPr/>
          <p:nvPr/>
        </p:nvSpPr>
        <p:spPr>
          <a:xfrm>
            <a:off x="1331640" y="4039236"/>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4665AE3-F85D-E34E-8159-6302F6C915D3}"/>
              </a:ext>
            </a:extLst>
          </p:cNvPr>
          <p:cNvCxnSpPr/>
          <p:nvPr/>
        </p:nvCxnSpPr>
        <p:spPr>
          <a:xfrm>
            <a:off x="3059832" y="2838907"/>
            <a:ext cx="3240360" cy="86409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64163FA-CE93-3643-A23C-81CDA58D8FEB}"/>
              </a:ext>
            </a:extLst>
          </p:cNvPr>
          <p:cNvCxnSpPr>
            <a:cxnSpLocks/>
          </p:cNvCxnSpPr>
          <p:nvPr/>
        </p:nvCxnSpPr>
        <p:spPr>
          <a:xfrm flipV="1">
            <a:off x="3060192" y="3890916"/>
            <a:ext cx="3240000" cy="89640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8" name="Cloud 17">
            <a:extLst>
              <a:ext uri="{FF2B5EF4-FFF2-40B4-BE49-F238E27FC236}">
                <a16:creationId xmlns:a16="http://schemas.microsoft.com/office/drawing/2014/main" id="{5F838121-7EEA-664A-831D-CF3F3B582D1D}"/>
              </a:ext>
            </a:extLst>
          </p:cNvPr>
          <p:cNvSpPr/>
          <p:nvPr/>
        </p:nvSpPr>
        <p:spPr>
          <a:xfrm>
            <a:off x="899592" y="3144044"/>
            <a:ext cx="1728192" cy="668803"/>
          </a:xfrm>
          <a:prstGeom prst="cloud">
            <a:avLst/>
          </a:prstGeom>
          <a:solidFill>
            <a:schemeClr val="bg1">
              <a:lumMod val="75000"/>
              <a:alpha val="83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t>
            </a:r>
          </a:p>
        </p:txBody>
      </p:sp>
      <p:sp>
        <p:nvSpPr>
          <p:cNvPr id="20" name="Cloud 19">
            <a:extLst>
              <a:ext uri="{FF2B5EF4-FFF2-40B4-BE49-F238E27FC236}">
                <a16:creationId xmlns:a16="http://schemas.microsoft.com/office/drawing/2014/main" id="{C588894C-B5A0-174A-94DF-82F787077218}"/>
              </a:ext>
            </a:extLst>
          </p:cNvPr>
          <p:cNvSpPr/>
          <p:nvPr/>
        </p:nvSpPr>
        <p:spPr>
          <a:xfrm>
            <a:off x="899592" y="5064453"/>
            <a:ext cx="1728192" cy="668803"/>
          </a:xfrm>
          <a:prstGeom prst="cloud">
            <a:avLst/>
          </a:prstGeom>
          <a:solidFill>
            <a:schemeClr val="bg1">
              <a:lumMod val="75000"/>
              <a:alpha val="83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a:t>
            </a:r>
          </a:p>
        </p:txBody>
      </p:sp>
      <p:sp>
        <p:nvSpPr>
          <p:cNvPr id="21" name="Rectangle 20">
            <a:extLst>
              <a:ext uri="{FF2B5EF4-FFF2-40B4-BE49-F238E27FC236}">
                <a16:creationId xmlns:a16="http://schemas.microsoft.com/office/drawing/2014/main" id="{07C4D001-DABC-9344-A939-F14E1F0089DA}"/>
              </a:ext>
            </a:extLst>
          </p:cNvPr>
          <p:cNvSpPr/>
          <p:nvPr/>
        </p:nvSpPr>
        <p:spPr>
          <a:xfrm>
            <a:off x="4351981" y="2866203"/>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BDEB2C-259B-0F4A-A37A-E9B880CFEDB3}"/>
              </a:ext>
            </a:extLst>
          </p:cNvPr>
          <p:cNvSpPr/>
          <p:nvPr/>
        </p:nvSpPr>
        <p:spPr>
          <a:xfrm rot="16200000">
            <a:off x="4351981" y="2866202"/>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028A6D-3D9F-D642-BD29-BCA4E4428376}"/>
              </a:ext>
            </a:extLst>
          </p:cNvPr>
          <p:cNvSpPr/>
          <p:nvPr/>
        </p:nvSpPr>
        <p:spPr>
          <a:xfrm rot="13468583">
            <a:off x="4356198" y="2866201"/>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E657D60-27BA-9840-B966-2D6159513526}"/>
              </a:ext>
            </a:extLst>
          </p:cNvPr>
          <p:cNvSpPr/>
          <p:nvPr/>
        </p:nvSpPr>
        <p:spPr>
          <a:xfrm rot="8121771">
            <a:off x="4356731" y="2866200"/>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E0A760-0118-EE45-807C-16307C98CB82}"/>
              </a:ext>
            </a:extLst>
          </p:cNvPr>
          <p:cNvSpPr/>
          <p:nvPr/>
        </p:nvSpPr>
        <p:spPr>
          <a:xfrm>
            <a:off x="4163339" y="2943641"/>
            <a:ext cx="521300" cy="52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89EC5DA-AF6C-514A-9DA2-3DBBAC728339}"/>
              </a:ext>
            </a:extLst>
          </p:cNvPr>
          <p:cNvSpPr/>
          <p:nvPr/>
        </p:nvSpPr>
        <p:spPr>
          <a:xfrm rot="21368781">
            <a:off x="4347714" y="2879795"/>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AEFF6B-FA56-0A45-ACDF-B37E4DEF03FE}"/>
              </a:ext>
            </a:extLst>
          </p:cNvPr>
          <p:cNvSpPr/>
          <p:nvPr/>
        </p:nvSpPr>
        <p:spPr>
          <a:xfrm rot="15968781">
            <a:off x="4347714" y="2879794"/>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EF29B8-E8FB-B04A-ABB0-08B83E53ACE6}"/>
              </a:ext>
            </a:extLst>
          </p:cNvPr>
          <p:cNvSpPr/>
          <p:nvPr/>
        </p:nvSpPr>
        <p:spPr>
          <a:xfrm rot="13237364">
            <a:off x="4351931" y="2879793"/>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704266-1962-5540-B6BF-FF8017B29622}"/>
              </a:ext>
            </a:extLst>
          </p:cNvPr>
          <p:cNvSpPr/>
          <p:nvPr/>
        </p:nvSpPr>
        <p:spPr>
          <a:xfrm rot="7890552">
            <a:off x="4352464" y="2879792"/>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22238A3-8DBA-ED44-8D41-31C8B29F22DC}"/>
              </a:ext>
            </a:extLst>
          </p:cNvPr>
          <p:cNvSpPr/>
          <p:nvPr/>
        </p:nvSpPr>
        <p:spPr>
          <a:xfrm rot="21368781">
            <a:off x="4159072" y="2957233"/>
            <a:ext cx="521300" cy="521300"/>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a16="http://schemas.microsoft.com/office/drawing/2014/main" id="{3F2DE2C8-617C-7E4E-B6C9-A346E5C25246}"/>
              </a:ext>
            </a:extLst>
          </p:cNvPr>
          <p:cNvSpPr/>
          <p:nvPr/>
        </p:nvSpPr>
        <p:spPr>
          <a:xfrm>
            <a:off x="4351980" y="4093057"/>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266BA8-0F97-F14D-8168-07854D1AFCCB}"/>
              </a:ext>
            </a:extLst>
          </p:cNvPr>
          <p:cNvSpPr/>
          <p:nvPr/>
        </p:nvSpPr>
        <p:spPr>
          <a:xfrm rot="16200000">
            <a:off x="4351980" y="4093056"/>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C73F07-3C12-4D42-97B4-1F8F5881A852}"/>
              </a:ext>
            </a:extLst>
          </p:cNvPr>
          <p:cNvSpPr/>
          <p:nvPr/>
        </p:nvSpPr>
        <p:spPr>
          <a:xfrm rot="13468583">
            <a:off x="4356197" y="4093055"/>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55E8A1D-2ECF-2B4A-86D4-3F35DDECF2C6}"/>
              </a:ext>
            </a:extLst>
          </p:cNvPr>
          <p:cNvSpPr/>
          <p:nvPr/>
        </p:nvSpPr>
        <p:spPr>
          <a:xfrm rot="8121771">
            <a:off x="4356730" y="4093054"/>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6DDAEE-1E23-2045-BD75-21AFB007DA51}"/>
              </a:ext>
            </a:extLst>
          </p:cNvPr>
          <p:cNvSpPr/>
          <p:nvPr/>
        </p:nvSpPr>
        <p:spPr>
          <a:xfrm>
            <a:off x="4163338" y="4170495"/>
            <a:ext cx="521300" cy="52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10BDF6-CBC1-484D-9F99-1EA492BBFD78}"/>
              </a:ext>
            </a:extLst>
          </p:cNvPr>
          <p:cNvSpPr/>
          <p:nvPr/>
        </p:nvSpPr>
        <p:spPr>
          <a:xfrm rot="21368781">
            <a:off x="4347713" y="4106649"/>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7EB8EE-BF08-9446-8A8B-845CF6F678BB}"/>
              </a:ext>
            </a:extLst>
          </p:cNvPr>
          <p:cNvSpPr/>
          <p:nvPr/>
        </p:nvSpPr>
        <p:spPr>
          <a:xfrm rot="15968781">
            <a:off x="4347713" y="4106648"/>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B1A15E-31E7-3A43-84AF-74087AFE1639}"/>
              </a:ext>
            </a:extLst>
          </p:cNvPr>
          <p:cNvSpPr/>
          <p:nvPr/>
        </p:nvSpPr>
        <p:spPr>
          <a:xfrm rot="13237364">
            <a:off x="4351930" y="4106647"/>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ED7055-D752-2C41-B121-225857800F72}"/>
              </a:ext>
            </a:extLst>
          </p:cNvPr>
          <p:cNvSpPr/>
          <p:nvPr/>
        </p:nvSpPr>
        <p:spPr>
          <a:xfrm rot="7890552">
            <a:off x="4352463" y="4106646"/>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2C94352-677C-424E-8C4E-5A360087A46C}"/>
              </a:ext>
            </a:extLst>
          </p:cNvPr>
          <p:cNvSpPr/>
          <p:nvPr/>
        </p:nvSpPr>
        <p:spPr>
          <a:xfrm rot="21368781">
            <a:off x="4159071" y="4184087"/>
            <a:ext cx="521300" cy="521300"/>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7" name="Can 46">
            <a:extLst>
              <a:ext uri="{FF2B5EF4-FFF2-40B4-BE49-F238E27FC236}">
                <a16:creationId xmlns:a16="http://schemas.microsoft.com/office/drawing/2014/main" id="{AB911CD7-A53E-4C45-B39F-433B3C0680D2}"/>
              </a:ext>
            </a:extLst>
          </p:cNvPr>
          <p:cNvSpPr/>
          <p:nvPr/>
        </p:nvSpPr>
        <p:spPr>
          <a:xfrm>
            <a:off x="2663788" y="1221657"/>
            <a:ext cx="792088" cy="1113194"/>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9D4D2F-2EC9-C34C-AB68-570974688C8A}"/>
                  </a:ext>
                </a:extLst>
              </p:cNvPr>
              <p:cNvSpPr txBox="1"/>
              <p:nvPr/>
            </p:nvSpPr>
            <p:spPr>
              <a:xfrm>
                <a:off x="3307864" y="1489928"/>
                <a:ext cx="2088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{0,1}</m:t>
                      </m:r>
                    </m:oMath>
                  </m:oMathPara>
                </a14:m>
                <a:endParaRPr lang="en-US" sz="3200" dirty="0"/>
              </a:p>
            </p:txBody>
          </p:sp>
        </mc:Choice>
        <mc:Fallback xmlns="">
          <p:sp>
            <p:nvSpPr>
              <p:cNvPr id="11" name="TextBox 10">
                <a:extLst>
                  <a:ext uri="{FF2B5EF4-FFF2-40B4-BE49-F238E27FC236}">
                    <a16:creationId xmlns:a16="http://schemas.microsoft.com/office/drawing/2014/main" id="{869D4D2F-2EC9-C34C-AB68-570974688C8A}"/>
                  </a:ext>
                </a:extLst>
              </p:cNvPr>
              <p:cNvSpPr txBox="1">
                <a:spLocks noRot="1" noChangeAspect="1" noMove="1" noResize="1" noEditPoints="1" noAdjustHandles="1" noChangeArrowheads="1" noChangeShapeType="1" noTextEdit="1"/>
              </p:cNvSpPr>
              <p:nvPr/>
            </p:nvSpPr>
            <p:spPr>
              <a:xfrm>
                <a:off x="3307864" y="1489928"/>
                <a:ext cx="2088232" cy="584775"/>
              </a:xfrm>
              <a:prstGeom prst="rect">
                <a:avLst/>
              </a:prstGeom>
              <a:blipFill>
                <a:blip r:embed="rId4"/>
                <a:stretch>
                  <a:fillRect b="-2127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1A325FD-DDF8-A44E-9997-BD4B4AC68A1E}"/>
              </a:ext>
            </a:extLst>
          </p:cNvPr>
          <p:cNvSpPr txBox="1"/>
          <p:nvPr/>
        </p:nvSpPr>
        <p:spPr>
          <a:xfrm>
            <a:off x="4180160" y="2350534"/>
            <a:ext cx="1502558" cy="468977"/>
          </a:xfrm>
          <a:prstGeom prst="rect">
            <a:avLst/>
          </a:prstGeom>
          <a:noFill/>
        </p:spPr>
        <p:txBody>
          <a:bodyPr wrap="square" rtlCol="0">
            <a:spAutoFit/>
          </a:bodyPr>
          <a:lstStyle/>
          <a:p>
            <a:r>
              <a:rPr lang="en-US" i="1" dirty="0"/>
              <a:t>“sum=25”</a:t>
            </a:r>
          </a:p>
        </p:txBody>
      </p:sp>
      <p:sp>
        <p:nvSpPr>
          <p:cNvPr id="48" name="TextBox 47">
            <a:extLst>
              <a:ext uri="{FF2B5EF4-FFF2-40B4-BE49-F238E27FC236}">
                <a16:creationId xmlns:a16="http://schemas.microsoft.com/office/drawing/2014/main" id="{705929FC-EE28-ED49-9F1C-9B526AB7BD5C}"/>
              </a:ext>
            </a:extLst>
          </p:cNvPr>
          <p:cNvSpPr txBox="1"/>
          <p:nvPr/>
        </p:nvSpPr>
        <p:spPr>
          <a:xfrm>
            <a:off x="4182387" y="4927913"/>
            <a:ext cx="1502558" cy="468977"/>
          </a:xfrm>
          <a:prstGeom prst="rect">
            <a:avLst/>
          </a:prstGeom>
          <a:noFill/>
        </p:spPr>
        <p:txBody>
          <a:bodyPr wrap="square" rtlCol="0">
            <a:spAutoFit/>
          </a:bodyPr>
          <a:lstStyle/>
          <a:p>
            <a:r>
              <a:rPr lang="en-US" i="1" dirty="0"/>
              <a:t>“sum=24”</a:t>
            </a:r>
          </a:p>
        </p:txBody>
      </p:sp>
      <p:sp>
        <p:nvSpPr>
          <p:cNvPr id="49" name="Can 48">
            <a:extLst>
              <a:ext uri="{FF2B5EF4-FFF2-40B4-BE49-F238E27FC236}">
                <a16:creationId xmlns:a16="http://schemas.microsoft.com/office/drawing/2014/main" id="{778D2435-F4D8-D849-81C6-F34790B0C12C}"/>
              </a:ext>
            </a:extLst>
          </p:cNvPr>
          <p:cNvSpPr/>
          <p:nvPr/>
        </p:nvSpPr>
        <p:spPr>
          <a:xfrm>
            <a:off x="6593497" y="4809448"/>
            <a:ext cx="646051" cy="3677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541102-1B2B-E345-BAE3-03FF06B15CA6}"/>
                  </a:ext>
                </a:extLst>
              </p:cNvPr>
              <p:cNvSpPr txBox="1"/>
              <p:nvPr/>
            </p:nvSpPr>
            <p:spPr>
              <a:xfrm>
                <a:off x="6961926" y="4706162"/>
                <a:ext cx="2088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oMath>
                  </m:oMathPara>
                </a14:m>
                <a:endParaRPr lang="en-US" sz="3200" dirty="0"/>
              </a:p>
            </p:txBody>
          </p:sp>
        </mc:Choice>
        <mc:Fallback xmlns="">
          <p:sp>
            <p:nvSpPr>
              <p:cNvPr id="51" name="TextBox 50">
                <a:extLst>
                  <a:ext uri="{FF2B5EF4-FFF2-40B4-BE49-F238E27FC236}">
                    <a16:creationId xmlns:a16="http://schemas.microsoft.com/office/drawing/2014/main" id="{4F541102-1B2B-E345-BAE3-03FF06B15CA6}"/>
                  </a:ext>
                </a:extLst>
              </p:cNvPr>
              <p:cNvSpPr txBox="1">
                <a:spLocks noRot="1" noChangeAspect="1" noMove="1" noResize="1" noEditPoints="1" noAdjustHandles="1" noChangeArrowheads="1" noChangeShapeType="1" noTextEdit="1"/>
              </p:cNvSpPr>
              <p:nvPr/>
            </p:nvSpPr>
            <p:spPr>
              <a:xfrm>
                <a:off x="6961926" y="4706162"/>
                <a:ext cx="2088232" cy="584775"/>
              </a:xfrm>
              <a:prstGeom prst="rect">
                <a:avLst/>
              </a:prstGeom>
              <a:blipFill>
                <a:blip r:embed="rId5"/>
                <a:stretch>
                  <a:fillRect/>
                </a:stretch>
              </a:blipFill>
            </p:spPr>
            <p:txBody>
              <a:bodyPr/>
              <a:lstStyle/>
              <a:p>
                <a:r>
                  <a:rPr lang="en-US">
                    <a:noFill/>
                  </a:rPr>
                  <a:t> </a:t>
                </a:r>
              </a:p>
            </p:txBody>
          </p:sp>
        </mc:Fallback>
      </mc:AlternateContent>
      <p:sp>
        <p:nvSpPr>
          <p:cNvPr id="52" name="Can 51">
            <a:extLst>
              <a:ext uri="{FF2B5EF4-FFF2-40B4-BE49-F238E27FC236}">
                <a16:creationId xmlns:a16="http://schemas.microsoft.com/office/drawing/2014/main" id="{019D0CD9-C2DE-5A48-B53D-67CF2CB15775}"/>
              </a:ext>
            </a:extLst>
          </p:cNvPr>
          <p:cNvSpPr/>
          <p:nvPr/>
        </p:nvSpPr>
        <p:spPr>
          <a:xfrm>
            <a:off x="6593497" y="5635840"/>
            <a:ext cx="646051" cy="367768"/>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603C5ED-5E56-4648-BB33-4B6BF55554F5}"/>
                  </a:ext>
                </a:extLst>
              </p:cNvPr>
              <p:cNvSpPr txBox="1"/>
              <p:nvPr/>
            </p:nvSpPr>
            <p:spPr>
              <a:xfrm>
                <a:off x="6961926" y="5546729"/>
                <a:ext cx="2088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xmlns="">
          <p:sp>
            <p:nvSpPr>
              <p:cNvPr id="53" name="TextBox 52">
                <a:extLst>
                  <a:ext uri="{FF2B5EF4-FFF2-40B4-BE49-F238E27FC236}">
                    <a16:creationId xmlns:a16="http://schemas.microsoft.com/office/drawing/2014/main" id="{C603C5ED-5E56-4648-BB33-4B6BF55554F5}"/>
                  </a:ext>
                </a:extLst>
              </p:cNvPr>
              <p:cNvSpPr txBox="1">
                <a:spLocks noRot="1" noChangeAspect="1" noMove="1" noResize="1" noEditPoints="1" noAdjustHandles="1" noChangeArrowheads="1" noChangeShapeType="1" noTextEdit="1"/>
              </p:cNvSpPr>
              <p:nvPr/>
            </p:nvSpPr>
            <p:spPr>
              <a:xfrm>
                <a:off x="6961926" y="5546729"/>
                <a:ext cx="2088232" cy="584775"/>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C26D726-D5CC-3343-9CF1-16D39FD6023A}"/>
              </a:ext>
            </a:extLst>
          </p:cNvPr>
          <p:cNvSpPr txBox="1"/>
          <p:nvPr/>
        </p:nvSpPr>
        <p:spPr>
          <a:xfrm>
            <a:off x="4040329" y="6013026"/>
            <a:ext cx="3965713" cy="584775"/>
          </a:xfrm>
          <a:prstGeom prst="rect">
            <a:avLst/>
          </a:prstGeom>
          <a:noFill/>
        </p:spPr>
        <p:txBody>
          <a:bodyPr wrap="square" rtlCol="0">
            <a:spAutoFit/>
          </a:bodyPr>
          <a:lstStyle/>
          <a:p>
            <a:r>
              <a:rPr lang="en-US" sz="3200" b="1" dirty="0"/>
              <a:t>Privacy breach</a:t>
            </a:r>
          </a:p>
        </p:txBody>
      </p:sp>
    </p:spTree>
    <p:extLst>
      <p:ext uri="{BB962C8B-B14F-4D97-AF65-F5344CB8AC3E}">
        <p14:creationId xmlns:p14="http://schemas.microsoft.com/office/powerpoint/2010/main" val="257881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a:extLst>
              <a:ext uri="{FF2B5EF4-FFF2-40B4-BE49-F238E27FC236}">
                <a16:creationId xmlns:a16="http://schemas.microsoft.com/office/drawing/2014/main" id="{0B29A90F-D786-3F46-BC8D-9EF717929C0F}"/>
              </a:ext>
            </a:extLst>
          </p:cNvPr>
          <p:cNvSpPr/>
          <p:nvPr/>
        </p:nvSpPr>
        <p:spPr>
          <a:xfrm>
            <a:off x="1331640" y="2334851"/>
            <a:ext cx="864096" cy="1214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628AC-E65B-EF41-A875-724CD7B48B9D}"/>
              </a:ext>
            </a:extLst>
          </p:cNvPr>
          <p:cNvSpPr>
            <a:spLocks noGrp="1"/>
          </p:cNvSpPr>
          <p:nvPr>
            <p:ph type="title"/>
          </p:nvPr>
        </p:nvSpPr>
        <p:spPr/>
        <p:txBody>
          <a:bodyPr/>
          <a:lstStyle/>
          <a:p>
            <a:r>
              <a:rPr lang="en-US" dirty="0"/>
              <a:t>Differential privacy</a:t>
            </a:r>
          </a:p>
        </p:txBody>
      </p:sp>
      <p:sp>
        <p:nvSpPr>
          <p:cNvPr id="4" name="Slide Number Placeholder 3">
            <a:extLst>
              <a:ext uri="{FF2B5EF4-FFF2-40B4-BE49-F238E27FC236}">
                <a16:creationId xmlns:a16="http://schemas.microsoft.com/office/drawing/2014/main" id="{C79D9741-1859-984F-8070-E663133C95EA}"/>
              </a:ext>
            </a:extLst>
          </p:cNvPr>
          <p:cNvSpPr>
            <a:spLocks noGrp="1"/>
          </p:cNvSpPr>
          <p:nvPr>
            <p:ph type="sldNum" sz="quarter" idx="12"/>
          </p:nvPr>
        </p:nvSpPr>
        <p:spPr/>
        <p:txBody>
          <a:bodyPr/>
          <a:lstStyle/>
          <a:p>
            <a:fld id="{35B54189-C436-47D0-AC37-8484B13A8E13}" type="slidenum">
              <a:rPr lang="en-US" smtClean="0"/>
              <a:pPr/>
              <a:t>39</a:t>
            </a:fld>
            <a:endParaRPr lang="en-US"/>
          </a:p>
        </p:txBody>
      </p:sp>
      <p:pic>
        <p:nvPicPr>
          <p:cNvPr id="6" name="Picture 5">
            <a:extLst>
              <a:ext uri="{FF2B5EF4-FFF2-40B4-BE49-F238E27FC236}">
                <a16:creationId xmlns:a16="http://schemas.microsoft.com/office/drawing/2014/main" id="{6CC7D4A8-C7A7-E447-A2F4-AD0D2B74E5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4641" y="3126939"/>
            <a:ext cx="2075518" cy="1337606"/>
          </a:xfrm>
          <a:prstGeom prst="rect">
            <a:avLst/>
          </a:prstGeom>
        </p:spPr>
      </p:pic>
      <p:sp>
        <p:nvSpPr>
          <p:cNvPr id="7" name="Can 6">
            <a:extLst>
              <a:ext uri="{FF2B5EF4-FFF2-40B4-BE49-F238E27FC236}">
                <a16:creationId xmlns:a16="http://schemas.microsoft.com/office/drawing/2014/main" id="{9D3DF904-E7E4-1D4E-B942-C48E0407114F}"/>
              </a:ext>
            </a:extLst>
          </p:cNvPr>
          <p:cNvSpPr/>
          <p:nvPr/>
        </p:nvSpPr>
        <p:spPr>
          <a:xfrm>
            <a:off x="1331640" y="2118827"/>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9F7A9138-8D7E-F545-AA18-44943008D217}"/>
              </a:ext>
            </a:extLst>
          </p:cNvPr>
          <p:cNvSpPr/>
          <p:nvPr/>
        </p:nvSpPr>
        <p:spPr>
          <a:xfrm>
            <a:off x="1331640" y="4255260"/>
            <a:ext cx="864096" cy="121439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Can 9">
            <a:extLst>
              <a:ext uri="{FF2B5EF4-FFF2-40B4-BE49-F238E27FC236}">
                <a16:creationId xmlns:a16="http://schemas.microsoft.com/office/drawing/2014/main" id="{5B50A092-71F4-CD45-9C9A-A91BCCD554C7}"/>
              </a:ext>
            </a:extLst>
          </p:cNvPr>
          <p:cNvSpPr/>
          <p:nvPr/>
        </p:nvSpPr>
        <p:spPr>
          <a:xfrm>
            <a:off x="1331640" y="4039236"/>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4665AE3-F85D-E34E-8159-6302F6C915D3}"/>
              </a:ext>
            </a:extLst>
          </p:cNvPr>
          <p:cNvCxnSpPr/>
          <p:nvPr/>
        </p:nvCxnSpPr>
        <p:spPr>
          <a:xfrm>
            <a:off x="3059832" y="2838907"/>
            <a:ext cx="3240360" cy="864096"/>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64163FA-CE93-3643-A23C-81CDA58D8FEB}"/>
              </a:ext>
            </a:extLst>
          </p:cNvPr>
          <p:cNvCxnSpPr>
            <a:cxnSpLocks/>
          </p:cNvCxnSpPr>
          <p:nvPr/>
        </p:nvCxnSpPr>
        <p:spPr>
          <a:xfrm flipV="1">
            <a:off x="3060192" y="3890916"/>
            <a:ext cx="3240000" cy="89640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8" name="Cloud 17">
            <a:extLst>
              <a:ext uri="{FF2B5EF4-FFF2-40B4-BE49-F238E27FC236}">
                <a16:creationId xmlns:a16="http://schemas.microsoft.com/office/drawing/2014/main" id="{5F838121-7EEA-664A-831D-CF3F3B582D1D}"/>
              </a:ext>
            </a:extLst>
          </p:cNvPr>
          <p:cNvSpPr/>
          <p:nvPr/>
        </p:nvSpPr>
        <p:spPr>
          <a:xfrm>
            <a:off x="899592" y="3144044"/>
            <a:ext cx="1728192" cy="668803"/>
          </a:xfrm>
          <a:prstGeom prst="cloud">
            <a:avLst/>
          </a:prstGeom>
          <a:solidFill>
            <a:schemeClr val="bg1">
              <a:lumMod val="75000"/>
              <a:alpha val="83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t>
            </a:r>
          </a:p>
        </p:txBody>
      </p:sp>
      <p:sp>
        <p:nvSpPr>
          <p:cNvPr id="20" name="Cloud 19">
            <a:extLst>
              <a:ext uri="{FF2B5EF4-FFF2-40B4-BE49-F238E27FC236}">
                <a16:creationId xmlns:a16="http://schemas.microsoft.com/office/drawing/2014/main" id="{C588894C-B5A0-174A-94DF-82F787077218}"/>
              </a:ext>
            </a:extLst>
          </p:cNvPr>
          <p:cNvSpPr/>
          <p:nvPr/>
        </p:nvSpPr>
        <p:spPr>
          <a:xfrm>
            <a:off x="899592" y="5064453"/>
            <a:ext cx="1728192" cy="668803"/>
          </a:xfrm>
          <a:prstGeom prst="cloud">
            <a:avLst/>
          </a:prstGeom>
          <a:solidFill>
            <a:schemeClr val="bg1">
              <a:lumMod val="75000"/>
              <a:alpha val="83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a:t>
            </a:r>
          </a:p>
        </p:txBody>
      </p:sp>
      <p:sp>
        <p:nvSpPr>
          <p:cNvPr id="21" name="Rectangle 20">
            <a:extLst>
              <a:ext uri="{FF2B5EF4-FFF2-40B4-BE49-F238E27FC236}">
                <a16:creationId xmlns:a16="http://schemas.microsoft.com/office/drawing/2014/main" id="{07C4D001-DABC-9344-A939-F14E1F0089DA}"/>
              </a:ext>
            </a:extLst>
          </p:cNvPr>
          <p:cNvSpPr/>
          <p:nvPr/>
        </p:nvSpPr>
        <p:spPr>
          <a:xfrm>
            <a:off x="4351981" y="2866203"/>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BDEB2C-259B-0F4A-A37A-E9B880CFEDB3}"/>
              </a:ext>
            </a:extLst>
          </p:cNvPr>
          <p:cNvSpPr/>
          <p:nvPr/>
        </p:nvSpPr>
        <p:spPr>
          <a:xfrm rot="16200000">
            <a:off x="4351981" y="2866202"/>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028A6D-3D9F-D642-BD29-BCA4E4428376}"/>
              </a:ext>
            </a:extLst>
          </p:cNvPr>
          <p:cNvSpPr/>
          <p:nvPr/>
        </p:nvSpPr>
        <p:spPr>
          <a:xfrm rot="13468583">
            <a:off x="4356198" y="2866201"/>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E657D60-27BA-9840-B966-2D6159513526}"/>
              </a:ext>
            </a:extLst>
          </p:cNvPr>
          <p:cNvSpPr/>
          <p:nvPr/>
        </p:nvSpPr>
        <p:spPr>
          <a:xfrm rot="8121771">
            <a:off x="4356731" y="2866200"/>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E0A760-0118-EE45-807C-16307C98CB82}"/>
              </a:ext>
            </a:extLst>
          </p:cNvPr>
          <p:cNvSpPr/>
          <p:nvPr/>
        </p:nvSpPr>
        <p:spPr>
          <a:xfrm>
            <a:off x="4163339" y="2943641"/>
            <a:ext cx="521300" cy="52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89EC5DA-AF6C-514A-9DA2-3DBBAC728339}"/>
              </a:ext>
            </a:extLst>
          </p:cNvPr>
          <p:cNvSpPr/>
          <p:nvPr/>
        </p:nvSpPr>
        <p:spPr>
          <a:xfrm rot="21368781">
            <a:off x="4347714" y="2879795"/>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AEFF6B-FA56-0A45-ACDF-B37E4DEF03FE}"/>
              </a:ext>
            </a:extLst>
          </p:cNvPr>
          <p:cNvSpPr/>
          <p:nvPr/>
        </p:nvSpPr>
        <p:spPr>
          <a:xfrm rot="15968781">
            <a:off x="4347714" y="2879794"/>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EF29B8-E8FB-B04A-ABB0-08B83E53ACE6}"/>
              </a:ext>
            </a:extLst>
          </p:cNvPr>
          <p:cNvSpPr/>
          <p:nvPr/>
        </p:nvSpPr>
        <p:spPr>
          <a:xfrm rot="13237364">
            <a:off x="4351931" y="2879793"/>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704266-1962-5540-B6BF-FF8017B29622}"/>
              </a:ext>
            </a:extLst>
          </p:cNvPr>
          <p:cNvSpPr/>
          <p:nvPr/>
        </p:nvSpPr>
        <p:spPr>
          <a:xfrm rot="7890552">
            <a:off x="4352464" y="2879792"/>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22238A3-8DBA-ED44-8D41-31C8B29F22DC}"/>
              </a:ext>
            </a:extLst>
          </p:cNvPr>
          <p:cNvSpPr/>
          <p:nvPr/>
        </p:nvSpPr>
        <p:spPr>
          <a:xfrm rot="21368781">
            <a:off x="4159072" y="2957233"/>
            <a:ext cx="521300" cy="521300"/>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a16="http://schemas.microsoft.com/office/drawing/2014/main" id="{3F2DE2C8-617C-7E4E-B6C9-A346E5C25246}"/>
              </a:ext>
            </a:extLst>
          </p:cNvPr>
          <p:cNvSpPr/>
          <p:nvPr/>
        </p:nvSpPr>
        <p:spPr>
          <a:xfrm>
            <a:off x="4351980" y="4093057"/>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266BA8-0F97-F14D-8168-07854D1AFCCB}"/>
              </a:ext>
            </a:extLst>
          </p:cNvPr>
          <p:cNvSpPr/>
          <p:nvPr/>
        </p:nvSpPr>
        <p:spPr>
          <a:xfrm rot="16200000">
            <a:off x="4351980" y="4093056"/>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C73F07-3C12-4D42-97B4-1F8F5881A852}"/>
              </a:ext>
            </a:extLst>
          </p:cNvPr>
          <p:cNvSpPr/>
          <p:nvPr/>
        </p:nvSpPr>
        <p:spPr>
          <a:xfrm rot="13468583">
            <a:off x="4356197" y="4093055"/>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55E8A1D-2ECF-2B4A-86D4-3F35DDECF2C6}"/>
              </a:ext>
            </a:extLst>
          </p:cNvPr>
          <p:cNvSpPr/>
          <p:nvPr/>
        </p:nvSpPr>
        <p:spPr>
          <a:xfrm rot="8121771">
            <a:off x="4356730" y="4093054"/>
            <a:ext cx="144016" cy="676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6DDAEE-1E23-2045-BD75-21AFB007DA51}"/>
              </a:ext>
            </a:extLst>
          </p:cNvPr>
          <p:cNvSpPr/>
          <p:nvPr/>
        </p:nvSpPr>
        <p:spPr>
          <a:xfrm>
            <a:off x="4163338" y="4170495"/>
            <a:ext cx="521300" cy="52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10BDF6-CBC1-484D-9F99-1EA492BBFD78}"/>
              </a:ext>
            </a:extLst>
          </p:cNvPr>
          <p:cNvSpPr/>
          <p:nvPr/>
        </p:nvSpPr>
        <p:spPr>
          <a:xfrm rot="21368781">
            <a:off x="4347713" y="4106649"/>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7EB8EE-BF08-9446-8A8B-845CF6F678BB}"/>
              </a:ext>
            </a:extLst>
          </p:cNvPr>
          <p:cNvSpPr/>
          <p:nvPr/>
        </p:nvSpPr>
        <p:spPr>
          <a:xfrm rot="15968781">
            <a:off x="4347713" y="4106648"/>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B1A15E-31E7-3A43-84AF-74087AFE1639}"/>
              </a:ext>
            </a:extLst>
          </p:cNvPr>
          <p:cNvSpPr/>
          <p:nvPr/>
        </p:nvSpPr>
        <p:spPr>
          <a:xfrm rot="13237364">
            <a:off x="4351930" y="4106647"/>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ED7055-D752-2C41-B121-225857800F72}"/>
              </a:ext>
            </a:extLst>
          </p:cNvPr>
          <p:cNvSpPr/>
          <p:nvPr/>
        </p:nvSpPr>
        <p:spPr>
          <a:xfrm rot="7890552">
            <a:off x="4352463" y="4106646"/>
            <a:ext cx="144016" cy="676183"/>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2C94352-677C-424E-8C4E-5A360087A46C}"/>
              </a:ext>
            </a:extLst>
          </p:cNvPr>
          <p:cNvSpPr/>
          <p:nvPr/>
        </p:nvSpPr>
        <p:spPr>
          <a:xfrm rot="21368781">
            <a:off x="4159071" y="4184087"/>
            <a:ext cx="521300" cy="521300"/>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1" name="TextBox 40">
            <a:extLst>
              <a:ext uri="{FF2B5EF4-FFF2-40B4-BE49-F238E27FC236}">
                <a16:creationId xmlns:a16="http://schemas.microsoft.com/office/drawing/2014/main" id="{0D8C639B-DA2F-EE4F-A84B-F40C28835419}"/>
              </a:ext>
            </a:extLst>
          </p:cNvPr>
          <p:cNvSpPr txBox="1"/>
          <p:nvPr/>
        </p:nvSpPr>
        <p:spPr>
          <a:xfrm>
            <a:off x="314598" y="1196752"/>
            <a:ext cx="8740080" cy="830997"/>
          </a:xfrm>
          <a:prstGeom prst="rect">
            <a:avLst/>
          </a:prstGeom>
          <a:noFill/>
        </p:spPr>
        <p:txBody>
          <a:bodyPr wrap="square" rtlCol="0">
            <a:spAutoFit/>
          </a:bodyPr>
          <a:lstStyle/>
          <a:p>
            <a:r>
              <a:rPr lang="en-US" dirty="0"/>
              <a:t>A randomized algorithm is differentially private if the difference in the results is statistically insignificant for neighboring databases</a:t>
            </a:r>
          </a:p>
        </p:txBody>
      </p:sp>
      <p:sp>
        <p:nvSpPr>
          <p:cNvPr id="42" name="TextBox 41">
            <a:extLst>
              <a:ext uri="{FF2B5EF4-FFF2-40B4-BE49-F238E27FC236}">
                <a16:creationId xmlns:a16="http://schemas.microsoft.com/office/drawing/2014/main" id="{705B9CB3-DEB9-9D43-935C-92703B59C757}"/>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More rigorous privacy guarantees</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B3ADBCB-20C5-B74A-B1D8-2167E9AD0C90}"/>
                  </a:ext>
                </a:extLst>
              </p:cNvPr>
              <p:cNvSpPr txBox="1"/>
              <p:nvPr/>
            </p:nvSpPr>
            <p:spPr>
              <a:xfrm>
                <a:off x="5272029" y="5398854"/>
                <a:ext cx="2925224" cy="784510"/>
              </a:xfrm>
              <a:prstGeom prst="rect">
                <a:avLst/>
              </a:prstGeom>
              <a:noFill/>
            </p:spPr>
            <p:txBody>
              <a:bodyPr wrap="non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𝑟</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𝑌</m:t>
                        </m:r>
                        <m:r>
                          <a:rPr lang="en-US" sz="3200" b="0" i="1" smtClean="0">
                            <a:latin typeface="Cambria Math" panose="02040503050406030204" pitchFamily="18" charset="0"/>
                          </a:rPr>
                          <m:t>)</m:t>
                        </m:r>
                      </m:num>
                      <m:den>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𝑟</m:t>
                            </m:r>
                            <m:r>
                              <a:rPr lang="en-US" sz="3200" i="1">
                                <a:latin typeface="Cambria Math" panose="02040503050406030204" pitchFamily="18" charset="0"/>
                              </a:rPr>
                              <m:t> </m:t>
                            </m:r>
                          </m:sub>
                        </m:sSub>
                        <m:r>
                          <a:rPr lang="en-US" sz="3200" i="1">
                            <a:latin typeface="Cambria Math" panose="02040503050406030204" pitchFamily="18" charset="0"/>
                          </a:rPr>
                          <m:t>(</m:t>
                        </m:r>
                        <m:r>
                          <a:rPr lang="en-US" sz="3200" i="1">
                            <a:latin typeface="Cambria Math" panose="02040503050406030204" pitchFamily="18" charset="0"/>
                          </a:rPr>
                          <m:t>𝐴</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𝐷</m:t>
                            </m:r>
                          </m:e>
                          <m:sub>
                            <m:r>
                              <a:rPr lang="en-US" sz="3200" b="0" i="1" smtClean="0">
                                <a:latin typeface="Cambria Math" panose="02040503050406030204" pitchFamily="18" charset="0"/>
                              </a:rPr>
                              <m:t>2</m:t>
                            </m:r>
                          </m:sub>
                        </m:sSub>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𝑌</m:t>
                        </m:r>
                        <m:r>
                          <a:rPr lang="en-US" sz="3200" i="1">
                            <a:latin typeface="Cambria Math" panose="02040503050406030204" pitchFamily="18" charset="0"/>
                          </a:rPr>
                          <m:t>)</m:t>
                        </m:r>
                      </m:den>
                    </m:f>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𝑒</m:t>
                        </m:r>
                      </m:e>
                      <m:sup>
                        <m:r>
                          <a:rPr lang="el-GR" sz="3200" b="0" i="1" smtClean="0">
                            <a:latin typeface="Cambria Math" panose="02040503050406030204" pitchFamily="18" charset="0"/>
                            <a:ea typeface="Cambria Math" panose="02040503050406030204" pitchFamily="18" charset="0"/>
                          </a:rPr>
                          <m:t>𝜀</m:t>
                        </m:r>
                      </m:sup>
                    </m:sSup>
                  </m:oMath>
                </a14:m>
                <a:r>
                  <a:rPr lang="en-US" sz="3200" dirty="0"/>
                  <a:t> </a:t>
                </a:r>
              </a:p>
            </p:txBody>
          </p:sp>
        </mc:Choice>
        <mc:Fallback xmlns="">
          <p:sp>
            <p:nvSpPr>
              <p:cNvPr id="44" name="TextBox 43">
                <a:extLst>
                  <a:ext uri="{FF2B5EF4-FFF2-40B4-BE49-F238E27FC236}">
                    <a16:creationId xmlns:a16="http://schemas.microsoft.com/office/drawing/2014/main" id="{2B3ADBCB-20C5-B74A-B1D8-2167E9AD0C90}"/>
                  </a:ext>
                </a:extLst>
              </p:cNvPr>
              <p:cNvSpPr txBox="1">
                <a:spLocks noRot="1" noChangeAspect="1" noMove="1" noResize="1" noEditPoints="1" noAdjustHandles="1" noChangeArrowheads="1" noChangeShapeType="1" noTextEdit="1"/>
              </p:cNvSpPr>
              <p:nvPr/>
            </p:nvSpPr>
            <p:spPr>
              <a:xfrm>
                <a:off x="5272029" y="5398854"/>
                <a:ext cx="2925224" cy="784510"/>
              </a:xfrm>
              <a:prstGeom prst="rect">
                <a:avLst/>
              </a:prstGeom>
              <a:blipFill>
                <a:blip r:embed="rId4"/>
                <a:stretch>
                  <a:fillRect l="-3030" t="-1587" b="-20635"/>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ADEF6F64-216D-0B44-A054-FFA914714BAF}"/>
              </a:ext>
            </a:extLst>
          </p:cNvPr>
          <p:cNvSpPr txBox="1"/>
          <p:nvPr/>
        </p:nvSpPr>
        <p:spPr>
          <a:xfrm>
            <a:off x="3419872" y="4986979"/>
            <a:ext cx="3969356" cy="461665"/>
          </a:xfrm>
          <a:prstGeom prst="rect">
            <a:avLst/>
          </a:prstGeom>
          <a:noFill/>
        </p:spPr>
        <p:txBody>
          <a:bodyPr wrap="square" rtlCol="0">
            <a:spAutoFit/>
          </a:bodyPr>
          <a:lstStyle/>
          <a:p>
            <a:r>
              <a:rPr lang="en-US" dirty="0"/>
              <a:t>A is </a:t>
            </a:r>
            <a:r>
              <a:rPr lang="el-GR" dirty="0"/>
              <a:t>ε-</a:t>
            </a:r>
            <a:r>
              <a:rPr lang="en-US" dirty="0"/>
              <a:t>differentially private </a:t>
            </a:r>
            <a:r>
              <a:rPr lang="en-US" dirty="0" err="1"/>
              <a:t>iff</a:t>
            </a:r>
            <a:endParaRPr lang="en-US" dirty="0"/>
          </a:p>
        </p:txBody>
      </p:sp>
      <p:sp>
        <p:nvSpPr>
          <p:cNvPr id="3" name="TextBox 2">
            <a:extLst>
              <a:ext uri="{FF2B5EF4-FFF2-40B4-BE49-F238E27FC236}">
                <a16:creationId xmlns:a16="http://schemas.microsoft.com/office/drawing/2014/main" id="{C5EE21FF-3920-B745-AD9D-F56403C4F14B}"/>
              </a:ext>
            </a:extLst>
          </p:cNvPr>
          <p:cNvSpPr txBox="1"/>
          <p:nvPr/>
        </p:nvSpPr>
        <p:spPr>
          <a:xfrm>
            <a:off x="6992127" y="2635758"/>
            <a:ext cx="512972" cy="769441"/>
          </a:xfrm>
          <a:prstGeom prst="rect">
            <a:avLst/>
          </a:prstGeom>
          <a:noFill/>
        </p:spPr>
        <p:txBody>
          <a:bodyPr wrap="square" rtlCol="0">
            <a:spAutoFit/>
          </a:bodyPr>
          <a:lstStyle/>
          <a:p>
            <a:r>
              <a:rPr lang="en-US" sz="4400" dirty="0"/>
              <a:t>?</a:t>
            </a:r>
          </a:p>
        </p:txBody>
      </p:sp>
      <p:sp>
        <p:nvSpPr>
          <p:cNvPr id="43" name="TextBox 42">
            <a:extLst>
              <a:ext uri="{FF2B5EF4-FFF2-40B4-BE49-F238E27FC236}">
                <a16:creationId xmlns:a16="http://schemas.microsoft.com/office/drawing/2014/main" id="{BEF69E52-AF53-EB4C-964B-6AC8655ED02C}"/>
              </a:ext>
            </a:extLst>
          </p:cNvPr>
          <p:cNvSpPr txBox="1"/>
          <p:nvPr/>
        </p:nvSpPr>
        <p:spPr>
          <a:xfrm>
            <a:off x="7515914" y="2307066"/>
            <a:ext cx="512972" cy="769441"/>
          </a:xfrm>
          <a:prstGeom prst="rect">
            <a:avLst/>
          </a:prstGeom>
          <a:noFill/>
        </p:spPr>
        <p:txBody>
          <a:bodyPr wrap="square" rtlCol="0">
            <a:spAutoFit/>
          </a:bodyPr>
          <a:lstStyle/>
          <a:p>
            <a:r>
              <a:rPr lang="en-US" sz="4400" dirty="0"/>
              <a:t>?</a:t>
            </a:r>
          </a:p>
        </p:txBody>
      </p:sp>
      <p:sp>
        <p:nvSpPr>
          <p:cNvPr id="46" name="TextBox 45">
            <a:extLst>
              <a:ext uri="{FF2B5EF4-FFF2-40B4-BE49-F238E27FC236}">
                <a16:creationId xmlns:a16="http://schemas.microsoft.com/office/drawing/2014/main" id="{EB3368EC-19CA-724F-9412-BA0488C0CA00}"/>
              </a:ext>
            </a:extLst>
          </p:cNvPr>
          <p:cNvSpPr txBox="1"/>
          <p:nvPr/>
        </p:nvSpPr>
        <p:spPr>
          <a:xfrm>
            <a:off x="7917342" y="2640991"/>
            <a:ext cx="512972" cy="769441"/>
          </a:xfrm>
          <a:prstGeom prst="rect">
            <a:avLst/>
          </a:prstGeom>
          <a:noFill/>
        </p:spPr>
        <p:txBody>
          <a:bodyPr wrap="square" rtlCol="0">
            <a:spAutoFit/>
          </a:bodyPr>
          <a:lstStyle/>
          <a:p>
            <a:r>
              <a:rPr lang="en-US" sz="4400" dirty="0"/>
              <a:t>?</a:t>
            </a:r>
          </a:p>
        </p:txBody>
      </p:sp>
      <p:sp>
        <p:nvSpPr>
          <p:cNvPr id="5" name="TextBox 4">
            <a:extLst>
              <a:ext uri="{FF2B5EF4-FFF2-40B4-BE49-F238E27FC236}">
                <a16:creationId xmlns:a16="http://schemas.microsoft.com/office/drawing/2014/main" id="{0F213216-6D96-DA4D-B640-B6FFB96CFDFF}"/>
              </a:ext>
            </a:extLst>
          </p:cNvPr>
          <p:cNvSpPr txBox="1"/>
          <p:nvPr/>
        </p:nvSpPr>
        <p:spPr>
          <a:xfrm>
            <a:off x="2834702" y="2106876"/>
            <a:ext cx="5487326" cy="461665"/>
          </a:xfrm>
          <a:prstGeom prst="rect">
            <a:avLst/>
          </a:prstGeom>
          <a:noFill/>
        </p:spPr>
        <p:txBody>
          <a:bodyPr wrap="square" rtlCol="0">
            <a:spAutoFit/>
          </a:bodyPr>
          <a:lstStyle/>
          <a:p>
            <a:r>
              <a:rPr lang="en-US" dirty="0"/>
              <a:t>Neighboring=differ in at most one element</a:t>
            </a:r>
          </a:p>
        </p:txBody>
      </p:sp>
    </p:spTree>
    <p:extLst>
      <p:ext uri="{BB962C8B-B14F-4D97-AF65-F5344CB8AC3E}">
        <p14:creationId xmlns:p14="http://schemas.microsoft.com/office/powerpoint/2010/main" val="21024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p:bldP spid="45"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8708-7DC1-894B-AD96-E3609C538323}"/>
              </a:ext>
            </a:extLst>
          </p:cNvPr>
          <p:cNvSpPr>
            <a:spLocks noGrp="1"/>
          </p:cNvSpPr>
          <p:nvPr>
            <p:ph type="title"/>
          </p:nvPr>
        </p:nvSpPr>
        <p:spPr>
          <a:xfrm>
            <a:off x="0" y="274638"/>
            <a:ext cx="9144000" cy="792162"/>
          </a:xfrm>
        </p:spPr>
        <p:txBody>
          <a:bodyPr/>
          <a:lstStyle/>
          <a:p>
            <a:r>
              <a:rPr lang="en-US" dirty="0"/>
              <a:t>A small note: security is not privacy</a:t>
            </a:r>
          </a:p>
        </p:txBody>
      </p:sp>
      <p:sp>
        <p:nvSpPr>
          <p:cNvPr id="4" name="Slide Number Placeholder 3">
            <a:extLst>
              <a:ext uri="{FF2B5EF4-FFF2-40B4-BE49-F238E27FC236}">
                <a16:creationId xmlns:a16="http://schemas.microsoft.com/office/drawing/2014/main" id="{D2D286C7-F89F-3E45-A3A0-4B901041883C}"/>
              </a:ext>
            </a:extLst>
          </p:cNvPr>
          <p:cNvSpPr>
            <a:spLocks noGrp="1"/>
          </p:cNvSpPr>
          <p:nvPr>
            <p:ph type="sldNum" sz="quarter" idx="12"/>
          </p:nvPr>
        </p:nvSpPr>
        <p:spPr/>
        <p:txBody>
          <a:bodyPr/>
          <a:lstStyle/>
          <a:p>
            <a:fld id="{35B54189-C436-47D0-AC37-8484B13A8E13}" type="slidenum">
              <a:rPr lang="en-US" smtClean="0"/>
              <a:pPr/>
              <a:t>4</a:t>
            </a:fld>
            <a:endParaRPr lang="en-US"/>
          </a:p>
        </p:txBody>
      </p:sp>
      <p:sp>
        <p:nvSpPr>
          <p:cNvPr id="5" name="TextBox 4">
            <a:extLst>
              <a:ext uri="{FF2B5EF4-FFF2-40B4-BE49-F238E27FC236}">
                <a16:creationId xmlns:a16="http://schemas.microsoft.com/office/drawing/2014/main" id="{F95F3486-EB80-3541-B86F-CC55F704C2C8}"/>
              </a:ext>
            </a:extLst>
          </p:cNvPr>
          <p:cNvSpPr txBox="1"/>
          <p:nvPr/>
        </p:nvSpPr>
        <p:spPr>
          <a:xfrm>
            <a:off x="1188910" y="2060848"/>
            <a:ext cx="7128792" cy="523220"/>
          </a:xfrm>
          <a:prstGeom prst="rect">
            <a:avLst/>
          </a:prstGeom>
          <a:noFill/>
        </p:spPr>
        <p:txBody>
          <a:bodyPr wrap="square" rtlCol="0">
            <a:spAutoFit/>
          </a:bodyPr>
          <a:lstStyle/>
          <a:p>
            <a:r>
              <a:rPr lang="en-US" sz="2800" dirty="0"/>
              <a:t>Security		who accesses information</a:t>
            </a:r>
          </a:p>
        </p:txBody>
      </p:sp>
      <p:sp>
        <p:nvSpPr>
          <p:cNvPr id="6" name="TextBox 5">
            <a:extLst>
              <a:ext uri="{FF2B5EF4-FFF2-40B4-BE49-F238E27FC236}">
                <a16:creationId xmlns:a16="http://schemas.microsoft.com/office/drawing/2014/main" id="{F3A07AA0-FAB6-CD4E-8A3A-08D42269BEE1}"/>
              </a:ext>
            </a:extLst>
          </p:cNvPr>
          <p:cNvSpPr txBox="1"/>
          <p:nvPr/>
        </p:nvSpPr>
        <p:spPr>
          <a:xfrm>
            <a:off x="1188910" y="3213720"/>
            <a:ext cx="7920880" cy="523220"/>
          </a:xfrm>
          <a:prstGeom prst="rect">
            <a:avLst/>
          </a:prstGeom>
          <a:noFill/>
        </p:spPr>
        <p:txBody>
          <a:bodyPr wrap="square" rtlCol="0">
            <a:spAutoFit/>
          </a:bodyPr>
          <a:lstStyle/>
          <a:p>
            <a:r>
              <a:rPr lang="en-US" sz="2800" dirty="0"/>
              <a:t>Privacy 		what information to release</a:t>
            </a:r>
          </a:p>
        </p:txBody>
      </p:sp>
      <p:sp>
        <p:nvSpPr>
          <p:cNvPr id="7" name="Right Arrow 6">
            <a:extLst>
              <a:ext uri="{FF2B5EF4-FFF2-40B4-BE49-F238E27FC236}">
                <a16:creationId xmlns:a16="http://schemas.microsoft.com/office/drawing/2014/main" id="{697AF448-B64E-554A-8162-DC4FF5EFD87D}"/>
              </a:ext>
            </a:extLst>
          </p:cNvPr>
          <p:cNvSpPr/>
          <p:nvPr/>
        </p:nvSpPr>
        <p:spPr>
          <a:xfrm>
            <a:off x="2917102" y="2188350"/>
            <a:ext cx="720080"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81830954-9822-1D46-AA99-964527AA192F}"/>
              </a:ext>
            </a:extLst>
          </p:cNvPr>
          <p:cNvSpPr/>
          <p:nvPr/>
        </p:nvSpPr>
        <p:spPr>
          <a:xfrm>
            <a:off x="2917102" y="3315653"/>
            <a:ext cx="720080"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EF74EEF-421E-E24C-8B8C-FEAC0E752370}"/>
              </a:ext>
            </a:extLst>
          </p:cNvPr>
          <p:cNvCxnSpPr/>
          <p:nvPr/>
        </p:nvCxnSpPr>
        <p:spPr>
          <a:xfrm>
            <a:off x="3961218" y="2975047"/>
            <a:ext cx="64807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DB95C9-668B-7C42-BC5C-F72D183AF5D6}"/>
              </a:ext>
            </a:extLst>
          </p:cNvPr>
          <p:cNvCxnSpPr/>
          <p:nvPr/>
        </p:nvCxnSpPr>
        <p:spPr>
          <a:xfrm>
            <a:off x="3961218" y="2831031"/>
            <a:ext cx="64807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DEA387-5908-3144-8A80-34E6C212E28A}"/>
              </a:ext>
            </a:extLst>
          </p:cNvPr>
          <p:cNvCxnSpPr>
            <a:cxnSpLocks/>
          </p:cNvCxnSpPr>
          <p:nvPr/>
        </p:nvCxnSpPr>
        <p:spPr>
          <a:xfrm flipV="1">
            <a:off x="4139952" y="2688096"/>
            <a:ext cx="289318" cy="3808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4421C68-905C-8242-AFD0-C2EB75FFDB76}"/>
              </a:ext>
            </a:extLst>
          </p:cNvPr>
          <p:cNvSpPr txBox="1"/>
          <p:nvPr/>
        </p:nvSpPr>
        <p:spPr>
          <a:xfrm>
            <a:off x="685497" y="4520735"/>
            <a:ext cx="8135618" cy="1077218"/>
          </a:xfrm>
          <a:prstGeom prst="rect">
            <a:avLst/>
          </a:prstGeom>
          <a:noFill/>
        </p:spPr>
        <p:txBody>
          <a:bodyPr wrap="square" rtlCol="0">
            <a:spAutoFit/>
          </a:bodyPr>
          <a:lstStyle/>
          <a:p>
            <a:pPr marL="342900" indent="-342900">
              <a:buFont typeface="Arial" panose="020B0604020202020204" pitchFamily="34" charset="0"/>
              <a:buChar char="•"/>
            </a:pPr>
            <a:r>
              <a:rPr lang="en-US" sz="3200" dirty="0"/>
              <a:t>Related areas but different objectives</a:t>
            </a:r>
          </a:p>
          <a:p>
            <a:pPr marL="342900" indent="-342900">
              <a:buFont typeface="Arial" panose="020B0604020202020204" pitchFamily="34" charset="0"/>
              <a:buChar char="•"/>
            </a:pPr>
            <a:r>
              <a:rPr lang="en-US" sz="3200" dirty="0"/>
              <a:t>Security protects from direct disclosure</a:t>
            </a:r>
          </a:p>
        </p:txBody>
      </p:sp>
      <p:pic>
        <p:nvPicPr>
          <p:cNvPr id="13" name="Picture 12">
            <a:extLst>
              <a:ext uri="{FF2B5EF4-FFF2-40B4-BE49-F238E27FC236}">
                <a16:creationId xmlns:a16="http://schemas.microsoft.com/office/drawing/2014/main" id="{4F30DDAA-904F-0F48-8560-5E7171CDE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777" y="1975395"/>
            <a:ext cx="531440" cy="694125"/>
          </a:xfrm>
          <a:prstGeom prst="rect">
            <a:avLst/>
          </a:prstGeom>
        </p:spPr>
      </p:pic>
      <p:pic>
        <p:nvPicPr>
          <p:cNvPr id="18" name="Picture 17">
            <a:extLst>
              <a:ext uri="{FF2B5EF4-FFF2-40B4-BE49-F238E27FC236}">
                <a16:creationId xmlns:a16="http://schemas.microsoft.com/office/drawing/2014/main" id="{BFEAA1E2-7B7B-AB4B-B977-D19702355D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590" t="-1" r="15824" b="-11434"/>
          <a:stretch/>
        </p:blipFill>
        <p:spPr>
          <a:xfrm>
            <a:off x="306812" y="3087230"/>
            <a:ext cx="757370" cy="816886"/>
          </a:xfrm>
          <a:prstGeom prst="rect">
            <a:avLst/>
          </a:prstGeom>
        </p:spPr>
      </p:pic>
    </p:spTree>
    <p:extLst>
      <p:ext uri="{BB962C8B-B14F-4D97-AF65-F5344CB8AC3E}">
        <p14:creationId xmlns:p14="http://schemas.microsoft.com/office/powerpoint/2010/main" val="1283816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1FC9-C463-7A41-9133-2CE4688C23BE}"/>
              </a:ext>
            </a:extLst>
          </p:cNvPr>
          <p:cNvSpPr>
            <a:spLocks noGrp="1"/>
          </p:cNvSpPr>
          <p:nvPr>
            <p:ph type="title"/>
          </p:nvPr>
        </p:nvSpPr>
        <p:spPr/>
        <p:txBody>
          <a:bodyPr/>
          <a:lstStyle/>
          <a:p>
            <a:r>
              <a:rPr lang="en-US" dirty="0"/>
              <a:t>The strength of differential privacy</a:t>
            </a:r>
          </a:p>
        </p:txBody>
      </p:sp>
      <p:sp>
        <p:nvSpPr>
          <p:cNvPr id="4" name="Slide Number Placeholder 3">
            <a:extLst>
              <a:ext uri="{FF2B5EF4-FFF2-40B4-BE49-F238E27FC236}">
                <a16:creationId xmlns:a16="http://schemas.microsoft.com/office/drawing/2014/main" id="{2EA3D841-090F-5148-BD76-434C13610632}"/>
              </a:ext>
            </a:extLst>
          </p:cNvPr>
          <p:cNvSpPr>
            <a:spLocks noGrp="1"/>
          </p:cNvSpPr>
          <p:nvPr>
            <p:ph type="sldNum" sz="quarter" idx="12"/>
          </p:nvPr>
        </p:nvSpPr>
        <p:spPr/>
        <p:txBody>
          <a:bodyPr/>
          <a:lstStyle/>
          <a:p>
            <a:fld id="{35B54189-C436-47D0-AC37-8484B13A8E13}" type="slidenum">
              <a:rPr lang="en-US" smtClean="0"/>
              <a:pPr/>
              <a:t>40</a:t>
            </a:fld>
            <a:endParaRPr lang="en-US"/>
          </a:p>
        </p:txBody>
      </p:sp>
      <p:sp>
        <p:nvSpPr>
          <p:cNvPr id="5" name="TextBox 4">
            <a:extLst>
              <a:ext uri="{FF2B5EF4-FFF2-40B4-BE49-F238E27FC236}">
                <a16:creationId xmlns:a16="http://schemas.microsoft.com/office/drawing/2014/main" id="{E9F25AFC-229C-1A48-8275-93AB5D1CC096}"/>
              </a:ext>
            </a:extLst>
          </p:cNvPr>
          <p:cNvSpPr txBox="1"/>
          <p:nvPr/>
        </p:nvSpPr>
        <p:spPr>
          <a:xfrm>
            <a:off x="1547664" y="1772816"/>
            <a:ext cx="864096" cy="923330"/>
          </a:xfrm>
          <a:prstGeom prst="rect">
            <a:avLst/>
          </a:prstGeom>
          <a:noFill/>
        </p:spPr>
        <p:txBody>
          <a:bodyPr wrap="square" rtlCol="0">
            <a:spAutoFit/>
          </a:bodyPr>
          <a:lstStyle/>
          <a:p>
            <a:r>
              <a:rPr lang="en-US" sz="5400" dirty="0"/>
              <a:t>👧</a:t>
            </a:r>
          </a:p>
        </p:txBody>
      </p:sp>
      <p:sp>
        <p:nvSpPr>
          <p:cNvPr id="6" name="TextBox 5">
            <a:extLst>
              <a:ext uri="{FF2B5EF4-FFF2-40B4-BE49-F238E27FC236}">
                <a16:creationId xmlns:a16="http://schemas.microsoft.com/office/drawing/2014/main" id="{E072D3B8-E1FD-BB44-B2B8-85DFE3FBFB68}"/>
              </a:ext>
            </a:extLst>
          </p:cNvPr>
          <p:cNvSpPr txBox="1"/>
          <p:nvPr/>
        </p:nvSpPr>
        <p:spPr>
          <a:xfrm>
            <a:off x="1295636" y="1311151"/>
            <a:ext cx="1368152" cy="461665"/>
          </a:xfrm>
          <a:prstGeom prst="rect">
            <a:avLst/>
          </a:prstGeom>
          <a:noFill/>
        </p:spPr>
        <p:txBody>
          <a:bodyPr wrap="square" rtlCol="0">
            <a:spAutoFit/>
          </a:bodyPr>
          <a:lstStyle/>
          <a:p>
            <a:pPr algn="ctr"/>
            <a:r>
              <a:rPr lang="en-US" dirty="0"/>
              <a:t>Alice</a:t>
            </a:r>
          </a:p>
        </p:txBody>
      </p:sp>
      <p:sp>
        <p:nvSpPr>
          <p:cNvPr id="7" name="TextBox 6">
            <a:extLst>
              <a:ext uri="{FF2B5EF4-FFF2-40B4-BE49-F238E27FC236}">
                <a16:creationId xmlns:a16="http://schemas.microsoft.com/office/drawing/2014/main" id="{2798B241-4514-3E49-998C-77E33930042C}"/>
              </a:ext>
            </a:extLst>
          </p:cNvPr>
          <p:cNvSpPr txBox="1"/>
          <p:nvPr/>
        </p:nvSpPr>
        <p:spPr>
          <a:xfrm>
            <a:off x="6331888" y="1311151"/>
            <a:ext cx="1368152" cy="461665"/>
          </a:xfrm>
          <a:prstGeom prst="rect">
            <a:avLst/>
          </a:prstGeom>
          <a:noFill/>
        </p:spPr>
        <p:txBody>
          <a:bodyPr wrap="square" rtlCol="0">
            <a:spAutoFit/>
          </a:bodyPr>
          <a:lstStyle/>
          <a:p>
            <a:pPr algn="ctr"/>
            <a:r>
              <a:rPr lang="en-US" dirty="0"/>
              <a:t>Bob</a:t>
            </a:r>
          </a:p>
        </p:txBody>
      </p:sp>
      <p:sp>
        <p:nvSpPr>
          <p:cNvPr id="8" name="TextBox 7">
            <a:extLst>
              <a:ext uri="{FF2B5EF4-FFF2-40B4-BE49-F238E27FC236}">
                <a16:creationId xmlns:a16="http://schemas.microsoft.com/office/drawing/2014/main" id="{4BFA12EE-7E41-7E44-8DF7-3C61DE356352}"/>
              </a:ext>
            </a:extLst>
          </p:cNvPr>
          <p:cNvSpPr txBox="1"/>
          <p:nvPr/>
        </p:nvSpPr>
        <p:spPr>
          <a:xfrm>
            <a:off x="6563760" y="1772816"/>
            <a:ext cx="904408" cy="923330"/>
          </a:xfrm>
          <a:prstGeom prst="rect">
            <a:avLst/>
          </a:prstGeom>
          <a:noFill/>
        </p:spPr>
        <p:txBody>
          <a:bodyPr wrap="square" rtlCol="0">
            <a:spAutoFit/>
          </a:bodyPr>
          <a:lstStyle/>
          <a:p>
            <a:r>
              <a:rPr lang="en-US" sz="5400" dirty="0"/>
              <a:t>👦</a:t>
            </a:r>
          </a:p>
        </p:txBody>
      </p:sp>
      <p:sp>
        <p:nvSpPr>
          <p:cNvPr id="9" name="Can 8">
            <a:extLst>
              <a:ext uri="{FF2B5EF4-FFF2-40B4-BE49-F238E27FC236}">
                <a16:creationId xmlns:a16="http://schemas.microsoft.com/office/drawing/2014/main" id="{B3FA57EC-1881-7C42-95DB-7509EDB69D9E}"/>
              </a:ext>
            </a:extLst>
          </p:cNvPr>
          <p:cNvSpPr/>
          <p:nvPr/>
        </p:nvSpPr>
        <p:spPr>
          <a:xfrm>
            <a:off x="1547664" y="2912170"/>
            <a:ext cx="864096" cy="1214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a:extLst>
              <a:ext uri="{FF2B5EF4-FFF2-40B4-BE49-F238E27FC236}">
                <a16:creationId xmlns:a16="http://schemas.microsoft.com/office/drawing/2014/main" id="{F20097E0-4410-8543-B6F2-EBFCF19A6E07}"/>
              </a:ext>
            </a:extLst>
          </p:cNvPr>
          <p:cNvSpPr/>
          <p:nvPr/>
        </p:nvSpPr>
        <p:spPr>
          <a:xfrm>
            <a:off x="1547664" y="2696146"/>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6A387E3-9B85-5F40-A8B0-27BBEBA658C0}"/>
              </a:ext>
            </a:extLst>
          </p:cNvPr>
          <p:cNvCxnSpPr>
            <a:cxnSpLocks/>
          </p:cNvCxnSpPr>
          <p:nvPr/>
        </p:nvCxnSpPr>
        <p:spPr>
          <a:xfrm>
            <a:off x="2915816" y="3356992"/>
            <a:ext cx="3240360"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4" name="Can 13">
            <a:extLst>
              <a:ext uri="{FF2B5EF4-FFF2-40B4-BE49-F238E27FC236}">
                <a16:creationId xmlns:a16="http://schemas.microsoft.com/office/drawing/2014/main" id="{268005D0-42A8-174B-A575-767B59F93D77}"/>
              </a:ext>
            </a:extLst>
          </p:cNvPr>
          <p:cNvSpPr/>
          <p:nvPr/>
        </p:nvSpPr>
        <p:spPr>
          <a:xfrm>
            <a:off x="4283968" y="2340977"/>
            <a:ext cx="505437" cy="71033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63A3A5EE-D021-7B4A-B01C-7BE856DD8E40}"/>
              </a:ext>
            </a:extLst>
          </p:cNvPr>
          <p:cNvSpPr/>
          <p:nvPr/>
        </p:nvSpPr>
        <p:spPr>
          <a:xfrm>
            <a:off x="4511068" y="3683109"/>
            <a:ext cx="278337" cy="3911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n 15">
            <a:extLst>
              <a:ext uri="{FF2B5EF4-FFF2-40B4-BE49-F238E27FC236}">
                <a16:creationId xmlns:a16="http://schemas.microsoft.com/office/drawing/2014/main" id="{BF0FBF9A-FBC3-6D4E-83B4-CEDD8E62AB11}"/>
              </a:ext>
            </a:extLst>
          </p:cNvPr>
          <p:cNvSpPr/>
          <p:nvPr/>
        </p:nvSpPr>
        <p:spPr>
          <a:xfrm>
            <a:off x="4511068" y="3467085"/>
            <a:ext cx="278337" cy="391172"/>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775C4DD-B723-0A4D-B810-7EB1D7401BD8}"/>
              </a:ext>
            </a:extLst>
          </p:cNvPr>
          <p:cNvSpPr txBox="1"/>
          <p:nvPr/>
        </p:nvSpPr>
        <p:spPr>
          <a:xfrm>
            <a:off x="3851920" y="3519366"/>
            <a:ext cx="1368152" cy="461665"/>
          </a:xfrm>
          <a:prstGeom prst="rect">
            <a:avLst/>
          </a:prstGeom>
          <a:noFill/>
        </p:spPr>
        <p:txBody>
          <a:bodyPr wrap="square" rtlCol="0">
            <a:spAutoFit/>
          </a:bodyPr>
          <a:lstStyle/>
          <a:p>
            <a:pPr algn="ctr"/>
            <a:r>
              <a:rPr lang="en-US" dirty="0"/>
              <a:t>A(       )</a:t>
            </a:r>
          </a:p>
        </p:txBody>
      </p:sp>
      <p:sp>
        <p:nvSpPr>
          <p:cNvPr id="18" name="Can 17">
            <a:extLst>
              <a:ext uri="{FF2B5EF4-FFF2-40B4-BE49-F238E27FC236}">
                <a16:creationId xmlns:a16="http://schemas.microsoft.com/office/drawing/2014/main" id="{5090EF90-FD23-4646-A65B-68BD36C245A8}"/>
              </a:ext>
            </a:extLst>
          </p:cNvPr>
          <p:cNvSpPr/>
          <p:nvPr/>
        </p:nvSpPr>
        <p:spPr>
          <a:xfrm>
            <a:off x="6817875" y="3241559"/>
            <a:ext cx="396177" cy="2255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7B7A8DB-D6E8-894D-856F-10BEAF3BF7C8}"/>
              </a:ext>
            </a:extLst>
          </p:cNvPr>
          <p:cNvSpPr txBox="1"/>
          <p:nvPr/>
        </p:nvSpPr>
        <p:spPr>
          <a:xfrm>
            <a:off x="7015964" y="2980176"/>
            <a:ext cx="1368152" cy="646331"/>
          </a:xfrm>
          <a:prstGeom prst="rect">
            <a:avLst/>
          </a:prstGeom>
          <a:noFill/>
        </p:spPr>
        <p:txBody>
          <a:bodyPr wrap="square" rtlCol="0">
            <a:spAutoFit/>
          </a:bodyPr>
          <a:lstStyle/>
          <a:p>
            <a:pPr algn="ctr"/>
            <a:r>
              <a:rPr lang="en-US" sz="3600" dirty="0"/>
              <a:t>= ?</a:t>
            </a:r>
          </a:p>
        </p:txBody>
      </p:sp>
      <p:sp>
        <p:nvSpPr>
          <p:cNvPr id="20" name="TextBox 19">
            <a:extLst>
              <a:ext uri="{FF2B5EF4-FFF2-40B4-BE49-F238E27FC236}">
                <a16:creationId xmlns:a16="http://schemas.microsoft.com/office/drawing/2014/main" id="{80A4A825-E9C6-4945-8B91-746E4B993C3D}"/>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Extrapolation as accurate as random guess</a:t>
            </a:r>
          </a:p>
        </p:txBody>
      </p:sp>
      <p:sp>
        <p:nvSpPr>
          <p:cNvPr id="3" name="TextBox 2">
            <a:extLst>
              <a:ext uri="{FF2B5EF4-FFF2-40B4-BE49-F238E27FC236}">
                <a16:creationId xmlns:a16="http://schemas.microsoft.com/office/drawing/2014/main" id="{FAABD730-E34F-1048-A387-C1338712CFE6}"/>
              </a:ext>
            </a:extLst>
          </p:cNvPr>
          <p:cNvSpPr txBox="1"/>
          <p:nvPr/>
        </p:nvSpPr>
        <p:spPr>
          <a:xfrm>
            <a:off x="1007604" y="4474201"/>
            <a:ext cx="1944216" cy="461665"/>
          </a:xfrm>
          <a:prstGeom prst="rect">
            <a:avLst/>
          </a:prstGeom>
          <a:noFill/>
        </p:spPr>
        <p:txBody>
          <a:bodyPr wrap="square" rtlCol="0">
            <a:spAutoFit/>
          </a:bodyPr>
          <a:lstStyle/>
          <a:p>
            <a:pPr algn="ctr"/>
            <a:r>
              <a:rPr lang="en-US" dirty="0"/>
              <a:t>n records</a:t>
            </a:r>
          </a:p>
        </p:txBody>
      </p:sp>
      <p:sp>
        <p:nvSpPr>
          <p:cNvPr id="21" name="TextBox 20">
            <a:extLst>
              <a:ext uri="{FF2B5EF4-FFF2-40B4-BE49-F238E27FC236}">
                <a16:creationId xmlns:a16="http://schemas.microsoft.com/office/drawing/2014/main" id="{ABAF9DB3-5302-C940-9B1E-5FEFC737410E}"/>
              </a:ext>
            </a:extLst>
          </p:cNvPr>
          <p:cNvSpPr txBox="1"/>
          <p:nvPr/>
        </p:nvSpPr>
        <p:spPr>
          <a:xfrm>
            <a:off x="3563888" y="1668631"/>
            <a:ext cx="1944216" cy="461665"/>
          </a:xfrm>
          <a:prstGeom prst="rect">
            <a:avLst/>
          </a:prstGeom>
          <a:noFill/>
        </p:spPr>
        <p:txBody>
          <a:bodyPr wrap="square" rtlCol="0">
            <a:spAutoFit/>
          </a:bodyPr>
          <a:lstStyle/>
          <a:p>
            <a:pPr algn="ctr"/>
            <a:r>
              <a:rPr lang="en-US" dirty="0"/>
              <a:t>n-1 records</a:t>
            </a:r>
          </a:p>
        </p:txBody>
      </p:sp>
      <p:sp>
        <p:nvSpPr>
          <p:cNvPr id="11" name="TextBox 10">
            <a:extLst>
              <a:ext uri="{FF2B5EF4-FFF2-40B4-BE49-F238E27FC236}">
                <a16:creationId xmlns:a16="http://schemas.microsoft.com/office/drawing/2014/main" id="{D17C145B-A8BC-C340-B5DD-5AEE34E64C65}"/>
              </a:ext>
            </a:extLst>
          </p:cNvPr>
          <p:cNvSpPr txBox="1"/>
          <p:nvPr/>
        </p:nvSpPr>
        <p:spPr>
          <a:xfrm>
            <a:off x="5448553" y="3860268"/>
            <a:ext cx="3543046" cy="830997"/>
          </a:xfrm>
          <a:prstGeom prst="rect">
            <a:avLst/>
          </a:prstGeom>
          <a:noFill/>
        </p:spPr>
        <p:txBody>
          <a:bodyPr wrap="square" rtlCol="0">
            <a:spAutoFit/>
          </a:bodyPr>
          <a:lstStyle/>
          <a:p>
            <a:r>
              <a:rPr lang="en-US" b="1" dirty="0"/>
              <a:t>Bob cannot infer info about individual records</a:t>
            </a:r>
          </a:p>
        </p:txBody>
      </p:sp>
    </p:spTree>
    <p:extLst>
      <p:ext uri="{BB962C8B-B14F-4D97-AF65-F5344CB8AC3E}">
        <p14:creationId xmlns:p14="http://schemas.microsoft.com/office/powerpoint/2010/main" val="212937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animBg="1"/>
      <p:bldP spid="19" grpId="0"/>
      <p:bldP spid="20" grpId="0"/>
      <p:bldP spid="21"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1FC9-C463-7A41-9133-2CE4688C23BE}"/>
              </a:ext>
            </a:extLst>
          </p:cNvPr>
          <p:cNvSpPr>
            <a:spLocks noGrp="1"/>
          </p:cNvSpPr>
          <p:nvPr>
            <p:ph type="title"/>
          </p:nvPr>
        </p:nvSpPr>
        <p:spPr/>
        <p:txBody>
          <a:bodyPr/>
          <a:lstStyle/>
          <a:p>
            <a:r>
              <a:rPr lang="en-US" dirty="0"/>
              <a:t>Differential Privacy: 0-1 example</a:t>
            </a:r>
          </a:p>
        </p:txBody>
      </p:sp>
      <p:sp>
        <p:nvSpPr>
          <p:cNvPr id="4" name="Slide Number Placeholder 3">
            <a:extLst>
              <a:ext uri="{FF2B5EF4-FFF2-40B4-BE49-F238E27FC236}">
                <a16:creationId xmlns:a16="http://schemas.microsoft.com/office/drawing/2014/main" id="{2EA3D841-090F-5148-BD76-434C13610632}"/>
              </a:ext>
            </a:extLst>
          </p:cNvPr>
          <p:cNvSpPr>
            <a:spLocks noGrp="1"/>
          </p:cNvSpPr>
          <p:nvPr>
            <p:ph type="sldNum" sz="quarter" idx="12"/>
          </p:nvPr>
        </p:nvSpPr>
        <p:spPr/>
        <p:txBody>
          <a:bodyPr/>
          <a:lstStyle/>
          <a:p>
            <a:fld id="{35B54189-C436-47D0-AC37-8484B13A8E13}" type="slidenum">
              <a:rPr lang="en-US" smtClean="0"/>
              <a:pPr/>
              <a:t>41</a:t>
            </a:fld>
            <a:endParaRPr lang="en-US"/>
          </a:p>
        </p:txBody>
      </p:sp>
      <p:sp>
        <p:nvSpPr>
          <p:cNvPr id="5" name="TextBox 4">
            <a:extLst>
              <a:ext uri="{FF2B5EF4-FFF2-40B4-BE49-F238E27FC236}">
                <a16:creationId xmlns:a16="http://schemas.microsoft.com/office/drawing/2014/main" id="{E9F25AFC-229C-1A48-8275-93AB5D1CC096}"/>
              </a:ext>
            </a:extLst>
          </p:cNvPr>
          <p:cNvSpPr txBox="1"/>
          <p:nvPr/>
        </p:nvSpPr>
        <p:spPr>
          <a:xfrm>
            <a:off x="1547664" y="1772816"/>
            <a:ext cx="864096" cy="923330"/>
          </a:xfrm>
          <a:prstGeom prst="rect">
            <a:avLst/>
          </a:prstGeom>
          <a:noFill/>
        </p:spPr>
        <p:txBody>
          <a:bodyPr wrap="square" rtlCol="0">
            <a:spAutoFit/>
          </a:bodyPr>
          <a:lstStyle/>
          <a:p>
            <a:r>
              <a:rPr lang="en-US" sz="5400" dirty="0"/>
              <a:t>👧</a:t>
            </a:r>
          </a:p>
        </p:txBody>
      </p:sp>
      <p:sp>
        <p:nvSpPr>
          <p:cNvPr id="6" name="TextBox 5">
            <a:extLst>
              <a:ext uri="{FF2B5EF4-FFF2-40B4-BE49-F238E27FC236}">
                <a16:creationId xmlns:a16="http://schemas.microsoft.com/office/drawing/2014/main" id="{E072D3B8-E1FD-BB44-B2B8-85DFE3FBFB68}"/>
              </a:ext>
            </a:extLst>
          </p:cNvPr>
          <p:cNvSpPr txBox="1"/>
          <p:nvPr/>
        </p:nvSpPr>
        <p:spPr>
          <a:xfrm>
            <a:off x="1295636" y="1311151"/>
            <a:ext cx="1368152" cy="461665"/>
          </a:xfrm>
          <a:prstGeom prst="rect">
            <a:avLst/>
          </a:prstGeom>
          <a:noFill/>
        </p:spPr>
        <p:txBody>
          <a:bodyPr wrap="square" rtlCol="0">
            <a:spAutoFit/>
          </a:bodyPr>
          <a:lstStyle/>
          <a:p>
            <a:pPr algn="ctr"/>
            <a:r>
              <a:rPr lang="en-US" dirty="0"/>
              <a:t>Alice </a:t>
            </a:r>
          </a:p>
        </p:txBody>
      </p:sp>
      <p:sp>
        <p:nvSpPr>
          <p:cNvPr id="7" name="TextBox 6">
            <a:extLst>
              <a:ext uri="{FF2B5EF4-FFF2-40B4-BE49-F238E27FC236}">
                <a16:creationId xmlns:a16="http://schemas.microsoft.com/office/drawing/2014/main" id="{2798B241-4514-3E49-998C-77E33930042C}"/>
              </a:ext>
            </a:extLst>
          </p:cNvPr>
          <p:cNvSpPr txBox="1"/>
          <p:nvPr/>
        </p:nvSpPr>
        <p:spPr>
          <a:xfrm>
            <a:off x="6331888" y="1311151"/>
            <a:ext cx="1368152" cy="461665"/>
          </a:xfrm>
          <a:prstGeom prst="rect">
            <a:avLst/>
          </a:prstGeom>
          <a:noFill/>
        </p:spPr>
        <p:txBody>
          <a:bodyPr wrap="square" rtlCol="0">
            <a:spAutoFit/>
          </a:bodyPr>
          <a:lstStyle/>
          <a:p>
            <a:pPr algn="ctr"/>
            <a:r>
              <a:rPr lang="en-US" dirty="0"/>
              <a:t>Bob</a:t>
            </a:r>
          </a:p>
        </p:txBody>
      </p:sp>
      <p:sp>
        <p:nvSpPr>
          <p:cNvPr id="8" name="TextBox 7">
            <a:extLst>
              <a:ext uri="{FF2B5EF4-FFF2-40B4-BE49-F238E27FC236}">
                <a16:creationId xmlns:a16="http://schemas.microsoft.com/office/drawing/2014/main" id="{4BFA12EE-7E41-7E44-8DF7-3C61DE356352}"/>
              </a:ext>
            </a:extLst>
          </p:cNvPr>
          <p:cNvSpPr txBox="1"/>
          <p:nvPr/>
        </p:nvSpPr>
        <p:spPr>
          <a:xfrm>
            <a:off x="6563760" y="1772816"/>
            <a:ext cx="904408" cy="923330"/>
          </a:xfrm>
          <a:prstGeom prst="rect">
            <a:avLst/>
          </a:prstGeom>
          <a:noFill/>
        </p:spPr>
        <p:txBody>
          <a:bodyPr wrap="square" rtlCol="0">
            <a:spAutoFit/>
          </a:bodyPr>
          <a:lstStyle/>
          <a:p>
            <a:r>
              <a:rPr lang="en-US" sz="5400" dirty="0"/>
              <a:t>👦</a:t>
            </a:r>
          </a:p>
        </p:txBody>
      </p:sp>
      <p:sp>
        <p:nvSpPr>
          <p:cNvPr id="9" name="Can 8">
            <a:extLst>
              <a:ext uri="{FF2B5EF4-FFF2-40B4-BE49-F238E27FC236}">
                <a16:creationId xmlns:a16="http://schemas.microsoft.com/office/drawing/2014/main" id="{B3FA57EC-1881-7C42-95DB-7509EDB69D9E}"/>
              </a:ext>
            </a:extLst>
          </p:cNvPr>
          <p:cNvSpPr/>
          <p:nvPr/>
        </p:nvSpPr>
        <p:spPr>
          <a:xfrm>
            <a:off x="1547664" y="2912170"/>
            <a:ext cx="864096" cy="12143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a:extLst>
              <a:ext uri="{FF2B5EF4-FFF2-40B4-BE49-F238E27FC236}">
                <a16:creationId xmlns:a16="http://schemas.microsoft.com/office/drawing/2014/main" id="{F20097E0-4410-8543-B6F2-EBFCF19A6E07}"/>
              </a:ext>
            </a:extLst>
          </p:cNvPr>
          <p:cNvSpPr/>
          <p:nvPr/>
        </p:nvSpPr>
        <p:spPr>
          <a:xfrm>
            <a:off x="1547664" y="2696146"/>
            <a:ext cx="864096" cy="1214393"/>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6A387E3-9B85-5F40-A8B0-27BBEBA658C0}"/>
              </a:ext>
            </a:extLst>
          </p:cNvPr>
          <p:cNvCxnSpPr>
            <a:cxnSpLocks/>
          </p:cNvCxnSpPr>
          <p:nvPr/>
        </p:nvCxnSpPr>
        <p:spPr>
          <a:xfrm>
            <a:off x="2915816" y="3356992"/>
            <a:ext cx="3240360"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4" name="Can 13">
            <a:extLst>
              <a:ext uri="{FF2B5EF4-FFF2-40B4-BE49-F238E27FC236}">
                <a16:creationId xmlns:a16="http://schemas.microsoft.com/office/drawing/2014/main" id="{268005D0-42A8-174B-A575-767B59F93D77}"/>
              </a:ext>
            </a:extLst>
          </p:cNvPr>
          <p:cNvSpPr/>
          <p:nvPr/>
        </p:nvSpPr>
        <p:spPr>
          <a:xfrm>
            <a:off x="4283968" y="2340977"/>
            <a:ext cx="505437" cy="71033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63A3A5EE-D021-7B4A-B01C-7BE856DD8E40}"/>
              </a:ext>
            </a:extLst>
          </p:cNvPr>
          <p:cNvSpPr/>
          <p:nvPr/>
        </p:nvSpPr>
        <p:spPr>
          <a:xfrm>
            <a:off x="4511068" y="3683109"/>
            <a:ext cx="278337" cy="3911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n 15">
            <a:extLst>
              <a:ext uri="{FF2B5EF4-FFF2-40B4-BE49-F238E27FC236}">
                <a16:creationId xmlns:a16="http://schemas.microsoft.com/office/drawing/2014/main" id="{BF0FBF9A-FBC3-6D4E-83B4-CEDD8E62AB11}"/>
              </a:ext>
            </a:extLst>
          </p:cNvPr>
          <p:cNvSpPr/>
          <p:nvPr/>
        </p:nvSpPr>
        <p:spPr>
          <a:xfrm>
            <a:off x="4511068" y="3467085"/>
            <a:ext cx="278337" cy="391172"/>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775C4DD-B723-0A4D-B810-7EB1D7401BD8}"/>
              </a:ext>
            </a:extLst>
          </p:cNvPr>
          <p:cNvSpPr txBox="1"/>
          <p:nvPr/>
        </p:nvSpPr>
        <p:spPr>
          <a:xfrm>
            <a:off x="3851920" y="3519366"/>
            <a:ext cx="1368152" cy="461665"/>
          </a:xfrm>
          <a:prstGeom prst="rect">
            <a:avLst/>
          </a:prstGeom>
          <a:noFill/>
        </p:spPr>
        <p:txBody>
          <a:bodyPr wrap="square" rtlCol="0">
            <a:spAutoFit/>
          </a:bodyPr>
          <a:lstStyle/>
          <a:p>
            <a:pPr algn="ctr"/>
            <a:r>
              <a:rPr lang="en-US" dirty="0"/>
              <a:t>A(       )</a:t>
            </a:r>
          </a:p>
        </p:txBody>
      </p:sp>
      <p:sp>
        <p:nvSpPr>
          <p:cNvPr id="18" name="Can 17">
            <a:extLst>
              <a:ext uri="{FF2B5EF4-FFF2-40B4-BE49-F238E27FC236}">
                <a16:creationId xmlns:a16="http://schemas.microsoft.com/office/drawing/2014/main" id="{5090EF90-FD23-4646-A65B-68BD36C245A8}"/>
              </a:ext>
            </a:extLst>
          </p:cNvPr>
          <p:cNvSpPr/>
          <p:nvPr/>
        </p:nvSpPr>
        <p:spPr>
          <a:xfrm>
            <a:off x="6817875" y="3241559"/>
            <a:ext cx="396177" cy="2255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7B7A8DB-D6E8-894D-856F-10BEAF3BF7C8}"/>
              </a:ext>
            </a:extLst>
          </p:cNvPr>
          <p:cNvSpPr txBox="1"/>
          <p:nvPr/>
        </p:nvSpPr>
        <p:spPr>
          <a:xfrm>
            <a:off x="7015964" y="2980176"/>
            <a:ext cx="1368152" cy="646331"/>
          </a:xfrm>
          <a:prstGeom prst="rect">
            <a:avLst/>
          </a:prstGeom>
          <a:noFill/>
        </p:spPr>
        <p:txBody>
          <a:bodyPr wrap="square" rtlCol="0">
            <a:spAutoFit/>
          </a:bodyPr>
          <a:lstStyle/>
          <a:p>
            <a:pPr algn="ctr"/>
            <a:r>
              <a:rPr lang="en-US" sz="3600" dirty="0"/>
              <a:t>= ?</a:t>
            </a:r>
          </a:p>
        </p:txBody>
      </p:sp>
      <p:sp>
        <p:nvSpPr>
          <p:cNvPr id="20" name="TextBox 19">
            <a:extLst>
              <a:ext uri="{FF2B5EF4-FFF2-40B4-BE49-F238E27FC236}">
                <a16:creationId xmlns:a16="http://schemas.microsoft.com/office/drawing/2014/main" id="{80A4A825-E9C6-4945-8B91-746E4B993C3D}"/>
              </a:ext>
            </a:extLst>
          </p:cNvPr>
          <p:cNvSpPr txBox="1"/>
          <p:nvPr/>
        </p:nvSpPr>
        <p:spPr>
          <a:xfrm>
            <a:off x="0" y="6245225"/>
            <a:ext cx="9144000" cy="584775"/>
          </a:xfrm>
          <a:prstGeom prst="rect">
            <a:avLst/>
          </a:prstGeom>
          <a:noFill/>
        </p:spPr>
        <p:txBody>
          <a:bodyPr wrap="square" rtlCol="0">
            <a:spAutoFit/>
          </a:bodyPr>
          <a:lstStyle/>
          <a:p>
            <a:pPr algn="ctr"/>
            <a:r>
              <a:rPr lang="en-US" sz="3200" dirty="0">
                <a:solidFill>
                  <a:srgbClr val="C00000"/>
                </a:solidFill>
              </a:rPr>
              <a:t>Extrapolation as accurate as random guess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A3F81A-6547-2447-813E-9858FE11A5A6}"/>
                  </a:ext>
                </a:extLst>
              </p:cNvPr>
              <p:cNvSpPr txBox="1"/>
              <p:nvPr/>
            </p:nvSpPr>
            <p:spPr>
              <a:xfrm>
                <a:off x="4650236" y="1240511"/>
                <a:ext cx="1368152"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{0,1}</m:t>
                      </m:r>
                    </m:oMath>
                  </m:oMathPara>
                </a14:m>
                <a:endParaRPr lang="en-US" sz="3600" dirty="0"/>
              </a:p>
            </p:txBody>
          </p:sp>
        </mc:Choice>
        <mc:Fallback xmlns="">
          <p:sp>
            <p:nvSpPr>
              <p:cNvPr id="21" name="TextBox 20">
                <a:extLst>
                  <a:ext uri="{FF2B5EF4-FFF2-40B4-BE49-F238E27FC236}">
                    <a16:creationId xmlns:a16="http://schemas.microsoft.com/office/drawing/2014/main" id="{0FA3F81A-6547-2447-813E-9858FE11A5A6}"/>
                  </a:ext>
                </a:extLst>
              </p:cNvPr>
              <p:cNvSpPr txBox="1">
                <a:spLocks noRot="1" noChangeAspect="1" noMove="1" noResize="1" noEditPoints="1" noAdjustHandles="1" noChangeArrowheads="1" noChangeShapeType="1" noTextEdit="1"/>
              </p:cNvSpPr>
              <p:nvPr/>
            </p:nvSpPr>
            <p:spPr>
              <a:xfrm>
                <a:off x="4650236" y="1240511"/>
                <a:ext cx="1368152" cy="646331"/>
              </a:xfrm>
              <a:prstGeom prst="rect">
                <a:avLst/>
              </a:prstGeom>
              <a:blipFill>
                <a:blip r:embed="rId3"/>
                <a:stretch>
                  <a:fillRect l="-12844" r="-11009" b="-19231"/>
                </a:stretch>
              </a:blipFill>
            </p:spPr>
            <p:txBody>
              <a:bodyPr/>
              <a:lstStyle/>
              <a:p>
                <a:r>
                  <a:rPr lang="en-US">
                    <a:noFill/>
                  </a:rPr>
                  <a:t> </a:t>
                </a:r>
              </a:p>
            </p:txBody>
          </p:sp>
        </mc:Fallback>
      </mc:AlternateContent>
      <p:sp>
        <p:nvSpPr>
          <p:cNvPr id="22" name="Can 21">
            <a:extLst>
              <a:ext uri="{FF2B5EF4-FFF2-40B4-BE49-F238E27FC236}">
                <a16:creationId xmlns:a16="http://schemas.microsoft.com/office/drawing/2014/main" id="{1FCED817-0E49-7E40-9D32-42EFDE3FB4A8}"/>
              </a:ext>
            </a:extLst>
          </p:cNvPr>
          <p:cNvSpPr/>
          <p:nvPr/>
        </p:nvSpPr>
        <p:spPr>
          <a:xfrm>
            <a:off x="3059832" y="1475282"/>
            <a:ext cx="396177" cy="2255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n 22">
            <a:extLst>
              <a:ext uri="{FF2B5EF4-FFF2-40B4-BE49-F238E27FC236}">
                <a16:creationId xmlns:a16="http://schemas.microsoft.com/office/drawing/2014/main" id="{FFCA6BA9-DBC7-6249-B5DE-ACBC2F94F9F1}"/>
              </a:ext>
            </a:extLst>
          </p:cNvPr>
          <p:cNvSpPr/>
          <p:nvPr/>
        </p:nvSpPr>
        <p:spPr>
          <a:xfrm>
            <a:off x="4030784" y="1489398"/>
            <a:ext cx="278337" cy="3911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a:extLst>
              <a:ext uri="{FF2B5EF4-FFF2-40B4-BE49-F238E27FC236}">
                <a16:creationId xmlns:a16="http://schemas.microsoft.com/office/drawing/2014/main" id="{4FECD293-29DC-444C-85B1-42453CF49D8A}"/>
              </a:ext>
            </a:extLst>
          </p:cNvPr>
          <p:cNvSpPr/>
          <p:nvPr/>
        </p:nvSpPr>
        <p:spPr>
          <a:xfrm>
            <a:off x="4030784" y="1273374"/>
            <a:ext cx="278337" cy="391172"/>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A716529-74E2-2D40-A515-E1C80266DCEA}"/>
              </a:ext>
            </a:extLst>
          </p:cNvPr>
          <p:cNvSpPr txBox="1"/>
          <p:nvPr/>
        </p:nvSpPr>
        <p:spPr>
          <a:xfrm>
            <a:off x="3347864" y="1325655"/>
            <a:ext cx="1368152" cy="461665"/>
          </a:xfrm>
          <a:prstGeom prst="rect">
            <a:avLst/>
          </a:prstGeom>
          <a:noFill/>
        </p:spPr>
        <p:txBody>
          <a:bodyPr wrap="square" rtlCol="0">
            <a:spAutoFit/>
          </a:bodyPr>
          <a:lstStyle/>
          <a:p>
            <a:pPr algn="ctr"/>
            <a:r>
              <a:rPr lang="en-US" dirty="0"/>
              <a:t>, A(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CF212F8-20C4-8641-BCFD-2D6796228825}"/>
                  </a:ext>
                </a:extLst>
              </p:cNvPr>
              <p:cNvSpPr txBox="1"/>
              <p:nvPr/>
            </p:nvSpPr>
            <p:spPr>
              <a:xfrm>
                <a:off x="4144683" y="4595382"/>
                <a:ext cx="3160289" cy="52155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𝐵𝑜𝑏</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𝑐𝑜𝑟𝑟𝑒𝑐𝑡</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l-GR" b="0" i="1" dirty="0" smtClean="0">
                            <a:latin typeface="Cambria Math" panose="02040503050406030204" pitchFamily="18" charset="0"/>
                          </a:rPr>
                          <m:t>𝜀</m:t>
                        </m:r>
                      </m:num>
                      <m:den>
                        <m:r>
                          <a:rPr lang="el-GR" b="0" i="1" dirty="0" smtClean="0">
                            <a:latin typeface="Cambria Math" panose="02040503050406030204" pitchFamily="18" charset="0"/>
                          </a:rPr>
                          <m:t>2</m:t>
                        </m:r>
                      </m:den>
                    </m:f>
                  </m:oMath>
                </a14:m>
                <a:endParaRPr lang="en-US" dirty="0"/>
              </a:p>
            </p:txBody>
          </p:sp>
        </mc:Choice>
        <mc:Fallback xmlns="">
          <p:sp>
            <p:nvSpPr>
              <p:cNvPr id="3" name="TextBox 2">
                <a:extLst>
                  <a:ext uri="{FF2B5EF4-FFF2-40B4-BE49-F238E27FC236}">
                    <a16:creationId xmlns:a16="http://schemas.microsoft.com/office/drawing/2014/main" id="{1CF212F8-20C4-8641-BCFD-2D6796228825}"/>
                  </a:ext>
                </a:extLst>
              </p:cNvPr>
              <p:cNvSpPr txBox="1">
                <a:spLocks noRot="1" noChangeAspect="1" noMove="1" noResize="1" noEditPoints="1" noAdjustHandles="1" noChangeArrowheads="1" noChangeShapeType="1" noTextEdit="1"/>
              </p:cNvSpPr>
              <p:nvPr/>
            </p:nvSpPr>
            <p:spPr>
              <a:xfrm>
                <a:off x="4144683" y="4595382"/>
                <a:ext cx="3160289" cy="521553"/>
              </a:xfrm>
              <a:prstGeom prst="rect">
                <a:avLst/>
              </a:prstGeom>
              <a:blipFill>
                <a:blip r:embed="rId4"/>
                <a:stretch>
                  <a:fillRect l="-2800" r="-1200" b="-1190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4C35AED-99C2-CC4F-BCB3-B67A791E19A7}"/>
              </a:ext>
            </a:extLst>
          </p:cNvPr>
          <p:cNvSpPr txBox="1"/>
          <p:nvPr/>
        </p:nvSpPr>
        <p:spPr>
          <a:xfrm>
            <a:off x="112234" y="4601302"/>
            <a:ext cx="3918549" cy="461665"/>
          </a:xfrm>
          <a:prstGeom prst="rect">
            <a:avLst/>
          </a:prstGeom>
          <a:noFill/>
        </p:spPr>
        <p:txBody>
          <a:bodyPr wrap="square" rtlCol="0">
            <a:spAutoFit/>
          </a:bodyPr>
          <a:lstStyle/>
          <a:p>
            <a:r>
              <a:rPr lang="en-US" dirty="0"/>
              <a:t>With differential privacy:</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0B8F1F0-DC41-0E4B-B652-CD167493CA52}"/>
                  </a:ext>
                </a:extLst>
              </p:cNvPr>
              <p:cNvSpPr txBox="1"/>
              <p:nvPr/>
            </p:nvSpPr>
            <p:spPr>
              <a:xfrm>
                <a:off x="4144683" y="5139695"/>
                <a:ext cx="2770182" cy="369332"/>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𝐵𝑜𝑏</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𝑐𝑜𝑟𝑟𝑒𝑐𝑡</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1</m:t>
                    </m:r>
                  </m:oMath>
                </a14:m>
                <a:endParaRPr lang="en-US" dirty="0"/>
              </a:p>
            </p:txBody>
          </p:sp>
        </mc:Choice>
        <mc:Fallback xmlns="">
          <p:sp>
            <p:nvSpPr>
              <p:cNvPr id="27" name="TextBox 26">
                <a:extLst>
                  <a:ext uri="{FF2B5EF4-FFF2-40B4-BE49-F238E27FC236}">
                    <a16:creationId xmlns:a16="http://schemas.microsoft.com/office/drawing/2014/main" id="{00B8F1F0-DC41-0E4B-B652-CD167493CA52}"/>
                  </a:ext>
                </a:extLst>
              </p:cNvPr>
              <p:cNvSpPr txBox="1">
                <a:spLocks noRot="1" noChangeAspect="1" noMove="1" noResize="1" noEditPoints="1" noAdjustHandles="1" noChangeArrowheads="1" noChangeShapeType="1" noTextEdit="1"/>
              </p:cNvSpPr>
              <p:nvPr/>
            </p:nvSpPr>
            <p:spPr>
              <a:xfrm>
                <a:off x="4144683" y="5139695"/>
                <a:ext cx="2770182" cy="369332"/>
              </a:xfrm>
              <a:prstGeom prst="rect">
                <a:avLst/>
              </a:prstGeom>
              <a:blipFill>
                <a:blip r:embed="rId5"/>
                <a:stretch>
                  <a:fillRect l="-3196" t="-6667" r="-457" b="-36667"/>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3780970-3052-7849-B183-26F792EFC0C0}"/>
              </a:ext>
            </a:extLst>
          </p:cNvPr>
          <p:cNvSpPr txBox="1"/>
          <p:nvPr/>
        </p:nvSpPr>
        <p:spPr>
          <a:xfrm>
            <a:off x="112234" y="5145615"/>
            <a:ext cx="3918549" cy="461665"/>
          </a:xfrm>
          <a:prstGeom prst="rect">
            <a:avLst/>
          </a:prstGeom>
          <a:noFill/>
        </p:spPr>
        <p:txBody>
          <a:bodyPr wrap="square" rtlCol="0">
            <a:spAutoFit/>
          </a:bodyPr>
          <a:lstStyle/>
          <a:p>
            <a:r>
              <a:rPr lang="en-US" dirty="0"/>
              <a:t>Without differential privacy:</a:t>
            </a:r>
          </a:p>
        </p:txBody>
      </p:sp>
      <p:sp>
        <p:nvSpPr>
          <p:cNvPr id="29" name="TextBox 28">
            <a:extLst>
              <a:ext uri="{FF2B5EF4-FFF2-40B4-BE49-F238E27FC236}">
                <a16:creationId xmlns:a16="http://schemas.microsoft.com/office/drawing/2014/main" id="{8CFB9C78-7485-0043-BDA1-B73D1F8E3A24}"/>
              </a:ext>
            </a:extLst>
          </p:cNvPr>
          <p:cNvSpPr txBox="1"/>
          <p:nvPr/>
        </p:nvSpPr>
        <p:spPr>
          <a:xfrm>
            <a:off x="4886377" y="5600903"/>
            <a:ext cx="3918549" cy="461665"/>
          </a:xfrm>
          <a:prstGeom prst="rect">
            <a:avLst/>
          </a:prstGeom>
          <a:noFill/>
        </p:spPr>
        <p:txBody>
          <a:bodyPr wrap="square" rtlCol="0">
            <a:spAutoFit/>
          </a:bodyPr>
          <a:lstStyle/>
          <a:p>
            <a:r>
              <a:rPr lang="en-US" dirty="0"/>
              <a:t>under some circumstances… </a:t>
            </a:r>
          </a:p>
        </p:txBody>
      </p:sp>
    </p:spTree>
    <p:extLst>
      <p:ext uri="{BB962C8B-B14F-4D97-AF65-F5344CB8AC3E}">
        <p14:creationId xmlns:p14="http://schemas.microsoft.com/office/powerpoint/2010/main" val="648610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C73C-9342-1943-BA43-89E896B66D7C}"/>
              </a:ext>
            </a:extLst>
          </p:cNvPr>
          <p:cNvSpPr>
            <a:spLocks noGrp="1"/>
          </p:cNvSpPr>
          <p:nvPr>
            <p:ph type="title"/>
          </p:nvPr>
        </p:nvSpPr>
        <p:spPr/>
        <p:txBody>
          <a:bodyPr/>
          <a:lstStyle/>
          <a:p>
            <a:r>
              <a:rPr lang="en-US" dirty="0"/>
              <a:t>Composability</a:t>
            </a:r>
          </a:p>
        </p:txBody>
      </p:sp>
      <p:sp>
        <p:nvSpPr>
          <p:cNvPr id="4" name="Slide Number Placeholder 3">
            <a:extLst>
              <a:ext uri="{FF2B5EF4-FFF2-40B4-BE49-F238E27FC236}">
                <a16:creationId xmlns:a16="http://schemas.microsoft.com/office/drawing/2014/main" id="{C21966AF-8F13-324B-9C15-86DB16C976C4}"/>
              </a:ext>
            </a:extLst>
          </p:cNvPr>
          <p:cNvSpPr>
            <a:spLocks noGrp="1"/>
          </p:cNvSpPr>
          <p:nvPr>
            <p:ph type="sldNum" sz="quarter" idx="12"/>
          </p:nvPr>
        </p:nvSpPr>
        <p:spPr/>
        <p:txBody>
          <a:bodyPr/>
          <a:lstStyle/>
          <a:p>
            <a:fld id="{35B54189-C436-47D0-AC37-8484B13A8E13}" type="slidenum">
              <a:rPr lang="en-US" smtClean="0"/>
              <a:pPr/>
              <a:t>42</a:t>
            </a:fld>
            <a:endParaRPr lang="en-US"/>
          </a:p>
        </p:txBody>
      </p:sp>
      <p:sp>
        <p:nvSpPr>
          <p:cNvPr id="5" name="Can 4">
            <a:extLst>
              <a:ext uri="{FF2B5EF4-FFF2-40B4-BE49-F238E27FC236}">
                <a16:creationId xmlns:a16="http://schemas.microsoft.com/office/drawing/2014/main" id="{0EEF4715-3567-384A-A5D3-ACA453AC3EF0}"/>
              </a:ext>
            </a:extLst>
          </p:cNvPr>
          <p:cNvSpPr/>
          <p:nvPr/>
        </p:nvSpPr>
        <p:spPr>
          <a:xfrm>
            <a:off x="1331640" y="2193519"/>
            <a:ext cx="505437" cy="71033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420B3C-CD5D-C048-82B8-6D1BBDBE8C9A}"/>
                  </a:ext>
                </a:extLst>
              </p:cNvPr>
              <p:cNvSpPr txBox="1"/>
              <p:nvPr/>
            </p:nvSpPr>
            <p:spPr>
              <a:xfrm>
                <a:off x="2563230" y="2302465"/>
                <a:ext cx="533351"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1</m:t>
                          </m:r>
                        </m:sub>
                      </m:sSub>
                    </m:oMath>
                  </m:oMathPara>
                </a14:m>
                <a:endParaRPr lang="en-US" sz="3200" dirty="0"/>
              </a:p>
            </p:txBody>
          </p:sp>
        </mc:Choice>
        <mc:Fallback xmlns="">
          <p:sp>
            <p:nvSpPr>
              <p:cNvPr id="6" name="TextBox 5">
                <a:extLst>
                  <a:ext uri="{FF2B5EF4-FFF2-40B4-BE49-F238E27FC236}">
                    <a16:creationId xmlns:a16="http://schemas.microsoft.com/office/drawing/2014/main" id="{B8420B3C-CD5D-C048-82B8-6D1BBDBE8C9A}"/>
                  </a:ext>
                </a:extLst>
              </p:cNvPr>
              <p:cNvSpPr txBox="1">
                <a:spLocks noRot="1" noChangeAspect="1" noMove="1" noResize="1" noEditPoints="1" noAdjustHandles="1" noChangeArrowheads="1" noChangeShapeType="1" noTextEdit="1"/>
              </p:cNvSpPr>
              <p:nvPr/>
            </p:nvSpPr>
            <p:spPr>
              <a:xfrm>
                <a:off x="2563230" y="2302465"/>
                <a:ext cx="533351" cy="492443"/>
              </a:xfrm>
              <a:prstGeom prst="rect">
                <a:avLst/>
              </a:prstGeom>
              <a:blipFill>
                <a:blip r:embed="rId3"/>
                <a:stretch>
                  <a:fillRect l="-10638" b="-6818"/>
                </a:stretch>
              </a:blipFill>
              <a:ln w="444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51A3D7-1FFF-3F41-858D-81524E1FDAC0}"/>
                  </a:ext>
                </a:extLst>
              </p:cNvPr>
              <p:cNvSpPr txBox="1"/>
              <p:nvPr/>
            </p:nvSpPr>
            <p:spPr>
              <a:xfrm>
                <a:off x="3686063" y="2302465"/>
                <a:ext cx="542841"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2</m:t>
                          </m:r>
                        </m:sub>
                      </m:sSub>
                    </m:oMath>
                  </m:oMathPara>
                </a14:m>
                <a:endParaRPr lang="en-US" sz="3200" dirty="0"/>
              </a:p>
            </p:txBody>
          </p:sp>
        </mc:Choice>
        <mc:Fallback xmlns="">
          <p:sp>
            <p:nvSpPr>
              <p:cNvPr id="7" name="TextBox 6">
                <a:extLst>
                  <a:ext uri="{FF2B5EF4-FFF2-40B4-BE49-F238E27FC236}">
                    <a16:creationId xmlns:a16="http://schemas.microsoft.com/office/drawing/2014/main" id="{6351A3D7-1FFF-3F41-858D-81524E1FDAC0}"/>
                  </a:ext>
                </a:extLst>
              </p:cNvPr>
              <p:cNvSpPr txBox="1">
                <a:spLocks noRot="1" noChangeAspect="1" noMove="1" noResize="1" noEditPoints="1" noAdjustHandles="1" noChangeArrowheads="1" noChangeShapeType="1" noTextEdit="1"/>
              </p:cNvSpPr>
              <p:nvPr/>
            </p:nvSpPr>
            <p:spPr>
              <a:xfrm>
                <a:off x="3686063" y="2302465"/>
                <a:ext cx="542841" cy="492443"/>
              </a:xfrm>
              <a:prstGeom prst="rect">
                <a:avLst/>
              </a:prstGeom>
              <a:blipFill>
                <a:blip r:embed="rId4"/>
                <a:stretch>
                  <a:fillRect l="-12766" b="-6818"/>
                </a:stretch>
              </a:blipFill>
              <a:ln w="444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3C08F6-3A14-4A45-8889-543566CCE42A}"/>
                  </a:ext>
                </a:extLst>
              </p:cNvPr>
              <p:cNvSpPr txBox="1"/>
              <p:nvPr/>
            </p:nvSpPr>
            <p:spPr>
              <a:xfrm>
                <a:off x="4818386" y="2302465"/>
                <a:ext cx="542841"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3</m:t>
                          </m:r>
                        </m:sub>
                      </m:sSub>
                    </m:oMath>
                  </m:oMathPara>
                </a14:m>
                <a:endParaRPr lang="en-US" sz="3200" dirty="0"/>
              </a:p>
            </p:txBody>
          </p:sp>
        </mc:Choice>
        <mc:Fallback xmlns="">
          <p:sp>
            <p:nvSpPr>
              <p:cNvPr id="8" name="TextBox 7">
                <a:extLst>
                  <a:ext uri="{FF2B5EF4-FFF2-40B4-BE49-F238E27FC236}">
                    <a16:creationId xmlns:a16="http://schemas.microsoft.com/office/drawing/2014/main" id="{9F3C08F6-3A14-4A45-8889-543566CCE42A}"/>
                  </a:ext>
                </a:extLst>
              </p:cNvPr>
              <p:cNvSpPr txBox="1">
                <a:spLocks noRot="1" noChangeAspect="1" noMove="1" noResize="1" noEditPoints="1" noAdjustHandles="1" noChangeArrowheads="1" noChangeShapeType="1" noTextEdit="1"/>
              </p:cNvSpPr>
              <p:nvPr/>
            </p:nvSpPr>
            <p:spPr>
              <a:xfrm>
                <a:off x="4818386" y="2302465"/>
                <a:ext cx="542841" cy="492443"/>
              </a:xfrm>
              <a:prstGeom prst="rect">
                <a:avLst/>
              </a:prstGeom>
              <a:blipFill>
                <a:blip r:embed="rId5"/>
                <a:stretch>
                  <a:fillRect l="-8333" b="-9091"/>
                </a:stretch>
              </a:blipFill>
              <a:ln w="444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B072E9-5BA3-F94E-AC5C-862749BDF221}"/>
                  </a:ext>
                </a:extLst>
              </p:cNvPr>
              <p:cNvSpPr txBox="1"/>
              <p:nvPr/>
            </p:nvSpPr>
            <p:spPr>
              <a:xfrm>
                <a:off x="6892680" y="2327945"/>
                <a:ext cx="559640"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𝑘</m:t>
                          </m:r>
                        </m:sub>
                      </m:sSub>
                    </m:oMath>
                  </m:oMathPara>
                </a14:m>
                <a:endParaRPr lang="en-US" sz="3200" dirty="0"/>
              </a:p>
            </p:txBody>
          </p:sp>
        </mc:Choice>
        <mc:Fallback xmlns="">
          <p:sp>
            <p:nvSpPr>
              <p:cNvPr id="9" name="TextBox 8">
                <a:extLst>
                  <a:ext uri="{FF2B5EF4-FFF2-40B4-BE49-F238E27FC236}">
                    <a16:creationId xmlns:a16="http://schemas.microsoft.com/office/drawing/2014/main" id="{BAB072E9-5BA3-F94E-AC5C-862749BDF221}"/>
                  </a:ext>
                </a:extLst>
              </p:cNvPr>
              <p:cNvSpPr txBox="1">
                <a:spLocks noRot="1" noChangeAspect="1" noMove="1" noResize="1" noEditPoints="1" noAdjustHandles="1" noChangeArrowheads="1" noChangeShapeType="1" noTextEdit="1"/>
              </p:cNvSpPr>
              <p:nvPr/>
            </p:nvSpPr>
            <p:spPr>
              <a:xfrm>
                <a:off x="6892680" y="2327945"/>
                <a:ext cx="559640" cy="492443"/>
              </a:xfrm>
              <a:prstGeom prst="rect">
                <a:avLst/>
              </a:prstGeom>
              <a:blipFill>
                <a:blip r:embed="rId6"/>
                <a:stretch>
                  <a:fillRect l="-10204" b="-9091"/>
                </a:stretch>
              </a:blipFill>
              <a:ln w="44450">
                <a:solidFill>
                  <a:schemeClr val="tx1"/>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1076E0B7-11E2-A94D-BC5D-282444FC6123}"/>
              </a:ext>
            </a:extLst>
          </p:cNvPr>
          <p:cNvCxnSpPr>
            <a:stCxn id="6" idx="3"/>
            <a:endCxn id="7" idx="1"/>
          </p:cNvCxnSpPr>
          <p:nvPr/>
        </p:nvCxnSpPr>
        <p:spPr>
          <a:xfrm>
            <a:off x="3096581" y="2548687"/>
            <a:ext cx="589482"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4F5A64A-EF56-C845-895F-56B3D3D52FDD}"/>
              </a:ext>
            </a:extLst>
          </p:cNvPr>
          <p:cNvCxnSpPr>
            <a:cxnSpLocks/>
            <a:stCxn id="7" idx="3"/>
            <a:endCxn id="8" idx="1"/>
          </p:cNvCxnSpPr>
          <p:nvPr/>
        </p:nvCxnSpPr>
        <p:spPr>
          <a:xfrm>
            <a:off x="4228904" y="2548687"/>
            <a:ext cx="589482"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507BD7F-EDD6-DF40-9B54-6A0DAA915F2E}"/>
              </a:ext>
            </a:extLst>
          </p:cNvPr>
          <p:cNvCxnSpPr>
            <a:cxnSpLocks/>
            <a:stCxn id="8" idx="3"/>
          </p:cNvCxnSpPr>
          <p:nvPr/>
        </p:nvCxnSpPr>
        <p:spPr>
          <a:xfrm flipV="1">
            <a:off x="5361227" y="2548685"/>
            <a:ext cx="362901" cy="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52A6995-34D0-154E-8352-10C886D8B899}"/>
              </a:ext>
            </a:extLst>
          </p:cNvPr>
          <p:cNvCxnSpPr>
            <a:cxnSpLocks/>
          </p:cNvCxnSpPr>
          <p:nvPr/>
        </p:nvCxnSpPr>
        <p:spPr>
          <a:xfrm>
            <a:off x="6553200" y="2548685"/>
            <a:ext cx="333263" cy="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8A64497-3E8B-9542-994E-AC607A1051C7}"/>
              </a:ext>
            </a:extLst>
          </p:cNvPr>
          <p:cNvCxnSpPr>
            <a:cxnSpLocks/>
            <a:stCxn id="9" idx="3"/>
          </p:cNvCxnSpPr>
          <p:nvPr/>
        </p:nvCxnSpPr>
        <p:spPr>
          <a:xfrm>
            <a:off x="7452320" y="2574167"/>
            <a:ext cx="635251"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E3B62D9-90DE-8F41-BFAE-64E64278F55D}"/>
              </a:ext>
            </a:extLst>
          </p:cNvPr>
          <p:cNvCxnSpPr>
            <a:cxnSpLocks/>
            <a:endCxn id="6" idx="1"/>
          </p:cNvCxnSpPr>
          <p:nvPr/>
        </p:nvCxnSpPr>
        <p:spPr>
          <a:xfrm>
            <a:off x="1979712" y="2548685"/>
            <a:ext cx="583518" cy="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CA033EB-2B13-6044-9270-46FBD82AE60D}"/>
              </a:ext>
            </a:extLst>
          </p:cNvPr>
          <p:cNvSpPr txBox="1"/>
          <p:nvPr/>
        </p:nvSpPr>
        <p:spPr>
          <a:xfrm>
            <a:off x="5967792" y="2302465"/>
            <a:ext cx="620432" cy="461665"/>
          </a:xfrm>
          <a:prstGeom prst="rect">
            <a:avLst/>
          </a:prstGeom>
          <a:noFill/>
        </p:spPr>
        <p:txBody>
          <a:bodyPr wrap="square" rtlCol="0">
            <a:spAutoFit/>
          </a:bodyPr>
          <a:lstStyle/>
          <a:p>
            <a:r>
              <a:rPr lang="en-US" dirty="0"/>
              <a:t>…</a:t>
            </a:r>
          </a:p>
        </p:txBody>
      </p:sp>
      <p:sp>
        <p:nvSpPr>
          <p:cNvPr id="38" name="Can 37">
            <a:extLst>
              <a:ext uri="{FF2B5EF4-FFF2-40B4-BE49-F238E27FC236}">
                <a16:creationId xmlns:a16="http://schemas.microsoft.com/office/drawing/2014/main" id="{089EF2E9-6F22-194A-8141-419E31838EF6}"/>
              </a:ext>
            </a:extLst>
          </p:cNvPr>
          <p:cNvSpPr/>
          <p:nvPr/>
        </p:nvSpPr>
        <p:spPr>
          <a:xfrm>
            <a:off x="3260241" y="1970931"/>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Can 38">
            <a:extLst>
              <a:ext uri="{FF2B5EF4-FFF2-40B4-BE49-F238E27FC236}">
                <a16:creationId xmlns:a16="http://schemas.microsoft.com/office/drawing/2014/main" id="{186F5BE4-70E3-5E40-AD0E-9512D2A7C893}"/>
              </a:ext>
            </a:extLst>
          </p:cNvPr>
          <p:cNvSpPr/>
          <p:nvPr/>
        </p:nvSpPr>
        <p:spPr>
          <a:xfrm>
            <a:off x="4387521" y="1970931"/>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Can 39">
            <a:extLst>
              <a:ext uri="{FF2B5EF4-FFF2-40B4-BE49-F238E27FC236}">
                <a16:creationId xmlns:a16="http://schemas.microsoft.com/office/drawing/2014/main" id="{EC476558-6BE4-4344-A63C-8A5E81AB46D5}"/>
              </a:ext>
            </a:extLst>
          </p:cNvPr>
          <p:cNvSpPr/>
          <p:nvPr/>
        </p:nvSpPr>
        <p:spPr>
          <a:xfrm>
            <a:off x="5541970" y="1943858"/>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1F146AB-2E62-EC42-A401-C6328EA03FF1}"/>
                  </a:ext>
                </a:extLst>
              </p:cNvPr>
              <p:cNvSpPr txBox="1"/>
              <p:nvPr/>
            </p:nvSpPr>
            <p:spPr>
              <a:xfrm>
                <a:off x="3187832" y="2877262"/>
                <a:ext cx="399981" cy="369332"/>
              </a:xfrm>
              <a:prstGeom prst="rect">
                <a:avLst/>
              </a:prstGeom>
              <a:noFill/>
              <a:ln w="444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m:oMathPara>
                </a14:m>
                <a:endParaRPr lang="en-US" dirty="0"/>
              </a:p>
            </p:txBody>
          </p:sp>
        </mc:Choice>
        <mc:Fallback xmlns="">
          <p:sp>
            <p:nvSpPr>
              <p:cNvPr id="41" name="TextBox 40">
                <a:extLst>
                  <a:ext uri="{FF2B5EF4-FFF2-40B4-BE49-F238E27FC236}">
                    <a16:creationId xmlns:a16="http://schemas.microsoft.com/office/drawing/2014/main" id="{41F146AB-2E62-EC42-A401-C6328EA03FF1}"/>
                  </a:ext>
                </a:extLst>
              </p:cNvPr>
              <p:cNvSpPr txBox="1">
                <a:spLocks noRot="1" noChangeAspect="1" noMove="1" noResize="1" noEditPoints="1" noAdjustHandles="1" noChangeArrowheads="1" noChangeShapeType="1" noTextEdit="1"/>
              </p:cNvSpPr>
              <p:nvPr/>
            </p:nvSpPr>
            <p:spPr>
              <a:xfrm>
                <a:off x="3187832" y="2877262"/>
                <a:ext cx="399981" cy="369332"/>
              </a:xfrm>
              <a:prstGeom prst="rect">
                <a:avLst/>
              </a:prstGeom>
              <a:blipFill>
                <a:blip r:embed="rId7"/>
                <a:stretch>
                  <a:fillRect b="-13333"/>
                </a:stretch>
              </a:blipFill>
              <a:ln w="444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E70E73E-78B4-234D-87AE-6EA51F06CD16}"/>
                  </a:ext>
                </a:extLst>
              </p:cNvPr>
              <p:cNvSpPr txBox="1"/>
              <p:nvPr/>
            </p:nvSpPr>
            <p:spPr>
              <a:xfrm>
                <a:off x="4315112" y="2875681"/>
                <a:ext cx="399981" cy="369332"/>
              </a:xfrm>
              <a:prstGeom prst="rect">
                <a:avLst/>
              </a:prstGeom>
              <a:noFill/>
              <a:ln w="444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oMath>
                  </m:oMathPara>
                </a14:m>
                <a:endParaRPr lang="en-US" dirty="0"/>
              </a:p>
            </p:txBody>
          </p:sp>
        </mc:Choice>
        <mc:Fallback xmlns="">
          <p:sp>
            <p:nvSpPr>
              <p:cNvPr id="42" name="TextBox 41">
                <a:extLst>
                  <a:ext uri="{FF2B5EF4-FFF2-40B4-BE49-F238E27FC236}">
                    <a16:creationId xmlns:a16="http://schemas.microsoft.com/office/drawing/2014/main" id="{DE70E73E-78B4-234D-87AE-6EA51F06CD16}"/>
                  </a:ext>
                </a:extLst>
              </p:cNvPr>
              <p:cNvSpPr txBox="1">
                <a:spLocks noRot="1" noChangeAspect="1" noMove="1" noResize="1" noEditPoints="1" noAdjustHandles="1" noChangeArrowheads="1" noChangeShapeType="1" noTextEdit="1"/>
              </p:cNvSpPr>
              <p:nvPr/>
            </p:nvSpPr>
            <p:spPr>
              <a:xfrm>
                <a:off x="4315112" y="2875681"/>
                <a:ext cx="399981" cy="369332"/>
              </a:xfrm>
              <a:prstGeom prst="rect">
                <a:avLst/>
              </a:prstGeom>
              <a:blipFill>
                <a:blip r:embed="rId8"/>
                <a:stretch>
                  <a:fillRect l="-3125" b="-12903"/>
                </a:stretch>
              </a:blipFill>
              <a:ln w="444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4C07B74-5539-2C4D-8047-EFCD62EBF1FC}"/>
                  </a:ext>
                </a:extLst>
              </p:cNvPr>
              <p:cNvSpPr txBox="1"/>
              <p:nvPr/>
            </p:nvSpPr>
            <p:spPr>
              <a:xfrm>
                <a:off x="5469561" y="2875681"/>
                <a:ext cx="399981" cy="369332"/>
              </a:xfrm>
              <a:prstGeom prst="rect">
                <a:avLst/>
              </a:prstGeom>
              <a:noFill/>
              <a:ln w="4445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m:t>
                          </m:r>
                        </m:sub>
                      </m:sSub>
                    </m:oMath>
                  </m:oMathPara>
                </a14:m>
                <a:endParaRPr lang="en-US" dirty="0"/>
              </a:p>
            </p:txBody>
          </p:sp>
        </mc:Choice>
        <mc:Fallback xmlns="">
          <p:sp>
            <p:nvSpPr>
              <p:cNvPr id="43" name="TextBox 42">
                <a:extLst>
                  <a:ext uri="{FF2B5EF4-FFF2-40B4-BE49-F238E27FC236}">
                    <a16:creationId xmlns:a16="http://schemas.microsoft.com/office/drawing/2014/main" id="{A4C07B74-5539-2C4D-8047-EFCD62EBF1FC}"/>
                  </a:ext>
                </a:extLst>
              </p:cNvPr>
              <p:cNvSpPr txBox="1">
                <a:spLocks noRot="1" noChangeAspect="1" noMove="1" noResize="1" noEditPoints="1" noAdjustHandles="1" noChangeArrowheads="1" noChangeShapeType="1" noTextEdit="1"/>
              </p:cNvSpPr>
              <p:nvPr/>
            </p:nvSpPr>
            <p:spPr>
              <a:xfrm>
                <a:off x="5469561" y="2875681"/>
                <a:ext cx="399981" cy="369332"/>
              </a:xfrm>
              <a:prstGeom prst="rect">
                <a:avLst/>
              </a:prstGeom>
              <a:blipFill>
                <a:blip r:embed="rId9"/>
                <a:stretch>
                  <a:fillRect l="-3125" b="-12903"/>
                </a:stretch>
              </a:blipFill>
              <a:ln w="44450">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1A9600A6-B064-8844-A8D7-2744E13994DF}"/>
              </a:ext>
            </a:extLst>
          </p:cNvPr>
          <p:cNvSpPr txBox="1"/>
          <p:nvPr/>
        </p:nvSpPr>
        <p:spPr>
          <a:xfrm>
            <a:off x="456272" y="1196752"/>
            <a:ext cx="5013289"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Sequential composability</a:t>
            </a:r>
            <a:br>
              <a:rPr lang="en-US" sz="3200" dirty="0"/>
            </a:b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sz="3200" dirty="0"/>
          </a:p>
          <a:p>
            <a:pPr marL="457200" indent="-457200">
              <a:buFont typeface="Arial" panose="020B0604020202020204" pitchFamily="34" charset="0"/>
              <a:buChar char="•"/>
            </a:pPr>
            <a:r>
              <a:rPr lang="en-US" sz="3200" dirty="0"/>
              <a:t>Parallel composability</a:t>
            </a:r>
          </a:p>
        </p:txBody>
      </p:sp>
      <p:sp>
        <p:nvSpPr>
          <p:cNvPr id="45" name="TextBox 44">
            <a:extLst>
              <a:ext uri="{FF2B5EF4-FFF2-40B4-BE49-F238E27FC236}">
                <a16:creationId xmlns:a16="http://schemas.microsoft.com/office/drawing/2014/main" id="{E1C30787-55EB-D340-A689-8D0BCC5996B7}"/>
              </a:ext>
            </a:extLst>
          </p:cNvPr>
          <p:cNvSpPr txBox="1"/>
          <p:nvPr/>
        </p:nvSpPr>
        <p:spPr>
          <a:xfrm>
            <a:off x="3203848" y="3284984"/>
            <a:ext cx="5987008" cy="461665"/>
          </a:xfrm>
          <a:prstGeom prst="rect">
            <a:avLst/>
          </a:prstGeom>
          <a:noFill/>
        </p:spPr>
        <p:txBody>
          <a:bodyPr wrap="square" rtlCol="0">
            <a:spAutoFit/>
          </a:bodyPr>
          <a:lstStyle/>
          <a:p>
            <a:r>
              <a:rPr lang="en-US" dirty="0"/>
              <a:t>Composition result is k</a:t>
            </a:r>
            <a:r>
              <a:rPr lang="el-GR" dirty="0"/>
              <a:t>ε</a:t>
            </a:r>
            <a:r>
              <a:rPr lang="en-US" dirty="0"/>
              <a:t>-differentially private</a:t>
            </a:r>
          </a:p>
        </p:txBody>
      </p:sp>
      <p:sp>
        <p:nvSpPr>
          <p:cNvPr id="46" name="Can 45">
            <a:extLst>
              <a:ext uri="{FF2B5EF4-FFF2-40B4-BE49-F238E27FC236}">
                <a16:creationId xmlns:a16="http://schemas.microsoft.com/office/drawing/2014/main" id="{8B59C5C6-E7CF-D845-A1CC-421634DC06B9}"/>
              </a:ext>
            </a:extLst>
          </p:cNvPr>
          <p:cNvSpPr/>
          <p:nvPr/>
        </p:nvSpPr>
        <p:spPr>
          <a:xfrm>
            <a:off x="1456772" y="4270997"/>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7" name="Can 46">
            <a:extLst>
              <a:ext uri="{FF2B5EF4-FFF2-40B4-BE49-F238E27FC236}">
                <a16:creationId xmlns:a16="http://schemas.microsoft.com/office/drawing/2014/main" id="{040D1777-D779-964D-84C2-DB726C4CF2B7}"/>
              </a:ext>
            </a:extLst>
          </p:cNvPr>
          <p:cNvSpPr/>
          <p:nvPr/>
        </p:nvSpPr>
        <p:spPr>
          <a:xfrm>
            <a:off x="1456771" y="4970915"/>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8" name="Can 47">
            <a:extLst>
              <a:ext uri="{FF2B5EF4-FFF2-40B4-BE49-F238E27FC236}">
                <a16:creationId xmlns:a16="http://schemas.microsoft.com/office/drawing/2014/main" id="{ECCEF4DA-7EE7-5A46-A4BE-7A69FC1D1360}"/>
              </a:ext>
            </a:extLst>
          </p:cNvPr>
          <p:cNvSpPr/>
          <p:nvPr/>
        </p:nvSpPr>
        <p:spPr>
          <a:xfrm>
            <a:off x="1456773" y="5857322"/>
            <a:ext cx="255165" cy="358606"/>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426E28F6-A0F6-D94E-8A1B-E0AA0AAD4EF2}"/>
              </a:ext>
            </a:extLst>
          </p:cNvPr>
          <p:cNvSpPr txBox="1"/>
          <p:nvPr/>
        </p:nvSpPr>
        <p:spPr>
          <a:xfrm>
            <a:off x="1401722" y="5322215"/>
            <a:ext cx="620432" cy="461665"/>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11A10D4-A663-7844-B41C-CEE2C3C3C96D}"/>
                  </a:ext>
                </a:extLst>
              </p:cNvPr>
              <p:cNvSpPr txBox="1"/>
              <p:nvPr/>
            </p:nvSpPr>
            <p:spPr>
              <a:xfrm>
                <a:off x="2506479" y="4210135"/>
                <a:ext cx="533351"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1</m:t>
                          </m:r>
                        </m:sub>
                      </m:sSub>
                    </m:oMath>
                  </m:oMathPara>
                </a14:m>
                <a:endParaRPr lang="en-US" sz="3200" dirty="0"/>
              </a:p>
            </p:txBody>
          </p:sp>
        </mc:Choice>
        <mc:Fallback xmlns="">
          <p:sp>
            <p:nvSpPr>
              <p:cNvPr id="52" name="TextBox 51">
                <a:extLst>
                  <a:ext uri="{FF2B5EF4-FFF2-40B4-BE49-F238E27FC236}">
                    <a16:creationId xmlns:a16="http://schemas.microsoft.com/office/drawing/2014/main" id="{511A10D4-A663-7844-B41C-CEE2C3C3C96D}"/>
                  </a:ext>
                </a:extLst>
              </p:cNvPr>
              <p:cNvSpPr txBox="1">
                <a:spLocks noRot="1" noChangeAspect="1" noMove="1" noResize="1" noEditPoints="1" noAdjustHandles="1" noChangeArrowheads="1" noChangeShapeType="1" noTextEdit="1"/>
              </p:cNvSpPr>
              <p:nvPr/>
            </p:nvSpPr>
            <p:spPr>
              <a:xfrm>
                <a:off x="2506479" y="4210135"/>
                <a:ext cx="533351" cy="492443"/>
              </a:xfrm>
              <a:prstGeom prst="rect">
                <a:avLst/>
              </a:prstGeom>
              <a:blipFill>
                <a:blip r:embed="rId10"/>
                <a:stretch>
                  <a:fillRect l="-8511" b="-6977"/>
                </a:stretch>
              </a:blipFill>
              <a:ln w="444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1082B8C-08DE-3240-AAC0-972A3E59714A}"/>
                  </a:ext>
                </a:extLst>
              </p:cNvPr>
              <p:cNvSpPr txBox="1"/>
              <p:nvPr/>
            </p:nvSpPr>
            <p:spPr>
              <a:xfrm>
                <a:off x="2506479" y="4903996"/>
                <a:ext cx="542841"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2</m:t>
                          </m:r>
                        </m:sub>
                      </m:sSub>
                    </m:oMath>
                  </m:oMathPara>
                </a14:m>
                <a:endParaRPr lang="en-US" sz="3200" dirty="0"/>
              </a:p>
            </p:txBody>
          </p:sp>
        </mc:Choice>
        <mc:Fallback xmlns="">
          <p:sp>
            <p:nvSpPr>
              <p:cNvPr id="53" name="TextBox 52">
                <a:extLst>
                  <a:ext uri="{FF2B5EF4-FFF2-40B4-BE49-F238E27FC236}">
                    <a16:creationId xmlns:a16="http://schemas.microsoft.com/office/drawing/2014/main" id="{81082B8C-08DE-3240-AAC0-972A3E59714A}"/>
                  </a:ext>
                </a:extLst>
              </p:cNvPr>
              <p:cNvSpPr txBox="1">
                <a:spLocks noRot="1" noChangeAspect="1" noMove="1" noResize="1" noEditPoints="1" noAdjustHandles="1" noChangeArrowheads="1" noChangeShapeType="1" noTextEdit="1"/>
              </p:cNvSpPr>
              <p:nvPr/>
            </p:nvSpPr>
            <p:spPr>
              <a:xfrm>
                <a:off x="2506479" y="4903996"/>
                <a:ext cx="542841" cy="492443"/>
              </a:xfrm>
              <a:prstGeom prst="rect">
                <a:avLst/>
              </a:prstGeom>
              <a:blipFill>
                <a:blip r:embed="rId11"/>
                <a:stretch>
                  <a:fillRect l="-8333" b="-6977"/>
                </a:stretch>
              </a:blipFill>
              <a:ln w="44450">
                <a:solidFill>
                  <a:schemeClr val="tx1"/>
                </a:solidFill>
              </a:ln>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5947758D-C79C-4847-A146-1F5AB429CDC6}"/>
              </a:ext>
            </a:extLst>
          </p:cNvPr>
          <p:cNvCxnSpPr>
            <a:cxnSpLocks/>
            <a:endCxn id="52" idx="1"/>
          </p:cNvCxnSpPr>
          <p:nvPr/>
        </p:nvCxnSpPr>
        <p:spPr>
          <a:xfrm>
            <a:off x="1837077" y="4450300"/>
            <a:ext cx="669402" cy="605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33196E3-5C5A-B94C-8AD5-8E8AC542DAFC}"/>
              </a:ext>
            </a:extLst>
          </p:cNvPr>
          <p:cNvCxnSpPr>
            <a:cxnSpLocks/>
            <a:endCxn id="53" idx="1"/>
          </p:cNvCxnSpPr>
          <p:nvPr/>
        </p:nvCxnSpPr>
        <p:spPr>
          <a:xfrm flipV="1">
            <a:off x="1815209" y="5150218"/>
            <a:ext cx="691270" cy="593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E79D308-8D1B-C146-8837-E334A8441CB0}"/>
                  </a:ext>
                </a:extLst>
              </p:cNvPr>
              <p:cNvSpPr txBox="1"/>
              <p:nvPr/>
            </p:nvSpPr>
            <p:spPr>
              <a:xfrm>
                <a:off x="2506479" y="5744869"/>
                <a:ext cx="559640" cy="492443"/>
              </a:xfrm>
              <a:prstGeom prst="rect">
                <a:avLst/>
              </a:prstGeom>
              <a:noFill/>
              <a:ln w="4445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𝑘</m:t>
                          </m:r>
                        </m:sub>
                      </m:sSub>
                    </m:oMath>
                  </m:oMathPara>
                </a14:m>
                <a:endParaRPr lang="en-US" sz="3200" dirty="0"/>
              </a:p>
            </p:txBody>
          </p:sp>
        </mc:Choice>
        <mc:Fallback xmlns="">
          <p:sp>
            <p:nvSpPr>
              <p:cNvPr id="59" name="TextBox 58">
                <a:extLst>
                  <a:ext uri="{FF2B5EF4-FFF2-40B4-BE49-F238E27FC236}">
                    <a16:creationId xmlns:a16="http://schemas.microsoft.com/office/drawing/2014/main" id="{8E79D308-8D1B-C146-8837-E334A8441CB0}"/>
                  </a:ext>
                </a:extLst>
              </p:cNvPr>
              <p:cNvSpPr txBox="1">
                <a:spLocks noRot="1" noChangeAspect="1" noMove="1" noResize="1" noEditPoints="1" noAdjustHandles="1" noChangeArrowheads="1" noChangeShapeType="1" noTextEdit="1"/>
              </p:cNvSpPr>
              <p:nvPr/>
            </p:nvSpPr>
            <p:spPr>
              <a:xfrm>
                <a:off x="2506479" y="5744869"/>
                <a:ext cx="559640" cy="492443"/>
              </a:xfrm>
              <a:prstGeom prst="rect">
                <a:avLst/>
              </a:prstGeom>
              <a:blipFill>
                <a:blip r:embed="rId12"/>
                <a:stretch>
                  <a:fillRect l="-8163" b="-11364"/>
                </a:stretch>
              </a:blipFill>
              <a:ln w="44450">
                <a:solidFill>
                  <a:schemeClr val="tx1"/>
                </a:solidFill>
              </a:ln>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346C095B-037C-1646-BCC8-AF9BBE637790}"/>
              </a:ext>
            </a:extLst>
          </p:cNvPr>
          <p:cNvCxnSpPr>
            <a:cxnSpLocks/>
            <a:endCxn id="59" idx="1"/>
          </p:cNvCxnSpPr>
          <p:nvPr/>
        </p:nvCxnSpPr>
        <p:spPr>
          <a:xfrm flipV="1">
            <a:off x="1815209" y="5991091"/>
            <a:ext cx="691270" cy="593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62" name="Curved Connector 61">
            <a:extLst>
              <a:ext uri="{FF2B5EF4-FFF2-40B4-BE49-F238E27FC236}">
                <a16:creationId xmlns:a16="http://schemas.microsoft.com/office/drawing/2014/main" id="{EB030902-2756-B94F-90E6-A34D6F94E340}"/>
              </a:ext>
            </a:extLst>
          </p:cNvPr>
          <p:cNvCxnSpPr>
            <a:stCxn id="52" idx="3"/>
            <a:endCxn id="53" idx="3"/>
          </p:cNvCxnSpPr>
          <p:nvPr/>
        </p:nvCxnSpPr>
        <p:spPr>
          <a:xfrm>
            <a:off x="3039830" y="4456357"/>
            <a:ext cx="9490" cy="693861"/>
          </a:xfrm>
          <a:prstGeom prst="curvedConnector3">
            <a:avLst>
              <a:gd name="adj1" fmla="val 2508851"/>
            </a:avLst>
          </a:prstGeom>
          <a:ln w="50800">
            <a:tailEnd type="triangle"/>
          </a:ln>
        </p:spPr>
        <p:style>
          <a:lnRef idx="1">
            <a:schemeClr val="dk1"/>
          </a:lnRef>
          <a:fillRef idx="0">
            <a:schemeClr val="dk1"/>
          </a:fillRef>
          <a:effectRef idx="0">
            <a:schemeClr val="dk1"/>
          </a:effectRef>
          <a:fontRef idx="minor">
            <a:schemeClr val="tx1"/>
          </a:fontRef>
        </p:style>
      </p:cxnSp>
      <p:cxnSp>
        <p:nvCxnSpPr>
          <p:cNvPr id="63" name="Curved Connector 62">
            <a:extLst>
              <a:ext uri="{FF2B5EF4-FFF2-40B4-BE49-F238E27FC236}">
                <a16:creationId xmlns:a16="http://schemas.microsoft.com/office/drawing/2014/main" id="{E9D183B0-34B8-0A4A-BCE7-718B75330A2B}"/>
              </a:ext>
            </a:extLst>
          </p:cNvPr>
          <p:cNvCxnSpPr>
            <a:cxnSpLocks/>
            <a:stCxn id="53" idx="3"/>
            <a:endCxn id="66" idx="3"/>
          </p:cNvCxnSpPr>
          <p:nvPr/>
        </p:nvCxnSpPr>
        <p:spPr>
          <a:xfrm>
            <a:off x="3049320" y="5150218"/>
            <a:ext cx="47261" cy="294528"/>
          </a:xfrm>
          <a:prstGeom prst="curvedConnector3">
            <a:avLst>
              <a:gd name="adj1" fmla="val 583697"/>
            </a:avLst>
          </a:prstGeom>
          <a:ln w="50800">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AF9AF426-1D20-6342-8328-646B92EA319D}"/>
              </a:ext>
            </a:extLst>
          </p:cNvPr>
          <p:cNvSpPr txBox="1"/>
          <p:nvPr/>
        </p:nvSpPr>
        <p:spPr>
          <a:xfrm>
            <a:off x="2506479" y="5321635"/>
            <a:ext cx="590102" cy="246221"/>
          </a:xfrm>
          <a:prstGeom prst="rect">
            <a:avLst/>
          </a:prstGeom>
          <a:noFill/>
        </p:spPr>
        <p:txBody>
          <a:bodyPr wrap="square" rtlCol="0">
            <a:spAutoFit/>
          </a:bodyPr>
          <a:lstStyle/>
          <a:p>
            <a:r>
              <a:rPr lang="en-US" sz="1000" dirty="0">
                <a:solidFill>
                  <a:schemeClr val="bg1"/>
                </a:solidFill>
              </a:rPr>
              <a:t>x</a:t>
            </a:r>
          </a:p>
        </p:txBody>
      </p:sp>
      <p:sp>
        <p:nvSpPr>
          <p:cNvPr id="70" name="TextBox 69">
            <a:extLst>
              <a:ext uri="{FF2B5EF4-FFF2-40B4-BE49-F238E27FC236}">
                <a16:creationId xmlns:a16="http://schemas.microsoft.com/office/drawing/2014/main" id="{3039BD23-66BB-554B-826C-B8DF43CB285C}"/>
              </a:ext>
            </a:extLst>
          </p:cNvPr>
          <p:cNvSpPr txBox="1"/>
          <p:nvPr/>
        </p:nvSpPr>
        <p:spPr>
          <a:xfrm>
            <a:off x="2476017" y="5570718"/>
            <a:ext cx="590102" cy="246221"/>
          </a:xfrm>
          <a:prstGeom prst="rect">
            <a:avLst/>
          </a:prstGeom>
          <a:noFill/>
        </p:spPr>
        <p:txBody>
          <a:bodyPr wrap="square" rtlCol="0">
            <a:spAutoFit/>
          </a:bodyPr>
          <a:lstStyle/>
          <a:p>
            <a:r>
              <a:rPr lang="en-US" sz="1000" dirty="0">
                <a:solidFill>
                  <a:schemeClr val="bg1"/>
                </a:solidFill>
              </a:rPr>
              <a:t>x</a:t>
            </a:r>
          </a:p>
        </p:txBody>
      </p:sp>
      <p:cxnSp>
        <p:nvCxnSpPr>
          <p:cNvPr id="71" name="Curved Connector 70">
            <a:extLst>
              <a:ext uri="{FF2B5EF4-FFF2-40B4-BE49-F238E27FC236}">
                <a16:creationId xmlns:a16="http://schemas.microsoft.com/office/drawing/2014/main" id="{9458D0F0-7E8F-8A40-92DF-500E424EF0C7}"/>
              </a:ext>
            </a:extLst>
          </p:cNvPr>
          <p:cNvCxnSpPr>
            <a:cxnSpLocks/>
            <a:stCxn id="70" idx="3"/>
            <a:endCxn id="59" idx="3"/>
          </p:cNvCxnSpPr>
          <p:nvPr/>
        </p:nvCxnSpPr>
        <p:spPr>
          <a:xfrm>
            <a:off x="3066119" y="5693829"/>
            <a:ext cx="12700" cy="297262"/>
          </a:xfrm>
          <a:prstGeom prst="curvedConnector3">
            <a:avLst>
              <a:gd name="adj1" fmla="val 180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ACE5415-2733-EB42-A900-16753C1D33AD}"/>
              </a:ext>
            </a:extLst>
          </p:cNvPr>
          <p:cNvCxnSpPr>
            <a:cxnSpLocks/>
          </p:cNvCxnSpPr>
          <p:nvPr/>
        </p:nvCxnSpPr>
        <p:spPr>
          <a:xfrm flipV="1">
            <a:off x="3092350" y="5991091"/>
            <a:ext cx="691270" cy="593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C1F5FD30-1A63-0F4B-947B-B9E63DCC2A23}"/>
              </a:ext>
            </a:extLst>
          </p:cNvPr>
          <p:cNvSpPr txBox="1"/>
          <p:nvPr/>
        </p:nvSpPr>
        <p:spPr>
          <a:xfrm>
            <a:off x="3260241" y="4221088"/>
            <a:ext cx="5987008" cy="461665"/>
          </a:xfrm>
          <a:prstGeom prst="rect">
            <a:avLst/>
          </a:prstGeom>
          <a:noFill/>
        </p:spPr>
        <p:txBody>
          <a:bodyPr wrap="square" rtlCol="0">
            <a:spAutoFit/>
          </a:bodyPr>
          <a:lstStyle/>
          <a:p>
            <a:r>
              <a:rPr lang="en-US" dirty="0"/>
              <a:t>Composition result is </a:t>
            </a:r>
            <a:r>
              <a:rPr lang="el-GR" dirty="0"/>
              <a:t>ε</a:t>
            </a:r>
            <a:r>
              <a:rPr lang="en-US" dirty="0"/>
              <a:t>-differentially private</a:t>
            </a:r>
          </a:p>
        </p:txBody>
      </p:sp>
      <p:sp>
        <p:nvSpPr>
          <p:cNvPr id="3" name="TextBox 2">
            <a:extLst>
              <a:ext uri="{FF2B5EF4-FFF2-40B4-BE49-F238E27FC236}">
                <a16:creationId xmlns:a16="http://schemas.microsoft.com/office/drawing/2014/main" id="{46CF395C-E084-264C-A901-1EDF34DB2501}"/>
              </a:ext>
            </a:extLst>
          </p:cNvPr>
          <p:cNvSpPr txBox="1"/>
          <p:nvPr/>
        </p:nvSpPr>
        <p:spPr>
          <a:xfrm>
            <a:off x="251512" y="4231280"/>
            <a:ext cx="1080120" cy="461665"/>
          </a:xfrm>
          <a:prstGeom prst="rect">
            <a:avLst/>
          </a:prstGeom>
          <a:noFill/>
        </p:spPr>
        <p:txBody>
          <a:bodyPr wrap="square" rtlCol="0">
            <a:spAutoFit/>
          </a:bodyPr>
          <a:lstStyle/>
          <a:p>
            <a:r>
              <a:rPr lang="en-US" dirty="0"/>
              <a:t>part 1</a:t>
            </a:r>
          </a:p>
        </p:txBody>
      </p:sp>
      <p:sp>
        <p:nvSpPr>
          <p:cNvPr id="49" name="TextBox 48">
            <a:extLst>
              <a:ext uri="{FF2B5EF4-FFF2-40B4-BE49-F238E27FC236}">
                <a16:creationId xmlns:a16="http://schemas.microsoft.com/office/drawing/2014/main" id="{8616122C-D662-234C-B33A-8778E4444E8C}"/>
              </a:ext>
            </a:extLst>
          </p:cNvPr>
          <p:cNvSpPr txBox="1"/>
          <p:nvPr/>
        </p:nvSpPr>
        <p:spPr>
          <a:xfrm>
            <a:off x="251512" y="4940213"/>
            <a:ext cx="1080120" cy="461665"/>
          </a:xfrm>
          <a:prstGeom prst="rect">
            <a:avLst/>
          </a:prstGeom>
          <a:noFill/>
        </p:spPr>
        <p:txBody>
          <a:bodyPr wrap="square" rtlCol="0">
            <a:spAutoFit/>
          </a:bodyPr>
          <a:lstStyle/>
          <a:p>
            <a:r>
              <a:rPr lang="en-US" dirty="0"/>
              <a:t>part 2</a:t>
            </a:r>
          </a:p>
        </p:txBody>
      </p:sp>
      <p:sp>
        <p:nvSpPr>
          <p:cNvPr id="51" name="TextBox 50">
            <a:extLst>
              <a:ext uri="{FF2B5EF4-FFF2-40B4-BE49-F238E27FC236}">
                <a16:creationId xmlns:a16="http://schemas.microsoft.com/office/drawing/2014/main" id="{4FEE2E81-30D2-1343-80AA-35AD7ED13CCA}"/>
              </a:ext>
            </a:extLst>
          </p:cNvPr>
          <p:cNvSpPr txBox="1"/>
          <p:nvPr/>
        </p:nvSpPr>
        <p:spPr>
          <a:xfrm>
            <a:off x="251512" y="5805792"/>
            <a:ext cx="1080120" cy="461665"/>
          </a:xfrm>
          <a:prstGeom prst="rect">
            <a:avLst/>
          </a:prstGeom>
          <a:noFill/>
        </p:spPr>
        <p:txBody>
          <a:bodyPr wrap="square" rtlCol="0">
            <a:spAutoFit/>
          </a:bodyPr>
          <a:lstStyle/>
          <a:p>
            <a:r>
              <a:rPr lang="en-US" dirty="0"/>
              <a:t>part k</a:t>
            </a:r>
          </a:p>
        </p:txBody>
      </p:sp>
    </p:spTree>
    <p:extLst>
      <p:ext uri="{BB962C8B-B14F-4D97-AF65-F5344CB8AC3E}">
        <p14:creationId xmlns:p14="http://schemas.microsoft.com/office/powerpoint/2010/main" val="2845340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5027-F40D-F54D-ADA3-EB916F27A7AA}"/>
              </a:ext>
            </a:extLst>
          </p:cNvPr>
          <p:cNvSpPr>
            <a:spLocks noGrp="1"/>
          </p:cNvSpPr>
          <p:nvPr>
            <p:ph type="title"/>
          </p:nvPr>
        </p:nvSpPr>
        <p:spPr>
          <a:xfrm>
            <a:off x="0" y="274638"/>
            <a:ext cx="9144000" cy="792162"/>
          </a:xfrm>
        </p:spPr>
        <p:txBody>
          <a:bodyPr/>
          <a:lstStyle/>
          <a:p>
            <a:r>
              <a:rPr lang="en-US" dirty="0"/>
              <a:t>How to achieve differential privacy</a:t>
            </a:r>
          </a:p>
        </p:txBody>
      </p:sp>
      <p:sp>
        <p:nvSpPr>
          <p:cNvPr id="3" name="Content Placeholder 2">
            <a:extLst>
              <a:ext uri="{FF2B5EF4-FFF2-40B4-BE49-F238E27FC236}">
                <a16:creationId xmlns:a16="http://schemas.microsoft.com/office/drawing/2014/main" id="{A2532A9B-03F3-5147-982B-E446FDCCF452}"/>
              </a:ext>
            </a:extLst>
          </p:cNvPr>
          <p:cNvSpPr>
            <a:spLocks noGrp="1"/>
          </p:cNvSpPr>
          <p:nvPr>
            <p:ph idx="1"/>
          </p:nvPr>
        </p:nvSpPr>
        <p:spPr>
          <a:xfrm>
            <a:off x="457200" y="1219200"/>
            <a:ext cx="8229600" cy="1633735"/>
          </a:xfrm>
        </p:spPr>
        <p:txBody>
          <a:bodyPr/>
          <a:lstStyle/>
          <a:p>
            <a:r>
              <a:rPr lang="en-US" dirty="0"/>
              <a:t>Differential privacy has desired properties</a:t>
            </a:r>
          </a:p>
          <a:p>
            <a:pPr lvl="1"/>
            <a:r>
              <a:rPr lang="en-US" dirty="0"/>
              <a:t>But how do we design such algorithms?</a:t>
            </a:r>
          </a:p>
          <a:p>
            <a:r>
              <a:rPr lang="en-US" dirty="0"/>
              <a:t>We can use the Laplace Mechanism</a:t>
            </a:r>
          </a:p>
        </p:txBody>
      </p:sp>
      <p:sp>
        <p:nvSpPr>
          <p:cNvPr id="4" name="Slide Number Placeholder 3">
            <a:extLst>
              <a:ext uri="{FF2B5EF4-FFF2-40B4-BE49-F238E27FC236}">
                <a16:creationId xmlns:a16="http://schemas.microsoft.com/office/drawing/2014/main" id="{7F5706B3-792B-2A4F-9ABC-5F840C611672}"/>
              </a:ext>
            </a:extLst>
          </p:cNvPr>
          <p:cNvSpPr>
            <a:spLocks noGrp="1"/>
          </p:cNvSpPr>
          <p:nvPr>
            <p:ph type="sldNum" sz="quarter" idx="12"/>
          </p:nvPr>
        </p:nvSpPr>
        <p:spPr/>
        <p:txBody>
          <a:bodyPr/>
          <a:lstStyle/>
          <a:p>
            <a:fld id="{35B54189-C436-47D0-AC37-8484B13A8E13}" type="slidenum">
              <a:rPr lang="en-US" smtClean="0"/>
              <a:pPr/>
              <a:t>43</a:t>
            </a:fld>
            <a:endParaRPr lang="en-US"/>
          </a:p>
        </p:txBody>
      </p:sp>
      <p:sp>
        <p:nvSpPr>
          <p:cNvPr id="6" name="TextBox 5">
            <a:extLst>
              <a:ext uri="{FF2B5EF4-FFF2-40B4-BE49-F238E27FC236}">
                <a16:creationId xmlns:a16="http://schemas.microsoft.com/office/drawing/2014/main" id="{A85089AD-D501-0245-A4C5-C03D060E3B1E}"/>
              </a:ext>
            </a:extLst>
          </p:cNvPr>
          <p:cNvSpPr txBox="1"/>
          <p:nvPr/>
        </p:nvSpPr>
        <p:spPr>
          <a:xfrm>
            <a:off x="971600" y="3841194"/>
            <a:ext cx="360040" cy="707886"/>
          </a:xfrm>
          <a:prstGeom prst="rect">
            <a:avLst/>
          </a:prstGeom>
          <a:noFill/>
        </p:spPr>
        <p:txBody>
          <a:bodyPr wrap="square" rtlCol="0">
            <a:spAutoFit/>
          </a:bodyPr>
          <a:lstStyle/>
          <a:p>
            <a:r>
              <a:rPr lang="en-US" sz="4000" dirty="0"/>
              <a:t>f</a:t>
            </a:r>
          </a:p>
        </p:txBody>
      </p:sp>
      <p:sp>
        <p:nvSpPr>
          <p:cNvPr id="7" name="Can 6">
            <a:extLst>
              <a:ext uri="{FF2B5EF4-FFF2-40B4-BE49-F238E27FC236}">
                <a16:creationId xmlns:a16="http://schemas.microsoft.com/office/drawing/2014/main" id="{9B88576F-65F1-C54F-A0D0-444E3C0C2A4F}"/>
              </a:ext>
            </a:extLst>
          </p:cNvPr>
          <p:cNvSpPr/>
          <p:nvPr/>
        </p:nvSpPr>
        <p:spPr>
          <a:xfrm>
            <a:off x="3707904" y="3005335"/>
            <a:ext cx="505437" cy="71033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7A1BBAE-7448-AE47-A428-5F97B716B729}"/>
              </a:ext>
            </a:extLst>
          </p:cNvPr>
          <p:cNvSpPr txBox="1"/>
          <p:nvPr/>
        </p:nvSpPr>
        <p:spPr>
          <a:xfrm>
            <a:off x="3384903" y="4549080"/>
            <a:ext cx="1151438" cy="584775"/>
          </a:xfrm>
          <a:prstGeom prst="rect">
            <a:avLst/>
          </a:prstGeom>
          <a:noFill/>
        </p:spPr>
        <p:txBody>
          <a:bodyPr wrap="square" rtlCol="0">
            <a:spAutoFit/>
          </a:bodyPr>
          <a:lstStyle/>
          <a:p>
            <a:r>
              <a:rPr lang="en-US" sz="3200" dirty="0"/>
              <a:t>Noise</a:t>
            </a:r>
          </a:p>
        </p:txBody>
      </p:sp>
      <p:sp>
        <p:nvSpPr>
          <p:cNvPr id="9" name="TextBox 8">
            <a:extLst>
              <a:ext uri="{FF2B5EF4-FFF2-40B4-BE49-F238E27FC236}">
                <a16:creationId xmlns:a16="http://schemas.microsoft.com/office/drawing/2014/main" id="{E6A13811-6FDE-6447-91DF-B36D7174D3D2}"/>
              </a:ext>
            </a:extLst>
          </p:cNvPr>
          <p:cNvSpPr txBox="1"/>
          <p:nvPr/>
        </p:nvSpPr>
        <p:spPr>
          <a:xfrm>
            <a:off x="5868144" y="3902749"/>
            <a:ext cx="360040" cy="584775"/>
          </a:xfrm>
          <a:prstGeom prst="rect">
            <a:avLst/>
          </a:prstGeom>
          <a:noFill/>
        </p:spPr>
        <p:txBody>
          <a:bodyPr wrap="square" rtlCol="0">
            <a:spAutoFit/>
          </a:bodyPr>
          <a:lstStyle/>
          <a:p>
            <a:r>
              <a:rPr lang="en-US" sz="3200" dirty="0"/>
              <a:t>+</a:t>
            </a:r>
          </a:p>
        </p:txBody>
      </p:sp>
      <p:cxnSp>
        <p:nvCxnSpPr>
          <p:cNvPr id="11" name="Straight Arrow Connector 10">
            <a:extLst>
              <a:ext uri="{FF2B5EF4-FFF2-40B4-BE49-F238E27FC236}">
                <a16:creationId xmlns:a16="http://schemas.microsoft.com/office/drawing/2014/main" id="{70BD808F-9C98-C840-8CCD-0D3B2F7FB2F0}"/>
              </a:ext>
            </a:extLst>
          </p:cNvPr>
          <p:cNvCxnSpPr/>
          <p:nvPr/>
        </p:nvCxnSpPr>
        <p:spPr>
          <a:xfrm flipV="1">
            <a:off x="1547664" y="3408620"/>
            <a:ext cx="1837239" cy="78651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EBCCB21-7F4F-ED4B-98DA-FDAF6E0C5777}"/>
              </a:ext>
            </a:extLst>
          </p:cNvPr>
          <p:cNvCxnSpPr>
            <a:cxnSpLocks/>
            <a:endCxn id="8" idx="1"/>
          </p:cNvCxnSpPr>
          <p:nvPr/>
        </p:nvCxnSpPr>
        <p:spPr>
          <a:xfrm>
            <a:off x="1547664" y="4234453"/>
            <a:ext cx="1837239" cy="607015"/>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CA38AA-EBD1-C74B-9AF0-F7F5B879FD8B}"/>
              </a:ext>
            </a:extLst>
          </p:cNvPr>
          <p:cNvCxnSpPr>
            <a:cxnSpLocks/>
            <a:stCxn id="8" idx="3"/>
          </p:cNvCxnSpPr>
          <p:nvPr/>
        </p:nvCxnSpPr>
        <p:spPr>
          <a:xfrm flipV="1">
            <a:off x="4536341" y="4365104"/>
            <a:ext cx="1331803" cy="4763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C076B19-C2FF-AC4A-BC7F-EB57F07E390E}"/>
              </a:ext>
            </a:extLst>
          </p:cNvPr>
          <p:cNvCxnSpPr>
            <a:cxnSpLocks/>
          </p:cNvCxnSpPr>
          <p:nvPr/>
        </p:nvCxnSpPr>
        <p:spPr>
          <a:xfrm>
            <a:off x="4536340" y="3377842"/>
            <a:ext cx="1331804" cy="657092"/>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824DBC8-5D0F-9141-B94C-9F6808095046}"/>
              </a:ext>
            </a:extLst>
          </p:cNvPr>
          <p:cNvCxnSpPr>
            <a:cxnSpLocks/>
          </p:cNvCxnSpPr>
          <p:nvPr/>
        </p:nvCxnSpPr>
        <p:spPr>
          <a:xfrm>
            <a:off x="6440596" y="4234453"/>
            <a:ext cx="939716"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CF05E4B-317D-D34A-8F62-20AB0E514672}"/>
              </a:ext>
            </a:extLst>
          </p:cNvPr>
          <p:cNvSpPr txBox="1"/>
          <p:nvPr/>
        </p:nvSpPr>
        <p:spPr>
          <a:xfrm>
            <a:off x="7741387" y="3843932"/>
            <a:ext cx="360040" cy="707886"/>
          </a:xfrm>
          <a:prstGeom prst="rect">
            <a:avLst/>
          </a:prstGeom>
          <a:noFill/>
        </p:spPr>
        <p:txBody>
          <a:bodyPr wrap="square" rtlCol="0">
            <a:spAutoFit/>
          </a:bodyPr>
          <a:lstStyle/>
          <a:p>
            <a:r>
              <a:rPr lang="en-US" sz="4000" dirty="0"/>
              <a:t>A</a:t>
            </a:r>
          </a:p>
        </p:txBody>
      </p:sp>
      <p:sp>
        <p:nvSpPr>
          <p:cNvPr id="23" name="TextBox 22">
            <a:extLst>
              <a:ext uri="{FF2B5EF4-FFF2-40B4-BE49-F238E27FC236}">
                <a16:creationId xmlns:a16="http://schemas.microsoft.com/office/drawing/2014/main" id="{A9FD4E6A-77CF-B84E-A880-78E4D1B72097}"/>
              </a:ext>
            </a:extLst>
          </p:cNvPr>
          <p:cNvSpPr txBox="1"/>
          <p:nvPr/>
        </p:nvSpPr>
        <p:spPr>
          <a:xfrm>
            <a:off x="0" y="6245225"/>
            <a:ext cx="9144000" cy="646331"/>
          </a:xfrm>
          <a:prstGeom prst="rect">
            <a:avLst/>
          </a:prstGeom>
          <a:noFill/>
        </p:spPr>
        <p:txBody>
          <a:bodyPr wrap="square" rtlCol="0">
            <a:spAutoFit/>
          </a:bodyPr>
          <a:lstStyle/>
          <a:p>
            <a:pPr algn="ctr"/>
            <a:r>
              <a:rPr lang="en-US" sz="3600" dirty="0">
                <a:solidFill>
                  <a:srgbClr val="C00000"/>
                </a:solidFill>
              </a:rPr>
              <a:t>Randomized algorithm is differentially private</a:t>
            </a:r>
          </a:p>
        </p:txBody>
      </p:sp>
      <p:sp>
        <p:nvSpPr>
          <p:cNvPr id="16" name="TextBox 15">
            <a:extLst>
              <a:ext uri="{FF2B5EF4-FFF2-40B4-BE49-F238E27FC236}">
                <a16:creationId xmlns:a16="http://schemas.microsoft.com/office/drawing/2014/main" id="{A5D236E0-5D89-954F-9AF1-C64E28959F2B}"/>
              </a:ext>
            </a:extLst>
          </p:cNvPr>
          <p:cNvSpPr txBox="1"/>
          <p:nvPr/>
        </p:nvSpPr>
        <p:spPr>
          <a:xfrm>
            <a:off x="1910564" y="5025444"/>
            <a:ext cx="4104456" cy="584775"/>
          </a:xfrm>
          <a:prstGeom prst="rect">
            <a:avLst/>
          </a:prstGeom>
          <a:noFill/>
        </p:spPr>
        <p:txBody>
          <a:bodyPr wrap="square" rtlCol="0">
            <a:spAutoFit/>
          </a:bodyPr>
          <a:lstStyle/>
          <a:p>
            <a:r>
              <a:rPr lang="en-US" sz="3200" dirty="0"/>
              <a:t>(Laplace Distribution)</a:t>
            </a:r>
          </a:p>
        </p:txBody>
      </p:sp>
    </p:spTree>
    <p:extLst>
      <p:ext uri="{BB962C8B-B14F-4D97-AF65-F5344CB8AC3E}">
        <p14:creationId xmlns:p14="http://schemas.microsoft.com/office/powerpoint/2010/main" val="418544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23"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B29F-5108-9241-8982-2EF4BB7AFCF9}"/>
              </a:ext>
            </a:extLst>
          </p:cNvPr>
          <p:cNvSpPr>
            <a:spLocks noGrp="1"/>
          </p:cNvSpPr>
          <p:nvPr>
            <p:ph type="title"/>
          </p:nvPr>
        </p:nvSpPr>
        <p:spPr/>
        <p:txBody>
          <a:bodyPr/>
          <a:lstStyle/>
          <a:p>
            <a:r>
              <a:rPr lang="en-US" dirty="0"/>
              <a:t>Global noise sensitivity</a:t>
            </a:r>
          </a:p>
        </p:txBody>
      </p:sp>
      <p:sp>
        <p:nvSpPr>
          <p:cNvPr id="3" name="Content Placeholder 2">
            <a:extLst>
              <a:ext uri="{FF2B5EF4-FFF2-40B4-BE49-F238E27FC236}">
                <a16:creationId xmlns:a16="http://schemas.microsoft.com/office/drawing/2014/main" id="{7E44B6EE-05BA-BF45-9806-E9D2019AC981}"/>
              </a:ext>
            </a:extLst>
          </p:cNvPr>
          <p:cNvSpPr>
            <a:spLocks noGrp="1"/>
          </p:cNvSpPr>
          <p:nvPr>
            <p:ph idx="1"/>
          </p:nvPr>
        </p:nvSpPr>
        <p:spPr>
          <a:xfrm>
            <a:off x="457200" y="1219201"/>
            <a:ext cx="8534400" cy="1849760"/>
          </a:xfrm>
        </p:spPr>
        <p:txBody>
          <a:bodyPr/>
          <a:lstStyle/>
          <a:p>
            <a:r>
              <a:rPr lang="en-US" dirty="0"/>
              <a:t>Required noise depends on function properties</a:t>
            </a:r>
          </a:p>
          <a:p>
            <a:r>
              <a:rPr lang="en-US" i="1" dirty="0"/>
              <a:t>Global noise sensitivity</a:t>
            </a:r>
            <a:r>
              <a:rPr lang="en-US" dirty="0"/>
              <a:t>: distance of neighbors </a:t>
            </a:r>
          </a:p>
          <a:p>
            <a:r>
              <a:rPr lang="en-US" dirty="0"/>
              <a:t>Produce noise with parameterized distribution</a:t>
            </a:r>
          </a:p>
        </p:txBody>
      </p:sp>
      <p:sp>
        <p:nvSpPr>
          <p:cNvPr id="4" name="Slide Number Placeholder 3">
            <a:extLst>
              <a:ext uri="{FF2B5EF4-FFF2-40B4-BE49-F238E27FC236}">
                <a16:creationId xmlns:a16="http://schemas.microsoft.com/office/drawing/2014/main" id="{3A3AF331-26B1-5E4A-AE75-3D69535F1904}"/>
              </a:ext>
            </a:extLst>
          </p:cNvPr>
          <p:cNvSpPr>
            <a:spLocks noGrp="1"/>
          </p:cNvSpPr>
          <p:nvPr>
            <p:ph type="sldNum" sz="quarter" idx="12"/>
          </p:nvPr>
        </p:nvSpPr>
        <p:spPr/>
        <p:txBody>
          <a:bodyPr/>
          <a:lstStyle/>
          <a:p>
            <a:fld id="{35B54189-C436-47D0-AC37-8484B13A8E13}" type="slidenum">
              <a:rPr lang="en-US" smtClean="0"/>
              <a:pPr/>
              <a:t>44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5AFEAA-855D-BD40-B086-F66A082A0129}"/>
                  </a:ext>
                </a:extLst>
              </p:cNvPr>
              <p:cNvSpPr txBox="1"/>
              <p:nvPr/>
            </p:nvSpPr>
            <p:spPr>
              <a:xfrm>
                <a:off x="435788" y="3068960"/>
                <a:ext cx="7304564" cy="53476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3200" b="1" i="1" smtClean="0">
                          <a:latin typeface="Cambria Math" panose="02040503050406030204" pitchFamily="18" charset="0"/>
                        </a:rPr>
                        <m:t>𝑮𝑺</m:t>
                      </m:r>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𝒇</m:t>
                          </m:r>
                        </m:e>
                      </m:d>
                      <m:r>
                        <a:rPr lang="en-US" sz="3200" b="1" i="1" smtClean="0">
                          <a:latin typeface="Cambria Math" panose="02040503050406030204" pitchFamily="18" charset="0"/>
                          <a:ea typeface="Cambria Math" panose="02040503050406030204" pitchFamily="18" charset="0"/>
                        </a:rPr>
                        <m:t>= </m:t>
                      </m:r>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𝒔𝒖𝒑</m:t>
                          </m:r>
                        </m:e>
                        <m:sub>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𝑫</m:t>
                              </m:r>
                            </m:e>
                            <m:sub>
                              <m:r>
                                <a:rPr lang="en-US" sz="3200" b="1" i="1" smtClean="0">
                                  <a:latin typeface="Cambria Math" panose="02040503050406030204" pitchFamily="18" charset="0"/>
                                  <a:ea typeface="Cambria Math" panose="02040503050406030204" pitchFamily="18" charset="0"/>
                                </a:rPr>
                                <m:t>𝟏</m:t>
                              </m:r>
                            </m:sub>
                          </m:sSub>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𝑫</m:t>
                              </m:r>
                            </m:e>
                            <m:sub>
                              <m:r>
                                <a:rPr lang="en-US" sz="3200" b="1" i="1" smtClean="0">
                                  <a:latin typeface="Cambria Math" panose="02040503050406030204" pitchFamily="18" charset="0"/>
                                  <a:ea typeface="Cambria Math" panose="02040503050406030204" pitchFamily="18" charset="0"/>
                                </a:rPr>
                                <m:t>𝟐</m:t>
                              </m:r>
                            </m:sub>
                          </m:sSub>
                          <m:r>
                            <a:rPr lang="en-US" sz="3200" b="1" i="1" smtClean="0">
                              <a:latin typeface="Cambria Math" panose="02040503050406030204" pitchFamily="18" charset="0"/>
                              <a:ea typeface="Cambria Math" panose="02040503050406030204" pitchFamily="18" charset="0"/>
                            </a:rPr>
                            <m:t>∈</m:t>
                          </m:r>
                          <m:sSup>
                            <m:sSupPr>
                              <m:ctrlPr>
                                <a:rPr lang="en-US" sz="3200" b="1" i="1" smtClean="0">
                                  <a:latin typeface="Cambria Math" panose="02040503050406030204" pitchFamily="18" charset="0"/>
                                  <a:ea typeface="Cambria Math" panose="02040503050406030204" pitchFamily="18" charset="0"/>
                                </a:rPr>
                              </m:ctrlPr>
                            </m:sSupPr>
                            <m:e>
                              <m:r>
                                <a:rPr lang="en-US" sz="3200" b="1" i="1" smtClean="0">
                                  <a:latin typeface="Cambria Math" panose="02040503050406030204" pitchFamily="18" charset="0"/>
                                  <a:ea typeface="Cambria Math" panose="02040503050406030204" pitchFamily="18" charset="0"/>
                                </a:rPr>
                                <m:t>𝑫</m:t>
                              </m:r>
                            </m:e>
                            <m:sup>
                              <m:r>
                                <a:rPr lang="en-US" sz="3200" b="1" i="1" smtClean="0">
                                  <a:latin typeface="Cambria Math" panose="02040503050406030204" pitchFamily="18" charset="0"/>
                                  <a:ea typeface="Cambria Math" panose="02040503050406030204" pitchFamily="18" charset="0"/>
                                </a:rPr>
                                <m:t>𝒏</m:t>
                              </m:r>
                            </m:sup>
                          </m:sSup>
                        </m:sub>
                      </m:sSub>
                      <m:r>
                        <a:rPr lang="en-US" sz="3200" b="1" i="1" smtClean="0">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𝒇</m:t>
                      </m:r>
                      <m:d>
                        <m:dPr>
                          <m:ctrlPr>
                            <a:rPr lang="en-US" sz="3200" b="1" i="1">
                              <a:latin typeface="Cambria Math" panose="02040503050406030204" pitchFamily="18" charset="0"/>
                              <a:ea typeface="Cambria Math" panose="02040503050406030204" pitchFamily="18" charset="0"/>
                            </a:rPr>
                          </m:ctrlPr>
                        </m:dPr>
                        <m:e>
                          <m:sSub>
                            <m:sSubPr>
                              <m:ctrlPr>
                                <a:rPr lang="en-US" sz="3200" b="1" i="1">
                                  <a:latin typeface="Cambria Math" panose="02040503050406030204" pitchFamily="18" charset="0"/>
                                  <a:ea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𝑫</m:t>
                              </m:r>
                            </m:e>
                            <m:sub>
                              <m:r>
                                <a:rPr lang="en-US" sz="3200" b="1" i="1">
                                  <a:latin typeface="Cambria Math" panose="02040503050406030204" pitchFamily="18" charset="0"/>
                                  <a:ea typeface="Cambria Math" panose="02040503050406030204" pitchFamily="18" charset="0"/>
                                </a:rPr>
                                <m:t>𝟏</m:t>
                              </m:r>
                            </m:sub>
                          </m:sSub>
                        </m:e>
                      </m:d>
                      <m:r>
                        <a:rPr lang="en-US" sz="3200" b="1" i="1">
                          <a:latin typeface="Cambria Math" panose="02040503050406030204" pitchFamily="18" charset="0"/>
                          <a:ea typeface="Cambria Math" panose="02040503050406030204" pitchFamily="18" charset="0"/>
                        </a:rPr>
                        <m:t>−</m:t>
                      </m:r>
                      <m:sSub>
                        <m:sSubPr>
                          <m:ctrlPr>
                            <a:rPr lang="en-US" sz="3200" b="1" i="1">
                              <a:latin typeface="Cambria Math" panose="02040503050406030204" pitchFamily="18" charset="0"/>
                              <a:ea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𝒇</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𝑫</m:t>
                          </m:r>
                        </m:e>
                        <m:sub>
                          <m:r>
                            <a:rPr lang="en-US" sz="3200" b="1" i="1">
                              <a:latin typeface="Cambria Math" panose="02040503050406030204" pitchFamily="18" charset="0"/>
                              <a:ea typeface="Cambria Math" panose="02040503050406030204" pitchFamily="18" charset="0"/>
                            </a:rPr>
                            <m:t>𝟐</m:t>
                          </m:r>
                        </m:sub>
                      </m:sSub>
                      <m:r>
                        <a:rPr lang="en-US" sz="3200" b="1" i="1">
                          <a:latin typeface="Cambria Math" panose="02040503050406030204" pitchFamily="18" charset="0"/>
                          <a:ea typeface="Cambria Math" panose="02040503050406030204" pitchFamily="18" charset="0"/>
                        </a:rPr>
                        <m:t>)</m:t>
                      </m:r>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m:t>
                          </m:r>
                        </m:e>
                        <m:sub>
                          <m:r>
                            <a:rPr lang="en-US" sz="3200" b="1" i="1" smtClean="0">
                              <a:latin typeface="Cambria Math" panose="02040503050406030204" pitchFamily="18" charset="0"/>
                              <a:ea typeface="Cambria Math" panose="02040503050406030204" pitchFamily="18" charset="0"/>
                            </a:rPr>
                            <m:t>𝟏</m:t>
                          </m:r>
                        </m:sub>
                      </m:sSub>
                    </m:oMath>
                  </m:oMathPara>
                </a14:m>
                <a:endParaRPr lang="en-US" sz="3200" b="1" dirty="0"/>
              </a:p>
            </p:txBody>
          </p:sp>
        </mc:Choice>
        <mc:Fallback xmlns="">
          <p:sp>
            <p:nvSpPr>
              <p:cNvPr id="5" name="TextBox 4">
                <a:extLst>
                  <a:ext uri="{FF2B5EF4-FFF2-40B4-BE49-F238E27FC236}">
                    <a16:creationId xmlns:a16="http://schemas.microsoft.com/office/drawing/2014/main" id="{1B5AFEAA-855D-BD40-B086-F66A082A0129}"/>
                  </a:ext>
                </a:extLst>
              </p:cNvPr>
              <p:cNvSpPr txBox="1">
                <a:spLocks noRot="1" noChangeAspect="1" noMove="1" noResize="1" noEditPoints="1" noAdjustHandles="1" noChangeArrowheads="1" noChangeShapeType="1" noTextEdit="1"/>
              </p:cNvSpPr>
              <p:nvPr/>
            </p:nvSpPr>
            <p:spPr>
              <a:xfrm>
                <a:off x="435788" y="3068960"/>
                <a:ext cx="7304564" cy="534762"/>
              </a:xfrm>
              <a:prstGeom prst="rect">
                <a:avLst/>
              </a:prstGeom>
              <a:blipFill>
                <a:blip r:embed="rId3"/>
                <a:stretch>
                  <a:fillRect l="-1736" t="-6977" b="-25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06E1E0-6EDF-8349-BE72-484203412568}"/>
                  </a:ext>
                </a:extLst>
              </p:cNvPr>
              <p:cNvSpPr txBox="1"/>
              <p:nvPr/>
            </p:nvSpPr>
            <p:spPr>
              <a:xfrm>
                <a:off x="136361" y="3675385"/>
                <a:ext cx="5452878" cy="584775"/>
              </a:xfrm>
              <a:prstGeom prst="rect">
                <a:avLst/>
              </a:prstGeom>
              <a:noFill/>
            </p:spPr>
            <p:txBody>
              <a:bodyPr wrap="square" rtlCol="0">
                <a:spAutoFit/>
              </a:bodyPr>
              <a:lstStyle/>
              <a:p>
                <a:r>
                  <a:rPr lang="en-US" sz="3200" dirty="0"/>
                  <a:t>for neighboring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𝐷</m:t>
                        </m:r>
                      </m:e>
                      <m:sub>
                        <m:r>
                          <a:rPr lang="en-US" sz="3200" i="1">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𝐷</m:t>
                        </m:r>
                      </m:e>
                      <m:sub>
                        <m:r>
                          <a:rPr lang="en-US" sz="3200" b="0" i="1" smtClean="0">
                            <a:latin typeface="Cambria Math" panose="02040503050406030204" pitchFamily="18" charset="0"/>
                            <a:ea typeface="Cambria Math" panose="02040503050406030204" pitchFamily="18" charset="0"/>
                          </a:rPr>
                          <m:t>2</m:t>
                        </m:r>
                      </m:sub>
                    </m:sSub>
                  </m:oMath>
                </a14:m>
                <a:r>
                  <a:rPr lang="en-US" sz="3200" dirty="0"/>
                  <a:t>, then</a:t>
                </a:r>
              </a:p>
            </p:txBody>
          </p:sp>
        </mc:Choice>
        <mc:Fallback xmlns="">
          <p:sp>
            <p:nvSpPr>
              <p:cNvPr id="6" name="TextBox 5">
                <a:extLst>
                  <a:ext uri="{FF2B5EF4-FFF2-40B4-BE49-F238E27FC236}">
                    <a16:creationId xmlns:a16="http://schemas.microsoft.com/office/drawing/2014/main" id="{9306E1E0-6EDF-8349-BE72-484203412568}"/>
                  </a:ext>
                </a:extLst>
              </p:cNvPr>
              <p:cNvSpPr txBox="1">
                <a:spLocks noRot="1" noChangeAspect="1" noMove="1" noResize="1" noEditPoints="1" noAdjustHandles="1" noChangeArrowheads="1" noChangeShapeType="1" noTextEdit="1"/>
              </p:cNvSpPr>
              <p:nvPr/>
            </p:nvSpPr>
            <p:spPr>
              <a:xfrm>
                <a:off x="136361" y="3675385"/>
                <a:ext cx="5452878" cy="584775"/>
              </a:xfrm>
              <a:prstGeom prst="rect">
                <a:avLst/>
              </a:prstGeom>
              <a:blipFill>
                <a:blip r:embed="rId4"/>
                <a:stretch>
                  <a:fillRect l="-2558" t="-10638" b="-31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98E3C0-6B79-D94C-9832-C66F3F78B133}"/>
                  </a:ext>
                </a:extLst>
              </p:cNvPr>
              <p:cNvSpPr txBox="1"/>
              <p:nvPr/>
            </p:nvSpPr>
            <p:spPr>
              <a:xfrm>
                <a:off x="435788" y="4331823"/>
                <a:ext cx="5327541" cy="93801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1" i="1" smtClean="0">
                          <a:latin typeface="Cambria Math" panose="02040503050406030204" pitchFamily="18" charset="0"/>
                        </a:rPr>
                        <m:t>𝑨</m:t>
                      </m:r>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𝑫</m:t>
                          </m:r>
                        </m:e>
                      </m:d>
                      <m:r>
                        <a:rPr lang="en-US" sz="3200" b="1" i="1" smtClean="0">
                          <a:latin typeface="Cambria Math" panose="02040503050406030204" pitchFamily="18" charset="0"/>
                        </a:rPr>
                        <m:t>=</m:t>
                      </m:r>
                      <m:r>
                        <a:rPr lang="en-US" sz="3200" b="1" i="1" smtClean="0">
                          <a:latin typeface="Cambria Math" panose="02040503050406030204" pitchFamily="18" charset="0"/>
                        </a:rPr>
                        <m:t>𝒇</m:t>
                      </m:r>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𝑫</m:t>
                          </m:r>
                        </m:e>
                      </m:d>
                      <m:r>
                        <a:rPr lang="en-US" sz="3200" b="1" i="1" smtClean="0">
                          <a:latin typeface="Cambria Math" panose="02040503050406030204" pitchFamily="18" charset="0"/>
                        </a:rPr>
                        <m:t>+ </m:t>
                      </m:r>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𝑳𝒂𝒑</m:t>
                          </m:r>
                          <m:r>
                            <a:rPr lang="en-US" sz="3200" b="1" i="1" smtClean="0">
                              <a:latin typeface="Cambria Math" panose="02040503050406030204" pitchFamily="18" charset="0"/>
                            </a:rPr>
                            <m:t>(</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𝑮𝑺</m:t>
                              </m:r>
                              <m:r>
                                <a:rPr lang="en-US" sz="3200" b="1" i="1" smtClean="0">
                                  <a:latin typeface="Cambria Math" panose="02040503050406030204" pitchFamily="18" charset="0"/>
                                </a:rPr>
                                <m:t>(</m:t>
                              </m:r>
                              <m:r>
                                <a:rPr lang="en-US" sz="3200" b="1" i="1" smtClean="0">
                                  <a:latin typeface="Cambria Math" panose="02040503050406030204" pitchFamily="18" charset="0"/>
                                </a:rPr>
                                <m:t>𝒇</m:t>
                              </m:r>
                              <m:r>
                                <a:rPr lang="en-US" sz="3200" b="1" i="1" smtClean="0">
                                  <a:latin typeface="Cambria Math" panose="02040503050406030204" pitchFamily="18" charset="0"/>
                                </a:rPr>
                                <m:t>)</m:t>
                              </m:r>
                            </m:num>
                            <m:den>
                              <m:r>
                                <a:rPr lang="el-GR" sz="3200" b="1" i="1" smtClean="0">
                                  <a:latin typeface="Cambria Math" panose="02040503050406030204" pitchFamily="18" charset="0"/>
                                </a:rPr>
                                <m:t>𝜺</m:t>
                              </m:r>
                            </m:den>
                          </m:f>
                          <m:r>
                            <a:rPr lang="en-US" sz="3200" b="1" i="1" smtClean="0">
                              <a:latin typeface="Cambria Math" panose="02040503050406030204" pitchFamily="18" charset="0"/>
                            </a:rPr>
                            <m:t>)</m:t>
                          </m:r>
                        </m:e>
                        <m:sup/>
                      </m:sSup>
                    </m:oMath>
                  </m:oMathPara>
                </a14:m>
                <a:endParaRPr lang="en-US" sz="3200" b="1" dirty="0"/>
              </a:p>
            </p:txBody>
          </p:sp>
        </mc:Choice>
        <mc:Fallback xmlns="">
          <p:sp>
            <p:nvSpPr>
              <p:cNvPr id="7" name="TextBox 6">
                <a:extLst>
                  <a:ext uri="{FF2B5EF4-FFF2-40B4-BE49-F238E27FC236}">
                    <a16:creationId xmlns:a16="http://schemas.microsoft.com/office/drawing/2014/main" id="{4598E3C0-6B79-D94C-9832-C66F3F78B133}"/>
                  </a:ext>
                </a:extLst>
              </p:cNvPr>
              <p:cNvSpPr txBox="1">
                <a:spLocks noRot="1" noChangeAspect="1" noMove="1" noResize="1" noEditPoints="1" noAdjustHandles="1" noChangeArrowheads="1" noChangeShapeType="1" noTextEdit="1"/>
              </p:cNvSpPr>
              <p:nvPr/>
            </p:nvSpPr>
            <p:spPr>
              <a:xfrm>
                <a:off x="435788" y="4331823"/>
                <a:ext cx="5327541" cy="938014"/>
              </a:xfrm>
              <a:prstGeom prst="rect">
                <a:avLst/>
              </a:prstGeom>
              <a:blipFill>
                <a:blip r:embed="rId5"/>
                <a:stretch>
                  <a:fillRect l="-2375" t="-2667" b="-800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D2A1FD7-05B8-EA4A-A649-AEE8BA1466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4088" y="3501008"/>
            <a:ext cx="3923928" cy="2942946"/>
          </a:xfrm>
          <a:prstGeom prst="rect">
            <a:avLst/>
          </a:prstGeom>
        </p:spPr>
      </p:pic>
    </p:spTree>
    <p:extLst>
      <p:ext uri="{BB962C8B-B14F-4D97-AF65-F5344CB8AC3E}">
        <p14:creationId xmlns:p14="http://schemas.microsoft.com/office/powerpoint/2010/main" val="2023262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8E9E-803E-1C48-B091-1A0F9080999E}"/>
              </a:ext>
            </a:extLst>
          </p:cNvPr>
          <p:cNvSpPr>
            <a:spLocks noGrp="1"/>
          </p:cNvSpPr>
          <p:nvPr>
            <p:ph type="title"/>
          </p:nvPr>
        </p:nvSpPr>
        <p:spPr>
          <a:xfrm>
            <a:off x="0" y="274638"/>
            <a:ext cx="9144000" cy="792162"/>
          </a:xfrm>
        </p:spPr>
        <p:txBody>
          <a:bodyPr/>
          <a:lstStyle/>
          <a:p>
            <a:r>
              <a:rPr lang="en-US" dirty="0"/>
              <a:t>Laplace mechanism-based algorithms</a:t>
            </a:r>
          </a:p>
        </p:txBody>
      </p:sp>
      <p:sp>
        <p:nvSpPr>
          <p:cNvPr id="3" name="Content Placeholder 2">
            <a:extLst>
              <a:ext uri="{FF2B5EF4-FFF2-40B4-BE49-F238E27FC236}">
                <a16:creationId xmlns:a16="http://schemas.microsoft.com/office/drawing/2014/main" id="{95F63599-4E05-5C40-AA0B-EBCEBA227BBA}"/>
              </a:ext>
            </a:extLst>
          </p:cNvPr>
          <p:cNvSpPr>
            <a:spLocks noGrp="1"/>
          </p:cNvSpPr>
          <p:nvPr>
            <p:ph idx="1"/>
          </p:nvPr>
        </p:nvSpPr>
        <p:spPr/>
        <p:txBody>
          <a:bodyPr/>
          <a:lstStyle/>
          <a:p>
            <a:r>
              <a:rPr lang="en-US" dirty="0"/>
              <a:t>Randomized algorithms</a:t>
            </a:r>
          </a:p>
          <a:p>
            <a:pPr lvl="1"/>
            <a:r>
              <a:rPr lang="en-US" dirty="0"/>
              <a:t>Noisy summation</a:t>
            </a:r>
          </a:p>
          <a:p>
            <a:pPr lvl="1"/>
            <a:r>
              <a:rPr lang="en-US" dirty="0"/>
              <a:t>Noisy average</a:t>
            </a:r>
          </a:p>
          <a:p>
            <a:pPr lvl="1"/>
            <a:r>
              <a:rPr lang="en-US" dirty="0"/>
              <a:t>Noisy linear regression</a:t>
            </a:r>
          </a:p>
          <a:p>
            <a:pPr marL="0" indent="0">
              <a:buNone/>
            </a:pPr>
            <a:r>
              <a:rPr lang="en-US" dirty="0"/>
              <a:t>	…</a:t>
            </a:r>
          </a:p>
          <a:p>
            <a:r>
              <a:rPr lang="en-US" dirty="0"/>
              <a:t>Laplace mechanism is pessimistic</a:t>
            </a:r>
          </a:p>
          <a:p>
            <a:pPr lvl="1"/>
            <a:r>
              <a:rPr lang="en-US" dirty="0"/>
              <a:t>Perturb objective function</a:t>
            </a:r>
          </a:p>
          <a:p>
            <a:pPr lvl="1"/>
            <a:r>
              <a:rPr lang="en-US" dirty="0"/>
              <a:t>Use Euclidean norm for vector-based</a:t>
            </a:r>
          </a:p>
        </p:txBody>
      </p:sp>
      <p:sp>
        <p:nvSpPr>
          <p:cNvPr id="4" name="Slide Number Placeholder 3">
            <a:extLst>
              <a:ext uri="{FF2B5EF4-FFF2-40B4-BE49-F238E27FC236}">
                <a16:creationId xmlns:a16="http://schemas.microsoft.com/office/drawing/2014/main" id="{37992F94-CD83-A64F-9285-C9956B66F78A}"/>
              </a:ext>
            </a:extLst>
          </p:cNvPr>
          <p:cNvSpPr>
            <a:spLocks noGrp="1"/>
          </p:cNvSpPr>
          <p:nvPr>
            <p:ph type="sldNum" sz="quarter" idx="12"/>
          </p:nvPr>
        </p:nvSpPr>
        <p:spPr/>
        <p:txBody>
          <a:bodyPr/>
          <a:lstStyle/>
          <a:p>
            <a:fld id="{35B54189-C436-47D0-AC37-8484B13A8E13}" type="slidenum">
              <a:rPr lang="en-US" smtClean="0"/>
              <a:pPr/>
              <a:t>45</a:t>
            </a:fld>
            <a:endParaRPr lang="en-US"/>
          </a:p>
        </p:txBody>
      </p:sp>
      <p:sp>
        <p:nvSpPr>
          <p:cNvPr id="5" name="TextBox 4">
            <a:extLst>
              <a:ext uri="{FF2B5EF4-FFF2-40B4-BE49-F238E27FC236}">
                <a16:creationId xmlns:a16="http://schemas.microsoft.com/office/drawing/2014/main" id="{EC9EC0B6-41D4-024D-B4CF-2A67F19287B1}"/>
              </a:ext>
            </a:extLst>
          </p:cNvPr>
          <p:cNvSpPr txBox="1"/>
          <p:nvPr/>
        </p:nvSpPr>
        <p:spPr>
          <a:xfrm>
            <a:off x="5580112" y="2132856"/>
            <a:ext cx="3851920" cy="1200329"/>
          </a:xfrm>
          <a:prstGeom prst="rect">
            <a:avLst/>
          </a:prstGeom>
          <a:noFill/>
        </p:spPr>
        <p:txBody>
          <a:bodyPr wrap="square" rtlCol="0">
            <a:spAutoFit/>
          </a:bodyPr>
          <a:lstStyle/>
          <a:p>
            <a:r>
              <a:rPr lang="en-US" sz="3200" dirty="0"/>
              <a:t>sum 		   ✘</a:t>
            </a:r>
          </a:p>
          <a:p>
            <a:r>
              <a:rPr lang="en-US" sz="3200" dirty="0"/>
              <a:t>sum + noise  </a:t>
            </a:r>
            <a:r>
              <a:rPr lang="en-US" sz="4000" b="1" dirty="0"/>
              <a:t>✓</a:t>
            </a:r>
            <a:endParaRPr lang="en-US" sz="3200" b="1" dirty="0"/>
          </a:p>
        </p:txBody>
      </p:sp>
    </p:spTree>
    <p:extLst>
      <p:ext uri="{BB962C8B-B14F-4D97-AF65-F5344CB8AC3E}">
        <p14:creationId xmlns:p14="http://schemas.microsoft.com/office/powerpoint/2010/main" val="4249562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E5CF-E4AD-CC4F-A602-2881ACFDB721}"/>
              </a:ext>
            </a:extLst>
          </p:cNvPr>
          <p:cNvSpPr>
            <a:spLocks noGrp="1"/>
          </p:cNvSpPr>
          <p:nvPr>
            <p:ph type="title"/>
          </p:nvPr>
        </p:nvSpPr>
        <p:spPr/>
        <p:txBody>
          <a:bodyPr/>
          <a:lstStyle/>
          <a:p>
            <a:r>
              <a:rPr lang="en-US" dirty="0"/>
              <a:t>Take-away: differential privacy</a:t>
            </a:r>
          </a:p>
        </p:txBody>
      </p:sp>
      <p:sp>
        <p:nvSpPr>
          <p:cNvPr id="3" name="Content Placeholder 2">
            <a:extLst>
              <a:ext uri="{FF2B5EF4-FFF2-40B4-BE49-F238E27FC236}">
                <a16:creationId xmlns:a16="http://schemas.microsoft.com/office/drawing/2014/main" id="{3C7BF3B1-535D-544A-9D46-BED37107BDFA}"/>
              </a:ext>
            </a:extLst>
          </p:cNvPr>
          <p:cNvSpPr>
            <a:spLocks noGrp="1"/>
          </p:cNvSpPr>
          <p:nvPr>
            <p:ph idx="1"/>
          </p:nvPr>
        </p:nvSpPr>
        <p:spPr/>
        <p:txBody>
          <a:bodyPr/>
          <a:lstStyle/>
          <a:p>
            <a:r>
              <a:rPr lang="en-US" dirty="0"/>
              <a:t>Strongest guarantees for the worst-case</a:t>
            </a:r>
          </a:p>
          <a:p>
            <a:r>
              <a:rPr lang="en-US" dirty="0"/>
              <a:t>Privacy-error tradeoff</a:t>
            </a:r>
          </a:p>
          <a:p>
            <a:r>
              <a:rPr lang="en-US" dirty="0"/>
              <a:t>Pessimistic in nature</a:t>
            </a:r>
          </a:p>
          <a:p>
            <a:r>
              <a:rPr lang="en-US" dirty="0"/>
              <a:t>Potential for relaxed definitions</a:t>
            </a:r>
          </a:p>
          <a:p>
            <a:r>
              <a:rPr lang="en-US" dirty="0"/>
              <a:t>Potential for specialized algorithms</a:t>
            </a:r>
          </a:p>
        </p:txBody>
      </p:sp>
      <p:sp>
        <p:nvSpPr>
          <p:cNvPr id="4" name="Slide Number Placeholder 3">
            <a:extLst>
              <a:ext uri="{FF2B5EF4-FFF2-40B4-BE49-F238E27FC236}">
                <a16:creationId xmlns:a16="http://schemas.microsoft.com/office/drawing/2014/main" id="{53EB6EC5-75CA-CE40-81DE-8777FB9F5F34}"/>
              </a:ext>
            </a:extLst>
          </p:cNvPr>
          <p:cNvSpPr>
            <a:spLocks noGrp="1"/>
          </p:cNvSpPr>
          <p:nvPr>
            <p:ph type="sldNum" sz="quarter" idx="12"/>
          </p:nvPr>
        </p:nvSpPr>
        <p:spPr/>
        <p:txBody>
          <a:bodyPr/>
          <a:lstStyle/>
          <a:p>
            <a:fld id="{35B54189-C436-47D0-AC37-8484B13A8E13}" type="slidenum">
              <a:rPr lang="en-US" smtClean="0"/>
              <a:pPr/>
              <a:t>46</a:t>
            </a:fld>
            <a:endParaRPr lang="en-US"/>
          </a:p>
        </p:txBody>
      </p:sp>
    </p:spTree>
    <p:extLst>
      <p:ext uri="{BB962C8B-B14F-4D97-AF65-F5344CB8AC3E}">
        <p14:creationId xmlns:p14="http://schemas.microsoft.com/office/powerpoint/2010/main" val="587707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E95-DBB0-6046-9440-06C5DBB930C1}"/>
              </a:ext>
            </a:extLst>
          </p:cNvPr>
          <p:cNvSpPr>
            <a:spLocks noGrp="1"/>
          </p:cNvSpPr>
          <p:nvPr>
            <p:ph type="title"/>
          </p:nvPr>
        </p:nvSpPr>
        <p:spPr/>
        <p:txBody>
          <a:bodyPr/>
          <a:lstStyle/>
          <a:p>
            <a:r>
              <a:rPr lang="en-US" dirty="0"/>
              <a:t>Readings in Privacy</a:t>
            </a:r>
          </a:p>
        </p:txBody>
      </p:sp>
      <p:sp>
        <p:nvSpPr>
          <p:cNvPr id="3" name="Content Placeholder 2">
            <a:extLst>
              <a:ext uri="{FF2B5EF4-FFF2-40B4-BE49-F238E27FC236}">
                <a16:creationId xmlns:a16="http://schemas.microsoft.com/office/drawing/2014/main" id="{5B8DFBF1-87D5-4B4A-B2C3-E6F6669D2555}"/>
              </a:ext>
            </a:extLst>
          </p:cNvPr>
          <p:cNvSpPr>
            <a:spLocks noGrp="1"/>
          </p:cNvSpPr>
          <p:nvPr>
            <p:ph idx="1"/>
          </p:nvPr>
        </p:nvSpPr>
        <p:spPr/>
        <p:txBody>
          <a:bodyPr/>
          <a:lstStyle/>
          <a:p>
            <a:pPr>
              <a:spcBef>
                <a:spcPct val="30000"/>
              </a:spcBef>
              <a:defRPr/>
            </a:pPr>
            <a:r>
              <a:rPr lang="en-US" sz="2200" kern="1200" dirty="0">
                <a:cs typeface="Arial" charset="0"/>
                <a:hlinkClick r:id="rId2"/>
              </a:rPr>
              <a:t>R. Agrawal, A. </a:t>
            </a:r>
            <a:r>
              <a:rPr lang="en-US" sz="2200" kern="1200" dirty="0" err="1">
                <a:cs typeface="Arial" charset="0"/>
                <a:hlinkClick r:id="rId2"/>
              </a:rPr>
              <a:t>Evfimievski</a:t>
            </a:r>
            <a:r>
              <a:rPr lang="en-US" sz="2200" kern="1200" dirty="0">
                <a:cs typeface="Arial" charset="0"/>
                <a:hlinkClick r:id="rId2"/>
              </a:rPr>
              <a:t>, and R. </a:t>
            </a:r>
            <a:r>
              <a:rPr lang="en-US" sz="2200" kern="1200" dirty="0" err="1">
                <a:cs typeface="Arial" charset="0"/>
                <a:hlinkClick r:id="rId2"/>
              </a:rPr>
              <a:t>Srikant</a:t>
            </a:r>
            <a:r>
              <a:rPr lang="en-US" sz="2200" kern="1200" dirty="0">
                <a:cs typeface="Arial" charset="0"/>
                <a:hlinkClick r:id="rId2"/>
              </a:rPr>
              <a:t>. Information sharing across private databases. In </a:t>
            </a:r>
            <a:r>
              <a:rPr lang="en-US" sz="2200" i="1" kern="1200" dirty="0">
                <a:cs typeface="Arial" charset="0"/>
                <a:hlinkClick r:id="rId2"/>
              </a:rPr>
              <a:t>SIGMOD</a:t>
            </a:r>
            <a:r>
              <a:rPr lang="en-US" sz="2200" kern="1200" dirty="0">
                <a:cs typeface="Arial" charset="0"/>
                <a:hlinkClick r:id="rId2"/>
              </a:rPr>
              <a:t>, 2003. </a:t>
            </a:r>
            <a:endParaRPr lang="en-US" sz="2200" dirty="0"/>
          </a:p>
          <a:p>
            <a:r>
              <a:rPr lang="en-US" sz="2200" kern="1200" dirty="0">
                <a:cs typeface="Arial" charset="0"/>
                <a:hlinkClick r:id="rId3"/>
              </a:rPr>
              <a:t>R. Agrawal, R. </a:t>
            </a:r>
            <a:r>
              <a:rPr lang="en-US" sz="2200" kern="1200" dirty="0" err="1">
                <a:cs typeface="Arial" charset="0"/>
                <a:hlinkClick r:id="rId3"/>
              </a:rPr>
              <a:t>Srikant</a:t>
            </a:r>
            <a:r>
              <a:rPr lang="en-US" sz="2200" kern="1200" dirty="0">
                <a:cs typeface="Arial" charset="0"/>
                <a:hlinkClick r:id="rId3"/>
              </a:rPr>
              <a:t>, and D. Thomas. Privacy preserving OLAP. In </a:t>
            </a:r>
            <a:r>
              <a:rPr lang="en-US" sz="2200" i="1" kern="1200" dirty="0">
                <a:cs typeface="Arial" charset="0"/>
                <a:hlinkClick r:id="rId3"/>
              </a:rPr>
              <a:t>SIGMOD</a:t>
            </a:r>
            <a:r>
              <a:rPr lang="en-US" sz="2200" kern="1200" dirty="0">
                <a:cs typeface="Arial" charset="0"/>
                <a:hlinkClick r:id="rId3"/>
              </a:rPr>
              <a:t>, pages 251–262, 2005.</a:t>
            </a:r>
            <a:endParaRPr lang="en-US" sz="2200" kern="1200" dirty="0">
              <a:cs typeface="Arial" charset="0"/>
            </a:endParaRPr>
          </a:p>
          <a:p>
            <a:pPr>
              <a:spcBef>
                <a:spcPct val="30000"/>
              </a:spcBef>
              <a:defRPr/>
            </a:pPr>
            <a:r>
              <a:rPr lang="en-US" sz="2200" kern="1200" dirty="0">
                <a:cs typeface="Arial" charset="0"/>
                <a:hlinkClick r:id="rId4"/>
              </a:rPr>
              <a:t>L. Sweeney. K-Anonymity: a model for protecting privacy. Intl. Journal on Uncertainty, Fuzziness and Knowledge- based Systems, 10(5), 2002. </a:t>
            </a:r>
            <a:endParaRPr lang="en-US" sz="2200" kern="1200" dirty="0">
              <a:cs typeface="Arial" charset="0"/>
            </a:endParaRPr>
          </a:p>
          <a:p>
            <a:pPr>
              <a:spcBef>
                <a:spcPct val="30000"/>
              </a:spcBef>
              <a:defRPr/>
            </a:pPr>
            <a:r>
              <a:rPr lang="en-US" sz="2200" kern="1200" dirty="0">
                <a:cs typeface="Arial" charset="0"/>
                <a:hlinkClick r:id="rId5"/>
              </a:rPr>
              <a:t>L. Sweeney. </a:t>
            </a:r>
            <a:r>
              <a:rPr lang="en-US" sz="2200" kern="1200" dirty="0" err="1">
                <a:cs typeface="Arial" charset="0"/>
                <a:hlinkClick r:id="rId5"/>
              </a:rPr>
              <a:t>Datafly</a:t>
            </a:r>
            <a:r>
              <a:rPr lang="en-US" sz="2200" kern="1200" dirty="0">
                <a:cs typeface="Arial" charset="0"/>
                <a:hlinkClick r:id="rId5"/>
              </a:rPr>
              <a:t>: A system for providing anonymity in medical data. In Proceedings of Eleventh International Conference on Database Security, pages 356-381. Database Security XI: Status and Prospects, 1998. </a:t>
            </a:r>
            <a:endParaRPr lang="en-US" sz="2200" kern="1200" dirty="0">
              <a:cs typeface="Arial" charset="0"/>
            </a:endParaRPr>
          </a:p>
          <a:p>
            <a:pPr>
              <a:spcBef>
                <a:spcPct val="30000"/>
              </a:spcBef>
              <a:defRPr/>
            </a:pPr>
            <a:r>
              <a:rPr lang="en-US" sz="2200" dirty="0">
                <a:hlinkClick r:id="rId6"/>
              </a:rPr>
              <a:t>C. </a:t>
            </a:r>
            <a:r>
              <a:rPr lang="en-US" sz="2200" dirty="0" err="1">
                <a:hlinkClick r:id="rId6"/>
              </a:rPr>
              <a:t>Dwork</a:t>
            </a:r>
            <a:r>
              <a:rPr lang="en-US" sz="2200" dirty="0">
                <a:hlinkClick r:id="rId6"/>
              </a:rPr>
              <a:t> et al, </a:t>
            </a:r>
            <a:r>
              <a:rPr lang="en-US" sz="2200" kern="1200" dirty="0">
                <a:cs typeface="Arial" charset="0"/>
                <a:hlinkClick r:id="rId6"/>
              </a:rPr>
              <a:t>Calibrating Noise to Sensitivity in Private Data Analysis, In Theory of cryptography conference, 2016.</a:t>
            </a:r>
            <a:endParaRPr lang="en-US" sz="2200" dirty="0"/>
          </a:p>
          <a:p>
            <a:pPr marL="0" indent="0">
              <a:spcBef>
                <a:spcPct val="30000"/>
              </a:spcBef>
              <a:buNone/>
              <a:defRPr/>
            </a:pPr>
            <a:endParaRPr lang="en-US" sz="2000" dirty="0"/>
          </a:p>
        </p:txBody>
      </p:sp>
      <p:sp>
        <p:nvSpPr>
          <p:cNvPr id="4" name="Slide Number Placeholder 3">
            <a:extLst>
              <a:ext uri="{FF2B5EF4-FFF2-40B4-BE49-F238E27FC236}">
                <a16:creationId xmlns:a16="http://schemas.microsoft.com/office/drawing/2014/main" id="{EDAE8213-25D9-3441-A8AD-C597EEF40B42}"/>
              </a:ext>
            </a:extLst>
          </p:cNvPr>
          <p:cNvSpPr>
            <a:spLocks noGrp="1"/>
          </p:cNvSpPr>
          <p:nvPr>
            <p:ph type="sldNum" sz="quarter" idx="12"/>
          </p:nvPr>
        </p:nvSpPr>
        <p:spPr/>
        <p:txBody>
          <a:bodyPr/>
          <a:lstStyle/>
          <a:p>
            <a:fld id="{35B54189-C436-47D0-AC37-8484B13A8E13}" type="slidenum">
              <a:rPr lang="en-US" smtClean="0"/>
              <a:pPr/>
              <a:t>47</a:t>
            </a:fld>
            <a:endParaRPr lang="en-US"/>
          </a:p>
        </p:txBody>
      </p:sp>
    </p:spTree>
    <p:extLst>
      <p:ext uri="{BB962C8B-B14F-4D97-AF65-F5344CB8AC3E}">
        <p14:creationId xmlns:p14="http://schemas.microsoft.com/office/powerpoint/2010/main" val="2111732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54189-C436-47D0-AC37-8484B13A8E13}" type="slidenum">
              <a:rPr lang="en-US" smtClean="0"/>
              <a:pPr/>
              <a:t>48</a:t>
            </a:fld>
            <a:endParaRPr lang="en-US"/>
          </a:p>
        </p:txBody>
      </p:sp>
      <p:pic>
        <p:nvPicPr>
          <p:cNvPr id="5" name="Picture 4"/>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067497759"/>
      </p:ext>
    </p:extLst>
  </p:cSld>
  <p:clrMapOvr>
    <a:masterClrMapping/>
  </p:clrMapOvr>
  <mc:AlternateContent xmlns:mc="http://schemas.openxmlformats.org/markup-compatibility/2006" xmlns:p14="http://schemas.microsoft.com/office/powerpoint/2010/main">
    <mc:Choice Requires="p14">
      <p:transition spd="slow" p14:dur="2000" advTm="12009"/>
    </mc:Choice>
    <mc:Fallback xmlns="">
      <p:transition spd="slow" advTm="1200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F3123EC4-7037-4CBC-B209-3EE1DAB7E401}"/>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0791" y="4140019"/>
            <a:ext cx="1920214" cy="144016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D74DF6-F78A-40BE-ABE4-222B68859B9E}"/>
              </a:ext>
            </a:extLst>
          </p:cNvPr>
          <p:cNvSpPr>
            <a:spLocks noGrp="1"/>
          </p:cNvSpPr>
          <p:nvPr>
            <p:ph type="title"/>
          </p:nvPr>
        </p:nvSpPr>
        <p:spPr/>
        <p:txBody>
          <a:bodyPr/>
          <a:lstStyle/>
          <a:p>
            <a:r>
              <a:rPr lang="en-US" dirty="0"/>
              <a:t>Finding similar items</a:t>
            </a:r>
          </a:p>
        </p:txBody>
      </p:sp>
      <p:sp>
        <p:nvSpPr>
          <p:cNvPr id="4" name="Slide Number Placeholder 3">
            <a:extLst>
              <a:ext uri="{FF2B5EF4-FFF2-40B4-BE49-F238E27FC236}">
                <a16:creationId xmlns:a16="http://schemas.microsoft.com/office/drawing/2014/main" id="{CF44231E-BAE9-48BD-99C0-767A52F6AFCB}"/>
              </a:ext>
            </a:extLst>
          </p:cNvPr>
          <p:cNvSpPr>
            <a:spLocks noGrp="1"/>
          </p:cNvSpPr>
          <p:nvPr>
            <p:ph type="sldNum" sz="quarter" idx="12"/>
          </p:nvPr>
        </p:nvSpPr>
        <p:spPr/>
        <p:txBody>
          <a:bodyPr/>
          <a:lstStyle/>
          <a:p>
            <a:fld id="{35B54189-C436-47D0-AC37-8484B13A8E13}" type="slidenum">
              <a:rPr lang="en-US" smtClean="0"/>
              <a:pPr/>
              <a:t>49</a:t>
            </a:fld>
            <a:endParaRPr lang="en-US"/>
          </a:p>
        </p:txBody>
      </p:sp>
      <p:pic>
        <p:nvPicPr>
          <p:cNvPr id="1026" name="Picture 2" descr="Related image">
            <a:extLst>
              <a:ext uri="{FF2B5EF4-FFF2-40B4-BE49-F238E27FC236}">
                <a16:creationId xmlns:a16="http://schemas.microsoft.com/office/drawing/2014/main" id="{530CE00E-FBF6-4410-B312-8E2D43205144}"/>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58703" y="4140019"/>
            <a:ext cx="2376264" cy="178219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mage result for documents">
            <a:extLst>
              <a:ext uri="{FF2B5EF4-FFF2-40B4-BE49-F238E27FC236}">
                <a16:creationId xmlns:a16="http://schemas.microsoft.com/office/drawing/2014/main" id="{AFC3CD8F-3611-4103-9737-883BB85DE5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6322" y="3284984"/>
            <a:ext cx="1829767" cy="215619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67BB68-47A7-2F4A-9F01-8FFB0C893C80}"/>
              </a:ext>
            </a:extLst>
          </p:cNvPr>
          <p:cNvSpPr txBox="1"/>
          <p:nvPr/>
        </p:nvSpPr>
        <p:spPr>
          <a:xfrm>
            <a:off x="390514" y="5840850"/>
            <a:ext cx="3235566" cy="584775"/>
          </a:xfrm>
          <a:prstGeom prst="rect">
            <a:avLst/>
          </a:prstGeom>
          <a:noFill/>
        </p:spPr>
        <p:txBody>
          <a:bodyPr wrap="none" rtlCol="0">
            <a:spAutoFit/>
          </a:bodyPr>
          <a:lstStyle/>
          <a:p>
            <a:r>
              <a:rPr lang="en-US" sz="3200" dirty="0"/>
              <a:t>Shopping patterns</a:t>
            </a:r>
          </a:p>
        </p:txBody>
      </p:sp>
      <p:sp>
        <p:nvSpPr>
          <p:cNvPr id="5" name="TextBox 4">
            <a:extLst>
              <a:ext uri="{FF2B5EF4-FFF2-40B4-BE49-F238E27FC236}">
                <a16:creationId xmlns:a16="http://schemas.microsoft.com/office/drawing/2014/main" id="{DD50C07A-E293-F84F-8960-F50688649BB7}"/>
              </a:ext>
            </a:extLst>
          </p:cNvPr>
          <p:cNvSpPr txBox="1"/>
          <p:nvPr/>
        </p:nvSpPr>
        <p:spPr>
          <a:xfrm>
            <a:off x="5254593" y="5589240"/>
            <a:ext cx="3710696" cy="584775"/>
          </a:xfrm>
          <a:prstGeom prst="rect">
            <a:avLst/>
          </a:prstGeom>
          <a:noFill/>
        </p:spPr>
        <p:txBody>
          <a:bodyPr wrap="none" rtlCol="0">
            <a:spAutoFit/>
          </a:bodyPr>
          <a:lstStyle/>
          <a:p>
            <a:r>
              <a:rPr lang="en-US" sz="3200" dirty="0"/>
              <a:t>Documents similarity</a:t>
            </a:r>
          </a:p>
        </p:txBody>
      </p:sp>
      <p:grpSp>
        <p:nvGrpSpPr>
          <p:cNvPr id="10" name="Group 9">
            <a:extLst>
              <a:ext uri="{FF2B5EF4-FFF2-40B4-BE49-F238E27FC236}">
                <a16:creationId xmlns:a16="http://schemas.microsoft.com/office/drawing/2014/main" id="{538FA671-2E8D-9E44-B19D-EDD009A124C2}"/>
              </a:ext>
            </a:extLst>
          </p:cNvPr>
          <p:cNvGrpSpPr/>
          <p:nvPr/>
        </p:nvGrpSpPr>
        <p:grpSpPr>
          <a:xfrm>
            <a:off x="1635199" y="779781"/>
            <a:ext cx="4933542" cy="3289028"/>
            <a:chOff x="84102" y="1066800"/>
            <a:chExt cx="4933542" cy="3289028"/>
          </a:xfrm>
        </p:grpSpPr>
        <p:graphicFrame>
          <p:nvGraphicFramePr>
            <p:cNvPr id="8" name="Chart 7">
              <a:extLst>
                <a:ext uri="{FF2B5EF4-FFF2-40B4-BE49-F238E27FC236}">
                  <a16:creationId xmlns:a16="http://schemas.microsoft.com/office/drawing/2014/main" id="{31777D21-723D-2F4B-9682-613C02030171}"/>
                </a:ext>
              </a:extLst>
            </p:cNvPr>
            <p:cNvGraphicFramePr/>
            <p:nvPr>
              <p:extLst/>
            </p:nvPr>
          </p:nvGraphicFramePr>
          <p:xfrm>
            <a:off x="84102" y="1066800"/>
            <a:ext cx="4933542" cy="3289028"/>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3B38AAFC-04EB-BB41-9C80-D6077B7D0845}"/>
                </a:ext>
              </a:extLst>
            </p:cNvPr>
            <p:cNvSpPr txBox="1"/>
            <p:nvPr/>
          </p:nvSpPr>
          <p:spPr>
            <a:xfrm>
              <a:off x="681753" y="3572003"/>
              <a:ext cx="3521349" cy="584775"/>
            </a:xfrm>
            <a:prstGeom prst="rect">
              <a:avLst/>
            </a:prstGeom>
            <a:noFill/>
          </p:spPr>
          <p:txBody>
            <a:bodyPr wrap="none" rtlCol="0">
              <a:spAutoFit/>
            </a:bodyPr>
            <a:lstStyle/>
            <a:p>
              <a:r>
                <a:rPr lang="en-US" sz="3200" dirty="0"/>
                <a:t>Stock market trends</a:t>
              </a:r>
            </a:p>
          </p:txBody>
        </p:sp>
      </p:grpSp>
    </p:spTree>
    <p:extLst>
      <p:ext uri="{BB962C8B-B14F-4D97-AF65-F5344CB8AC3E}">
        <p14:creationId xmlns:p14="http://schemas.microsoft.com/office/powerpoint/2010/main" val="56205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3C2-FA97-E048-8A49-DA506FA534C0}"/>
              </a:ext>
            </a:extLst>
          </p:cNvPr>
          <p:cNvSpPr>
            <a:spLocks noGrp="1"/>
          </p:cNvSpPr>
          <p:nvPr>
            <p:ph type="title"/>
          </p:nvPr>
        </p:nvSpPr>
        <p:spPr/>
        <p:txBody>
          <a:bodyPr/>
          <a:lstStyle/>
          <a:p>
            <a:r>
              <a:rPr lang="en-US" dirty="0"/>
              <a:t>Security vs Privacy</a:t>
            </a:r>
          </a:p>
        </p:txBody>
      </p:sp>
      <p:sp>
        <p:nvSpPr>
          <p:cNvPr id="4" name="Slide Number Placeholder 3">
            <a:extLst>
              <a:ext uri="{FF2B5EF4-FFF2-40B4-BE49-F238E27FC236}">
                <a16:creationId xmlns:a16="http://schemas.microsoft.com/office/drawing/2014/main" id="{1D7FCCFB-828C-E345-A194-B9360FBC5B87}"/>
              </a:ext>
            </a:extLst>
          </p:cNvPr>
          <p:cNvSpPr>
            <a:spLocks noGrp="1"/>
          </p:cNvSpPr>
          <p:nvPr>
            <p:ph type="sldNum" sz="quarter" idx="12"/>
          </p:nvPr>
        </p:nvSpPr>
        <p:spPr/>
        <p:txBody>
          <a:bodyPr/>
          <a:lstStyle/>
          <a:p>
            <a:fld id="{35B54189-C436-47D0-AC37-8484B13A8E13}" type="slidenum">
              <a:rPr lang="en-US" smtClean="0"/>
              <a:pPr/>
              <a:t>5</a:t>
            </a:fld>
            <a:endParaRPr lang="en-US"/>
          </a:p>
        </p:txBody>
      </p:sp>
      <p:sp>
        <p:nvSpPr>
          <p:cNvPr id="5" name="Rectangle 4">
            <a:extLst>
              <a:ext uri="{FF2B5EF4-FFF2-40B4-BE49-F238E27FC236}">
                <a16:creationId xmlns:a16="http://schemas.microsoft.com/office/drawing/2014/main" id="{EED63C7C-AB59-ED4C-9311-484F35F199BA}"/>
              </a:ext>
            </a:extLst>
          </p:cNvPr>
          <p:cNvSpPr/>
          <p:nvPr/>
        </p:nvSpPr>
        <p:spPr>
          <a:xfrm>
            <a:off x="3239852" y="2874660"/>
            <a:ext cx="2664296" cy="288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C3A806-3830-AE47-BFFB-AD74E8B14274}"/>
              </a:ext>
            </a:extLst>
          </p:cNvPr>
          <p:cNvSpPr/>
          <p:nvPr/>
        </p:nvSpPr>
        <p:spPr>
          <a:xfrm>
            <a:off x="3381789" y="2730644"/>
            <a:ext cx="2380422" cy="14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EBBC44D-6B95-A742-B9C5-E02049660203}"/>
              </a:ext>
            </a:extLst>
          </p:cNvPr>
          <p:cNvSpPr/>
          <p:nvPr/>
        </p:nvSpPr>
        <p:spPr>
          <a:xfrm>
            <a:off x="4483460" y="1794540"/>
            <a:ext cx="177079"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1BE9E0-0DA0-8049-82A1-F2D714F47E50}"/>
              </a:ext>
            </a:extLst>
          </p:cNvPr>
          <p:cNvSpPr/>
          <p:nvPr/>
        </p:nvSpPr>
        <p:spPr>
          <a:xfrm>
            <a:off x="3635896" y="1794540"/>
            <a:ext cx="177079"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1BA0-953E-B846-9633-2285763BB63A}"/>
              </a:ext>
            </a:extLst>
          </p:cNvPr>
          <p:cNvSpPr/>
          <p:nvPr/>
        </p:nvSpPr>
        <p:spPr>
          <a:xfrm>
            <a:off x="5331024" y="1794540"/>
            <a:ext cx="177079"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riangle 9">
            <a:extLst>
              <a:ext uri="{FF2B5EF4-FFF2-40B4-BE49-F238E27FC236}">
                <a16:creationId xmlns:a16="http://schemas.microsoft.com/office/drawing/2014/main" id="{0668F46A-E645-304E-AF19-DA9F992332F2}"/>
              </a:ext>
            </a:extLst>
          </p:cNvPr>
          <p:cNvSpPr/>
          <p:nvPr/>
        </p:nvSpPr>
        <p:spPr>
          <a:xfrm>
            <a:off x="3508841" y="1369524"/>
            <a:ext cx="2126315" cy="35300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D9BD92-FE5F-6E45-A702-2F3D5EE7FE7B}"/>
              </a:ext>
            </a:extLst>
          </p:cNvPr>
          <p:cNvSpPr txBox="1"/>
          <p:nvPr/>
        </p:nvSpPr>
        <p:spPr>
          <a:xfrm>
            <a:off x="3248330" y="2698595"/>
            <a:ext cx="2647335" cy="523220"/>
          </a:xfrm>
          <a:prstGeom prst="rect">
            <a:avLst/>
          </a:prstGeom>
          <a:noFill/>
        </p:spPr>
        <p:txBody>
          <a:bodyPr wrap="square" rtlCol="0">
            <a:spAutoFit/>
          </a:bodyPr>
          <a:lstStyle/>
          <a:p>
            <a:pPr algn="ctr"/>
            <a:r>
              <a:rPr lang="en-US" sz="2800" dirty="0">
                <a:solidFill>
                  <a:schemeClr val="bg1"/>
                </a:solidFill>
              </a:rPr>
              <a:t>BANK</a:t>
            </a:r>
          </a:p>
        </p:txBody>
      </p:sp>
      <p:cxnSp>
        <p:nvCxnSpPr>
          <p:cNvPr id="13" name="Straight Arrow Connector 12">
            <a:extLst>
              <a:ext uri="{FF2B5EF4-FFF2-40B4-BE49-F238E27FC236}">
                <a16:creationId xmlns:a16="http://schemas.microsoft.com/office/drawing/2014/main" id="{F90D1929-29EB-234A-8454-0A56A9F7AABD}"/>
              </a:ext>
            </a:extLst>
          </p:cNvPr>
          <p:cNvCxnSpPr/>
          <p:nvPr/>
        </p:nvCxnSpPr>
        <p:spPr>
          <a:xfrm flipH="1">
            <a:off x="2915816" y="3378716"/>
            <a:ext cx="1656181" cy="4320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E242F73-5E6A-2E4A-BC0E-EE491E79B5BC}"/>
              </a:ext>
            </a:extLst>
          </p:cNvPr>
          <p:cNvCxnSpPr>
            <a:cxnSpLocks/>
          </p:cNvCxnSpPr>
          <p:nvPr/>
        </p:nvCxnSpPr>
        <p:spPr>
          <a:xfrm>
            <a:off x="4571998" y="3378716"/>
            <a:ext cx="1584178" cy="4320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45588D3D-7D77-8642-9E0B-6A588C5C24D5}"/>
              </a:ext>
            </a:extLst>
          </p:cNvPr>
          <p:cNvSpPr txBox="1"/>
          <p:nvPr/>
        </p:nvSpPr>
        <p:spPr>
          <a:xfrm>
            <a:off x="803709" y="3338757"/>
            <a:ext cx="2458616" cy="523220"/>
          </a:xfrm>
          <a:prstGeom prst="rect">
            <a:avLst/>
          </a:prstGeom>
          <a:noFill/>
        </p:spPr>
        <p:txBody>
          <a:bodyPr wrap="square" rtlCol="0">
            <a:spAutoFit/>
          </a:bodyPr>
          <a:lstStyle/>
          <a:p>
            <a:pPr algn="ctr"/>
            <a:r>
              <a:rPr lang="en-US" sz="2800" dirty="0"/>
              <a:t>Security</a:t>
            </a:r>
            <a:endParaRPr lang="en-US" dirty="0"/>
          </a:p>
        </p:txBody>
      </p:sp>
      <p:sp>
        <p:nvSpPr>
          <p:cNvPr id="18" name="TextBox 17">
            <a:extLst>
              <a:ext uri="{FF2B5EF4-FFF2-40B4-BE49-F238E27FC236}">
                <a16:creationId xmlns:a16="http://schemas.microsoft.com/office/drawing/2014/main" id="{28D143AD-C4CF-314C-B82F-346692AA44A6}"/>
              </a:ext>
            </a:extLst>
          </p:cNvPr>
          <p:cNvSpPr txBox="1"/>
          <p:nvPr/>
        </p:nvSpPr>
        <p:spPr>
          <a:xfrm>
            <a:off x="5895665" y="3344644"/>
            <a:ext cx="2458616" cy="523220"/>
          </a:xfrm>
          <a:prstGeom prst="rect">
            <a:avLst/>
          </a:prstGeom>
          <a:noFill/>
        </p:spPr>
        <p:txBody>
          <a:bodyPr wrap="square" rtlCol="0">
            <a:spAutoFit/>
          </a:bodyPr>
          <a:lstStyle/>
          <a:p>
            <a:pPr algn="ctr"/>
            <a:r>
              <a:rPr lang="en-US" sz="2800" dirty="0"/>
              <a:t>Privacy</a:t>
            </a:r>
            <a:endParaRPr lang="en-US" dirty="0"/>
          </a:p>
        </p:txBody>
      </p:sp>
      <p:sp>
        <p:nvSpPr>
          <p:cNvPr id="19" name="TextBox 18">
            <a:extLst>
              <a:ext uri="{FF2B5EF4-FFF2-40B4-BE49-F238E27FC236}">
                <a16:creationId xmlns:a16="http://schemas.microsoft.com/office/drawing/2014/main" id="{825E86EC-4FC1-DA4A-918B-5E12D30F4EC4}"/>
              </a:ext>
            </a:extLst>
          </p:cNvPr>
          <p:cNvSpPr txBox="1"/>
          <p:nvPr/>
        </p:nvSpPr>
        <p:spPr>
          <a:xfrm>
            <a:off x="457200" y="4059069"/>
            <a:ext cx="3687924" cy="1815882"/>
          </a:xfrm>
          <a:prstGeom prst="rect">
            <a:avLst/>
          </a:prstGeom>
          <a:noFill/>
        </p:spPr>
        <p:txBody>
          <a:bodyPr wrap="square" rtlCol="0">
            <a:spAutoFit/>
          </a:bodyPr>
          <a:lstStyle/>
          <a:p>
            <a:pPr algn="ctr"/>
            <a:r>
              <a:rPr lang="en-US" sz="2800" dirty="0"/>
              <a:t>tellers can access bank account details –</a:t>
            </a:r>
          </a:p>
          <a:p>
            <a:pPr algn="ctr"/>
            <a:r>
              <a:rPr lang="en-US" sz="2800" dirty="0"/>
              <a:t>customers cannot spy on other customers</a:t>
            </a:r>
            <a:endParaRPr lang="en-US" dirty="0"/>
          </a:p>
        </p:txBody>
      </p:sp>
      <p:sp>
        <p:nvSpPr>
          <p:cNvPr id="20" name="TextBox 19">
            <a:extLst>
              <a:ext uri="{FF2B5EF4-FFF2-40B4-BE49-F238E27FC236}">
                <a16:creationId xmlns:a16="http://schemas.microsoft.com/office/drawing/2014/main" id="{FF19316F-4C0D-5240-A636-3722A7A9AF0E}"/>
              </a:ext>
            </a:extLst>
          </p:cNvPr>
          <p:cNvSpPr txBox="1"/>
          <p:nvPr/>
        </p:nvSpPr>
        <p:spPr>
          <a:xfrm>
            <a:off x="4283968" y="4059069"/>
            <a:ext cx="4860032" cy="954107"/>
          </a:xfrm>
          <a:prstGeom prst="rect">
            <a:avLst/>
          </a:prstGeom>
          <a:noFill/>
        </p:spPr>
        <p:txBody>
          <a:bodyPr wrap="square" rtlCol="0">
            <a:spAutoFit/>
          </a:bodyPr>
          <a:lstStyle/>
          <a:p>
            <a:pPr algn="ctr"/>
            <a:r>
              <a:rPr lang="en-US" sz="2800" dirty="0"/>
              <a:t>yearly statistics leak specific customer’s credit status </a:t>
            </a:r>
            <a:endParaRPr lang="en-US" dirty="0"/>
          </a:p>
        </p:txBody>
      </p:sp>
      <p:sp>
        <p:nvSpPr>
          <p:cNvPr id="21" name="TextBox 20">
            <a:extLst>
              <a:ext uri="{FF2B5EF4-FFF2-40B4-BE49-F238E27FC236}">
                <a16:creationId xmlns:a16="http://schemas.microsoft.com/office/drawing/2014/main" id="{26E9B190-B115-4943-A860-46539842EAFE}"/>
              </a:ext>
            </a:extLst>
          </p:cNvPr>
          <p:cNvSpPr txBox="1"/>
          <p:nvPr/>
        </p:nvSpPr>
        <p:spPr>
          <a:xfrm>
            <a:off x="1" y="5771793"/>
            <a:ext cx="9144000" cy="1077218"/>
          </a:xfrm>
          <a:prstGeom prst="rect">
            <a:avLst/>
          </a:prstGeom>
          <a:noFill/>
        </p:spPr>
        <p:txBody>
          <a:bodyPr wrap="square" rtlCol="0">
            <a:spAutoFit/>
          </a:bodyPr>
          <a:lstStyle/>
          <a:p>
            <a:pPr algn="ctr"/>
            <a:r>
              <a:rPr lang="en-US" sz="3200" b="1" dirty="0">
                <a:solidFill>
                  <a:srgbClr val="C00000"/>
                </a:solidFill>
              </a:rPr>
              <a:t>You can have security without privacy, </a:t>
            </a:r>
          </a:p>
          <a:p>
            <a:pPr algn="ctr"/>
            <a:r>
              <a:rPr lang="en-US" sz="3200" b="1" dirty="0">
                <a:solidFill>
                  <a:srgbClr val="C00000"/>
                </a:solidFill>
              </a:rPr>
              <a:t>but you can’t have privacy without security.</a:t>
            </a:r>
            <a:endParaRPr lang="en-US" sz="3200" dirty="0">
              <a:solidFill>
                <a:srgbClr val="C00000"/>
              </a:solidFill>
            </a:endParaRPr>
          </a:p>
        </p:txBody>
      </p:sp>
    </p:spTree>
    <p:extLst>
      <p:ext uri="{BB962C8B-B14F-4D97-AF65-F5344CB8AC3E}">
        <p14:creationId xmlns:p14="http://schemas.microsoft.com/office/powerpoint/2010/main" val="4215828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B20-F075-457B-89C3-9771B8F513C0}"/>
              </a:ext>
            </a:extLst>
          </p:cNvPr>
          <p:cNvSpPr>
            <a:spLocks noGrp="1"/>
          </p:cNvSpPr>
          <p:nvPr>
            <p:ph type="title"/>
          </p:nvPr>
        </p:nvSpPr>
        <p:spPr/>
        <p:txBody>
          <a:bodyPr/>
          <a:lstStyle/>
          <a:p>
            <a:r>
              <a:rPr lang="en-US" dirty="0"/>
              <a:t>Jaccard 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B1281-DB7A-42E2-AAF1-12F551615E3A}"/>
                  </a:ext>
                </a:extLst>
              </p:cNvPr>
              <p:cNvSpPr>
                <a:spLocks noGrp="1"/>
              </p:cNvSpPr>
              <p:nvPr>
                <p:ph idx="1"/>
              </p:nvPr>
            </p:nvSpPr>
            <p:spPr>
              <a:xfrm>
                <a:off x="457200" y="1219201"/>
                <a:ext cx="8229600" cy="2425824"/>
              </a:xfrm>
            </p:spPr>
            <p:txBody>
              <a:bodyPr/>
              <a:lstStyle/>
              <a:p>
                <a:r>
                  <a:rPr lang="en-US" dirty="0"/>
                  <a:t>Similarity measure between two </a:t>
                </a:r>
                <a:r>
                  <a:rPr lang="en-US" b="1" dirty="0"/>
                  <a:t>sets</a:t>
                </a:r>
              </a:p>
              <a:p>
                <a:r>
                  <a:rPr lang="en-US" dirty="0"/>
                  <a:t>Usage: “Find similar (word-wise) articles”</a:t>
                </a:r>
              </a:p>
              <a:p>
                <a:r>
                  <a:rPr lang="en-US" dirty="0"/>
                  <a:t>Ratio of common items over union of items</a:t>
                </a: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𝐽</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𝐴</m:t>
                          </m:r>
                          <m:r>
                            <a:rPr lang="en-US" sz="3600" b="0" i="1" smtClean="0">
                              <a:latin typeface="Cambria Math" panose="02040503050406030204" pitchFamily="18" charset="0"/>
                            </a:rPr>
                            <m:t>, </m:t>
                          </m:r>
                          <m:r>
                            <a:rPr lang="en-US" sz="3600" b="0" i="1" smtClean="0">
                              <a:latin typeface="Cambria Math" panose="02040503050406030204" pitchFamily="18" charset="0"/>
                            </a:rPr>
                            <m:t>𝐵</m:t>
                          </m:r>
                        </m:e>
                      </m:d>
                      <m:r>
                        <a:rPr lang="en-US" sz="3600" b="0" i="1" smtClean="0">
                          <a:latin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d>
                            <m:dPr>
                              <m:begChr m:val="|"/>
                              <m:endChr m:val="|"/>
                              <m:ctrlPr>
                                <a:rPr lang="en-US" sz="3600" i="1">
                                  <a:latin typeface="Cambria Math" panose="02040503050406030204" pitchFamily="18" charset="0"/>
                                </a:rPr>
                              </m:ctrlPr>
                            </m:dPr>
                            <m:e>
                              <m:r>
                                <a:rPr lang="en-US" sz="3600" i="1">
                                  <a:latin typeface="Cambria Math" panose="02040503050406030204" pitchFamily="18" charset="0"/>
                                </a:rPr>
                                <m:t> </m:t>
                              </m:r>
                              <m:r>
                                <a:rPr lang="en-US" sz="3600" i="1">
                                  <a:latin typeface="Cambria Math" panose="02040503050406030204" pitchFamily="18" charset="0"/>
                                </a:rPr>
                                <m:t>𝐴</m:t>
                              </m:r>
                              <m:r>
                                <a:rPr lang="en-US" sz="3600" i="1">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𝐵</m:t>
                              </m:r>
                            </m:e>
                          </m:d>
                        </m:num>
                        <m:den>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r>
                            <a:rPr lang="en-US" sz="3600" b="0" i="1" smtClean="0">
                              <a:latin typeface="Cambria Math" panose="02040503050406030204" pitchFamily="18" charset="0"/>
                              <a:ea typeface="Cambria Math" panose="02040503050406030204" pitchFamily="18" charset="0"/>
                            </a:rPr>
                            <m:t>|</m:t>
                          </m:r>
                        </m:den>
                      </m:f>
                    </m:oMath>
                  </m:oMathPara>
                </a14:m>
                <a:endParaRPr lang="en-US"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22B1281-DB7A-42E2-AAF1-12F551615E3A}"/>
                  </a:ext>
                </a:extLst>
              </p:cNvPr>
              <p:cNvSpPr>
                <a:spLocks noGrp="1" noRot="1" noChangeAspect="1" noMove="1" noResize="1" noEditPoints="1" noAdjustHandles="1" noChangeArrowheads="1" noChangeShapeType="1" noTextEdit="1"/>
              </p:cNvSpPr>
              <p:nvPr>
                <p:ph idx="1"/>
              </p:nvPr>
            </p:nvSpPr>
            <p:spPr>
              <a:xfrm>
                <a:off x="457200" y="1219201"/>
                <a:ext cx="8229600" cy="2425824"/>
              </a:xfrm>
              <a:blipFill>
                <a:blip r:embed="rId3"/>
                <a:stretch>
                  <a:fillRect l="-1926" t="-3769" b="-178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D21D65-6860-4B6D-B04C-EF63F7C3D8A8}"/>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50</a:t>
            </a:fld>
            <a:endParaRPr lang="en-US"/>
          </a:p>
        </p:txBody>
      </p:sp>
      <p:sp>
        <p:nvSpPr>
          <p:cNvPr id="5" name="Oval 4">
            <a:extLst>
              <a:ext uri="{FF2B5EF4-FFF2-40B4-BE49-F238E27FC236}">
                <a16:creationId xmlns:a16="http://schemas.microsoft.com/office/drawing/2014/main" id="{0325B7D1-3B73-46B2-B36E-0AC3B6CC9367}"/>
              </a:ext>
            </a:extLst>
          </p:cNvPr>
          <p:cNvSpPr/>
          <p:nvPr/>
        </p:nvSpPr>
        <p:spPr>
          <a:xfrm>
            <a:off x="3363545" y="4110401"/>
            <a:ext cx="1224136" cy="18722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DB81D95-0DB7-4ED1-9B2A-E44C46F25B49}"/>
              </a:ext>
            </a:extLst>
          </p:cNvPr>
          <p:cNvSpPr/>
          <p:nvPr/>
        </p:nvSpPr>
        <p:spPr>
          <a:xfrm>
            <a:off x="3795593" y="4326425"/>
            <a:ext cx="2016224" cy="122413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0C9EC2-038A-4F45-8C5F-052EC87B60E6}"/>
              </a:ext>
            </a:extLst>
          </p:cNvPr>
          <p:cNvSpPr/>
          <p:nvPr/>
        </p:nvSpPr>
        <p:spPr>
          <a:xfrm>
            <a:off x="4659689" y="454244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6417CC9-76F4-4DD8-88EB-0D673851D723}"/>
              </a:ext>
            </a:extLst>
          </p:cNvPr>
          <p:cNvSpPr/>
          <p:nvPr/>
        </p:nvSpPr>
        <p:spPr>
          <a:xfrm>
            <a:off x="5103358" y="5183881"/>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F24F7F-BCEC-4BA4-BE8F-56912B29DA67}"/>
              </a:ext>
            </a:extLst>
          </p:cNvPr>
          <p:cNvSpPr/>
          <p:nvPr/>
        </p:nvSpPr>
        <p:spPr>
          <a:xfrm>
            <a:off x="4221338" y="4781033"/>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51EF51-B7A9-47F4-BD34-F579EF5A0C8C}"/>
              </a:ext>
            </a:extLst>
          </p:cNvPr>
          <p:cNvSpPr/>
          <p:nvPr/>
        </p:nvSpPr>
        <p:spPr>
          <a:xfrm>
            <a:off x="4299649" y="526252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2A09A48-FCDD-4DBB-B107-EBA850D2ACF0}"/>
              </a:ext>
            </a:extLst>
          </p:cNvPr>
          <p:cNvSpPr/>
          <p:nvPr/>
        </p:nvSpPr>
        <p:spPr>
          <a:xfrm>
            <a:off x="3638971" y="4470441"/>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252CE4-F061-4C5E-AD20-69F572FB7627}"/>
              </a:ext>
            </a:extLst>
          </p:cNvPr>
          <p:cNvSpPr/>
          <p:nvPr/>
        </p:nvSpPr>
        <p:spPr>
          <a:xfrm>
            <a:off x="3533284" y="4858348"/>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4A16B5-D70F-4E4E-8A87-1281D3ECB954}"/>
              </a:ext>
            </a:extLst>
          </p:cNvPr>
          <p:cNvSpPr/>
          <p:nvPr/>
        </p:nvSpPr>
        <p:spPr>
          <a:xfrm>
            <a:off x="3831597" y="5566994"/>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13B53E30-92C3-4096-87C2-EAA7FF7764B4}"/>
              </a:ext>
            </a:extLst>
          </p:cNvPr>
          <p:cNvSpPr txBox="1">
            <a:spLocks/>
          </p:cNvSpPr>
          <p:nvPr/>
        </p:nvSpPr>
        <p:spPr bwMode="auto">
          <a:xfrm>
            <a:off x="4365196" y="5533797"/>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J = 2/9</a:t>
            </a:r>
          </a:p>
        </p:txBody>
      </p:sp>
      <p:sp>
        <p:nvSpPr>
          <p:cNvPr id="15" name="Oval 14">
            <a:extLst>
              <a:ext uri="{FF2B5EF4-FFF2-40B4-BE49-F238E27FC236}">
                <a16:creationId xmlns:a16="http://schemas.microsoft.com/office/drawing/2014/main" id="{5FB8F119-B151-48BA-B10D-6751B5EAD06F}"/>
              </a:ext>
            </a:extLst>
          </p:cNvPr>
          <p:cNvSpPr/>
          <p:nvPr/>
        </p:nvSpPr>
        <p:spPr>
          <a:xfrm>
            <a:off x="5143523" y="4617571"/>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6E7E12-2DEF-44E0-A7DA-3516AD7D0E4F}"/>
              </a:ext>
            </a:extLst>
          </p:cNvPr>
          <p:cNvSpPr/>
          <p:nvPr/>
        </p:nvSpPr>
        <p:spPr>
          <a:xfrm>
            <a:off x="4731697" y="490248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AF6E0C2E-47FB-47D8-A551-4BCB6AA3A6F4}"/>
              </a:ext>
            </a:extLst>
          </p:cNvPr>
          <p:cNvSpPr txBox="1">
            <a:spLocks/>
          </p:cNvSpPr>
          <p:nvPr/>
        </p:nvSpPr>
        <p:spPr bwMode="auto">
          <a:xfrm>
            <a:off x="4906459" y="4689648"/>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A</a:t>
            </a:r>
          </a:p>
        </p:txBody>
      </p:sp>
      <p:sp>
        <p:nvSpPr>
          <p:cNvPr id="18" name="Content Placeholder 2">
            <a:extLst>
              <a:ext uri="{FF2B5EF4-FFF2-40B4-BE49-F238E27FC236}">
                <a16:creationId xmlns:a16="http://schemas.microsoft.com/office/drawing/2014/main" id="{CDF2ADCF-E39D-41CD-AC21-FC4EE05E726E}"/>
              </a:ext>
            </a:extLst>
          </p:cNvPr>
          <p:cNvSpPr txBox="1">
            <a:spLocks/>
          </p:cNvSpPr>
          <p:nvPr/>
        </p:nvSpPr>
        <p:spPr bwMode="auto">
          <a:xfrm>
            <a:off x="3410060" y="5042784"/>
            <a:ext cx="658966"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B</a:t>
            </a:r>
          </a:p>
        </p:txBody>
      </p:sp>
      <p:sp>
        <p:nvSpPr>
          <p:cNvPr id="19" name="Oval 18">
            <a:extLst>
              <a:ext uri="{FF2B5EF4-FFF2-40B4-BE49-F238E27FC236}">
                <a16:creationId xmlns:a16="http://schemas.microsoft.com/office/drawing/2014/main" id="{2143AA4A-C7C9-4DE0-BB5C-8C5BBBDAC21D}"/>
              </a:ext>
            </a:extLst>
          </p:cNvPr>
          <p:cNvSpPr/>
          <p:nvPr/>
        </p:nvSpPr>
        <p:spPr>
          <a:xfrm>
            <a:off x="177707" y="4118585"/>
            <a:ext cx="1224136" cy="18722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1DE65D-C691-47A8-AFCE-7F14C4413648}"/>
              </a:ext>
            </a:extLst>
          </p:cNvPr>
          <p:cNvSpPr/>
          <p:nvPr/>
        </p:nvSpPr>
        <p:spPr>
          <a:xfrm>
            <a:off x="1646622" y="4307043"/>
            <a:ext cx="954944" cy="122413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C9FEE14-B55E-4783-BE95-1EDEF9F4C574}"/>
              </a:ext>
            </a:extLst>
          </p:cNvPr>
          <p:cNvSpPr/>
          <p:nvPr/>
        </p:nvSpPr>
        <p:spPr>
          <a:xfrm>
            <a:off x="2157847" y="4960864"/>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4CC6DFC-1468-4B2D-BB68-084C83D341DF}"/>
              </a:ext>
            </a:extLst>
          </p:cNvPr>
          <p:cNvSpPr/>
          <p:nvPr/>
        </p:nvSpPr>
        <p:spPr>
          <a:xfrm>
            <a:off x="1883193" y="512567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AC8FC59-410F-48EE-B4CA-DB7B1EB5273B}"/>
              </a:ext>
            </a:extLst>
          </p:cNvPr>
          <p:cNvSpPr/>
          <p:nvPr/>
        </p:nvSpPr>
        <p:spPr>
          <a:xfrm>
            <a:off x="1072828" y="4733642"/>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E9D4B56-441F-49B2-98C7-07293C894A14}"/>
              </a:ext>
            </a:extLst>
          </p:cNvPr>
          <p:cNvSpPr/>
          <p:nvPr/>
        </p:nvSpPr>
        <p:spPr>
          <a:xfrm>
            <a:off x="1151139" y="5215138"/>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49B3AAE-52E8-4C0F-8A58-B3A615C41028}"/>
              </a:ext>
            </a:extLst>
          </p:cNvPr>
          <p:cNvSpPr/>
          <p:nvPr/>
        </p:nvSpPr>
        <p:spPr>
          <a:xfrm>
            <a:off x="490461" y="4423050"/>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968D30F-745B-4148-AE45-30A753DFF826}"/>
              </a:ext>
            </a:extLst>
          </p:cNvPr>
          <p:cNvSpPr/>
          <p:nvPr/>
        </p:nvSpPr>
        <p:spPr>
          <a:xfrm>
            <a:off x="384774" y="4810957"/>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E8BC8FA-F332-4B37-B056-C80D57608FAD}"/>
              </a:ext>
            </a:extLst>
          </p:cNvPr>
          <p:cNvSpPr/>
          <p:nvPr/>
        </p:nvSpPr>
        <p:spPr>
          <a:xfrm>
            <a:off x="683087" y="5519603"/>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C4074F-DF16-4C83-8F89-41839252D7D6}"/>
              </a:ext>
            </a:extLst>
          </p:cNvPr>
          <p:cNvSpPr/>
          <p:nvPr/>
        </p:nvSpPr>
        <p:spPr>
          <a:xfrm>
            <a:off x="1923358" y="455936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FD8430D-C338-4A40-9544-9BF7700CF488}"/>
              </a:ext>
            </a:extLst>
          </p:cNvPr>
          <p:cNvSpPr/>
          <p:nvPr/>
        </p:nvSpPr>
        <p:spPr>
          <a:xfrm>
            <a:off x="1835009" y="4821214"/>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C55C5C36-7B51-4B65-9634-99463A9D6E85}"/>
              </a:ext>
            </a:extLst>
          </p:cNvPr>
          <p:cNvSpPr txBox="1">
            <a:spLocks/>
          </p:cNvSpPr>
          <p:nvPr/>
        </p:nvSpPr>
        <p:spPr bwMode="auto">
          <a:xfrm>
            <a:off x="261550" y="4995393"/>
            <a:ext cx="658966"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B</a:t>
            </a:r>
          </a:p>
        </p:txBody>
      </p:sp>
      <p:sp>
        <p:nvSpPr>
          <p:cNvPr id="31" name="Content Placeholder 2">
            <a:extLst>
              <a:ext uri="{FF2B5EF4-FFF2-40B4-BE49-F238E27FC236}">
                <a16:creationId xmlns:a16="http://schemas.microsoft.com/office/drawing/2014/main" id="{E6DB886B-D835-4533-B1EF-E0CBBCCFC09C}"/>
              </a:ext>
            </a:extLst>
          </p:cNvPr>
          <p:cNvSpPr txBox="1">
            <a:spLocks/>
          </p:cNvSpPr>
          <p:nvPr/>
        </p:nvSpPr>
        <p:spPr bwMode="auto">
          <a:xfrm>
            <a:off x="2123041" y="4453677"/>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A</a:t>
            </a:r>
          </a:p>
        </p:txBody>
      </p:sp>
      <p:sp>
        <p:nvSpPr>
          <p:cNvPr id="32" name="Content Placeholder 2">
            <a:extLst>
              <a:ext uri="{FF2B5EF4-FFF2-40B4-BE49-F238E27FC236}">
                <a16:creationId xmlns:a16="http://schemas.microsoft.com/office/drawing/2014/main" id="{8739A39C-C2C6-4DED-9A4A-541D795E3CAB}"/>
              </a:ext>
            </a:extLst>
          </p:cNvPr>
          <p:cNvSpPr txBox="1">
            <a:spLocks/>
          </p:cNvSpPr>
          <p:nvPr/>
        </p:nvSpPr>
        <p:spPr bwMode="auto">
          <a:xfrm>
            <a:off x="1176267" y="5539393"/>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J = 0</a:t>
            </a:r>
          </a:p>
        </p:txBody>
      </p:sp>
      <p:sp>
        <p:nvSpPr>
          <p:cNvPr id="33" name="Oval 32">
            <a:extLst>
              <a:ext uri="{FF2B5EF4-FFF2-40B4-BE49-F238E27FC236}">
                <a16:creationId xmlns:a16="http://schemas.microsoft.com/office/drawing/2014/main" id="{7E44DC8E-44CB-439B-AA59-6030019FEF4D}"/>
              </a:ext>
            </a:extLst>
          </p:cNvPr>
          <p:cNvSpPr/>
          <p:nvPr/>
        </p:nvSpPr>
        <p:spPr>
          <a:xfrm>
            <a:off x="7048126" y="4113744"/>
            <a:ext cx="1224136" cy="18722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2B6DEF1-DFFF-46D3-90E7-71439B7541E1}"/>
              </a:ext>
            </a:extLst>
          </p:cNvPr>
          <p:cNvSpPr/>
          <p:nvPr/>
        </p:nvSpPr>
        <p:spPr>
          <a:xfrm>
            <a:off x="6620311" y="4393639"/>
            <a:ext cx="2016224" cy="122413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6A230FF-12A5-4299-A05E-D54DDCDAE62D}"/>
              </a:ext>
            </a:extLst>
          </p:cNvPr>
          <p:cNvSpPr/>
          <p:nvPr/>
        </p:nvSpPr>
        <p:spPr>
          <a:xfrm>
            <a:off x="7556415" y="4527113"/>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D9DC377-AE07-4624-986E-DBBCCAA32295}"/>
              </a:ext>
            </a:extLst>
          </p:cNvPr>
          <p:cNvSpPr/>
          <p:nvPr/>
        </p:nvSpPr>
        <p:spPr>
          <a:xfrm>
            <a:off x="7868918" y="4557489"/>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47559E5-99A3-4567-906E-F25EA3716566}"/>
              </a:ext>
            </a:extLst>
          </p:cNvPr>
          <p:cNvSpPr/>
          <p:nvPr/>
        </p:nvSpPr>
        <p:spPr>
          <a:xfrm>
            <a:off x="7905919" y="4784376"/>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82A61FE-0DB7-4808-8146-F6DB2BDDF650}"/>
              </a:ext>
            </a:extLst>
          </p:cNvPr>
          <p:cNvSpPr/>
          <p:nvPr/>
        </p:nvSpPr>
        <p:spPr>
          <a:xfrm>
            <a:off x="7984230" y="5265872"/>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893E331-9692-472C-80C5-2E98BF94D36B}"/>
              </a:ext>
            </a:extLst>
          </p:cNvPr>
          <p:cNvSpPr/>
          <p:nvPr/>
        </p:nvSpPr>
        <p:spPr>
          <a:xfrm>
            <a:off x="7323552" y="4473784"/>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B5735FD-4035-46A0-8BB7-AA2711878C4C}"/>
              </a:ext>
            </a:extLst>
          </p:cNvPr>
          <p:cNvSpPr/>
          <p:nvPr/>
        </p:nvSpPr>
        <p:spPr>
          <a:xfrm>
            <a:off x="7217865" y="4861691"/>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5DF08B8-3DD9-4684-BECE-3AB599F9B17C}"/>
              </a:ext>
            </a:extLst>
          </p:cNvPr>
          <p:cNvSpPr/>
          <p:nvPr/>
        </p:nvSpPr>
        <p:spPr>
          <a:xfrm>
            <a:off x="7460838" y="5373318"/>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49B6E2E6-06F0-4B07-885F-7F13B5013118}"/>
              </a:ext>
            </a:extLst>
          </p:cNvPr>
          <p:cNvSpPr txBox="1">
            <a:spLocks/>
          </p:cNvSpPr>
          <p:nvPr/>
        </p:nvSpPr>
        <p:spPr bwMode="auto">
          <a:xfrm>
            <a:off x="8056238" y="5515329"/>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J = 1</a:t>
            </a:r>
          </a:p>
        </p:txBody>
      </p:sp>
      <p:sp>
        <p:nvSpPr>
          <p:cNvPr id="43" name="Oval 42">
            <a:extLst>
              <a:ext uri="{FF2B5EF4-FFF2-40B4-BE49-F238E27FC236}">
                <a16:creationId xmlns:a16="http://schemas.microsoft.com/office/drawing/2014/main" id="{04D57CED-A4F7-46A5-8055-1F904795BAD1}"/>
              </a:ext>
            </a:extLst>
          </p:cNvPr>
          <p:cNvSpPr/>
          <p:nvPr/>
        </p:nvSpPr>
        <p:spPr>
          <a:xfrm>
            <a:off x="7500882" y="4856384"/>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C64822E-E66E-4D4B-B57A-2BF8DCB76DCD}"/>
              </a:ext>
            </a:extLst>
          </p:cNvPr>
          <p:cNvSpPr/>
          <p:nvPr/>
        </p:nvSpPr>
        <p:spPr>
          <a:xfrm>
            <a:off x="7724902" y="5073497"/>
            <a:ext cx="144016" cy="144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Content Placeholder 2">
            <a:extLst>
              <a:ext uri="{FF2B5EF4-FFF2-40B4-BE49-F238E27FC236}">
                <a16:creationId xmlns:a16="http://schemas.microsoft.com/office/drawing/2014/main" id="{3EF88B5E-2587-41B3-9B3A-6F34BE3BF037}"/>
              </a:ext>
            </a:extLst>
          </p:cNvPr>
          <p:cNvSpPr txBox="1">
            <a:spLocks/>
          </p:cNvSpPr>
          <p:nvPr/>
        </p:nvSpPr>
        <p:spPr bwMode="auto">
          <a:xfrm>
            <a:off x="7384210" y="5491150"/>
            <a:ext cx="329483" cy="533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B</a:t>
            </a:r>
          </a:p>
        </p:txBody>
      </p:sp>
      <p:sp>
        <p:nvSpPr>
          <p:cNvPr id="46" name="Content Placeholder 2">
            <a:extLst>
              <a:ext uri="{FF2B5EF4-FFF2-40B4-BE49-F238E27FC236}">
                <a16:creationId xmlns:a16="http://schemas.microsoft.com/office/drawing/2014/main" id="{CD5A5849-E62D-4F20-BBD4-A086A9A83AE0}"/>
              </a:ext>
            </a:extLst>
          </p:cNvPr>
          <p:cNvSpPr txBox="1">
            <a:spLocks/>
          </p:cNvSpPr>
          <p:nvPr/>
        </p:nvSpPr>
        <p:spPr bwMode="auto">
          <a:xfrm>
            <a:off x="8198852" y="4705936"/>
            <a:ext cx="1752655" cy="654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a:solidFill>
                  <a:schemeClr val="tx1"/>
                </a:solidFill>
                <a:latin typeface="+mn-lt"/>
                <a:cs typeface="+mn-cs"/>
              </a:defRPr>
            </a:lvl4pPr>
            <a:lvl5pPr marL="2057400" indent="-228600" algn="l" rtl="0" eaLnBrk="1" fontAlgn="base" hangingPunct="1">
              <a:spcBef>
                <a:spcPct val="20000"/>
              </a:spcBef>
              <a:spcAft>
                <a:spcPct val="0"/>
              </a:spcAft>
              <a:buChar char="»"/>
              <a:defRPr>
                <a:solidFill>
                  <a:schemeClr val="tx1"/>
                </a:solidFill>
                <a:latin typeface="+mn-lt"/>
                <a:cs typeface="+mn-cs"/>
              </a:defRPr>
            </a:lvl5pPr>
            <a:lvl6pPr marL="2514600" indent="-228600" algn="l" rtl="0" eaLnBrk="1" fontAlgn="base" hangingPunct="1">
              <a:spcBef>
                <a:spcPct val="20000"/>
              </a:spcBef>
              <a:spcAft>
                <a:spcPct val="0"/>
              </a:spcAft>
              <a:buChar char="»"/>
              <a:defRPr>
                <a:solidFill>
                  <a:schemeClr val="tx1"/>
                </a:solidFill>
                <a:latin typeface="+mn-lt"/>
                <a:cs typeface="+mn-cs"/>
              </a:defRPr>
            </a:lvl6pPr>
            <a:lvl7pPr marL="2971800" indent="-228600" algn="l" rtl="0" eaLnBrk="1" fontAlgn="base" hangingPunct="1">
              <a:spcBef>
                <a:spcPct val="20000"/>
              </a:spcBef>
              <a:spcAft>
                <a:spcPct val="0"/>
              </a:spcAft>
              <a:buChar char="»"/>
              <a:defRPr>
                <a:solidFill>
                  <a:schemeClr val="tx1"/>
                </a:solidFill>
                <a:latin typeface="+mn-lt"/>
                <a:cs typeface="+mn-cs"/>
              </a:defRPr>
            </a:lvl7pPr>
            <a:lvl8pPr marL="3429000" indent="-228600" algn="l" rtl="0" eaLnBrk="1" fontAlgn="base" hangingPunct="1">
              <a:spcBef>
                <a:spcPct val="20000"/>
              </a:spcBef>
              <a:spcAft>
                <a:spcPct val="0"/>
              </a:spcAft>
              <a:buChar char="»"/>
              <a:defRPr>
                <a:solidFill>
                  <a:schemeClr val="tx1"/>
                </a:solidFill>
                <a:latin typeface="+mn-lt"/>
                <a:cs typeface="+mn-cs"/>
              </a:defRPr>
            </a:lvl8pPr>
            <a:lvl9pPr marL="3886200" indent="-228600" algn="l" rtl="0" eaLnBrk="1" fontAlgn="base" hangingPunct="1">
              <a:spcBef>
                <a:spcPct val="20000"/>
              </a:spcBef>
              <a:spcAft>
                <a:spcPct val="0"/>
              </a:spcAft>
              <a:buChar char="»"/>
              <a:defRPr>
                <a:solidFill>
                  <a:schemeClr val="tx1"/>
                </a:solidFill>
                <a:latin typeface="+mn-lt"/>
                <a:cs typeface="+mn-cs"/>
              </a:defRPr>
            </a:lvl9pPr>
          </a:lstStyle>
          <a:p>
            <a:pPr marL="0" indent="0">
              <a:buNone/>
            </a:pPr>
            <a:r>
              <a:rPr lang="en-US" kern="0" dirty="0"/>
              <a:t>A</a:t>
            </a:r>
          </a:p>
        </p:txBody>
      </p:sp>
    </p:spTree>
    <p:extLst>
      <p:ext uri="{BB962C8B-B14F-4D97-AF65-F5344CB8AC3E}">
        <p14:creationId xmlns:p14="http://schemas.microsoft.com/office/powerpoint/2010/main" val="1500297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1281-DB7A-42E2-AAF1-12F551615E3A}"/>
              </a:ext>
            </a:extLst>
          </p:cNvPr>
          <p:cNvSpPr>
            <a:spLocks noGrp="1"/>
          </p:cNvSpPr>
          <p:nvPr>
            <p:ph idx="1"/>
          </p:nvPr>
        </p:nvSpPr>
        <p:spPr>
          <a:xfrm>
            <a:off x="457200" y="1219201"/>
            <a:ext cx="8229600" cy="1777751"/>
          </a:xfrm>
        </p:spPr>
        <p:txBody>
          <a:bodyPr/>
          <a:lstStyle/>
          <a:p>
            <a:r>
              <a:rPr lang="en-US" dirty="0"/>
              <a:t>Logically, represent sets as </a:t>
            </a:r>
            <a:r>
              <a:rPr lang="en-US" dirty="0" err="1"/>
              <a:t>bitvectors</a:t>
            </a:r>
            <a:endParaRPr lang="en-US" dirty="0"/>
          </a:p>
          <a:p>
            <a:r>
              <a:rPr lang="en-US" dirty="0"/>
              <a:t>Each bit corresponds to a possible element</a:t>
            </a:r>
          </a:p>
          <a:p>
            <a:r>
              <a:rPr lang="en-US" dirty="0"/>
              <a:t>Bit is set </a:t>
            </a:r>
            <a:r>
              <a:rPr lang="en-US" dirty="0" err="1"/>
              <a:t>iff</a:t>
            </a:r>
            <a:r>
              <a:rPr lang="en-US" dirty="0"/>
              <a:t> element is contained in the set</a:t>
            </a:r>
          </a:p>
          <a:p>
            <a:pPr marL="0" indent="0">
              <a:buNone/>
            </a:pPr>
            <a:endParaRPr lang="en-US" b="1" dirty="0"/>
          </a:p>
          <a:p>
            <a:endParaRPr lang="en-US" b="1" dirty="0"/>
          </a:p>
          <a:p>
            <a:pPr marL="0" indent="0">
              <a:buNone/>
            </a:pPr>
            <a:endParaRPr lang="en-US" dirty="0"/>
          </a:p>
          <a:p>
            <a:pPr marL="0" indent="0">
              <a:buNone/>
            </a:pPr>
            <a:endParaRPr lang="en-US" dirty="0"/>
          </a:p>
          <a:p>
            <a:r>
              <a:rPr lang="en-US" dirty="0"/>
              <a:t>J(A, B) = </a:t>
            </a:r>
            <a:r>
              <a:rPr lang="en-US" dirty="0" err="1"/>
              <a:t>popcnt</a:t>
            </a:r>
            <a:r>
              <a:rPr lang="en-US" dirty="0"/>
              <a:t>(A &amp; B)/</a:t>
            </a:r>
            <a:r>
              <a:rPr lang="en-US" dirty="0" err="1"/>
              <a:t>popcnt</a:t>
            </a:r>
            <a:r>
              <a:rPr lang="en-US" dirty="0"/>
              <a:t>(A | B)</a:t>
            </a:r>
          </a:p>
          <a:p>
            <a:endParaRPr lang="en-US" b="1" dirty="0"/>
          </a:p>
        </p:txBody>
      </p:sp>
      <p:graphicFrame>
        <p:nvGraphicFramePr>
          <p:cNvPr id="54" name="Table 53">
            <a:extLst>
              <a:ext uri="{FF2B5EF4-FFF2-40B4-BE49-F238E27FC236}">
                <a16:creationId xmlns:a16="http://schemas.microsoft.com/office/drawing/2014/main" id="{05DAD168-BD64-4162-B2E1-D28515453696}"/>
              </a:ext>
            </a:extLst>
          </p:cNvPr>
          <p:cNvGraphicFramePr>
            <a:graphicFrameLocks noGrp="1"/>
          </p:cNvGraphicFramePr>
          <p:nvPr>
            <p:extLst/>
          </p:nvPr>
        </p:nvGraphicFramePr>
        <p:xfrm>
          <a:off x="971600" y="3867745"/>
          <a:ext cx="1656184" cy="91440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 {a, b, c} </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 = {b, c, f}</a:t>
                      </a:r>
                    </a:p>
                  </a:txBody>
                  <a:tcPr/>
                </a:tc>
                <a:extLst>
                  <a:ext uri="{0D108BD9-81ED-4DB2-BD59-A6C34878D82A}">
                    <a16:rowId xmlns:a16="http://schemas.microsoft.com/office/drawing/2014/main" val="1206498662"/>
                  </a:ext>
                </a:extLst>
              </a:tr>
            </a:tbl>
          </a:graphicData>
        </a:graphic>
      </p:graphicFrame>
      <p:sp>
        <p:nvSpPr>
          <p:cNvPr id="2" name="Title 1">
            <a:extLst>
              <a:ext uri="{FF2B5EF4-FFF2-40B4-BE49-F238E27FC236}">
                <a16:creationId xmlns:a16="http://schemas.microsoft.com/office/drawing/2014/main" id="{7BBB2B20-F075-457B-89C3-9771B8F513C0}"/>
              </a:ext>
            </a:extLst>
          </p:cNvPr>
          <p:cNvSpPr>
            <a:spLocks noGrp="1"/>
          </p:cNvSpPr>
          <p:nvPr>
            <p:ph type="title"/>
          </p:nvPr>
        </p:nvSpPr>
        <p:spPr/>
        <p:txBody>
          <a:bodyPr/>
          <a:lstStyle/>
          <a:p>
            <a:r>
              <a:rPr lang="en-US" dirty="0"/>
              <a:t>Sets to </a:t>
            </a:r>
            <a:r>
              <a:rPr lang="en-US" dirty="0" err="1"/>
              <a:t>Bitvectors</a:t>
            </a:r>
            <a:endParaRPr lang="en-US" dirty="0"/>
          </a:p>
        </p:txBody>
      </p:sp>
      <p:sp>
        <p:nvSpPr>
          <p:cNvPr id="4" name="Slide Number Placeholder 3">
            <a:extLst>
              <a:ext uri="{FF2B5EF4-FFF2-40B4-BE49-F238E27FC236}">
                <a16:creationId xmlns:a16="http://schemas.microsoft.com/office/drawing/2014/main" id="{B9D21D65-6860-4B6D-B04C-EF63F7C3D8A8}"/>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51</a:t>
            </a:fld>
            <a:endParaRPr lang="en-US"/>
          </a:p>
        </p:txBody>
      </p:sp>
      <p:sp>
        <p:nvSpPr>
          <p:cNvPr id="50" name="Arrow: Right 49">
            <a:extLst>
              <a:ext uri="{FF2B5EF4-FFF2-40B4-BE49-F238E27FC236}">
                <a16:creationId xmlns:a16="http://schemas.microsoft.com/office/drawing/2014/main" id="{5FD479C5-24E1-40C0-830F-FE34616F81CE}"/>
              </a:ext>
            </a:extLst>
          </p:cNvPr>
          <p:cNvSpPr/>
          <p:nvPr/>
        </p:nvSpPr>
        <p:spPr>
          <a:xfrm>
            <a:off x="5240756" y="4246004"/>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E5CD49DA-7D5E-4699-8515-4B430FE0AD75}"/>
              </a:ext>
            </a:extLst>
          </p:cNvPr>
          <p:cNvSpPr/>
          <p:nvPr/>
        </p:nvSpPr>
        <p:spPr>
          <a:xfrm>
            <a:off x="2987824" y="4257600"/>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D3E9F3B0-558D-44EE-988D-B31603C800FD}"/>
              </a:ext>
            </a:extLst>
          </p:cNvPr>
          <p:cNvSpPr txBox="1"/>
          <p:nvPr/>
        </p:nvSpPr>
        <p:spPr>
          <a:xfrm>
            <a:off x="6032846" y="4084240"/>
            <a:ext cx="1682512" cy="461665"/>
          </a:xfrm>
          <a:prstGeom prst="rect">
            <a:avLst/>
          </a:prstGeom>
          <a:noFill/>
        </p:spPr>
        <p:txBody>
          <a:bodyPr wrap="none" rtlCol="0">
            <a:spAutoFit/>
          </a:bodyPr>
          <a:lstStyle/>
          <a:p>
            <a:r>
              <a:rPr lang="en-US" dirty="0"/>
              <a:t>J(A, B) = 2/4</a:t>
            </a:r>
          </a:p>
        </p:txBody>
      </p:sp>
      <p:graphicFrame>
        <p:nvGraphicFramePr>
          <p:cNvPr id="5" name="Table 4">
            <a:extLst>
              <a:ext uri="{FF2B5EF4-FFF2-40B4-BE49-F238E27FC236}">
                <a16:creationId xmlns:a16="http://schemas.microsoft.com/office/drawing/2014/main" id="{D2F41E56-AC26-46F8-9F6C-C2AA6EE0B49F}"/>
              </a:ext>
            </a:extLst>
          </p:cNvPr>
          <p:cNvGraphicFramePr>
            <a:graphicFrameLocks noGrp="1"/>
          </p:cNvGraphicFramePr>
          <p:nvPr>
            <p:extLst/>
          </p:nvPr>
        </p:nvGraphicFramePr>
        <p:xfrm>
          <a:off x="3862262" y="2852936"/>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0245513"/>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815581877"/>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3885067558"/>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557619011"/>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1743322494"/>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508775084"/>
                  </a:ext>
                </a:extLst>
              </a:tr>
            </a:tbl>
          </a:graphicData>
        </a:graphic>
      </p:graphicFrame>
    </p:spTree>
    <p:extLst>
      <p:ext uri="{BB962C8B-B14F-4D97-AF65-F5344CB8AC3E}">
        <p14:creationId xmlns:p14="http://schemas.microsoft.com/office/powerpoint/2010/main" val="3416799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1281-DB7A-42E2-AAF1-12F551615E3A}"/>
              </a:ext>
            </a:extLst>
          </p:cNvPr>
          <p:cNvSpPr>
            <a:spLocks noGrp="1"/>
          </p:cNvSpPr>
          <p:nvPr>
            <p:ph idx="1"/>
          </p:nvPr>
        </p:nvSpPr>
        <p:spPr>
          <a:xfrm>
            <a:off x="457200" y="1219201"/>
            <a:ext cx="8534400" cy="1777751"/>
          </a:xfrm>
        </p:spPr>
        <p:txBody>
          <a:bodyPr/>
          <a:lstStyle/>
          <a:p>
            <a:endParaRPr lang="en-US" dirty="0"/>
          </a:p>
          <a:p>
            <a:r>
              <a:rPr lang="en-US" dirty="0"/>
              <a:t>h(C) = index of first row where C is 1</a:t>
            </a:r>
          </a:p>
          <a:p>
            <a:pPr marL="0" indent="0">
              <a:buNone/>
            </a:pPr>
            <a:endParaRPr lang="en-US" b="1" dirty="0"/>
          </a:p>
          <a:p>
            <a:endParaRPr lang="en-US" b="1" dirty="0"/>
          </a:p>
          <a:p>
            <a:pPr marL="0" indent="0">
              <a:buNone/>
            </a:pPr>
            <a:endParaRPr lang="en-US" dirty="0"/>
          </a:p>
          <a:p>
            <a:pPr marL="0" indent="0">
              <a:buNone/>
            </a:pPr>
            <a:endParaRPr lang="en-US" dirty="0"/>
          </a:p>
          <a:p>
            <a:pPr marL="0" indent="0">
              <a:buNone/>
            </a:pPr>
            <a:br>
              <a:rPr lang="en-US" dirty="0"/>
            </a:br>
            <a:r>
              <a:rPr lang="en-US" dirty="0"/>
              <a:t>		</a:t>
            </a:r>
          </a:p>
          <a:p>
            <a:r>
              <a:rPr lang="en-US" dirty="0"/>
              <a:t>ceil(log(N)) space per hash, N = |</a:t>
            </a:r>
            <a:r>
              <a:rPr lang="el-GR" dirty="0"/>
              <a:t>Ω|</a:t>
            </a:r>
            <a:endParaRPr lang="en-US" dirty="0"/>
          </a:p>
          <a:p>
            <a:endParaRPr lang="en-US" b="1" dirty="0"/>
          </a:p>
        </p:txBody>
      </p:sp>
      <p:sp>
        <p:nvSpPr>
          <p:cNvPr id="2" name="Title 1">
            <a:extLst>
              <a:ext uri="{FF2B5EF4-FFF2-40B4-BE49-F238E27FC236}">
                <a16:creationId xmlns:a16="http://schemas.microsoft.com/office/drawing/2014/main" id="{7BBB2B20-F075-457B-89C3-9771B8F513C0}"/>
              </a:ext>
            </a:extLst>
          </p:cNvPr>
          <p:cNvSpPr>
            <a:spLocks noGrp="1"/>
          </p:cNvSpPr>
          <p:nvPr>
            <p:ph type="title"/>
          </p:nvPr>
        </p:nvSpPr>
        <p:spPr/>
        <p:txBody>
          <a:bodyPr/>
          <a:lstStyle/>
          <a:p>
            <a:r>
              <a:rPr lang="en-US" dirty="0"/>
              <a:t>From a </a:t>
            </a:r>
            <a:r>
              <a:rPr lang="en-US" dirty="0" err="1"/>
              <a:t>bitvector</a:t>
            </a:r>
            <a:r>
              <a:rPr lang="en-US" dirty="0"/>
              <a:t> to summarization</a:t>
            </a:r>
          </a:p>
        </p:txBody>
      </p:sp>
      <p:sp>
        <p:nvSpPr>
          <p:cNvPr id="4" name="Slide Number Placeholder 3">
            <a:extLst>
              <a:ext uri="{FF2B5EF4-FFF2-40B4-BE49-F238E27FC236}">
                <a16:creationId xmlns:a16="http://schemas.microsoft.com/office/drawing/2014/main" id="{B9D21D65-6860-4B6D-B04C-EF63F7C3D8A8}"/>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52</a:t>
            </a:fld>
            <a:endParaRPr lang="en-US"/>
          </a:p>
        </p:txBody>
      </p:sp>
      <p:graphicFrame>
        <p:nvGraphicFramePr>
          <p:cNvPr id="12" name="Table 11">
            <a:extLst>
              <a:ext uri="{FF2B5EF4-FFF2-40B4-BE49-F238E27FC236}">
                <a16:creationId xmlns:a16="http://schemas.microsoft.com/office/drawing/2014/main" id="{47CB1DEB-F76B-4773-B98D-0F2A7CD14AE2}"/>
              </a:ext>
            </a:extLst>
          </p:cNvPr>
          <p:cNvGraphicFramePr>
            <a:graphicFrameLocks noGrp="1"/>
          </p:cNvGraphicFramePr>
          <p:nvPr>
            <p:extLst/>
          </p:nvPr>
        </p:nvGraphicFramePr>
        <p:xfrm>
          <a:off x="971600" y="3867745"/>
          <a:ext cx="1656184" cy="91440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 {a, b, c} </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 = {b, c, f}</a:t>
                      </a:r>
                    </a:p>
                  </a:txBody>
                  <a:tcPr/>
                </a:tc>
                <a:extLst>
                  <a:ext uri="{0D108BD9-81ED-4DB2-BD59-A6C34878D82A}">
                    <a16:rowId xmlns:a16="http://schemas.microsoft.com/office/drawing/2014/main" val="1206498662"/>
                  </a:ext>
                </a:extLst>
              </a:tr>
            </a:tbl>
          </a:graphicData>
        </a:graphic>
      </p:graphicFrame>
      <p:sp>
        <p:nvSpPr>
          <p:cNvPr id="15" name="Arrow: Right 14">
            <a:extLst>
              <a:ext uri="{FF2B5EF4-FFF2-40B4-BE49-F238E27FC236}">
                <a16:creationId xmlns:a16="http://schemas.microsoft.com/office/drawing/2014/main" id="{1EA39695-9B48-4B4D-A14C-E2F6EDE497B3}"/>
              </a:ext>
            </a:extLst>
          </p:cNvPr>
          <p:cNvSpPr/>
          <p:nvPr/>
        </p:nvSpPr>
        <p:spPr>
          <a:xfrm>
            <a:off x="2987824" y="4257600"/>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404038EC-3B32-47E3-B85B-F4122D76532E}"/>
              </a:ext>
            </a:extLst>
          </p:cNvPr>
          <p:cNvGraphicFramePr>
            <a:graphicFrameLocks noGrp="1"/>
          </p:cNvGraphicFramePr>
          <p:nvPr>
            <p:extLst/>
          </p:nvPr>
        </p:nvGraphicFramePr>
        <p:xfrm>
          <a:off x="3862262" y="2852936"/>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b="1" u="sng"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0245513"/>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b="1" u="sng" dirty="0"/>
                        <a:t>1</a:t>
                      </a:r>
                    </a:p>
                  </a:txBody>
                  <a:tcPr/>
                </a:tc>
                <a:extLst>
                  <a:ext uri="{0D108BD9-81ED-4DB2-BD59-A6C34878D82A}">
                    <a16:rowId xmlns:a16="http://schemas.microsoft.com/office/drawing/2014/main" val="2815581877"/>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3885067558"/>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557619011"/>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1743322494"/>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508775084"/>
                  </a:ext>
                </a:extLst>
              </a:tr>
            </a:tbl>
          </a:graphicData>
        </a:graphic>
      </p:graphicFrame>
      <p:graphicFrame>
        <p:nvGraphicFramePr>
          <p:cNvPr id="18" name="Table 17">
            <a:extLst>
              <a:ext uri="{FF2B5EF4-FFF2-40B4-BE49-F238E27FC236}">
                <a16:creationId xmlns:a16="http://schemas.microsoft.com/office/drawing/2014/main" id="{6173F231-4CEB-4A82-B2F0-B1DB3CB0BBDF}"/>
              </a:ext>
            </a:extLst>
          </p:cNvPr>
          <p:cNvGraphicFramePr>
            <a:graphicFrameLocks noGrp="1"/>
          </p:cNvGraphicFramePr>
          <p:nvPr>
            <p:extLst/>
          </p:nvPr>
        </p:nvGraphicFramePr>
        <p:xfrm>
          <a:off x="6032846" y="3083396"/>
          <a:ext cx="2339680" cy="914400"/>
        </p:xfrm>
        <a:graphic>
          <a:graphicData uri="http://schemas.openxmlformats.org/drawingml/2006/table">
            <a:tbl>
              <a:tblPr firstRow="1" bandRow="1">
                <a:tableStyleId>{2D5ABB26-0587-4C30-8999-92F81FD0307C}</a:tableStyleId>
              </a:tblPr>
              <a:tblGrid>
                <a:gridCol w="2339680">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h(A) = 0   </a:t>
                      </a:r>
                      <a:r>
                        <a:rPr lang="en-US" sz="2400" dirty="0">
                          <a:solidFill>
                            <a:schemeClr val="bg1">
                              <a:lumMod val="65000"/>
                            </a:schemeClr>
                          </a:solidFill>
                        </a:rPr>
                        <a:t>(a)</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h(B) = 1   </a:t>
                      </a:r>
                      <a:r>
                        <a:rPr lang="en-US" sz="2400" dirty="0">
                          <a:solidFill>
                            <a:schemeClr val="bg1">
                              <a:lumMod val="65000"/>
                            </a:schemeClr>
                          </a:solidFill>
                        </a:rPr>
                        <a:t>(b)</a:t>
                      </a:r>
                    </a:p>
                  </a:txBody>
                  <a:tcPr/>
                </a:tc>
                <a:extLst>
                  <a:ext uri="{0D108BD9-81ED-4DB2-BD59-A6C34878D82A}">
                    <a16:rowId xmlns:a16="http://schemas.microsoft.com/office/drawing/2014/main" val="1206498662"/>
                  </a:ext>
                </a:extLst>
              </a:tr>
            </a:tbl>
          </a:graphicData>
        </a:graphic>
      </p:graphicFrame>
    </p:spTree>
    <p:extLst>
      <p:ext uri="{BB962C8B-B14F-4D97-AF65-F5344CB8AC3E}">
        <p14:creationId xmlns:p14="http://schemas.microsoft.com/office/powerpoint/2010/main" val="1628203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1281-DB7A-42E2-AAF1-12F551615E3A}"/>
              </a:ext>
            </a:extLst>
          </p:cNvPr>
          <p:cNvSpPr>
            <a:spLocks noGrp="1"/>
          </p:cNvSpPr>
          <p:nvPr>
            <p:ph idx="1"/>
          </p:nvPr>
        </p:nvSpPr>
        <p:spPr>
          <a:xfrm>
            <a:off x="457200" y="1219201"/>
            <a:ext cx="8534400" cy="1777751"/>
          </a:xfrm>
        </p:spPr>
        <p:txBody>
          <a:bodyPr/>
          <a:lstStyle/>
          <a:p>
            <a:r>
              <a:rPr lang="en-US" b="1" dirty="0"/>
              <a:t>Randomly</a:t>
            </a:r>
            <a:r>
              <a:rPr lang="en-US" dirty="0"/>
              <a:t> permute rows</a:t>
            </a:r>
          </a:p>
          <a:p>
            <a:r>
              <a:rPr lang="en-US" dirty="0" err="1"/>
              <a:t>Minhash</a:t>
            </a:r>
            <a:r>
              <a:rPr lang="en-US" dirty="0"/>
              <a:t>: h(C) = index of first row where C is 1</a:t>
            </a:r>
          </a:p>
          <a:p>
            <a:pPr marL="0" indent="0">
              <a:buNone/>
            </a:pPr>
            <a:endParaRPr lang="en-US" b="1" dirty="0"/>
          </a:p>
          <a:p>
            <a:endParaRPr lang="en-US" b="1" dirty="0"/>
          </a:p>
          <a:p>
            <a:pPr marL="0" indent="0">
              <a:buNone/>
            </a:pPr>
            <a:endParaRPr lang="en-US" dirty="0"/>
          </a:p>
          <a:p>
            <a:pPr marL="0" indent="0">
              <a:buNone/>
            </a:pPr>
            <a:endParaRPr lang="en-US" dirty="0"/>
          </a:p>
          <a:p>
            <a:r>
              <a:rPr lang="en-US" dirty="0"/>
              <a:t>Considering all permutations:</a:t>
            </a:r>
            <a:br>
              <a:rPr lang="en-US" dirty="0"/>
            </a:br>
            <a:r>
              <a:rPr lang="en-US" dirty="0"/>
              <a:t>		P(</a:t>
            </a:r>
            <a:r>
              <a:rPr lang="en-US" sz="2800" dirty="0"/>
              <a:t>h(A) = h(B)</a:t>
            </a:r>
            <a:r>
              <a:rPr lang="en-US" dirty="0"/>
              <a:t>) = J(A, B)</a:t>
            </a:r>
          </a:p>
          <a:p>
            <a:r>
              <a:rPr lang="en-US" dirty="0"/>
              <a:t>ceil(log(N)) space per hash, N = |</a:t>
            </a:r>
            <a:r>
              <a:rPr lang="el-GR" dirty="0"/>
              <a:t>Ω|</a:t>
            </a:r>
            <a:endParaRPr lang="en-US" dirty="0"/>
          </a:p>
          <a:p>
            <a:endParaRPr lang="en-US" b="1" dirty="0"/>
          </a:p>
        </p:txBody>
      </p:sp>
      <p:graphicFrame>
        <p:nvGraphicFramePr>
          <p:cNvPr id="54" name="Table 53">
            <a:extLst>
              <a:ext uri="{FF2B5EF4-FFF2-40B4-BE49-F238E27FC236}">
                <a16:creationId xmlns:a16="http://schemas.microsoft.com/office/drawing/2014/main" id="{05DAD168-BD64-4162-B2E1-D28515453696}"/>
              </a:ext>
            </a:extLst>
          </p:cNvPr>
          <p:cNvGraphicFramePr>
            <a:graphicFrameLocks noGrp="1"/>
          </p:cNvGraphicFramePr>
          <p:nvPr>
            <p:extLst/>
          </p:nvPr>
        </p:nvGraphicFramePr>
        <p:xfrm>
          <a:off x="1239181" y="3306049"/>
          <a:ext cx="1656184" cy="91440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 {a, b, c} </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 = {b, c, f}</a:t>
                      </a:r>
                    </a:p>
                  </a:txBody>
                  <a:tcPr/>
                </a:tc>
                <a:extLst>
                  <a:ext uri="{0D108BD9-81ED-4DB2-BD59-A6C34878D82A}">
                    <a16:rowId xmlns:a16="http://schemas.microsoft.com/office/drawing/2014/main" val="1206498662"/>
                  </a:ext>
                </a:extLst>
              </a:tr>
            </a:tbl>
          </a:graphicData>
        </a:graphic>
      </p:graphicFrame>
      <p:sp>
        <p:nvSpPr>
          <p:cNvPr id="2" name="Title 1">
            <a:extLst>
              <a:ext uri="{FF2B5EF4-FFF2-40B4-BE49-F238E27FC236}">
                <a16:creationId xmlns:a16="http://schemas.microsoft.com/office/drawing/2014/main" id="{7BBB2B20-F075-457B-89C3-9771B8F513C0}"/>
              </a:ext>
            </a:extLst>
          </p:cNvPr>
          <p:cNvSpPr>
            <a:spLocks noGrp="1"/>
          </p:cNvSpPr>
          <p:nvPr>
            <p:ph type="title"/>
          </p:nvPr>
        </p:nvSpPr>
        <p:spPr/>
        <p:txBody>
          <a:bodyPr/>
          <a:lstStyle/>
          <a:p>
            <a:r>
              <a:rPr lang="en-US" dirty="0" err="1"/>
              <a:t>Minhashing</a:t>
            </a:r>
            <a:endParaRPr lang="en-US" dirty="0"/>
          </a:p>
        </p:txBody>
      </p:sp>
      <p:sp>
        <p:nvSpPr>
          <p:cNvPr id="4" name="Slide Number Placeholder 3">
            <a:extLst>
              <a:ext uri="{FF2B5EF4-FFF2-40B4-BE49-F238E27FC236}">
                <a16:creationId xmlns:a16="http://schemas.microsoft.com/office/drawing/2014/main" id="{B9D21D65-6860-4B6D-B04C-EF63F7C3D8A8}"/>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53</a:t>
            </a:fld>
            <a:endParaRPr lang="en-US"/>
          </a:p>
        </p:txBody>
      </p:sp>
      <p:sp>
        <p:nvSpPr>
          <p:cNvPr id="50" name="Arrow: Right 49">
            <a:extLst>
              <a:ext uri="{FF2B5EF4-FFF2-40B4-BE49-F238E27FC236}">
                <a16:creationId xmlns:a16="http://schemas.microsoft.com/office/drawing/2014/main" id="{5FD479C5-24E1-40C0-830F-FE34616F81CE}"/>
              </a:ext>
            </a:extLst>
          </p:cNvPr>
          <p:cNvSpPr/>
          <p:nvPr/>
        </p:nvSpPr>
        <p:spPr>
          <a:xfrm>
            <a:off x="4379123" y="3676872"/>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E5CD49DA-7D5E-4699-8515-4B430FE0AD75}"/>
              </a:ext>
            </a:extLst>
          </p:cNvPr>
          <p:cNvSpPr/>
          <p:nvPr/>
        </p:nvSpPr>
        <p:spPr>
          <a:xfrm>
            <a:off x="2899335" y="3676872"/>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2F41E56-AC26-46F8-9F6C-C2AA6EE0B49F}"/>
              </a:ext>
            </a:extLst>
          </p:cNvPr>
          <p:cNvGraphicFramePr>
            <a:graphicFrameLocks noGrp="1"/>
          </p:cNvGraphicFramePr>
          <p:nvPr>
            <p:extLst/>
          </p:nvPr>
        </p:nvGraphicFramePr>
        <p:xfrm>
          <a:off x="3389071" y="2276872"/>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0245513"/>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815581877"/>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3885067558"/>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557619011"/>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1743322494"/>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508775084"/>
                  </a:ext>
                </a:extLst>
              </a:tr>
            </a:tbl>
          </a:graphicData>
        </a:graphic>
      </p:graphicFrame>
      <p:graphicFrame>
        <p:nvGraphicFramePr>
          <p:cNvPr id="10" name="Table 9">
            <a:extLst>
              <a:ext uri="{FF2B5EF4-FFF2-40B4-BE49-F238E27FC236}">
                <a16:creationId xmlns:a16="http://schemas.microsoft.com/office/drawing/2014/main" id="{8FD60212-71D0-497C-A81A-479AAEB398C4}"/>
              </a:ext>
            </a:extLst>
          </p:cNvPr>
          <p:cNvGraphicFramePr>
            <a:graphicFrameLocks noGrp="1"/>
          </p:cNvGraphicFramePr>
          <p:nvPr>
            <p:extLst/>
          </p:nvPr>
        </p:nvGraphicFramePr>
        <p:xfrm>
          <a:off x="4865119" y="2276872"/>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0" u="none" dirty="0"/>
                        <a:t>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1518698"/>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r>
                        <a:rPr lang="en-US" dirty="0"/>
                        <a:t>0</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b="1" u="sng" dirty="0"/>
                        <a:t>1</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2290245513"/>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tcPr>
                </a:tc>
                <a:tc>
                  <a:txBody>
                    <a:bodyPr/>
                    <a:lstStyle/>
                    <a:p>
                      <a:r>
                        <a:rPr lang="en-US" b="1" u="sng" dirty="0"/>
                        <a:t>1</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2815581877"/>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3885067558"/>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1743322494"/>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2508775084"/>
                  </a:ext>
                </a:extLst>
              </a:tr>
            </a:tbl>
          </a:graphicData>
        </a:graphic>
      </p:graphicFrame>
      <p:sp>
        <p:nvSpPr>
          <p:cNvPr id="11" name="Arrow: Right 10">
            <a:extLst>
              <a:ext uri="{FF2B5EF4-FFF2-40B4-BE49-F238E27FC236}">
                <a16:creationId xmlns:a16="http://schemas.microsoft.com/office/drawing/2014/main" id="{08169842-E75F-4A5D-9C01-7EFDE0668DB3}"/>
              </a:ext>
            </a:extLst>
          </p:cNvPr>
          <p:cNvSpPr/>
          <p:nvPr/>
        </p:nvSpPr>
        <p:spPr>
          <a:xfrm>
            <a:off x="5855095" y="3676872"/>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0E45E43-1FD5-4DCF-B2CD-6C8F628A1BF3}"/>
              </a:ext>
            </a:extLst>
          </p:cNvPr>
          <p:cNvGraphicFramePr>
            <a:graphicFrameLocks noGrp="1"/>
          </p:cNvGraphicFramePr>
          <p:nvPr>
            <p:extLst/>
          </p:nvPr>
        </p:nvGraphicFramePr>
        <p:xfrm>
          <a:off x="6341015" y="3306049"/>
          <a:ext cx="2339680" cy="914400"/>
        </p:xfrm>
        <a:graphic>
          <a:graphicData uri="http://schemas.openxmlformats.org/drawingml/2006/table">
            <a:tbl>
              <a:tblPr firstRow="1" bandRow="1">
                <a:tableStyleId>{2D5ABB26-0587-4C30-8999-92F81FD0307C}</a:tableStyleId>
              </a:tblPr>
              <a:tblGrid>
                <a:gridCol w="2339680">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h(A) = 2   </a:t>
                      </a:r>
                      <a:r>
                        <a:rPr lang="en-US" sz="2400" dirty="0">
                          <a:solidFill>
                            <a:schemeClr val="bg1">
                              <a:lumMod val="65000"/>
                            </a:schemeClr>
                          </a:solidFill>
                        </a:rPr>
                        <a:t>(a)</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h(B) = 1   </a:t>
                      </a:r>
                      <a:r>
                        <a:rPr lang="en-US" sz="2400" dirty="0">
                          <a:solidFill>
                            <a:schemeClr val="bg1">
                              <a:lumMod val="65000"/>
                            </a:schemeClr>
                          </a:solidFill>
                        </a:rPr>
                        <a:t>(f)</a:t>
                      </a:r>
                    </a:p>
                  </a:txBody>
                  <a:tcPr/>
                </a:tc>
                <a:extLst>
                  <a:ext uri="{0D108BD9-81ED-4DB2-BD59-A6C34878D82A}">
                    <a16:rowId xmlns:a16="http://schemas.microsoft.com/office/drawing/2014/main" val="1206498662"/>
                  </a:ext>
                </a:extLst>
              </a:tr>
            </a:tbl>
          </a:graphicData>
        </a:graphic>
      </p:graphicFrame>
    </p:spTree>
    <p:extLst>
      <p:ext uri="{BB962C8B-B14F-4D97-AF65-F5344CB8AC3E}">
        <p14:creationId xmlns:p14="http://schemas.microsoft.com/office/powerpoint/2010/main" val="2265826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B1281-DB7A-42E2-AAF1-12F551615E3A}"/>
              </a:ext>
            </a:extLst>
          </p:cNvPr>
          <p:cNvSpPr>
            <a:spLocks noGrp="1"/>
          </p:cNvSpPr>
          <p:nvPr>
            <p:ph idx="1"/>
          </p:nvPr>
        </p:nvSpPr>
        <p:spPr>
          <a:xfrm>
            <a:off x="457200" y="980728"/>
            <a:ext cx="9227368" cy="553615"/>
          </a:xfrm>
        </p:spPr>
        <p:txBody>
          <a:bodyPr/>
          <a:lstStyle/>
          <a:p>
            <a:r>
              <a:rPr lang="en-US" dirty="0"/>
              <a:t>Repeat for multiple (independent) permutations</a:t>
            </a:r>
          </a:p>
          <a:p>
            <a:pPr marL="0" indent="0">
              <a:buNone/>
            </a:pPr>
            <a:endParaRPr lang="en-US" b="1" dirty="0"/>
          </a:p>
          <a:p>
            <a:endParaRPr lang="en-US" b="1" dirty="0"/>
          </a:p>
          <a:p>
            <a:pPr marL="0" indent="0">
              <a:buNone/>
            </a:pPr>
            <a:endParaRPr lang="en-US" dirty="0"/>
          </a:p>
          <a:p>
            <a:pPr marL="0" indent="0">
              <a:buNone/>
            </a:pPr>
            <a:endParaRPr lang="en-US" dirty="0"/>
          </a:p>
          <a:p>
            <a:r>
              <a:rPr lang="en-US" dirty="0"/>
              <a:t>Signature similarity = fraction of equal hashes</a:t>
            </a:r>
          </a:p>
          <a:p>
            <a:pPr marL="457200" lvl="1" indent="0">
              <a:buNone/>
            </a:pPr>
            <a:r>
              <a:rPr lang="en-US" dirty="0"/>
              <a:t>		Sim(</a:t>
            </a:r>
            <a:r>
              <a:rPr lang="en-US" dirty="0" err="1"/>
              <a:t>minhash</a:t>
            </a:r>
            <a:r>
              <a:rPr lang="en-US" dirty="0"/>
              <a:t>-sig(A), </a:t>
            </a:r>
            <a:r>
              <a:rPr lang="en-US" dirty="0" err="1"/>
              <a:t>minhash</a:t>
            </a:r>
            <a:r>
              <a:rPr lang="en-US" dirty="0"/>
              <a:t>-sig(B)) = 1/3</a:t>
            </a:r>
          </a:p>
          <a:p>
            <a:r>
              <a:rPr lang="en-US" dirty="0"/>
              <a:t>Expected sig similarity = Jaccard similarity</a:t>
            </a:r>
          </a:p>
          <a:p>
            <a:pPr marL="457200" lvl="1" indent="0">
              <a:buNone/>
            </a:pPr>
            <a:r>
              <a:rPr lang="en-US" dirty="0"/>
              <a:t>	         E[Sim(</a:t>
            </a:r>
            <a:r>
              <a:rPr lang="en-US" dirty="0" err="1"/>
              <a:t>minhash</a:t>
            </a:r>
            <a:r>
              <a:rPr lang="en-US" dirty="0"/>
              <a:t>-sig(A), </a:t>
            </a:r>
            <a:r>
              <a:rPr lang="en-US" dirty="0" err="1"/>
              <a:t>minhash</a:t>
            </a:r>
            <a:r>
              <a:rPr lang="en-US" dirty="0"/>
              <a:t>-sig(B))] = J(A, B)</a:t>
            </a:r>
          </a:p>
          <a:p>
            <a:r>
              <a:rPr lang="en-US" dirty="0"/>
              <a:t>Expected error decreases as sig size increases</a:t>
            </a:r>
          </a:p>
          <a:p>
            <a:pPr marL="457200" lvl="1" indent="0">
              <a:buNone/>
            </a:pPr>
            <a:endParaRPr lang="en-US" dirty="0"/>
          </a:p>
          <a:p>
            <a:pPr marL="457200" lvl="1" indent="0">
              <a:buNone/>
            </a:pPr>
            <a:endParaRPr lang="en-US" dirty="0"/>
          </a:p>
        </p:txBody>
      </p:sp>
      <p:graphicFrame>
        <p:nvGraphicFramePr>
          <p:cNvPr id="54" name="Table 53">
            <a:extLst>
              <a:ext uri="{FF2B5EF4-FFF2-40B4-BE49-F238E27FC236}">
                <a16:creationId xmlns:a16="http://schemas.microsoft.com/office/drawing/2014/main" id="{05DAD168-BD64-4162-B2E1-D28515453696}"/>
              </a:ext>
            </a:extLst>
          </p:cNvPr>
          <p:cNvGraphicFramePr>
            <a:graphicFrameLocks noGrp="1"/>
          </p:cNvGraphicFramePr>
          <p:nvPr>
            <p:extLst/>
          </p:nvPr>
        </p:nvGraphicFramePr>
        <p:xfrm>
          <a:off x="1320819" y="2507496"/>
          <a:ext cx="1656184" cy="91440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3422095188"/>
                    </a:ext>
                  </a:extLst>
                </a:gridCol>
              </a:tblGrid>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 {a, b, c} </a:t>
                      </a:r>
                    </a:p>
                  </a:txBody>
                  <a:tcPr/>
                </a:tc>
                <a:extLst>
                  <a:ext uri="{0D108BD9-81ED-4DB2-BD59-A6C34878D82A}">
                    <a16:rowId xmlns:a16="http://schemas.microsoft.com/office/drawing/2014/main" val="2517029735"/>
                  </a:ext>
                </a:extLst>
              </a:tr>
              <a:tr h="36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 = {b, c, f}</a:t>
                      </a:r>
                    </a:p>
                  </a:txBody>
                  <a:tcPr/>
                </a:tc>
                <a:extLst>
                  <a:ext uri="{0D108BD9-81ED-4DB2-BD59-A6C34878D82A}">
                    <a16:rowId xmlns:a16="http://schemas.microsoft.com/office/drawing/2014/main" val="1206498662"/>
                  </a:ext>
                </a:extLst>
              </a:tr>
            </a:tbl>
          </a:graphicData>
        </a:graphic>
      </p:graphicFrame>
      <p:sp>
        <p:nvSpPr>
          <p:cNvPr id="2" name="Title 1">
            <a:extLst>
              <a:ext uri="{FF2B5EF4-FFF2-40B4-BE49-F238E27FC236}">
                <a16:creationId xmlns:a16="http://schemas.microsoft.com/office/drawing/2014/main" id="{7BBB2B20-F075-457B-89C3-9771B8F513C0}"/>
              </a:ext>
            </a:extLst>
          </p:cNvPr>
          <p:cNvSpPr>
            <a:spLocks noGrp="1"/>
          </p:cNvSpPr>
          <p:nvPr>
            <p:ph type="title"/>
          </p:nvPr>
        </p:nvSpPr>
        <p:spPr>
          <a:xfrm>
            <a:off x="457200" y="274638"/>
            <a:ext cx="8229600" cy="792162"/>
          </a:xfrm>
        </p:spPr>
        <p:txBody>
          <a:bodyPr/>
          <a:lstStyle/>
          <a:p>
            <a:r>
              <a:rPr lang="en-US" dirty="0" err="1"/>
              <a:t>Minhash</a:t>
            </a:r>
            <a:r>
              <a:rPr lang="en-US" dirty="0"/>
              <a:t> Signature</a:t>
            </a:r>
          </a:p>
        </p:txBody>
      </p:sp>
      <p:sp>
        <p:nvSpPr>
          <p:cNvPr id="4" name="Slide Number Placeholder 3">
            <a:extLst>
              <a:ext uri="{FF2B5EF4-FFF2-40B4-BE49-F238E27FC236}">
                <a16:creationId xmlns:a16="http://schemas.microsoft.com/office/drawing/2014/main" id="{B9D21D65-6860-4B6D-B04C-EF63F7C3D8A8}"/>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54</a:t>
            </a:fld>
            <a:endParaRPr lang="en-US"/>
          </a:p>
        </p:txBody>
      </p:sp>
      <p:sp>
        <p:nvSpPr>
          <p:cNvPr id="50" name="Arrow: Right 49">
            <a:extLst>
              <a:ext uri="{FF2B5EF4-FFF2-40B4-BE49-F238E27FC236}">
                <a16:creationId xmlns:a16="http://schemas.microsoft.com/office/drawing/2014/main" id="{5FD479C5-24E1-40C0-830F-FE34616F81CE}"/>
              </a:ext>
            </a:extLst>
          </p:cNvPr>
          <p:cNvSpPr/>
          <p:nvPr/>
        </p:nvSpPr>
        <p:spPr>
          <a:xfrm>
            <a:off x="4460761" y="2878319"/>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E5CD49DA-7D5E-4699-8515-4B430FE0AD75}"/>
              </a:ext>
            </a:extLst>
          </p:cNvPr>
          <p:cNvSpPr/>
          <p:nvPr/>
        </p:nvSpPr>
        <p:spPr>
          <a:xfrm>
            <a:off x="2980973" y="2878319"/>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2F41E56-AC26-46F8-9F6C-C2AA6EE0B49F}"/>
              </a:ext>
            </a:extLst>
          </p:cNvPr>
          <p:cNvGraphicFramePr>
            <a:graphicFrameLocks noGrp="1"/>
          </p:cNvGraphicFramePr>
          <p:nvPr>
            <p:extLst/>
          </p:nvPr>
        </p:nvGraphicFramePr>
        <p:xfrm>
          <a:off x="3470709" y="1478319"/>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A</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0245513"/>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815581877"/>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tcPr>
                </a:tc>
                <a:tc>
                  <a:txBody>
                    <a:bodyPr/>
                    <a:lstStyle/>
                    <a:p>
                      <a:r>
                        <a:rPr lang="en-US" dirty="0"/>
                        <a:t>1</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3885067558"/>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557619011"/>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0</a:t>
                      </a:r>
                    </a:p>
                  </a:txBody>
                  <a:tcPr/>
                </a:tc>
                <a:extLst>
                  <a:ext uri="{0D108BD9-81ED-4DB2-BD59-A6C34878D82A}">
                    <a16:rowId xmlns:a16="http://schemas.microsoft.com/office/drawing/2014/main" val="1743322494"/>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tcPr>
                </a:tc>
                <a:tc>
                  <a:txBody>
                    <a:bodyPr/>
                    <a:lstStyle/>
                    <a:p>
                      <a:r>
                        <a:rPr lang="en-US" dirty="0"/>
                        <a:t>0</a:t>
                      </a:r>
                    </a:p>
                  </a:txBody>
                  <a:tcPr>
                    <a:lnL w="12700" cap="flat" cmpd="sng" algn="ctr">
                      <a:solidFill>
                        <a:schemeClr val="tx1"/>
                      </a:solidFill>
                      <a:prstDash val="solid"/>
                      <a:round/>
                      <a:headEnd type="none" w="med" len="med"/>
                      <a:tailEnd type="none" w="med" len="med"/>
                    </a:lnL>
                  </a:tcPr>
                </a:tc>
                <a:tc>
                  <a:txBody>
                    <a:bodyPr/>
                    <a:lstStyle/>
                    <a:p>
                      <a:r>
                        <a:rPr lang="en-US" dirty="0"/>
                        <a:t>1</a:t>
                      </a:r>
                    </a:p>
                  </a:txBody>
                  <a:tcPr/>
                </a:tc>
                <a:extLst>
                  <a:ext uri="{0D108BD9-81ED-4DB2-BD59-A6C34878D82A}">
                    <a16:rowId xmlns:a16="http://schemas.microsoft.com/office/drawing/2014/main" val="2508775084"/>
                  </a:ext>
                </a:extLst>
              </a:tr>
            </a:tbl>
          </a:graphicData>
        </a:graphic>
      </p:graphicFrame>
      <p:sp>
        <p:nvSpPr>
          <p:cNvPr id="11" name="Arrow: Right 10">
            <a:extLst>
              <a:ext uri="{FF2B5EF4-FFF2-40B4-BE49-F238E27FC236}">
                <a16:creationId xmlns:a16="http://schemas.microsoft.com/office/drawing/2014/main" id="{08169842-E75F-4A5D-9C01-7EFDE0668DB3}"/>
              </a:ext>
            </a:extLst>
          </p:cNvPr>
          <p:cNvSpPr/>
          <p:nvPr/>
        </p:nvSpPr>
        <p:spPr>
          <a:xfrm>
            <a:off x="5936733" y="2878319"/>
            <a:ext cx="360040" cy="1440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F6168550-FDED-43E1-B326-37713F4D9691}"/>
              </a:ext>
            </a:extLst>
          </p:cNvPr>
          <p:cNvGraphicFramePr>
            <a:graphicFrameLocks noGrp="1"/>
          </p:cNvGraphicFramePr>
          <p:nvPr>
            <p:extLst/>
          </p:nvPr>
        </p:nvGraphicFramePr>
        <p:xfrm>
          <a:off x="4925202" y="1478319"/>
          <a:ext cx="864096" cy="256032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3486112244"/>
                    </a:ext>
                  </a:extLst>
                </a:gridCol>
                <a:gridCol w="288032">
                  <a:extLst>
                    <a:ext uri="{9D8B030D-6E8A-4147-A177-3AD203B41FA5}">
                      <a16:colId xmlns:a16="http://schemas.microsoft.com/office/drawing/2014/main" val="1997568893"/>
                    </a:ext>
                  </a:extLst>
                </a:gridCol>
                <a:gridCol w="288032">
                  <a:extLst>
                    <a:ext uri="{9D8B030D-6E8A-4147-A177-3AD203B41FA5}">
                      <a16:colId xmlns:a16="http://schemas.microsoft.com/office/drawing/2014/main" val="4228085940"/>
                    </a:ext>
                  </a:extLst>
                </a:gridCol>
              </a:tblGrid>
              <a:tr h="343776">
                <a:tc gridSpan="3">
                  <a:txBody>
                    <a:bodyPr/>
                    <a:lstStyle/>
                    <a:p>
                      <a:pPr algn="ctr"/>
                      <a:r>
                        <a:rPr lang="en-US" dirty="0"/>
                        <a:t>Order</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f</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90245513"/>
                  </a:ext>
                </a:extLst>
              </a:tr>
              <a:tr h="343776">
                <a:tc>
                  <a:txBody>
                    <a:bodyPr/>
                    <a:lstStyle/>
                    <a:p>
                      <a:r>
                        <a:rPr lang="en-US" dirty="0"/>
                        <a:t>f</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e</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15581877"/>
                  </a:ext>
                </a:extLst>
              </a:tr>
              <a:tr h="343776">
                <a:tc>
                  <a:txBody>
                    <a:bodyPr/>
                    <a:lstStyle/>
                    <a:p>
                      <a:r>
                        <a:rPr lang="en-US" dirty="0"/>
                        <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b</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85067558"/>
                  </a:ext>
                </a:extLst>
              </a:tr>
              <a:tr h="343776">
                <a:tc>
                  <a:txBody>
                    <a:bodyPr/>
                    <a:lstStyle/>
                    <a:p>
                      <a:r>
                        <a:rPr lang="en-US" dirty="0"/>
                        <a:t>c</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57619011"/>
                  </a:ext>
                </a:extLst>
              </a:tr>
              <a:tr h="343776">
                <a:tc>
                  <a:txBody>
                    <a:bodyPr/>
                    <a:lstStyle/>
                    <a:p>
                      <a:r>
                        <a:rPr lang="en-US" dirty="0"/>
                        <a:t>b</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c</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43322494"/>
                  </a:ext>
                </a:extLst>
              </a:tr>
              <a:tr h="343776">
                <a:tc>
                  <a:txBody>
                    <a:bodyPr/>
                    <a:lstStyle/>
                    <a:p>
                      <a:r>
                        <a:rPr lang="en-US" dirty="0"/>
                        <a:t>d</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20000"/>
                        <a:lumOff val="80000"/>
                      </a:schemeClr>
                    </a:solidFill>
                  </a:tcPr>
                </a:tc>
                <a:tc>
                  <a:txBody>
                    <a:bodyPr/>
                    <a:lstStyle/>
                    <a:p>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t>d</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2508775084"/>
                  </a:ext>
                </a:extLst>
              </a:tr>
            </a:tbl>
          </a:graphicData>
        </a:graphic>
      </p:graphicFrame>
      <p:graphicFrame>
        <p:nvGraphicFramePr>
          <p:cNvPr id="14" name="Table 13">
            <a:extLst>
              <a:ext uri="{FF2B5EF4-FFF2-40B4-BE49-F238E27FC236}">
                <a16:creationId xmlns:a16="http://schemas.microsoft.com/office/drawing/2014/main" id="{509765D7-B2F4-4AA4-8A3F-61FAFEBA5543}"/>
              </a:ext>
            </a:extLst>
          </p:cNvPr>
          <p:cNvGraphicFramePr>
            <a:graphicFrameLocks noGrp="1"/>
          </p:cNvGraphicFramePr>
          <p:nvPr>
            <p:extLst/>
          </p:nvPr>
        </p:nvGraphicFramePr>
        <p:xfrm>
          <a:off x="6444208" y="2060848"/>
          <a:ext cx="1296144" cy="1463040"/>
        </p:xfrm>
        <a:graphic>
          <a:graphicData uri="http://schemas.openxmlformats.org/drawingml/2006/table">
            <a:tbl>
              <a:tblPr firstRow="1" bandRow="1">
                <a:tableStyleId>{2D5ABB26-0587-4C30-8999-92F81FD0307C}</a:tableStyleId>
              </a:tblPr>
              <a:tblGrid>
                <a:gridCol w="648072">
                  <a:extLst>
                    <a:ext uri="{9D8B030D-6E8A-4147-A177-3AD203B41FA5}">
                      <a16:colId xmlns:a16="http://schemas.microsoft.com/office/drawing/2014/main" val="3486112244"/>
                    </a:ext>
                  </a:extLst>
                </a:gridCol>
                <a:gridCol w="648072">
                  <a:extLst>
                    <a:ext uri="{9D8B030D-6E8A-4147-A177-3AD203B41FA5}">
                      <a16:colId xmlns:a16="http://schemas.microsoft.com/office/drawing/2014/main" val="1997568893"/>
                    </a:ext>
                  </a:extLst>
                </a:gridCol>
              </a:tblGrid>
              <a:tr h="343776">
                <a:tc>
                  <a:txBody>
                    <a:bodyPr/>
                    <a:lstStyle/>
                    <a:p>
                      <a:pPr algn="ctr"/>
                      <a:r>
                        <a:rPr lang="en-US" dirty="0"/>
                        <a:t>A</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r>
                        <a:rPr lang="en-US" dirty="0"/>
                        <a:t>2</a:t>
                      </a:r>
                      <a:r>
                        <a:rPr lang="en-US" dirty="0">
                          <a:solidFill>
                            <a:schemeClr val="bg1">
                              <a:lumMod val="65000"/>
                            </a:schemeClr>
                          </a:solidFill>
                        </a:rPr>
                        <a:t> (a)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r>
                        <a:rPr lang="en-US" dirty="0"/>
                        <a:t>1 </a:t>
                      </a:r>
                      <a:r>
                        <a:rPr lang="en-US" dirty="0">
                          <a:solidFill>
                            <a:schemeClr val="bg1">
                              <a:lumMod val="65000"/>
                            </a:schemeClr>
                          </a:solidFill>
                        </a:rPr>
                        <a:t>(f)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245513"/>
                  </a:ext>
                </a:extLst>
              </a:tr>
              <a:tr h="343776">
                <a:tc>
                  <a:txBody>
                    <a:bodyPr/>
                    <a:lstStyle/>
                    <a:p>
                      <a:r>
                        <a:rPr lang="en-US" dirty="0"/>
                        <a:t>1</a:t>
                      </a:r>
                      <a:r>
                        <a:rPr lang="en-US" dirty="0">
                          <a:solidFill>
                            <a:schemeClr val="bg1">
                              <a:lumMod val="65000"/>
                            </a:schemeClr>
                          </a:solidFill>
                        </a:rPr>
                        <a:t> (c)</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dirty="0"/>
                        <a:t>1</a:t>
                      </a:r>
                      <a:r>
                        <a:rPr lang="en-US" dirty="0">
                          <a:solidFill>
                            <a:schemeClr val="bg1">
                              <a:lumMod val="65000"/>
                            </a:schemeClr>
                          </a:solidFill>
                        </a:rPr>
                        <a:t> (c)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5581877"/>
                  </a:ext>
                </a:extLst>
              </a:tr>
              <a:tr h="343776">
                <a:tc>
                  <a:txBody>
                    <a:bodyPr/>
                    <a:lstStyle/>
                    <a:p>
                      <a:r>
                        <a:rPr lang="en-US" dirty="0"/>
                        <a:t>2</a:t>
                      </a:r>
                      <a:r>
                        <a:rPr lang="en-US" dirty="0">
                          <a:solidFill>
                            <a:schemeClr val="bg1">
                              <a:lumMod val="65000"/>
                            </a:schemeClr>
                          </a:solidFill>
                        </a:rPr>
                        <a:t> (b)</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r>
                        <a:rPr lang="en-US" dirty="0"/>
                        <a:t>0</a:t>
                      </a:r>
                      <a:r>
                        <a:rPr lang="en-US" dirty="0">
                          <a:solidFill>
                            <a:schemeClr val="bg1">
                              <a:lumMod val="65000"/>
                            </a:schemeClr>
                          </a:solidFill>
                        </a:rPr>
                        <a:t> (f)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85067558"/>
                  </a:ext>
                </a:extLst>
              </a:tr>
            </a:tbl>
          </a:graphicData>
        </a:graphic>
      </p:graphicFrame>
      <p:sp>
        <p:nvSpPr>
          <p:cNvPr id="6" name="TextBox 5">
            <a:extLst>
              <a:ext uri="{FF2B5EF4-FFF2-40B4-BE49-F238E27FC236}">
                <a16:creationId xmlns:a16="http://schemas.microsoft.com/office/drawing/2014/main" id="{1E649E40-81D2-4E34-8DA3-8D9B8C01A14D}"/>
              </a:ext>
            </a:extLst>
          </p:cNvPr>
          <p:cNvSpPr txBox="1"/>
          <p:nvPr/>
        </p:nvSpPr>
        <p:spPr>
          <a:xfrm>
            <a:off x="6229839" y="1570045"/>
            <a:ext cx="1683474" cy="461665"/>
          </a:xfrm>
          <a:prstGeom prst="rect">
            <a:avLst/>
          </a:prstGeom>
          <a:noFill/>
        </p:spPr>
        <p:txBody>
          <a:bodyPr wrap="none" rtlCol="0">
            <a:spAutoFit/>
          </a:bodyPr>
          <a:lstStyle/>
          <a:p>
            <a:r>
              <a:rPr lang="en-US" dirty="0" err="1"/>
              <a:t>minhash</a:t>
            </a:r>
            <a:r>
              <a:rPr lang="en-US" dirty="0"/>
              <a:t>-sig</a:t>
            </a:r>
          </a:p>
        </p:txBody>
      </p:sp>
    </p:spTree>
    <p:extLst>
      <p:ext uri="{BB962C8B-B14F-4D97-AF65-F5344CB8AC3E}">
        <p14:creationId xmlns:p14="http://schemas.microsoft.com/office/powerpoint/2010/main" val="2172470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6E8D-64CD-4142-A8C6-AF79286CE160}"/>
              </a:ext>
            </a:extLst>
          </p:cNvPr>
          <p:cNvSpPr>
            <a:spLocks noGrp="1"/>
          </p:cNvSpPr>
          <p:nvPr>
            <p:ph type="title"/>
          </p:nvPr>
        </p:nvSpPr>
        <p:spPr/>
        <p:txBody>
          <a:bodyPr/>
          <a:lstStyle/>
          <a:p>
            <a:r>
              <a:rPr lang="en-US" dirty="0"/>
              <a:t>Finding similar pairs -- Ideally</a:t>
            </a:r>
          </a:p>
        </p:txBody>
      </p:sp>
      <p:sp>
        <p:nvSpPr>
          <p:cNvPr id="3" name="Content Placeholder 2">
            <a:extLst>
              <a:ext uri="{FF2B5EF4-FFF2-40B4-BE49-F238E27FC236}">
                <a16:creationId xmlns:a16="http://schemas.microsoft.com/office/drawing/2014/main" id="{CEF592F5-F605-45D2-98E4-A1EFCF682C36}"/>
              </a:ext>
            </a:extLst>
          </p:cNvPr>
          <p:cNvSpPr>
            <a:spLocks noGrp="1"/>
          </p:cNvSpPr>
          <p:nvPr>
            <p:ph idx="1"/>
          </p:nvPr>
        </p:nvSpPr>
        <p:spPr/>
        <p:txBody>
          <a:bodyPr/>
          <a:lstStyle/>
          <a:p>
            <a:r>
              <a:rPr lang="en-US" dirty="0"/>
              <a:t>“Find pairs of sets with at least t% similarity”</a:t>
            </a:r>
          </a:p>
        </p:txBody>
      </p:sp>
      <p:sp>
        <p:nvSpPr>
          <p:cNvPr id="4" name="Slide Number Placeholder 3">
            <a:extLst>
              <a:ext uri="{FF2B5EF4-FFF2-40B4-BE49-F238E27FC236}">
                <a16:creationId xmlns:a16="http://schemas.microsoft.com/office/drawing/2014/main" id="{062E7B03-12CA-48D0-A077-E629165000E5}"/>
              </a:ext>
            </a:extLst>
          </p:cNvPr>
          <p:cNvSpPr>
            <a:spLocks noGrp="1"/>
          </p:cNvSpPr>
          <p:nvPr>
            <p:ph type="sldNum" sz="quarter" idx="12"/>
          </p:nvPr>
        </p:nvSpPr>
        <p:spPr/>
        <p:txBody>
          <a:bodyPr/>
          <a:lstStyle/>
          <a:p>
            <a:fld id="{35B54189-C436-47D0-AC37-8484B13A8E13}" type="slidenum">
              <a:rPr lang="en-US" smtClean="0"/>
              <a:pPr/>
              <a:t>55</a:t>
            </a:fld>
            <a:endParaRPr lang="en-US"/>
          </a:p>
        </p:txBody>
      </p:sp>
      <p:graphicFrame>
        <p:nvGraphicFramePr>
          <p:cNvPr id="9" name="Chart 8">
            <a:extLst>
              <a:ext uri="{FF2B5EF4-FFF2-40B4-BE49-F238E27FC236}">
                <a16:creationId xmlns:a16="http://schemas.microsoft.com/office/drawing/2014/main" id="{9D8FD861-D89F-4068-9713-46DF2898B927}"/>
              </a:ext>
            </a:extLst>
          </p:cNvPr>
          <p:cNvGraphicFramePr/>
          <p:nvPr>
            <p:extLst/>
          </p:nvPr>
        </p:nvGraphicFramePr>
        <p:xfrm>
          <a:off x="395536" y="1760635"/>
          <a:ext cx="8136904" cy="4960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51155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6E8D-64CD-4142-A8C6-AF79286CE160}"/>
              </a:ext>
            </a:extLst>
          </p:cNvPr>
          <p:cNvSpPr>
            <a:spLocks noGrp="1"/>
          </p:cNvSpPr>
          <p:nvPr>
            <p:ph type="title"/>
          </p:nvPr>
        </p:nvSpPr>
        <p:spPr/>
        <p:txBody>
          <a:bodyPr/>
          <a:lstStyle/>
          <a:p>
            <a:r>
              <a:rPr lang="en-US" dirty="0"/>
              <a:t>Finding similar pairs using </a:t>
            </a:r>
            <a:r>
              <a:rPr lang="en-US" dirty="0" err="1"/>
              <a:t>Minhash</a:t>
            </a:r>
            <a:endParaRPr lang="en-US" dirty="0"/>
          </a:p>
        </p:txBody>
      </p:sp>
      <p:sp>
        <p:nvSpPr>
          <p:cNvPr id="3" name="Content Placeholder 2">
            <a:extLst>
              <a:ext uri="{FF2B5EF4-FFF2-40B4-BE49-F238E27FC236}">
                <a16:creationId xmlns:a16="http://schemas.microsoft.com/office/drawing/2014/main" id="{CEF592F5-F605-45D2-98E4-A1EFCF682C36}"/>
              </a:ext>
            </a:extLst>
          </p:cNvPr>
          <p:cNvSpPr>
            <a:spLocks noGrp="1"/>
          </p:cNvSpPr>
          <p:nvPr>
            <p:ph idx="1"/>
          </p:nvPr>
        </p:nvSpPr>
        <p:spPr/>
        <p:txBody>
          <a:bodyPr/>
          <a:lstStyle/>
          <a:p>
            <a:r>
              <a:rPr lang="en-US" dirty="0"/>
              <a:t>Answer similar if </a:t>
            </a:r>
            <a:r>
              <a:rPr lang="en-US" dirty="0" err="1"/>
              <a:t>minhashes</a:t>
            </a:r>
            <a:r>
              <a:rPr lang="en-US" dirty="0"/>
              <a:t> match</a:t>
            </a:r>
          </a:p>
        </p:txBody>
      </p:sp>
      <p:sp>
        <p:nvSpPr>
          <p:cNvPr id="4" name="Slide Number Placeholder 3">
            <a:extLst>
              <a:ext uri="{FF2B5EF4-FFF2-40B4-BE49-F238E27FC236}">
                <a16:creationId xmlns:a16="http://schemas.microsoft.com/office/drawing/2014/main" id="{062E7B03-12CA-48D0-A077-E629165000E5}"/>
              </a:ext>
            </a:extLst>
          </p:cNvPr>
          <p:cNvSpPr>
            <a:spLocks noGrp="1"/>
          </p:cNvSpPr>
          <p:nvPr>
            <p:ph type="sldNum" sz="quarter" idx="12"/>
          </p:nvPr>
        </p:nvSpPr>
        <p:spPr/>
        <p:txBody>
          <a:bodyPr/>
          <a:lstStyle/>
          <a:p>
            <a:fld id="{35B54189-C436-47D0-AC37-8484B13A8E13}" type="slidenum">
              <a:rPr lang="en-US" smtClean="0"/>
              <a:pPr/>
              <a:t>56</a:t>
            </a:fld>
            <a:endParaRPr lang="en-US"/>
          </a:p>
        </p:txBody>
      </p:sp>
      <p:graphicFrame>
        <p:nvGraphicFramePr>
          <p:cNvPr id="9" name="Chart 8">
            <a:extLst>
              <a:ext uri="{FF2B5EF4-FFF2-40B4-BE49-F238E27FC236}">
                <a16:creationId xmlns:a16="http://schemas.microsoft.com/office/drawing/2014/main" id="{9D8FD861-D89F-4068-9713-46DF2898B927}"/>
              </a:ext>
            </a:extLst>
          </p:cNvPr>
          <p:cNvGraphicFramePr/>
          <p:nvPr/>
        </p:nvGraphicFramePr>
        <p:xfrm>
          <a:off x="395536" y="1760635"/>
          <a:ext cx="8136904" cy="496083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4D0347D-1041-4205-97DE-D66BC6DA9AE6}"/>
              </a:ext>
            </a:extLst>
          </p:cNvPr>
          <p:cNvSpPr txBox="1"/>
          <p:nvPr/>
        </p:nvSpPr>
        <p:spPr>
          <a:xfrm rot="19787391">
            <a:off x="2519302" y="3995390"/>
            <a:ext cx="2713243" cy="830997"/>
          </a:xfrm>
          <a:prstGeom prst="rect">
            <a:avLst/>
          </a:prstGeom>
          <a:noFill/>
        </p:spPr>
        <p:txBody>
          <a:bodyPr wrap="none" rtlCol="0">
            <a:spAutoFit/>
          </a:bodyPr>
          <a:lstStyle/>
          <a:p>
            <a:r>
              <a:rPr lang="en-US" dirty="0"/>
              <a:t>P(</a:t>
            </a:r>
            <a:r>
              <a:rPr lang="en-US" sz="2000" dirty="0"/>
              <a:t>h(A) = h(B)</a:t>
            </a:r>
            <a:r>
              <a:rPr lang="en-US" dirty="0"/>
              <a:t>) = J(A, B)</a:t>
            </a:r>
          </a:p>
          <a:p>
            <a:endParaRPr lang="en-US" dirty="0"/>
          </a:p>
        </p:txBody>
      </p:sp>
      <p:sp>
        <p:nvSpPr>
          <p:cNvPr id="7" name="Isosceles Triangle 6">
            <a:extLst>
              <a:ext uri="{FF2B5EF4-FFF2-40B4-BE49-F238E27FC236}">
                <a16:creationId xmlns:a16="http://schemas.microsoft.com/office/drawing/2014/main" id="{A7E714FF-BAF3-444F-886E-91FC2061DE44}"/>
              </a:ext>
            </a:extLst>
          </p:cNvPr>
          <p:cNvSpPr/>
          <p:nvPr/>
        </p:nvSpPr>
        <p:spPr>
          <a:xfrm flipV="1">
            <a:off x="5623912" y="2022954"/>
            <a:ext cx="2448272" cy="1368151"/>
          </a:xfrm>
          <a:prstGeom prst="triangle">
            <a:avLst>
              <a:gd name="adj" fmla="val 0"/>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6CE9A821-6CC9-42DD-A32A-F37065C27959}"/>
              </a:ext>
            </a:extLst>
          </p:cNvPr>
          <p:cNvSpPr/>
          <p:nvPr/>
        </p:nvSpPr>
        <p:spPr>
          <a:xfrm flipH="1">
            <a:off x="1754163" y="3475606"/>
            <a:ext cx="3816424" cy="2130552"/>
          </a:xfrm>
          <a:prstGeom prst="triangle">
            <a:avLst>
              <a:gd name="adj" fmla="val 0"/>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False Positives</a:t>
            </a:r>
          </a:p>
        </p:txBody>
      </p:sp>
      <p:sp>
        <p:nvSpPr>
          <p:cNvPr id="8" name="TextBox 7">
            <a:extLst>
              <a:ext uri="{FF2B5EF4-FFF2-40B4-BE49-F238E27FC236}">
                <a16:creationId xmlns:a16="http://schemas.microsoft.com/office/drawing/2014/main" id="{E5DBEED7-25F4-4B77-B7D0-32CF5205804D}"/>
              </a:ext>
            </a:extLst>
          </p:cNvPr>
          <p:cNvSpPr txBox="1"/>
          <p:nvPr/>
        </p:nvSpPr>
        <p:spPr>
          <a:xfrm>
            <a:off x="5622532" y="1916832"/>
            <a:ext cx="1404167" cy="830997"/>
          </a:xfrm>
          <a:prstGeom prst="rect">
            <a:avLst/>
          </a:prstGeom>
          <a:noFill/>
        </p:spPr>
        <p:txBody>
          <a:bodyPr wrap="none" rtlCol="0">
            <a:spAutoFit/>
          </a:bodyPr>
          <a:lstStyle/>
          <a:p>
            <a:pPr algn="ctr"/>
            <a:r>
              <a:rPr lang="en-US" dirty="0"/>
              <a:t>False</a:t>
            </a:r>
            <a:br>
              <a:rPr lang="en-US" dirty="0"/>
            </a:br>
            <a:r>
              <a:rPr lang="en-US" dirty="0"/>
              <a:t>Negatives</a:t>
            </a:r>
          </a:p>
        </p:txBody>
      </p:sp>
    </p:spTree>
    <p:extLst>
      <p:ext uri="{BB962C8B-B14F-4D97-AF65-F5344CB8AC3E}">
        <p14:creationId xmlns:p14="http://schemas.microsoft.com/office/powerpoint/2010/main" val="1107347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A7E714FF-BAF3-444F-886E-91FC2061DE44}"/>
              </a:ext>
            </a:extLst>
          </p:cNvPr>
          <p:cNvSpPr/>
          <p:nvPr/>
        </p:nvSpPr>
        <p:spPr>
          <a:xfrm flipV="1">
            <a:off x="5568707" y="1999788"/>
            <a:ext cx="2609663" cy="3115196"/>
          </a:xfrm>
          <a:custGeom>
            <a:avLst/>
            <a:gdLst>
              <a:gd name="connsiteX0" fmla="*/ 0 w 616598"/>
              <a:gd name="connsiteY0" fmla="*/ 2357019 h 2357019"/>
              <a:gd name="connsiteX1" fmla="*/ 0 w 616598"/>
              <a:gd name="connsiteY1" fmla="*/ 0 h 2357019"/>
              <a:gd name="connsiteX2" fmla="*/ 616598 w 616598"/>
              <a:gd name="connsiteY2" fmla="*/ 2357019 h 2357019"/>
              <a:gd name="connsiteX3" fmla="*/ 0 w 616598"/>
              <a:gd name="connsiteY3" fmla="*/ 2357019 h 2357019"/>
              <a:gd name="connsiteX0" fmla="*/ 0 w 616598"/>
              <a:gd name="connsiteY0" fmla="*/ 2357019 h 2357019"/>
              <a:gd name="connsiteX1" fmla="*/ 0 w 616598"/>
              <a:gd name="connsiteY1" fmla="*/ 0 h 2357019"/>
              <a:gd name="connsiteX2" fmla="*/ 318325 w 616598"/>
              <a:gd name="connsiteY2" fmla="*/ 1531475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19767 w 616598"/>
              <a:gd name="connsiteY2" fmla="*/ 1575278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41669 w 616598"/>
              <a:gd name="connsiteY2" fmla="*/ 1805247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90948 w 616598"/>
              <a:gd name="connsiteY2" fmla="*/ 1772394 h 2357019"/>
              <a:gd name="connsiteX3" fmla="*/ 616598 w 616598"/>
              <a:gd name="connsiteY3" fmla="*/ 2357019 h 2357019"/>
              <a:gd name="connsiteX4" fmla="*/ 0 w 616598"/>
              <a:gd name="connsiteY4" fmla="*/ 2357019 h 2357019"/>
              <a:gd name="connsiteX0" fmla="*/ 0 w 616598"/>
              <a:gd name="connsiteY0" fmla="*/ 2296789 h 2296789"/>
              <a:gd name="connsiteX1" fmla="*/ 0 w 616598"/>
              <a:gd name="connsiteY1" fmla="*/ 0 h 2296789"/>
              <a:gd name="connsiteX2" fmla="*/ 290948 w 616598"/>
              <a:gd name="connsiteY2" fmla="*/ 1712164 h 2296789"/>
              <a:gd name="connsiteX3" fmla="*/ 616598 w 616598"/>
              <a:gd name="connsiteY3" fmla="*/ 2296789 h 2296789"/>
              <a:gd name="connsiteX4" fmla="*/ 0 w 616598"/>
              <a:gd name="connsiteY4" fmla="*/ 2296789 h 2296789"/>
              <a:gd name="connsiteX0" fmla="*/ 0 w 616598"/>
              <a:gd name="connsiteY0" fmla="*/ 2296789 h 2296789"/>
              <a:gd name="connsiteX1" fmla="*/ 0 w 616598"/>
              <a:gd name="connsiteY1" fmla="*/ 0 h 2296789"/>
              <a:gd name="connsiteX2" fmla="*/ 279997 w 616598"/>
              <a:gd name="connsiteY2" fmla="*/ 1712164 h 2296789"/>
              <a:gd name="connsiteX3" fmla="*/ 616598 w 616598"/>
              <a:gd name="connsiteY3" fmla="*/ 2296789 h 2296789"/>
              <a:gd name="connsiteX4" fmla="*/ 0 w 616598"/>
              <a:gd name="connsiteY4" fmla="*/ 2296789 h 2296789"/>
              <a:gd name="connsiteX0" fmla="*/ 16427 w 633025"/>
              <a:gd name="connsiteY0" fmla="*/ 2231083 h 2231083"/>
              <a:gd name="connsiteX1" fmla="*/ 0 w 633025"/>
              <a:gd name="connsiteY1" fmla="*/ 0 h 2231083"/>
              <a:gd name="connsiteX2" fmla="*/ 296424 w 633025"/>
              <a:gd name="connsiteY2" fmla="*/ 1646458 h 2231083"/>
              <a:gd name="connsiteX3" fmla="*/ 633025 w 633025"/>
              <a:gd name="connsiteY3" fmla="*/ 2231083 h 2231083"/>
              <a:gd name="connsiteX4" fmla="*/ 16427 w 633025"/>
              <a:gd name="connsiteY4" fmla="*/ 2231083 h 2231083"/>
              <a:gd name="connsiteX0" fmla="*/ 10951 w 627549"/>
              <a:gd name="connsiteY0" fmla="*/ 2274887 h 2274887"/>
              <a:gd name="connsiteX1" fmla="*/ 0 w 627549"/>
              <a:gd name="connsiteY1" fmla="*/ 0 h 2274887"/>
              <a:gd name="connsiteX2" fmla="*/ 290948 w 627549"/>
              <a:gd name="connsiteY2" fmla="*/ 1690262 h 2274887"/>
              <a:gd name="connsiteX3" fmla="*/ 627549 w 627549"/>
              <a:gd name="connsiteY3" fmla="*/ 2274887 h 2274887"/>
              <a:gd name="connsiteX4" fmla="*/ 10951 w 627549"/>
              <a:gd name="connsiteY4" fmla="*/ 2274887 h 2274887"/>
              <a:gd name="connsiteX0" fmla="*/ 10951 w 578270"/>
              <a:gd name="connsiteY0" fmla="*/ 2274887 h 2274887"/>
              <a:gd name="connsiteX1" fmla="*/ 0 w 578270"/>
              <a:gd name="connsiteY1" fmla="*/ 0 h 2274887"/>
              <a:gd name="connsiteX2" fmla="*/ 290948 w 578270"/>
              <a:gd name="connsiteY2" fmla="*/ 1690262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323800 w 578270"/>
              <a:gd name="connsiteY2" fmla="*/ 183262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290947 w 578270"/>
              <a:gd name="connsiteY2" fmla="*/ 1942133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16882 w 578270"/>
              <a:gd name="connsiteY2" fmla="*/ 218305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468761"/>
              <a:gd name="connsiteY0" fmla="*/ 2485655 h 2491060"/>
              <a:gd name="connsiteX1" fmla="*/ 0 w 468761"/>
              <a:gd name="connsiteY1" fmla="*/ 0 h 2491060"/>
              <a:gd name="connsiteX2" fmla="*/ 400456 w 468761"/>
              <a:gd name="connsiteY2" fmla="*/ 2339778 h 2491060"/>
              <a:gd name="connsiteX3" fmla="*/ 468761 w 468761"/>
              <a:gd name="connsiteY3" fmla="*/ 2491060 h 2491060"/>
              <a:gd name="connsiteX4" fmla="*/ 10951 w 468761"/>
              <a:gd name="connsiteY4" fmla="*/ 2485655 h 2491060"/>
              <a:gd name="connsiteX0" fmla="*/ 32853 w 490663"/>
              <a:gd name="connsiteY0" fmla="*/ 3058512 h 3063917"/>
              <a:gd name="connsiteX1" fmla="*/ 0 w 490663"/>
              <a:gd name="connsiteY1" fmla="*/ 0 h 3063917"/>
              <a:gd name="connsiteX2" fmla="*/ 422358 w 490663"/>
              <a:gd name="connsiteY2" fmla="*/ 2912635 h 3063917"/>
              <a:gd name="connsiteX3" fmla="*/ 490663 w 490663"/>
              <a:gd name="connsiteY3" fmla="*/ 3063917 h 3063917"/>
              <a:gd name="connsiteX4" fmla="*/ 32853 w 490663"/>
              <a:gd name="connsiteY4" fmla="*/ 3058512 h 3063917"/>
              <a:gd name="connsiteX0" fmla="*/ 32853 w 2565859"/>
              <a:gd name="connsiteY0" fmla="*/ 3058512 h 3074726"/>
              <a:gd name="connsiteX1" fmla="*/ 0 w 2565859"/>
              <a:gd name="connsiteY1" fmla="*/ 0 h 3074726"/>
              <a:gd name="connsiteX2" fmla="*/ 422358 w 2565859"/>
              <a:gd name="connsiteY2" fmla="*/ 2912635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609663"/>
              <a:gd name="connsiteY0" fmla="*/ 3058512 h 3074726"/>
              <a:gd name="connsiteX1" fmla="*/ 0 w 2609663"/>
              <a:gd name="connsiteY1" fmla="*/ 0 h 3074726"/>
              <a:gd name="connsiteX2" fmla="*/ 1391512 w 2609663"/>
              <a:gd name="connsiteY2" fmla="*/ 1042742 h 3074726"/>
              <a:gd name="connsiteX3" fmla="*/ 2609663 w 2609663"/>
              <a:gd name="connsiteY3" fmla="*/ 3074726 h 3074726"/>
              <a:gd name="connsiteX4" fmla="*/ 32853 w 2609663"/>
              <a:gd name="connsiteY4" fmla="*/ 3058512 h 3074726"/>
              <a:gd name="connsiteX0" fmla="*/ 32853 w 2609663"/>
              <a:gd name="connsiteY0" fmla="*/ 3058512 h 3074726"/>
              <a:gd name="connsiteX1" fmla="*/ 0 w 2609663"/>
              <a:gd name="connsiteY1" fmla="*/ 0 h 3074726"/>
              <a:gd name="connsiteX2" fmla="*/ 1369610 w 2609663"/>
              <a:gd name="connsiteY2" fmla="*/ 1064360 h 3074726"/>
              <a:gd name="connsiteX3" fmla="*/ 2609663 w 2609663"/>
              <a:gd name="connsiteY3" fmla="*/ 3074726 h 3074726"/>
              <a:gd name="connsiteX4" fmla="*/ 32853 w 2609663"/>
              <a:gd name="connsiteY4" fmla="*/ 3058512 h 3074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663" h="3074726">
                <a:moveTo>
                  <a:pt x="32853" y="3058512"/>
                </a:moveTo>
                <a:cubicBezTo>
                  <a:pt x="29203" y="2300216"/>
                  <a:pt x="3650" y="758296"/>
                  <a:pt x="0" y="0"/>
                </a:cubicBezTo>
                <a:cubicBezTo>
                  <a:pt x="1000432" y="491457"/>
                  <a:pt x="746984" y="497242"/>
                  <a:pt x="1369610" y="1064360"/>
                </a:cubicBezTo>
                <a:cubicBezTo>
                  <a:pt x="2326855" y="2442449"/>
                  <a:pt x="2550392" y="3026100"/>
                  <a:pt x="2609663" y="3074726"/>
                </a:cubicBezTo>
                <a:lnTo>
                  <a:pt x="32853" y="3058512"/>
                </a:lnTo>
                <a:close/>
              </a:path>
            </a:pathLst>
          </a:custGeom>
          <a:gradFill>
            <a:gsLst>
              <a:gs pos="0">
                <a:schemeClr val="accent4">
                  <a:tint val="50000"/>
                  <a:satMod val="300000"/>
                </a:schemeClr>
              </a:gs>
              <a:gs pos="100000">
                <a:srgbClr val="CDBAEA"/>
              </a:gs>
            </a:gsLst>
          </a:gra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97B6E8D-64CD-4142-A8C6-AF79286CE160}"/>
              </a:ext>
            </a:extLst>
          </p:cNvPr>
          <p:cNvSpPr>
            <a:spLocks noGrp="1"/>
          </p:cNvSpPr>
          <p:nvPr>
            <p:ph type="title"/>
          </p:nvPr>
        </p:nvSpPr>
        <p:spPr/>
        <p:txBody>
          <a:bodyPr/>
          <a:lstStyle/>
          <a:p>
            <a:r>
              <a:rPr lang="en-US" dirty="0"/>
              <a:t>Reduce False Positives – “AND”</a:t>
            </a:r>
          </a:p>
        </p:txBody>
      </p:sp>
      <p:sp>
        <p:nvSpPr>
          <p:cNvPr id="3" name="Content Placeholder 2">
            <a:extLst>
              <a:ext uri="{FF2B5EF4-FFF2-40B4-BE49-F238E27FC236}">
                <a16:creationId xmlns:a16="http://schemas.microsoft.com/office/drawing/2014/main" id="{CEF592F5-F605-45D2-98E4-A1EFCF682C36}"/>
              </a:ext>
            </a:extLst>
          </p:cNvPr>
          <p:cNvSpPr>
            <a:spLocks noGrp="1"/>
          </p:cNvSpPr>
          <p:nvPr>
            <p:ph idx="1"/>
          </p:nvPr>
        </p:nvSpPr>
        <p:spPr/>
        <p:txBody>
          <a:bodyPr/>
          <a:lstStyle/>
          <a:p>
            <a:r>
              <a:rPr lang="en-US" dirty="0"/>
              <a:t>Answer “similar” if all </a:t>
            </a:r>
            <a:r>
              <a:rPr lang="en-US" dirty="0" err="1"/>
              <a:t>minhash</a:t>
            </a:r>
            <a:r>
              <a:rPr lang="en-US" dirty="0"/>
              <a:t> match</a:t>
            </a:r>
          </a:p>
        </p:txBody>
      </p:sp>
      <p:sp>
        <p:nvSpPr>
          <p:cNvPr id="4" name="Slide Number Placeholder 3">
            <a:extLst>
              <a:ext uri="{FF2B5EF4-FFF2-40B4-BE49-F238E27FC236}">
                <a16:creationId xmlns:a16="http://schemas.microsoft.com/office/drawing/2014/main" id="{062E7B03-12CA-48D0-A077-E629165000E5}"/>
              </a:ext>
            </a:extLst>
          </p:cNvPr>
          <p:cNvSpPr>
            <a:spLocks noGrp="1"/>
          </p:cNvSpPr>
          <p:nvPr>
            <p:ph type="sldNum" sz="quarter" idx="12"/>
          </p:nvPr>
        </p:nvSpPr>
        <p:spPr/>
        <p:txBody>
          <a:bodyPr/>
          <a:lstStyle/>
          <a:p>
            <a:fld id="{35B54189-C436-47D0-AC37-8484B13A8E13}" type="slidenum">
              <a:rPr lang="en-US" smtClean="0"/>
              <a:pPr/>
              <a:t>57</a:t>
            </a:fld>
            <a:endParaRPr lang="en-US"/>
          </a:p>
        </p:txBody>
      </p:sp>
      <p:sp>
        <p:nvSpPr>
          <p:cNvPr id="5" name="TextBox 4">
            <a:extLst>
              <a:ext uri="{FF2B5EF4-FFF2-40B4-BE49-F238E27FC236}">
                <a16:creationId xmlns:a16="http://schemas.microsoft.com/office/drawing/2014/main" id="{44D0347D-1041-4205-97DE-D66BC6DA9AE6}"/>
              </a:ext>
            </a:extLst>
          </p:cNvPr>
          <p:cNvSpPr txBox="1"/>
          <p:nvPr/>
        </p:nvSpPr>
        <p:spPr>
          <a:xfrm rot="19468043">
            <a:off x="5863652" y="4671595"/>
            <a:ext cx="1065356" cy="830997"/>
          </a:xfrm>
          <a:prstGeom prst="rect">
            <a:avLst/>
          </a:prstGeom>
          <a:noFill/>
        </p:spPr>
        <p:txBody>
          <a:bodyPr wrap="none" rtlCol="0">
            <a:spAutoFit/>
          </a:bodyPr>
          <a:lstStyle/>
          <a:p>
            <a:r>
              <a:rPr lang="en-US" dirty="0"/>
              <a:t>J(A, B)</a:t>
            </a:r>
            <a:r>
              <a:rPr lang="en-US" baseline="30000" dirty="0"/>
              <a:t>4</a:t>
            </a:r>
          </a:p>
          <a:p>
            <a:endParaRPr lang="en-US" dirty="0"/>
          </a:p>
        </p:txBody>
      </p:sp>
      <p:sp>
        <p:nvSpPr>
          <p:cNvPr id="10" name="Isosceles Triangle 9">
            <a:extLst>
              <a:ext uri="{FF2B5EF4-FFF2-40B4-BE49-F238E27FC236}">
                <a16:creationId xmlns:a16="http://schemas.microsoft.com/office/drawing/2014/main" id="{6CE9A821-6CC9-42DD-A32A-F37065C27959}"/>
              </a:ext>
            </a:extLst>
          </p:cNvPr>
          <p:cNvSpPr/>
          <p:nvPr/>
        </p:nvSpPr>
        <p:spPr>
          <a:xfrm flipH="1">
            <a:off x="3843071" y="5215694"/>
            <a:ext cx="1678084" cy="392008"/>
          </a:xfrm>
          <a:custGeom>
            <a:avLst/>
            <a:gdLst>
              <a:gd name="connsiteX0" fmla="*/ 0 w 627738"/>
              <a:gd name="connsiteY0" fmla="*/ 1023844 h 1023844"/>
              <a:gd name="connsiteX1" fmla="*/ 0 w 627738"/>
              <a:gd name="connsiteY1" fmla="*/ 0 h 1023844"/>
              <a:gd name="connsiteX2" fmla="*/ 627738 w 627738"/>
              <a:gd name="connsiteY2" fmla="*/ 1023844 h 1023844"/>
              <a:gd name="connsiteX3" fmla="*/ 0 w 627738"/>
              <a:gd name="connsiteY3" fmla="*/ 1023844 h 1023844"/>
              <a:gd name="connsiteX0" fmla="*/ 0 w 627738"/>
              <a:gd name="connsiteY0" fmla="*/ 1023844 h 1023844"/>
              <a:gd name="connsiteX1" fmla="*/ 0 w 627738"/>
              <a:gd name="connsiteY1" fmla="*/ 0 h 1023844"/>
              <a:gd name="connsiteX2" fmla="*/ 177412 w 627738"/>
              <a:gd name="connsiteY2" fmla="*/ 839567 h 1023844"/>
              <a:gd name="connsiteX3" fmla="*/ 627738 w 627738"/>
              <a:gd name="connsiteY3" fmla="*/ 1023844 h 1023844"/>
              <a:gd name="connsiteX4" fmla="*/ 0 w 627738"/>
              <a:gd name="connsiteY4" fmla="*/ 1023844 h 1023844"/>
              <a:gd name="connsiteX0" fmla="*/ 0 w 627738"/>
              <a:gd name="connsiteY0" fmla="*/ 1023844 h 1023844"/>
              <a:gd name="connsiteX1" fmla="*/ 0 w 627738"/>
              <a:gd name="connsiteY1" fmla="*/ 0 h 1023844"/>
              <a:gd name="connsiteX2" fmla="*/ 259543 w 627738"/>
              <a:gd name="connsiteY2" fmla="*/ 861468 h 1023844"/>
              <a:gd name="connsiteX3" fmla="*/ 627738 w 627738"/>
              <a:gd name="connsiteY3" fmla="*/ 1023844 h 1023844"/>
              <a:gd name="connsiteX4" fmla="*/ 0 w 627738"/>
              <a:gd name="connsiteY4" fmla="*/ 1023844 h 1023844"/>
              <a:gd name="connsiteX0" fmla="*/ 0 w 627738"/>
              <a:gd name="connsiteY0" fmla="*/ 882492 h 882492"/>
              <a:gd name="connsiteX1" fmla="*/ 21909 w 627738"/>
              <a:gd name="connsiteY1" fmla="*/ 0 h 882492"/>
              <a:gd name="connsiteX2" fmla="*/ 259543 w 627738"/>
              <a:gd name="connsiteY2" fmla="*/ 720116 h 882492"/>
              <a:gd name="connsiteX3" fmla="*/ 627738 w 627738"/>
              <a:gd name="connsiteY3" fmla="*/ 882492 h 882492"/>
              <a:gd name="connsiteX4" fmla="*/ 0 w 627738"/>
              <a:gd name="connsiteY4" fmla="*/ 882492 h 882492"/>
              <a:gd name="connsiteX0" fmla="*/ 27385 w 605829"/>
              <a:gd name="connsiteY0" fmla="*/ 882492 h 882492"/>
              <a:gd name="connsiteX1" fmla="*/ 0 w 605829"/>
              <a:gd name="connsiteY1" fmla="*/ 0 h 882492"/>
              <a:gd name="connsiteX2" fmla="*/ 237634 w 605829"/>
              <a:gd name="connsiteY2" fmla="*/ 720116 h 882492"/>
              <a:gd name="connsiteX3" fmla="*/ 605829 w 605829"/>
              <a:gd name="connsiteY3" fmla="*/ 882492 h 882492"/>
              <a:gd name="connsiteX4" fmla="*/ 27385 w 605829"/>
              <a:gd name="connsiteY4" fmla="*/ 882492 h 882492"/>
              <a:gd name="connsiteX0" fmla="*/ 16432 w 594876"/>
              <a:gd name="connsiteY0" fmla="*/ 776478 h 776478"/>
              <a:gd name="connsiteX1" fmla="*/ 0 w 594876"/>
              <a:gd name="connsiteY1" fmla="*/ 0 h 776478"/>
              <a:gd name="connsiteX2" fmla="*/ 226681 w 594876"/>
              <a:gd name="connsiteY2" fmla="*/ 614102 h 776478"/>
              <a:gd name="connsiteX3" fmla="*/ 594876 w 594876"/>
              <a:gd name="connsiteY3" fmla="*/ 776478 h 776478"/>
              <a:gd name="connsiteX4" fmla="*/ 16432 w 594876"/>
              <a:gd name="connsiteY4" fmla="*/ 776478 h 776478"/>
              <a:gd name="connsiteX0" fmla="*/ 16432 w 594876"/>
              <a:gd name="connsiteY0" fmla="*/ 776478 h 776478"/>
              <a:gd name="connsiteX1" fmla="*/ 0 w 594876"/>
              <a:gd name="connsiteY1" fmla="*/ 0 h 776478"/>
              <a:gd name="connsiteX2" fmla="*/ 275976 w 594876"/>
              <a:gd name="connsiteY2" fmla="*/ 649440 h 776478"/>
              <a:gd name="connsiteX3" fmla="*/ 594876 w 594876"/>
              <a:gd name="connsiteY3" fmla="*/ 776478 h 776478"/>
              <a:gd name="connsiteX4" fmla="*/ 16432 w 594876"/>
              <a:gd name="connsiteY4" fmla="*/ 776478 h 776478"/>
              <a:gd name="connsiteX0" fmla="*/ 16432 w 512719"/>
              <a:gd name="connsiteY0" fmla="*/ 776478 h 776478"/>
              <a:gd name="connsiteX1" fmla="*/ 0 w 512719"/>
              <a:gd name="connsiteY1" fmla="*/ 0 h 776478"/>
              <a:gd name="connsiteX2" fmla="*/ 275976 w 512719"/>
              <a:gd name="connsiteY2" fmla="*/ 649440 h 776478"/>
              <a:gd name="connsiteX3" fmla="*/ 512719 w 512719"/>
              <a:gd name="connsiteY3" fmla="*/ 758809 h 776478"/>
              <a:gd name="connsiteX4" fmla="*/ 16432 w 512719"/>
              <a:gd name="connsiteY4" fmla="*/ 776478 h 776478"/>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5478 w 511718"/>
              <a:gd name="connsiteY0" fmla="*/ 705802 h 716570"/>
              <a:gd name="connsiteX1" fmla="*/ 0 w 511718"/>
              <a:gd name="connsiteY1" fmla="*/ 0 h 716570"/>
              <a:gd name="connsiteX2" fmla="*/ 265022 w 511718"/>
              <a:gd name="connsiteY2" fmla="*/ 578764 h 716570"/>
              <a:gd name="connsiteX3" fmla="*/ 511718 w 511718"/>
              <a:gd name="connsiteY3" fmla="*/ 716570 h 716570"/>
              <a:gd name="connsiteX4" fmla="*/ 5478 w 511718"/>
              <a:gd name="connsiteY4" fmla="*/ 705802 h 716570"/>
              <a:gd name="connsiteX0" fmla="*/ 5478 w 511718"/>
              <a:gd name="connsiteY0" fmla="*/ 705802 h 716570"/>
              <a:gd name="connsiteX1" fmla="*/ 0 w 511718"/>
              <a:gd name="connsiteY1" fmla="*/ 0 h 716570"/>
              <a:gd name="connsiteX2" fmla="*/ 299858 w 511718"/>
              <a:gd name="connsiteY2" fmla="*/ 578764 h 716570"/>
              <a:gd name="connsiteX3" fmla="*/ 511718 w 511718"/>
              <a:gd name="connsiteY3" fmla="*/ 716570 h 716570"/>
              <a:gd name="connsiteX4" fmla="*/ 5478 w 511718"/>
              <a:gd name="connsiteY4" fmla="*/ 705802 h 716570"/>
              <a:gd name="connsiteX0" fmla="*/ 2160 w 508400"/>
              <a:gd name="connsiteY0" fmla="*/ 667886 h 678654"/>
              <a:gd name="connsiteX1" fmla="*/ 0 w 508400"/>
              <a:gd name="connsiteY1" fmla="*/ 0 h 678654"/>
              <a:gd name="connsiteX2" fmla="*/ 296540 w 508400"/>
              <a:gd name="connsiteY2" fmla="*/ 540848 h 678654"/>
              <a:gd name="connsiteX3" fmla="*/ 508400 w 508400"/>
              <a:gd name="connsiteY3" fmla="*/ 678654 h 678654"/>
              <a:gd name="connsiteX4" fmla="*/ 2160 w 508400"/>
              <a:gd name="connsiteY4" fmla="*/ 667886 h 678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400" h="678654">
                <a:moveTo>
                  <a:pt x="2160" y="667886"/>
                </a:moveTo>
                <a:lnTo>
                  <a:pt x="0" y="0"/>
                </a:lnTo>
                <a:cubicBezTo>
                  <a:pt x="82854" y="264751"/>
                  <a:pt x="180823" y="346774"/>
                  <a:pt x="296540" y="540848"/>
                </a:cubicBezTo>
                <a:lnTo>
                  <a:pt x="508400" y="678654"/>
                </a:lnTo>
                <a:lnTo>
                  <a:pt x="2160" y="667886"/>
                </a:lnTo>
                <a:close/>
              </a:path>
            </a:pathLst>
          </a:cu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E5DBEED7-25F4-4B77-B7D0-32CF5205804D}"/>
              </a:ext>
            </a:extLst>
          </p:cNvPr>
          <p:cNvSpPr txBox="1"/>
          <p:nvPr/>
        </p:nvSpPr>
        <p:spPr>
          <a:xfrm>
            <a:off x="6121034" y="2276872"/>
            <a:ext cx="1404167" cy="830997"/>
          </a:xfrm>
          <a:prstGeom prst="rect">
            <a:avLst/>
          </a:prstGeom>
          <a:noFill/>
        </p:spPr>
        <p:txBody>
          <a:bodyPr wrap="none" rtlCol="0">
            <a:spAutoFit/>
          </a:bodyPr>
          <a:lstStyle/>
          <a:p>
            <a:pPr algn="ctr"/>
            <a:r>
              <a:rPr lang="en-US" dirty="0"/>
              <a:t>False</a:t>
            </a:r>
            <a:br>
              <a:rPr lang="en-US" dirty="0"/>
            </a:br>
            <a:r>
              <a:rPr lang="en-US" dirty="0"/>
              <a:t>Negatives</a:t>
            </a:r>
          </a:p>
        </p:txBody>
      </p:sp>
      <p:sp>
        <p:nvSpPr>
          <p:cNvPr id="12" name="TextBox 11">
            <a:extLst>
              <a:ext uri="{FF2B5EF4-FFF2-40B4-BE49-F238E27FC236}">
                <a16:creationId xmlns:a16="http://schemas.microsoft.com/office/drawing/2014/main" id="{A6825301-707E-4A72-BACF-2537D9035BA9}"/>
              </a:ext>
            </a:extLst>
          </p:cNvPr>
          <p:cNvSpPr txBox="1"/>
          <p:nvPr/>
        </p:nvSpPr>
        <p:spPr>
          <a:xfrm>
            <a:off x="3918233" y="4653492"/>
            <a:ext cx="1273555" cy="830997"/>
          </a:xfrm>
          <a:prstGeom prst="rect">
            <a:avLst/>
          </a:prstGeom>
          <a:noFill/>
        </p:spPr>
        <p:txBody>
          <a:bodyPr wrap="none" rtlCol="0">
            <a:spAutoFit/>
          </a:bodyPr>
          <a:lstStyle/>
          <a:p>
            <a:pPr algn="ctr"/>
            <a:r>
              <a:rPr lang="en-US" dirty="0"/>
              <a:t>False</a:t>
            </a:r>
            <a:br>
              <a:rPr lang="en-US" dirty="0"/>
            </a:br>
            <a:r>
              <a:rPr lang="en-US" dirty="0"/>
              <a:t>Positives</a:t>
            </a:r>
          </a:p>
        </p:txBody>
      </p:sp>
      <p:cxnSp>
        <p:nvCxnSpPr>
          <p:cNvPr id="16" name="Straight Arrow Connector 15">
            <a:extLst>
              <a:ext uri="{FF2B5EF4-FFF2-40B4-BE49-F238E27FC236}">
                <a16:creationId xmlns:a16="http://schemas.microsoft.com/office/drawing/2014/main" id="{3FB22F51-1296-481B-80F9-D3995F57F8F4}"/>
              </a:ext>
            </a:extLst>
          </p:cNvPr>
          <p:cNvCxnSpPr>
            <a:cxnSpLocks/>
          </p:cNvCxnSpPr>
          <p:nvPr/>
        </p:nvCxnSpPr>
        <p:spPr>
          <a:xfrm>
            <a:off x="5184019" y="5238238"/>
            <a:ext cx="212269" cy="175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Chart 8">
            <a:extLst>
              <a:ext uri="{FF2B5EF4-FFF2-40B4-BE49-F238E27FC236}">
                <a16:creationId xmlns:a16="http://schemas.microsoft.com/office/drawing/2014/main" id="{9D8FD861-D89F-4068-9713-46DF2898B927}"/>
              </a:ext>
            </a:extLst>
          </p:cNvPr>
          <p:cNvGraphicFramePr/>
          <p:nvPr>
            <p:extLst/>
          </p:nvPr>
        </p:nvGraphicFramePr>
        <p:xfrm>
          <a:off x="395536" y="1760635"/>
          <a:ext cx="8136904" cy="4960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4779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6E8D-64CD-4142-A8C6-AF79286CE160}"/>
              </a:ext>
            </a:extLst>
          </p:cNvPr>
          <p:cNvSpPr>
            <a:spLocks noGrp="1"/>
          </p:cNvSpPr>
          <p:nvPr>
            <p:ph type="title"/>
          </p:nvPr>
        </p:nvSpPr>
        <p:spPr/>
        <p:txBody>
          <a:bodyPr/>
          <a:lstStyle/>
          <a:p>
            <a:r>
              <a:rPr lang="en-US" dirty="0"/>
              <a:t>Reduce False Negatives – “OR”</a:t>
            </a:r>
          </a:p>
        </p:txBody>
      </p:sp>
      <p:sp>
        <p:nvSpPr>
          <p:cNvPr id="3" name="Content Placeholder 2">
            <a:extLst>
              <a:ext uri="{FF2B5EF4-FFF2-40B4-BE49-F238E27FC236}">
                <a16:creationId xmlns:a16="http://schemas.microsoft.com/office/drawing/2014/main" id="{CEF592F5-F605-45D2-98E4-A1EFCF682C36}"/>
              </a:ext>
            </a:extLst>
          </p:cNvPr>
          <p:cNvSpPr>
            <a:spLocks noGrp="1"/>
          </p:cNvSpPr>
          <p:nvPr>
            <p:ph idx="1"/>
          </p:nvPr>
        </p:nvSpPr>
        <p:spPr/>
        <p:txBody>
          <a:bodyPr/>
          <a:lstStyle/>
          <a:p>
            <a:r>
              <a:rPr lang="en-US" dirty="0"/>
              <a:t>Answer “similar” if any </a:t>
            </a:r>
            <a:r>
              <a:rPr lang="en-US" dirty="0" err="1"/>
              <a:t>minhash</a:t>
            </a:r>
            <a:r>
              <a:rPr lang="en-US" dirty="0"/>
              <a:t> match</a:t>
            </a:r>
          </a:p>
        </p:txBody>
      </p:sp>
      <p:sp>
        <p:nvSpPr>
          <p:cNvPr id="4" name="Slide Number Placeholder 3">
            <a:extLst>
              <a:ext uri="{FF2B5EF4-FFF2-40B4-BE49-F238E27FC236}">
                <a16:creationId xmlns:a16="http://schemas.microsoft.com/office/drawing/2014/main" id="{062E7B03-12CA-48D0-A077-E629165000E5}"/>
              </a:ext>
            </a:extLst>
          </p:cNvPr>
          <p:cNvSpPr>
            <a:spLocks noGrp="1"/>
          </p:cNvSpPr>
          <p:nvPr>
            <p:ph type="sldNum" sz="quarter" idx="12"/>
          </p:nvPr>
        </p:nvSpPr>
        <p:spPr/>
        <p:txBody>
          <a:bodyPr/>
          <a:lstStyle/>
          <a:p>
            <a:fld id="{35B54189-C436-47D0-AC37-8484B13A8E13}" type="slidenum">
              <a:rPr lang="en-US" smtClean="0"/>
              <a:pPr/>
              <a:t>58</a:t>
            </a:fld>
            <a:endParaRPr lang="en-US"/>
          </a:p>
        </p:txBody>
      </p:sp>
      <p:sp>
        <p:nvSpPr>
          <p:cNvPr id="5" name="TextBox 4">
            <a:extLst>
              <a:ext uri="{FF2B5EF4-FFF2-40B4-BE49-F238E27FC236}">
                <a16:creationId xmlns:a16="http://schemas.microsoft.com/office/drawing/2014/main" id="{44D0347D-1041-4205-97DE-D66BC6DA9AE6}"/>
              </a:ext>
            </a:extLst>
          </p:cNvPr>
          <p:cNvSpPr txBox="1"/>
          <p:nvPr/>
        </p:nvSpPr>
        <p:spPr>
          <a:xfrm rot="19787391">
            <a:off x="2348583" y="3995390"/>
            <a:ext cx="3054682" cy="830997"/>
          </a:xfrm>
          <a:prstGeom prst="rect">
            <a:avLst/>
          </a:prstGeom>
          <a:noFill/>
        </p:spPr>
        <p:txBody>
          <a:bodyPr wrap="none" rtlCol="0">
            <a:spAutoFit/>
          </a:bodyPr>
          <a:lstStyle/>
          <a:p>
            <a:r>
              <a:rPr lang="en-US" dirty="0"/>
              <a:t>(P(</a:t>
            </a:r>
            <a:r>
              <a:rPr lang="en-US" sz="2000" dirty="0"/>
              <a:t>h(A) = h(B)</a:t>
            </a:r>
            <a:r>
              <a:rPr lang="en-US" dirty="0"/>
              <a:t>) = J(A, B))</a:t>
            </a:r>
            <a:r>
              <a:rPr lang="en-US" baseline="30000" dirty="0"/>
              <a:t>4</a:t>
            </a:r>
          </a:p>
          <a:p>
            <a:endParaRPr lang="en-US" dirty="0"/>
          </a:p>
        </p:txBody>
      </p:sp>
      <p:sp>
        <p:nvSpPr>
          <p:cNvPr id="7" name="Isosceles Triangle 6">
            <a:extLst>
              <a:ext uri="{FF2B5EF4-FFF2-40B4-BE49-F238E27FC236}">
                <a16:creationId xmlns:a16="http://schemas.microsoft.com/office/drawing/2014/main" id="{A7E714FF-BAF3-444F-886E-91FC2061DE44}"/>
              </a:ext>
            </a:extLst>
          </p:cNvPr>
          <p:cNvSpPr/>
          <p:nvPr/>
        </p:nvSpPr>
        <p:spPr>
          <a:xfrm flipV="1">
            <a:off x="5590607" y="1994310"/>
            <a:ext cx="1503622" cy="213209"/>
          </a:xfrm>
          <a:custGeom>
            <a:avLst/>
            <a:gdLst>
              <a:gd name="connsiteX0" fmla="*/ 0 w 616598"/>
              <a:gd name="connsiteY0" fmla="*/ 2357019 h 2357019"/>
              <a:gd name="connsiteX1" fmla="*/ 0 w 616598"/>
              <a:gd name="connsiteY1" fmla="*/ 0 h 2357019"/>
              <a:gd name="connsiteX2" fmla="*/ 616598 w 616598"/>
              <a:gd name="connsiteY2" fmla="*/ 2357019 h 2357019"/>
              <a:gd name="connsiteX3" fmla="*/ 0 w 616598"/>
              <a:gd name="connsiteY3" fmla="*/ 2357019 h 2357019"/>
              <a:gd name="connsiteX0" fmla="*/ 0 w 616598"/>
              <a:gd name="connsiteY0" fmla="*/ 2357019 h 2357019"/>
              <a:gd name="connsiteX1" fmla="*/ 0 w 616598"/>
              <a:gd name="connsiteY1" fmla="*/ 0 h 2357019"/>
              <a:gd name="connsiteX2" fmla="*/ 318325 w 616598"/>
              <a:gd name="connsiteY2" fmla="*/ 1531475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19767 w 616598"/>
              <a:gd name="connsiteY2" fmla="*/ 1575278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41669 w 616598"/>
              <a:gd name="connsiteY2" fmla="*/ 1805247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90948 w 616598"/>
              <a:gd name="connsiteY2" fmla="*/ 1772394 h 2357019"/>
              <a:gd name="connsiteX3" fmla="*/ 616598 w 616598"/>
              <a:gd name="connsiteY3" fmla="*/ 2357019 h 2357019"/>
              <a:gd name="connsiteX4" fmla="*/ 0 w 616598"/>
              <a:gd name="connsiteY4" fmla="*/ 2357019 h 2357019"/>
              <a:gd name="connsiteX0" fmla="*/ 0 w 616598"/>
              <a:gd name="connsiteY0" fmla="*/ 2296789 h 2296789"/>
              <a:gd name="connsiteX1" fmla="*/ 0 w 616598"/>
              <a:gd name="connsiteY1" fmla="*/ 0 h 2296789"/>
              <a:gd name="connsiteX2" fmla="*/ 290948 w 616598"/>
              <a:gd name="connsiteY2" fmla="*/ 1712164 h 2296789"/>
              <a:gd name="connsiteX3" fmla="*/ 616598 w 616598"/>
              <a:gd name="connsiteY3" fmla="*/ 2296789 h 2296789"/>
              <a:gd name="connsiteX4" fmla="*/ 0 w 616598"/>
              <a:gd name="connsiteY4" fmla="*/ 2296789 h 2296789"/>
              <a:gd name="connsiteX0" fmla="*/ 0 w 616598"/>
              <a:gd name="connsiteY0" fmla="*/ 2296789 h 2296789"/>
              <a:gd name="connsiteX1" fmla="*/ 0 w 616598"/>
              <a:gd name="connsiteY1" fmla="*/ 0 h 2296789"/>
              <a:gd name="connsiteX2" fmla="*/ 279997 w 616598"/>
              <a:gd name="connsiteY2" fmla="*/ 1712164 h 2296789"/>
              <a:gd name="connsiteX3" fmla="*/ 616598 w 616598"/>
              <a:gd name="connsiteY3" fmla="*/ 2296789 h 2296789"/>
              <a:gd name="connsiteX4" fmla="*/ 0 w 616598"/>
              <a:gd name="connsiteY4" fmla="*/ 2296789 h 2296789"/>
              <a:gd name="connsiteX0" fmla="*/ 16427 w 633025"/>
              <a:gd name="connsiteY0" fmla="*/ 2231083 h 2231083"/>
              <a:gd name="connsiteX1" fmla="*/ 0 w 633025"/>
              <a:gd name="connsiteY1" fmla="*/ 0 h 2231083"/>
              <a:gd name="connsiteX2" fmla="*/ 296424 w 633025"/>
              <a:gd name="connsiteY2" fmla="*/ 1646458 h 2231083"/>
              <a:gd name="connsiteX3" fmla="*/ 633025 w 633025"/>
              <a:gd name="connsiteY3" fmla="*/ 2231083 h 2231083"/>
              <a:gd name="connsiteX4" fmla="*/ 16427 w 633025"/>
              <a:gd name="connsiteY4" fmla="*/ 2231083 h 2231083"/>
              <a:gd name="connsiteX0" fmla="*/ 10951 w 627549"/>
              <a:gd name="connsiteY0" fmla="*/ 2274887 h 2274887"/>
              <a:gd name="connsiteX1" fmla="*/ 0 w 627549"/>
              <a:gd name="connsiteY1" fmla="*/ 0 h 2274887"/>
              <a:gd name="connsiteX2" fmla="*/ 290948 w 627549"/>
              <a:gd name="connsiteY2" fmla="*/ 1690262 h 2274887"/>
              <a:gd name="connsiteX3" fmla="*/ 627549 w 627549"/>
              <a:gd name="connsiteY3" fmla="*/ 2274887 h 2274887"/>
              <a:gd name="connsiteX4" fmla="*/ 10951 w 627549"/>
              <a:gd name="connsiteY4" fmla="*/ 2274887 h 2274887"/>
              <a:gd name="connsiteX0" fmla="*/ 10951 w 578270"/>
              <a:gd name="connsiteY0" fmla="*/ 2274887 h 2274887"/>
              <a:gd name="connsiteX1" fmla="*/ 0 w 578270"/>
              <a:gd name="connsiteY1" fmla="*/ 0 h 2274887"/>
              <a:gd name="connsiteX2" fmla="*/ 290948 w 578270"/>
              <a:gd name="connsiteY2" fmla="*/ 1690262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323800 w 578270"/>
              <a:gd name="connsiteY2" fmla="*/ 183262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290947 w 578270"/>
              <a:gd name="connsiteY2" fmla="*/ 1942133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16882 w 578270"/>
              <a:gd name="connsiteY2" fmla="*/ 218305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468761"/>
              <a:gd name="connsiteY0" fmla="*/ 2485655 h 2491060"/>
              <a:gd name="connsiteX1" fmla="*/ 0 w 468761"/>
              <a:gd name="connsiteY1" fmla="*/ 0 h 2491060"/>
              <a:gd name="connsiteX2" fmla="*/ 400456 w 468761"/>
              <a:gd name="connsiteY2" fmla="*/ 2339778 h 2491060"/>
              <a:gd name="connsiteX3" fmla="*/ 468761 w 468761"/>
              <a:gd name="connsiteY3" fmla="*/ 2491060 h 2491060"/>
              <a:gd name="connsiteX4" fmla="*/ 10951 w 468761"/>
              <a:gd name="connsiteY4" fmla="*/ 2485655 h 2491060"/>
              <a:gd name="connsiteX0" fmla="*/ 32853 w 490663"/>
              <a:gd name="connsiteY0" fmla="*/ 3058512 h 3063917"/>
              <a:gd name="connsiteX1" fmla="*/ 0 w 490663"/>
              <a:gd name="connsiteY1" fmla="*/ 0 h 3063917"/>
              <a:gd name="connsiteX2" fmla="*/ 422358 w 490663"/>
              <a:gd name="connsiteY2" fmla="*/ 2912635 h 3063917"/>
              <a:gd name="connsiteX3" fmla="*/ 490663 w 490663"/>
              <a:gd name="connsiteY3" fmla="*/ 3063917 h 3063917"/>
              <a:gd name="connsiteX4" fmla="*/ 32853 w 490663"/>
              <a:gd name="connsiteY4" fmla="*/ 3058512 h 3063917"/>
              <a:gd name="connsiteX0" fmla="*/ 32853 w 2565859"/>
              <a:gd name="connsiteY0" fmla="*/ 3058512 h 3074726"/>
              <a:gd name="connsiteX1" fmla="*/ 0 w 2565859"/>
              <a:gd name="connsiteY1" fmla="*/ 0 h 3074726"/>
              <a:gd name="connsiteX2" fmla="*/ 422358 w 2565859"/>
              <a:gd name="connsiteY2" fmla="*/ 2912635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565859"/>
              <a:gd name="connsiteY0" fmla="*/ 3058512 h 3074726"/>
              <a:gd name="connsiteX1" fmla="*/ 0 w 2565859"/>
              <a:gd name="connsiteY1" fmla="*/ 0 h 3074726"/>
              <a:gd name="connsiteX2" fmla="*/ 1391512 w 2565859"/>
              <a:gd name="connsiteY2" fmla="*/ 1042742 h 3074726"/>
              <a:gd name="connsiteX3" fmla="*/ 2565859 w 2565859"/>
              <a:gd name="connsiteY3" fmla="*/ 3074726 h 3074726"/>
              <a:gd name="connsiteX4" fmla="*/ 32853 w 2565859"/>
              <a:gd name="connsiteY4" fmla="*/ 3058512 h 3074726"/>
              <a:gd name="connsiteX0" fmla="*/ 32853 w 2609663"/>
              <a:gd name="connsiteY0" fmla="*/ 3058512 h 3074726"/>
              <a:gd name="connsiteX1" fmla="*/ 0 w 2609663"/>
              <a:gd name="connsiteY1" fmla="*/ 0 h 3074726"/>
              <a:gd name="connsiteX2" fmla="*/ 1391512 w 2609663"/>
              <a:gd name="connsiteY2" fmla="*/ 1042742 h 3074726"/>
              <a:gd name="connsiteX3" fmla="*/ 2609663 w 2609663"/>
              <a:gd name="connsiteY3" fmla="*/ 3074726 h 3074726"/>
              <a:gd name="connsiteX4" fmla="*/ 32853 w 2609663"/>
              <a:gd name="connsiteY4" fmla="*/ 3058512 h 3074726"/>
              <a:gd name="connsiteX0" fmla="*/ 32853 w 2609663"/>
              <a:gd name="connsiteY0" fmla="*/ 3058512 h 3074726"/>
              <a:gd name="connsiteX1" fmla="*/ 0 w 2609663"/>
              <a:gd name="connsiteY1" fmla="*/ 0 h 3074726"/>
              <a:gd name="connsiteX2" fmla="*/ 1369610 w 2609663"/>
              <a:gd name="connsiteY2" fmla="*/ 1064360 h 3074726"/>
              <a:gd name="connsiteX3" fmla="*/ 2609663 w 2609663"/>
              <a:gd name="connsiteY3" fmla="*/ 3074726 h 3074726"/>
              <a:gd name="connsiteX4" fmla="*/ 32853 w 2609663"/>
              <a:gd name="connsiteY4" fmla="*/ 3058512 h 3074726"/>
              <a:gd name="connsiteX0" fmla="*/ 32853 w 2609663"/>
              <a:gd name="connsiteY0" fmla="*/ 3058512 h 3589124"/>
              <a:gd name="connsiteX1" fmla="*/ 0 w 2609663"/>
              <a:gd name="connsiteY1" fmla="*/ 0 h 3589124"/>
              <a:gd name="connsiteX2" fmla="*/ 296421 w 2609663"/>
              <a:gd name="connsiteY2" fmla="*/ 2955870 h 3589124"/>
              <a:gd name="connsiteX3" fmla="*/ 2609663 w 2609663"/>
              <a:gd name="connsiteY3" fmla="*/ 3074726 h 3589124"/>
              <a:gd name="connsiteX4" fmla="*/ 32853 w 2609663"/>
              <a:gd name="connsiteY4" fmla="*/ 3058512 h 3589124"/>
              <a:gd name="connsiteX0" fmla="*/ 32853 w 2609663"/>
              <a:gd name="connsiteY0" fmla="*/ 3058512 h 3135452"/>
              <a:gd name="connsiteX1" fmla="*/ 0 w 2609663"/>
              <a:gd name="connsiteY1" fmla="*/ 0 h 3135452"/>
              <a:gd name="connsiteX2" fmla="*/ 296421 w 2609663"/>
              <a:gd name="connsiteY2" fmla="*/ 2955870 h 3135452"/>
              <a:gd name="connsiteX3" fmla="*/ 2609663 w 2609663"/>
              <a:gd name="connsiteY3" fmla="*/ 3074726 h 3135452"/>
              <a:gd name="connsiteX4" fmla="*/ 32853 w 2609663"/>
              <a:gd name="connsiteY4" fmla="*/ 3058512 h 3135452"/>
              <a:gd name="connsiteX0" fmla="*/ 32853 w 1928868"/>
              <a:gd name="connsiteY0" fmla="*/ 3058512 h 3145448"/>
              <a:gd name="connsiteX1" fmla="*/ 0 w 1928868"/>
              <a:gd name="connsiteY1" fmla="*/ 0 h 3145448"/>
              <a:gd name="connsiteX2" fmla="*/ 296421 w 1928868"/>
              <a:gd name="connsiteY2" fmla="*/ 2955870 h 3145448"/>
              <a:gd name="connsiteX3" fmla="*/ 1618606 w 1928868"/>
              <a:gd name="connsiteY3" fmla="*/ 3101748 h 3145448"/>
              <a:gd name="connsiteX4" fmla="*/ 32853 w 1928868"/>
              <a:gd name="connsiteY4" fmla="*/ 3058512 h 3145448"/>
              <a:gd name="connsiteX0" fmla="*/ 32853 w 1700029"/>
              <a:gd name="connsiteY0" fmla="*/ 3058512 h 3101748"/>
              <a:gd name="connsiteX1" fmla="*/ 0 w 1700029"/>
              <a:gd name="connsiteY1" fmla="*/ 0 h 3101748"/>
              <a:gd name="connsiteX2" fmla="*/ 296421 w 1700029"/>
              <a:gd name="connsiteY2" fmla="*/ 2955870 h 3101748"/>
              <a:gd name="connsiteX3" fmla="*/ 1618606 w 1700029"/>
              <a:gd name="connsiteY3" fmla="*/ 3101748 h 3101748"/>
              <a:gd name="connsiteX4" fmla="*/ 32853 w 1700029"/>
              <a:gd name="connsiteY4" fmla="*/ 3058512 h 3101748"/>
              <a:gd name="connsiteX0" fmla="*/ 32853 w 1700029"/>
              <a:gd name="connsiteY0" fmla="*/ 3058512 h 3101748"/>
              <a:gd name="connsiteX1" fmla="*/ 0 w 1700029"/>
              <a:gd name="connsiteY1" fmla="*/ 0 h 3101748"/>
              <a:gd name="connsiteX2" fmla="*/ 296421 w 1700029"/>
              <a:gd name="connsiteY2" fmla="*/ 2955870 h 3101748"/>
              <a:gd name="connsiteX3" fmla="*/ 1618606 w 1700029"/>
              <a:gd name="connsiteY3" fmla="*/ 3101748 h 3101748"/>
              <a:gd name="connsiteX4" fmla="*/ 32853 w 1700029"/>
              <a:gd name="connsiteY4" fmla="*/ 3058512 h 3101748"/>
              <a:gd name="connsiteX0" fmla="*/ 32853 w 1630629"/>
              <a:gd name="connsiteY0" fmla="*/ 3058512 h 3257074"/>
              <a:gd name="connsiteX1" fmla="*/ 0 w 1630629"/>
              <a:gd name="connsiteY1" fmla="*/ 0 h 3257074"/>
              <a:gd name="connsiteX2" fmla="*/ 296421 w 1630629"/>
              <a:gd name="connsiteY2" fmla="*/ 2955870 h 3257074"/>
              <a:gd name="connsiteX3" fmla="*/ 1618606 w 1630629"/>
              <a:gd name="connsiteY3" fmla="*/ 3101748 h 3257074"/>
              <a:gd name="connsiteX4" fmla="*/ 32853 w 1630629"/>
              <a:gd name="connsiteY4" fmla="*/ 3058512 h 3257074"/>
              <a:gd name="connsiteX0" fmla="*/ 32853 w 1693206"/>
              <a:gd name="connsiteY0" fmla="*/ 3058512 h 3101748"/>
              <a:gd name="connsiteX1" fmla="*/ 0 w 1693206"/>
              <a:gd name="connsiteY1" fmla="*/ 0 h 3101748"/>
              <a:gd name="connsiteX2" fmla="*/ 296421 w 1693206"/>
              <a:gd name="connsiteY2" fmla="*/ 2955870 h 3101748"/>
              <a:gd name="connsiteX3" fmla="*/ 1618606 w 1693206"/>
              <a:gd name="connsiteY3" fmla="*/ 3101748 h 3101748"/>
              <a:gd name="connsiteX4" fmla="*/ 32853 w 1693206"/>
              <a:gd name="connsiteY4" fmla="*/ 3058512 h 3101748"/>
              <a:gd name="connsiteX0" fmla="*/ 32853 w 1693206"/>
              <a:gd name="connsiteY0" fmla="*/ 3058512 h 3101748"/>
              <a:gd name="connsiteX1" fmla="*/ 0 w 1693206"/>
              <a:gd name="connsiteY1" fmla="*/ 0 h 3101748"/>
              <a:gd name="connsiteX2" fmla="*/ 296421 w 1693206"/>
              <a:gd name="connsiteY2" fmla="*/ 2955870 h 3101748"/>
              <a:gd name="connsiteX3" fmla="*/ 1618606 w 1693206"/>
              <a:gd name="connsiteY3" fmla="*/ 3101748 h 3101748"/>
              <a:gd name="connsiteX4" fmla="*/ 32853 w 1693206"/>
              <a:gd name="connsiteY4" fmla="*/ 3058512 h 3101748"/>
              <a:gd name="connsiteX0" fmla="*/ 32853 w 1658199"/>
              <a:gd name="connsiteY0" fmla="*/ 3058512 h 3080131"/>
              <a:gd name="connsiteX1" fmla="*/ 0 w 1658199"/>
              <a:gd name="connsiteY1" fmla="*/ 0 h 3080131"/>
              <a:gd name="connsiteX2" fmla="*/ 296421 w 1658199"/>
              <a:gd name="connsiteY2" fmla="*/ 2955870 h 3080131"/>
              <a:gd name="connsiteX3" fmla="*/ 1525523 w 1658199"/>
              <a:gd name="connsiteY3" fmla="*/ 3080131 h 3080131"/>
              <a:gd name="connsiteX4" fmla="*/ 32853 w 1658199"/>
              <a:gd name="connsiteY4" fmla="*/ 3058512 h 3080131"/>
              <a:gd name="connsiteX0" fmla="*/ 32853 w 1658199"/>
              <a:gd name="connsiteY0" fmla="*/ 3058512 h 3080131"/>
              <a:gd name="connsiteX1" fmla="*/ 0 w 1658199"/>
              <a:gd name="connsiteY1" fmla="*/ 0 h 3080131"/>
              <a:gd name="connsiteX2" fmla="*/ 296421 w 1658199"/>
              <a:gd name="connsiteY2" fmla="*/ 2955870 h 3080131"/>
              <a:gd name="connsiteX3" fmla="*/ 1525523 w 1658199"/>
              <a:gd name="connsiteY3" fmla="*/ 3080131 h 3080131"/>
              <a:gd name="connsiteX4" fmla="*/ 32853 w 1658199"/>
              <a:gd name="connsiteY4" fmla="*/ 3058512 h 3080131"/>
              <a:gd name="connsiteX0" fmla="*/ 32853 w 1775103"/>
              <a:gd name="connsiteY0" fmla="*/ 3058512 h 3080131"/>
              <a:gd name="connsiteX1" fmla="*/ 0 w 1775103"/>
              <a:gd name="connsiteY1" fmla="*/ 0 h 3080131"/>
              <a:gd name="connsiteX2" fmla="*/ 296421 w 1775103"/>
              <a:gd name="connsiteY2" fmla="*/ 2955870 h 3080131"/>
              <a:gd name="connsiteX3" fmla="*/ 1525523 w 1775103"/>
              <a:gd name="connsiteY3" fmla="*/ 3080131 h 3080131"/>
              <a:gd name="connsiteX4" fmla="*/ 32853 w 177510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32853 w 1525523"/>
              <a:gd name="connsiteY0" fmla="*/ 3058512 h 3080131"/>
              <a:gd name="connsiteX1" fmla="*/ 0 w 1525523"/>
              <a:gd name="connsiteY1" fmla="*/ 0 h 3080131"/>
              <a:gd name="connsiteX2" fmla="*/ 296421 w 1525523"/>
              <a:gd name="connsiteY2" fmla="*/ 2955870 h 3080131"/>
              <a:gd name="connsiteX3" fmla="*/ 1525523 w 1525523"/>
              <a:gd name="connsiteY3" fmla="*/ 3080131 h 3080131"/>
              <a:gd name="connsiteX4" fmla="*/ 32853 w 1525523"/>
              <a:gd name="connsiteY4" fmla="*/ 3058512 h 3080131"/>
              <a:gd name="connsiteX0" fmla="*/ 10952 w 1503622"/>
              <a:gd name="connsiteY0" fmla="*/ 243182 h 297543"/>
              <a:gd name="connsiteX1" fmla="*/ 0 w 1503622"/>
              <a:gd name="connsiteY1" fmla="*/ 54362 h 297543"/>
              <a:gd name="connsiteX2" fmla="*/ 274520 w 1503622"/>
              <a:gd name="connsiteY2" fmla="*/ 140540 h 297543"/>
              <a:gd name="connsiteX3" fmla="*/ 1503622 w 1503622"/>
              <a:gd name="connsiteY3" fmla="*/ 264801 h 297543"/>
              <a:gd name="connsiteX4" fmla="*/ 10952 w 1503622"/>
              <a:gd name="connsiteY4" fmla="*/ 243182 h 297543"/>
              <a:gd name="connsiteX0" fmla="*/ 11190 w 1503860"/>
              <a:gd name="connsiteY0" fmla="*/ 368311 h 410344"/>
              <a:gd name="connsiteX1" fmla="*/ 238 w 1503860"/>
              <a:gd name="connsiteY1" fmla="*/ 179491 h 410344"/>
              <a:gd name="connsiteX2" fmla="*/ 274758 w 1503860"/>
              <a:gd name="connsiteY2" fmla="*/ 265669 h 410344"/>
              <a:gd name="connsiteX3" fmla="*/ 1503860 w 1503860"/>
              <a:gd name="connsiteY3" fmla="*/ 389930 h 410344"/>
              <a:gd name="connsiteX4" fmla="*/ 11190 w 1503860"/>
              <a:gd name="connsiteY4" fmla="*/ 368311 h 410344"/>
              <a:gd name="connsiteX0" fmla="*/ 11190 w 1503860"/>
              <a:gd name="connsiteY0" fmla="*/ 368311 h 389930"/>
              <a:gd name="connsiteX1" fmla="*/ 238 w 1503860"/>
              <a:gd name="connsiteY1" fmla="*/ 179491 h 389930"/>
              <a:gd name="connsiteX2" fmla="*/ 274758 w 1503860"/>
              <a:gd name="connsiteY2" fmla="*/ 265669 h 389930"/>
              <a:gd name="connsiteX3" fmla="*/ 1503860 w 1503860"/>
              <a:gd name="connsiteY3" fmla="*/ 389930 h 389930"/>
              <a:gd name="connsiteX4" fmla="*/ 11190 w 1503860"/>
              <a:gd name="connsiteY4" fmla="*/ 368311 h 389930"/>
              <a:gd name="connsiteX0" fmla="*/ 11030 w 1503700"/>
              <a:gd name="connsiteY0" fmla="*/ 188820 h 210439"/>
              <a:gd name="connsiteX1" fmla="*/ 78 w 1503700"/>
              <a:gd name="connsiteY1" fmla="*/ 0 h 210439"/>
              <a:gd name="connsiteX2" fmla="*/ 274598 w 1503700"/>
              <a:gd name="connsiteY2" fmla="*/ 86178 h 210439"/>
              <a:gd name="connsiteX3" fmla="*/ 1503700 w 1503700"/>
              <a:gd name="connsiteY3" fmla="*/ 210439 h 210439"/>
              <a:gd name="connsiteX4" fmla="*/ 11030 w 1503700"/>
              <a:gd name="connsiteY4" fmla="*/ 188820 h 210439"/>
              <a:gd name="connsiteX0" fmla="*/ 11045 w 1503715"/>
              <a:gd name="connsiteY0" fmla="*/ 188820 h 210439"/>
              <a:gd name="connsiteX1" fmla="*/ 93 w 1503715"/>
              <a:gd name="connsiteY1" fmla="*/ 0 h 210439"/>
              <a:gd name="connsiteX2" fmla="*/ 274613 w 1503715"/>
              <a:gd name="connsiteY2" fmla="*/ 86178 h 210439"/>
              <a:gd name="connsiteX3" fmla="*/ 1503715 w 1503715"/>
              <a:gd name="connsiteY3" fmla="*/ 210439 h 210439"/>
              <a:gd name="connsiteX4" fmla="*/ 11045 w 1503715"/>
              <a:gd name="connsiteY4" fmla="*/ 188820 h 210439"/>
              <a:gd name="connsiteX0" fmla="*/ 161 w 1503782"/>
              <a:gd name="connsiteY0" fmla="*/ 188820 h 210439"/>
              <a:gd name="connsiteX1" fmla="*/ 160 w 1503782"/>
              <a:gd name="connsiteY1" fmla="*/ 0 h 210439"/>
              <a:gd name="connsiteX2" fmla="*/ 274680 w 1503782"/>
              <a:gd name="connsiteY2" fmla="*/ 86178 h 210439"/>
              <a:gd name="connsiteX3" fmla="*/ 1503782 w 1503782"/>
              <a:gd name="connsiteY3" fmla="*/ 210439 h 210439"/>
              <a:gd name="connsiteX4" fmla="*/ 161 w 1503782"/>
              <a:gd name="connsiteY4" fmla="*/ 188820 h 210439"/>
              <a:gd name="connsiteX0" fmla="*/ 1 w 1503622"/>
              <a:gd name="connsiteY0" fmla="*/ 188820 h 210439"/>
              <a:gd name="connsiteX1" fmla="*/ 0 w 1503622"/>
              <a:gd name="connsiteY1" fmla="*/ 0 h 210439"/>
              <a:gd name="connsiteX2" fmla="*/ 274520 w 1503622"/>
              <a:gd name="connsiteY2" fmla="*/ 86178 h 210439"/>
              <a:gd name="connsiteX3" fmla="*/ 1503622 w 1503622"/>
              <a:gd name="connsiteY3" fmla="*/ 210439 h 210439"/>
              <a:gd name="connsiteX4" fmla="*/ 1 w 1503622"/>
              <a:gd name="connsiteY4" fmla="*/ 188820 h 210439"/>
              <a:gd name="connsiteX0" fmla="*/ 1 w 1503622"/>
              <a:gd name="connsiteY0" fmla="*/ 188820 h 210439"/>
              <a:gd name="connsiteX1" fmla="*/ 0 w 1503622"/>
              <a:gd name="connsiteY1" fmla="*/ 0 h 210439"/>
              <a:gd name="connsiteX2" fmla="*/ 274520 w 1503622"/>
              <a:gd name="connsiteY2" fmla="*/ 86178 h 210439"/>
              <a:gd name="connsiteX3" fmla="*/ 1503622 w 1503622"/>
              <a:gd name="connsiteY3" fmla="*/ 210439 h 210439"/>
              <a:gd name="connsiteX4" fmla="*/ 1 w 1503622"/>
              <a:gd name="connsiteY4" fmla="*/ 188820 h 21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622" h="210439">
                <a:moveTo>
                  <a:pt x="1" y="188820"/>
                </a:moveTo>
                <a:cubicBezTo>
                  <a:pt x="12778" y="127681"/>
                  <a:pt x="14602" y="115182"/>
                  <a:pt x="0" y="0"/>
                </a:cubicBezTo>
                <a:cubicBezTo>
                  <a:pt x="135311" y="59111"/>
                  <a:pt x="144685" y="37874"/>
                  <a:pt x="274520" y="86178"/>
                </a:cubicBezTo>
                <a:cubicBezTo>
                  <a:pt x="700647" y="172636"/>
                  <a:pt x="858478" y="156409"/>
                  <a:pt x="1503622" y="210439"/>
                </a:cubicBezTo>
                <a:lnTo>
                  <a:pt x="1" y="188820"/>
                </a:lnTo>
                <a:close/>
              </a:path>
            </a:pathLst>
          </a:custGeom>
          <a:gradFill>
            <a:gsLst>
              <a:gs pos="0">
                <a:schemeClr val="accent4">
                  <a:tint val="50000"/>
                  <a:satMod val="300000"/>
                </a:schemeClr>
              </a:gs>
              <a:gs pos="100000">
                <a:srgbClr val="CDBAEA"/>
              </a:gs>
            </a:gsLst>
          </a:gra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6CE9A821-6CC9-42DD-A32A-F37065C27959}"/>
              </a:ext>
            </a:extLst>
          </p:cNvPr>
          <p:cNvSpPr/>
          <p:nvPr/>
        </p:nvSpPr>
        <p:spPr>
          <a:xfrm flipH="1">
            <a:off x="1724071" y="2209672"/>
            <a:ext cx="3840888" cy="3392554"/>
          </a:xfrm>
          <a:custGeom>
            <a:avLst/>
            <a:gdLst>
              <a:gd name="connsiteX0" fmla="*/ 0 w 627738"/>
              <a:gd name="connsiteY0" fmla="*/ 1023844 h 1023844"/>
              <a:gd name="connsiteX1" fmla="*/ 0 w 627738"/>
              <a:gd name="connsiteY1" fmla="*/ 0 h 1023844"/>
              <a:gd name="connsiteX2" fmla="*/ 627738 w 627738"/>
              <a:gd name="connsiteY2" fmla="*/ 1023844 h 1023844"/>
              <a:gd name="connsiteX3" fmla="*/ 0 w 627738"/>
              <a:gd name="connsiteY3" fmla="*/ 1023844 h 1023844"/>
              <a:gd name="connsiteX0" fmla="*/ 0 w 627738"/>
              <a:gd name="connsiteY0" fmla="*/ 1023844 h 1023844"/>
              <a:gd name="connsiteX1" fmla="*/ 0 w 627738"/>
              <a:gd name="connsiteY1" fmla="*/ 0 h 1023844"/>
              <a:gd name="connsiteX2" fmla="*/ 177412 w 627738"/>
              <a:gd name="connsiteY2" fmla="*/ 839567 h 1023844"/>
              <a:gd name="connsiteX3" fmla="*/ 627738 w 627738"/>
              <a:gd name="connsiteY3" fmla="*/ 1023844 h 1023844"/>
              <a:gd name="connsiteX4" fmla="*/ 0 w 627738"/>
              <a:gd name="connsiteY4" fmla="*/ 1023844 h 1023844"/>
              <a:gd name="connsiteX0" fmla="*/ 0 w 627738"/>
              <a:gd name="connsiteY0" fmla="*/ 1023844 h 1023844"/>
              <a:gd name="connsiteX1" fmla="*/ 0 w 627738"/>
              <a:gd name="connsiteY1" fmla="*/ 0 h 1023844"/>
              <a:gd name="connsiteX2" fmla="*/ 259543 w 627738"/>
              <a:gd name="connsiteY2" fmla="*/ 861468 h 1023844"/>
              <a:gd name="connsiteX3" fmla="*/ 627738 w 627738"/>
              <a:gd name="connsiteY3" fmla="*/ 1023844 h 1023844"/>
              <a:gd name="connsiteX4" fmla="*/ 0 w 627738"/>
              <a:gd name="connsiteY4" fmla="*/ 1023844 h 1023844"/>
              <a:gd name="connsiteX0" fmla="*/ 0 w 627738"/>
              <a:gd name="connsiteY0" fmla="*/ 882492 h 882492"/>
              <a:gd name="connsiteX1" fmla="*/ 21909 w 627738"/>
              <a:gd name="connsiteY1" fmla="*/ 0 h 882492"/>
              <a:gd name="connsiteX2" fmla="*/ 259543 w 627738"/>
              <a:gd name="connsiteY2" fmla="*/ 720116 h 882492"/>
              <a:gd name="connsiteX3" fmla="*/ 627738 w 627738"/>
              <a:gd name="connsiteY3" fmla="*/ 882492 h 882492"/>
              <a:gd name="connsiteX4" fmla="*/ 0 w 627738"/>
              <a:gd name="connsiteY4" fmla="*/ 882492 h 882492"/>
              <a:gd name="connsiteX0" fmla="*/ 27385 w 605829"/>
              <a:gd name="connsiteY0" fmla="*/ 882492 h 882492"/>
              <a:gd name="connsiteX1" fmla="*/ 0 w 605829"/>
              <a:gd name="connsiteY1" fmla="*/ 0 h 882492"/>
              <a:gd name="connsiteX2" fmla="*/ 237634 w 605829"/>
              <a:gd name="connsiteY2" fmla="*/ 720116 h 882492"/>
              <a:gd name="connsiteX3" fmla="*/ 605829 w 605829"/>
              <a:gd name="connsiteY3" fmla="*/ 882492 h 882492"/>
              <a:gd name="connsiteX4" fmla="*/ 27385 w 605829"/>
              <a:gd name="connsiteY4" fmla="*/ 882492 h 882492"/>
              <a:gd name="connsiteX0" fmla="*/ 16432 w 594876"/>
              <a:gd name="connsiteY0" fmla="*/ 776478 h 776478"/>
              <a:gd name="connsiteX1" fmla="*/ 0 w 594876"/>
              <a:gd name="connsiteY1" fmla="*/ 0 h 776478"/>
              <a:gd name="connsiteX2" fmla="*/ 226681 w 594876"/>
              <a:gd name="connsiteY2" fmla="*/ 614102 h 776478"/>
              <a:gd name="connsiteX3" fmla="*/ 594876 w 594876"/>
              <a:gd name="connsiteY3" fmla="*/ 776478 h 776478"/>
              <a:gd name="connsiteX4" fmla="*/ 16432 w 594876"/>
              <a:gd name="connsiteY4" fmla="*/ 776478 h 776478"/>
              <a:gd name="connsiteX0" fmla="*/ 16432 w 594876"/>
              <a:gd name="connsiteY0" fmla="*/ 776478 h 776478"/>
              <a:gd name="connsiteX1" fmla="*/ 0 w 594876"/>
              <a:gd name="connsiteY1" fmla="*/ 0 h 776478"/>
              <a:gd name="connsiteX2" fmla="*/ 275976 w 594876"/>
              <a:gd name="connsiteY2" fmla="*/ 649440 h 776478"/>
              <a:gd name="connsiteX3" fmla="*/ 594876 w 594876"/>
              <a:gd name="connsiteY3" fmla="*/ 776478 h 776478"/>
              <a:gd name="connsiteX4" fmla="*/ 16432 w 594876"/>
              <a:gd name="connsiteY4" fmla="*/ 776478 h 776478"/>
              <a:gd name="connsiteX0" fmla="*/ 16432 w 512719"/>
              <a:gd name="connsiteY0" fmla="*/ 776478 h 776478"/>
              <a:gd name="connsiteX1" fmla="*/ 0 w 512719"/>
              <a:gd name="connsiteY1" fmla="*/ 0 h 776478"/>
              <a:gd name="connsiteX2" fmla="*/ 275976 w 512719"/>
              <a:gd name="connsiteY2" fmla="*/ 649440 h 776478"/>
              <a:gd name="connsiteX3" fmla="*/ 512719 w 512719"/>
              <a:gd name="connsiteY3" fmla="*/ 758809 h 776478"/>
              <a:gd name="connsiteX4" fmla="*/ 16432 w 512719"/>
              <a:gd name="connsiteY4" fmla="*/ 776478 h 776478"/>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5478 w 511718"/>
              <a:gd name="connsiteY0" fmla="*/ 705802 h 716570"/>
              <a:gd name="connsiteX1" fmla="*/ 0 w 511718"/>
              <a:gd name="connsiteY1" fmla="*/ 0 h 716570"/>
              <a:gd name="connsiteX2" fmla="*/ 265022 w 511718"/>
              <a:gd name="connsiteY2" fmla="*/ 578764 h 716570"/>
              <a:gd name="connsiteX3" fmla="*/ 511718 w 511718"/>
              <a:gd name="connsiteY3" fmla="*/ 716570 h 716570"/>
              <a:gd name="connsiteX4" fmla="*/ 5478 w 511718"/>
              <a:gd name="connsiteY4" fmla="*/ 705802 h 716570"/>
              <a:gd name="connsiteX0" fmla="*/ 5478 w 511718"/>
              <a:gd name="connsiteY0" fmla="*/ 705802 h 716570"/>
              <a:gd name="connsiteX1" fmla="*/ 0 w 511718"/>
              <a:gd name="connsiteY1" fmla="*/ 0 h 716570"/>
              <a:gd name="connsiteX2" fmla="*/ 299858 w 511718"/>
              <a:gd name="connsiteY2" fmla="*/ 578764 h 716570"/>
              <a:gd name="connsiteX3" fmla="*/ 511718 w 511718"/>
              <a:gd name="connsiteY3" fmla="*/ 716570 h 716570"/>
              <a:gd name="connsiteX4" fmla="*/ 5478 w 511718"/>
              <a:gd name="connsiteY4" fmla="*/ 705802 h 716570"/>
              <a:gd name="connsiteX0" fmla="*/ 2160 w 508400"/>
              <a:gd name="connsiteY0" fmla="*/ 667886 h 678654"/>
              <a:gd name="connsiteX1" fmla="*/ 0 w 508400"/>
              <a:gd name="connsiteY1" fmla="*/ 0 h 678654"/>
              <a:gd name="connsiteX2" fmla="*/ 296540 w 508400"/>
              <a:gd name="connsiteY2" fmla="*/ 540848 h 678654"/>
              <a:gd name="connsiteX3" fmla="*/ 508400 w 508400"/>
              <a:gd name="connsiteY3" fmla="*/ 678654 h 678654"/>
              <a:gd name="connsiteX4" fmla="*/ 2160 w 508400"/>
              <a:gd name="connsiteY4" fmla="*/ 667886 h 678654"/>
              <a:gd name="connsiteX0" fmla="*/ 15431 w 521671"/>
              <a:gd name="connsiteY0" fmla="*/ 5871986 h 5882754"/>
              <a:gd name="connsiteX1" fmla="*/ 0 w 521671"/>
              <a:gd name="connsiteY1" fmla="*/ 0 h 5882754"/>
              <a:gd name="connsiteX2" fmla="*/ 309811 w 521671"/>
              <a:gd name="connsiteY2" fmla="*/ 5744948 h 5882754"/>
              <a:gd name="connsiteX3" fmla="*/ 521671 w 521671"/>
              <a:gd name="connsiteY3" fmla="*/ 5882754 h 5882754"/>
              <a:gd name="connsiteX4" fmla="*/ 15431 w 521671"/>
              <a:gd name="connsiteY4" fmla="*/ 5871986 h 5882754"/>
              <a:gd name="connsiteX0" fmla="*/ 15431 w 1163653"/>
              <a:gd name="connsiteY0" fmla="*/ 5871986 h 5873274"/>
              <a:gd name="connsiteX1" fmla="*/ 0 w 1163653"/>
              <a:gd name="connsiteY1" fmla="*/ 0 h 5873274"/>
              <a:gd name="connsiteX2" fmla="*/ 309811 w 1163653"/>
              <a:gd name="connsiteY2" fmla="*/ 5744948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69785 w 1163653"/>
              <a:gd name="connsiteY2" fmla="*/ 2247111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69785 w 1163653"/>
              <a:gd name="connsiteY2" fmla="*/ 2247111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43243 w 1163653"/>
              <a:gd name="connsiteY2" fmla="*/ 2123881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43243 w 1163653"/>
              <a:gd name="connsiteY2" fmla="*/ 2123881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43243 w 1163653"/>
              <a:gd name="connsiteY2" fmla="*/ 2123881 h 5873274"/>
              <a:gd name="connsiteX3" fmla="*/ 1163653 w 1163653"/>
              <a:gd name="connsiteY3" fmla="*/ 5873274 h 5873274"/>
              <a:gd name="connsiteX4" fmla="*/ 15431 w 1163653"/>
              <a:gd name="connsiteY4" fmla="*/ 5871986 h 5873274"/>
              <a:gd name="connsiteX0" fmla="*/ 15431 w 1163653"/>
              <a:gd name="connsiteY0" fmla="*/ 5871986 h 5873274"/>
              <a:gd name="connsiteX1" fmla="*/ 0 w 1163653"/>
              <a:gd name="connsiteY1" fmla="*/ 0 h 5873274"/>
              <a:gd name="connsiteX2" fmla="*/ 643243 w 1163653"/>
              <a:gd name="connsiteY2" fmla="*/ 2123881 h 5873274"/>
              <a:gd name="connsiteX3" fmla="*/ 1163653 w 1163653"/>
              <a:gd name="connsiteY3" fmla="*/ 5873274 h 5873274"/>
              <a:gd name="connsiteX4" fmla="*/ 15431 w 1163653"/>
              <a:gd name="connsiteY4" fmla="*/ 5871986 h 5873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653" h="5873274">
                <a:moveTo>
                  <a:pt x="15431" y="5871986"/>
                </a:moveTo>
                <a:cubicBezTo>
                  <a:pt x="10287" y="3914657"/>
                  <a:pt x="5144" y="1957329"/>
                  <a:pt x="0" y="0"/>
                </a:cubicBezTo>
                <a:cubicBezTo>
                  <a:pt x="82854" y="264751"/>
                  <a:pt x="341732" y="526881"/>
                  <a:pt x="643243" y="2123881"/>
                </a:cubicBezTo>
                <a:cubicBezTo>
                  <a:pt x="934493" y="3601182"/>
                  <a:pt x="1010089" y="4595040"/>
                  <a:pt x="1163653" y="5873274"/>
                </a:cubicBezTo>
                <a:lnTo>
                  <a:pt x="15431" y="5871986"/>
                </a:lnTo>
                <a:close/>
              </a:path>
            </a:pathLst>
          </a:cu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E5DBEED7-25F4-4B77-B7D0-32CF5205804D}"/>
              </a:ext>
            </a:extLst>
          </p:cNvPr>
          <p:cNvSpPr txBox="1"/>
          <p:nvPr/>
        </p:nvSpPr>
        <p:spPr>
          <a:xfrm>
            <a:off x="6121034" y="2276872"/>
            <a:ext cx="1404167" cy="830997"/>
          </a:xfrm>
          <a:prstGeom prst="rect">
            <a:avLst/>
          </a:prstGeom>
          <a:noFill/>
        </p:spPr>
        <p:txBody>
          <a:bodyPr wrap="none" rtlCol="0">
            <a:spAutoFit/>
          </a:bodyPr>
          <a:lstStyle/>
          <a:p>
            <a:pPr algn="ctr"/>
            <a:r>
              <a:rPr lang="en-US" dirty="0"/>
              <a:t>False</a:t>
            </a:r>
            <a:br>
              <a:rPr lang="en-US" dirty="0"/>
            </a:br>
            <a:r>
              <a:rPr lang="en-US" dirty="0"/>
              <a:t>Negatives</a:t>
            </a:r>
          </a:p>
        </p:txBody>
      </p:sp>
      <p:sp>
        <p:nvSpPr>
          <p:cNvPr id="12" name="TextBox 11">
            <a:extLst>
              <a:ext uri="{FF2B5EF4-FFF2-40B4-BE49-F238E27FC236}">
                <a16:creationId xmlns:a16="http://schemas.microsoft.com/office/drawing/2014/main" id="{A6825301-707E-4A72-BACF-2537D9035BA9}"/>
              </a:ext>
            </a:extLst>
          </p:cNvPr>
          <p:cNvSpPr txBox="1"/>
          <p:nvPr/>
        </p:nvSpPr>
        <p:spPr>
          <a:xfrm>
            <a:off x="3059832" y="3995389"/>
            <a:ext cx="1273555" cy="830997"/>
          </a:xfrm>
          <a:prstGeom prst="rect">
            <a:avLst/>
          </a:prstGeom>
          <a:noFill/>
        </p:spPr>
        <p:txBody>
          <a:bodyPr wrap="none" rtlCol="0">
            <a:spAutoFit/>
          </a:bodyPr>
          <a:lstStyle/>
          <a:p>
            <a:pPr algn="ctr"/>
            <a:r>
              <a:rPr lang="en-US" dirty="0"/>
              <a:t>False</a:t>
            </a:r>
            <a:br>
              <a:rPr lang="en-US" dirty="0"/>
            </a:br>
            <a:r>
              <a:rPr lang="en-US" dirty="0"/>
              <a:t>Positives</a:t>
            </a:r>
          </a:p>
        </p:txBody>
      </p:sp>
      <p:cxnSp>
        <p:nvCxnSpPr>
          <p:cNvPr id="11" name="Straight Arrow Connector 10">
            <a:extLst>
              <a:ext uri="{FF2B5EF4-FFF2-40B4-BE49-F238E27FC236}">
                <a16:creationId xmlns:a16="http://schemas.microsoft.com/office/drawing/2014/main" id="{4E130914-83A2-4950-921F-3A9552C12950}"/>
              </a:ext>
            </a:extLst>
          </p:cNvPr>
          <p:cNvCxnSpPr/>
          <p:nvPr/>
        </p:nvCxnSpPr>
        <p:spPr>
          <a:xfrm flipH="1" flipV="1">
            <a:off x="5724128" y="2100914"/>
            <a:ext cx="504056" cy="391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674E16C-7F38-4832-967E-4A25CA4E70CF}"/>
              </a:ext>
            </a:extLst>
          </p:cNvPr>
          <p:cNvSpPr txBox="1"/>
          <p:nvPr/>
        </p:nvSpPr>
        <p:spPr>
          <a:xfrm rot="19209481">
            <a:off x="2579092" y="2804052"/>
            <a:ext cx="1948610" cy="830997"/>
          </a:xfrm>
          <a:prstGeom prst="rect">
            <a:avLst/>
          </a:prstGeom>
          <a:noFill/>
        </p:spPr>
        <p:txBody>
          <a:bodyPr wrap="none" rtlCol="0">
            <a:spAutoFit/>
          </a:bodyPr>
          <a:lstStyle/>
          <a:p>
            <a:r>
              <a:rPr lang="en-US" dirty="0"/>
              <a:t>1 – (1-J(A, B))</a:t>
            </a:r>
            <a:r>
              <a:rPr lang="en-US" baseline="30000" dirty="0"/>
              <a:t>3</a:t>
            </a:r>
          </a:p>
          <a:p>
            <a:endParaRPr lang="en-US" dirty="0"/>
          </a:p>
        </p:txBody>
      </p:sp>
      <p:graphicFrame>
        <p:nvGraphicFramePr>
          <p:cNvPr id="9" name="Chart 8">
            <a:extLst>
              <a:ext uri="{FF2B5EF4-FFF2-40B4-BE49-F238E27FC236}">
                <a16:creationId xmlns:a16="http://schemas.microsoft.com/office/drawing/2014/main" id="{9D8FD861-D89F-4068-9713-46DF2898B927}"/>
              </a:ext>
            </a:extLst>
          </p:cNvPr>
          <p:cNvGraphicFramePr/>
          <p:nvPr>
            <p:extLst/>
          </p:nvPr>
        </p:nvGraphicFramePr>
        <p:xfrm>
          <a:off x="395536" y="1760635"/>
          <a:ext cx="8136904" cy="4960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0472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9D8FD861-D89F-4068-9713-46DF2898B927}"/>
              </a:ext>
            </a:extLst>
          </p:cNvPr>
          <p:cNvGraphicFramePr/>
          <p:nvPr>
            <p:extLst/>
          </p:nvPr>
        </p:nvGraphicFramePr>
        <p:xfrm>
          <a:off x="395536" y="1760635"/>
          <a:ext cx="8136904" cy="496083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97B6E8D-64CD-4142-A8C6-AF79286CE160}"/>
              </a:ext>
            </a:extLst>
          </p:cNvPr>
          <p:cNvSpPr>
            <a:spLocks noGrp="1"/>
          </p:cNvSpPr>
          <p:nvPr>
            <p:ph type="title"/>
          </p:nvPr>
        </p:nvSpPr>
        <p:spPr/>
        <p:txBody>
          <a:bodyPr/>
          <a:lstStyle/>
          <a:p>
            <a:r>
              <a:rPr lang="en-US" dirty="0"/>
              <a:t>Reduce False Answers – AND+OR</a:t>
            </a:r>
          </a:p>
        </p:txBody>
      </p:sp>
      <p:sp>
        <p:nvSpPr>
          <p:cNvPr id="3" name="Content Placeholder 2">
            <a:extLst>
              <a:ext uri="{FF2B5EF4-FFF2-40B4-BE49-F238E27FC236}">
                <a16:creationId xmlns:a16="http://schemas.microsoft.com/office/drawing/2014/main" id="{CEF592F5-F605-45D2-98E4-A1EFCF682C36}"/>
              </a:ext>
            </a:extLst>
          </p:cNvPr>
          <p:cNvSpPr>
            <a:spLocks noGrp="1"/>
          </p:cNvSpPr>
          <p:nvPr>
            <p:ph idx="1"/>
          </p:nvPr>
        </p:nvSpPr>
        <p:spPr>
          <a:xfrm>
            <a:off x="457200" y="1219200"/>
            <a:ext cx="8507288" cy="4906963"/>
          </a:xfrm>
        </p:spPr>
        <p:txBody>
          <a:bodyPr/>
          <a:lstStyle/>
          <a:p>
            <a:r>
              <a:rPr lang="en-US" dirty="0"/>
              <a:t>“similar” if any group matches in all </a:t>
            </a:r>
            <a:r>
              <a:rPr lang="en-US" dirty="0" err="1"/>
              <a:t>minhashes</a:t>
            </a:r>
            <a:endParaRPr lang="en-US" dirty="0"/>
          </a:p>
        </p:txBody>
      </p:sp>
      <p:sp>
        <p:nvSpPr>
          <p:cNvPr id="4" name="Slide Number Placeholder 3">
            <a:extLst>
              <a:ext uri="{FF2B5EF4-FFF2-40B4-BE49-F238E27FC236}">
                <a16:creationId xmlns:a16="http://schemas.microsoft.com/office/drawing/2014/main" id="{062E7B03-12CA-48D0-A077-E629165000E5}"/>
              </a:ext>
            </a:extLst>
          </p:cNvPr>
          <p:cNvSpPr>
            <a:spLocks noGrp="1"/>
          </p:cNvSpPr>
          <p:nvPr>
            <p:ph type="sldNum" sz="quarter" idx="12"/>
          </p:nvPr>
        </p:nvSpPr>
        <p:spPr/>
        <p:txBody>
          <a:bodyPr/>
          <a:lstStyle/>
          <a:p>
            <a:fld id="{35B54189-C436-47D0-AC37-8484B13A8E13}" type="slidenum">
              <a:rPr lang="en-US" smtClean="0"/>
              <a:pPr/>
              <a:t>59</a:t>
            </a:fld>
            <a:endParaRPr lang="en-US"/>
          </a:p>
        </p:txBody>
      </p:sp>
      <p:sp>
        <p:nvSpPr>
          <p:cNvPr id="5" name="TextBox 4">
            <a:extLst>
              <a:ext uri="{FF2B5EF4-FFF2-40B4-BE49-F238E27FC236}">
                <a16:creationId xmlns:a16="http://schemas.microsoft.com/office/drawing/2014/main" id="{44D0347D-1041-4205-97DE-D66BC6DA9AE6}"/>
              </a:ext>
            </a:extLst>
          </p:cNvPr>
          <p:cNvSpPr txBox="1"/>
          <p:nvPr/>
        </p:nvSpPr>
        <p:spPr>
          <a:xfrm>
            <a:off x="5590609" y="4119089"/>
            <a:ext cx="2503249" cy="830997"/>
          </a:xfrm>
          <a:prstGeom prst="rect">
            <a:avLst/>
          </a:prstGeom>
          <a:noFill/>
        </p:spPr>
        <p:txBody>
          <a:bodyPr wrap="none" rtlCol="0">
            <a:spAutoFit/>
          </a:bodyPr>
          <a:lstStyle/>
          <a:p>
            <a:r>
              <a:rPr lang="en-US" dirty="0"/>
              <a:t>1 – (1 - J(A, B)</a:t>
            </a:r>
            <a:r>
              <a:rPr lang="en-US" baseline="30000" dirty="0"/>
              <a:t>12</a:t>
            </a:r>
            <a:r>
              <a:rPr lang="en-US" dirty="0"/>
              <a:t>)</a:t>
            </a:r>
            <a:r>
              <a:rPr lang="en-US" baseline="30000" dirty="0"/>
              <a:t>512</a:t>
            </a:r>
          </a:p>
          <a:p>
            <a:endParaRPr lang="en-US" dirty="0"/>
          </a:p>
        </p:txBody>
      </p:sp>
      <p:sp>
        <p:nvSpPr>
          <p:cNvPr id="7" name="Isosceles Triangle 6">
            <a:extLst>
              <a:ext uri="{FF2B5EF4-FFF2-40B4-BE49-F238E27FC236}">
                <a16:creationId xmlns:a16="http://schemas.microsoft.com/office/drawing/2014/main" id="{A7E714FF-BAF3-444F-886E-91FC2061DE44}"/>
              </a:ext>
            </a:extLst>
          </p:cNvPr>
          <p:cNvSpPr/>
          <p:nvPr/>
        </p:nvSpPr>
        <p:spPr>
          <a:xfrm flipV="1">
            <a:off x="5600507" y="2010739"/>
            <a:ext cx="458864" cy="1045476"/>
          </a:xfrm>
          <a:custGeom>
            <a:avLst/>
            <a:gdLst>
              <a:gd name="connsiteX0" fmla="*/ 0 w 616598"/>
              <a:gd name="connsiteY0" fmla="*/ 2357019 h 2357019"/>
              <a:gd name="connsiteX1" fmla="*/ 0 w 616598"/>
              <a:gd name="connsiteY1" fmla="*/ 0 h 2357019"/>
              <a:gd name="connsiteX2" fmla="*/ 616598 w 616598"/>
              <a:gd name="connsiteY2" fmla="*/ 2357019 h 2357019"/>
              <a:gd name="connsiteX3" fmla="*/ 0 w 616598"/>
              <a:gd name="connsiteY3" fmla="*/ 2357019 h 2357019"/>
              <a:gd name="connsiteX0" fmla="*/ 0 w 616598"/>
              <a:gd name="connsiteY0" fmla="*/ 2357019 h 2357019"/>
              <a:gd name="connsiteX1" fmla="*/ 0 w 616598"/>
              <a:gd name="connsiteY1" fmla="*/ 0 h 2357019"/>
              <a:gd name="connsiteX2" fmla="*/ 318325 w 616598"/>
              <a:gd name="connsiteY2" fmla="*/ 1531475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19767 w 616598"/>
              <a:gd name="connsiteY2" fmla="*/ 1575278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41669 w 616598"/>
              <a:gd name="connsiteY2" fmla="*/ 1805247 h 2357019"/>
              <a:gd name="connsiteX3" fmla="*/ 616598 w 616598"/>
              <a:gd name="connsiteY3" fmla="*/ 2357019 h 2357019"/>
              <a:gd name="connsiteX4" fmla="*/ 0 w 616598"/>
              <a:gd name="connsiteY4" fmla="*/ 2357019 h 2357019"/>
              <a:gd name="connsiteX0" fmla="*/ 0 w 616598"/>
              <a:gd name="connsiteY0" fmla="*/ 2357019 h 2357019"/>
              <a:gd name="connsiteX1" fmla="*/ 0 w 616598"/>
              <a:gd name="connsiteY1" fmla="*/ 0 h 2357019"/>
              <a:gd name="connsiteX2" fmla="*/ 290948 w 616598"/>
              <a:gd name="connsiteY2" fmla="*/ 1772394 h 2357019"/>
              <a:gd name="connsiteX3" fmla="*/ 616598 w 616598"/>
              <a:gd name="connsiteY3" fmla="*/ 2357019 h 2357019"/>
              <a:gd name="connsiteX4" fmla="*/ 0 w 616598"/>
              <a:gd name="connsiteY4" fmla="*/ 2357019 h 2357019"/>
              <a:gd name="connsiteX0" fmla="*/ 0 w 616598"/>
              <a:gd name="connsiteY0" fmla="*/ 2296789 h 2296789"/>
              <a:gd name="connsiteX1" fmla="*/ 0 w 616598"/>
              <a:gd name="connsiteY1" fmla="*/ 0 h 2296789"/>
              <a:gd name="connsiteX2" fmla="*/ 290948 w 616598"/>
              <a:gd name="connsiteY2" fmla="*/ 1712164 h 2296789"/>
              <a:gd name="connsiteX3" fmla="*/ 616598 w 616598"/>
              <a:gd name="connsiteY3" fmla="*/ 2296789 h 2296789"/>
              <a:gd name="connsiteX4" fmla="*/ 0 w 616598"/>
              <a:gd name="connsiteY4" fmla="*/ 2296789 h 2296789"/>
              <a:gd name="connsiteX0" fmla="*/ 0 w 616598"/>
              <a:gd name="connsiteY0" fmla="*/ 2296789 h 2296789"/>
              <a:gd name="connsiteX1" fmla="*/ 0 w 616598"/>
              <a:gd name="connsiteY1" fmla="*/ 0 h 2296789"/>
              <a:gd name="connsiteX2" fmla="*/ 279997 w 616598"/>
              <a:gd name="connsiteY2" fmla="*/ 1712164 h 2296789"/>
              <a:gd name="connsiteX3" fmla="*/ 616598 w 616598"/>
              <a:gd name="connsiteY3" fmla="*/ 2296789 h 2296789"/>
              <a:gd name="connsiteX4" fmla="*/ 0 w 616598"/>
              <a:gd name="connsiteY4" fmla="*/ 2296789 h 2296789"/>
              <a:gd name="connsiteX0" fmla="*/ 16427 w 633025"/>
              <a:gd name="connsiteY0" fmla="*/ 2231083 h 2231083"/>
              <a:gd name="connsiteX1" fmla="*/ 0 w 633025"/>
              <a:gd name="connsiteY1" fmla="*/ 0 h 2231083"/>
              <a:gd name="connsiteX2" fmla="*/ 296424 w 633025"/>
              <a:gd name="connsiteY2" fmla="*/ 1646458 h 2231083"/>
              <a:gd name="connsiteX3" fmla="*/ 633025 w 633025"/>
              <a:gd name="connsiteY3" fmla="*/ 2231083 h 2231083"/>
              <a:gd name="connsiteX4" fmla="*/ 16427 w 633025"/>
              <a:gd name="connsiteY4" fmla="*/ 2231083 h 2231083"/>
              <a:gd name="connsiteX0" fmla="*/ 10951 w 627549"/>
              <a:gd name="connsiteY0" fmla="*/ 2274887 h 2274887"/>
              <a:gd name="connsiteX1" fmla="*/ 0 w 627549"/>
              <a:gd name="connsiteY1" fmla="*/ 0 h 2274887"/>
              <a:gd name="connsiteX2" fmla="*/ 290948 w 627549"/>
              <a:gd name="connsiteY2" fmla="*/ 1690262 h 2274887"/>
              <a:gd name="connsiteX3" fmla="*/ 627549 w 627549"/>
              <a:gd name="connsiteY3" fmla="*/ 2274887 h 2274887"/>
              <a:gd name="connsiteX4" fmla="*/ 10951 w 627549"/>
              <a:gd name="connsiteY4" fmla="*/ 2274887 h 2274887"/>
              <a:gd name="connsiteX0" fmla="*/ 10951 w 578270"/>
              <a:gd name="connsiteY0" fmla="*/ 2274887 h 2274887"/>
              <a:gd name="connsiteX1" fmla="*/ 0 w 578270"/>
              <a:gd name="connsiteY1" fmla="*/ 0 h 2274887"/>
              <a:gd name="connsiteX2" fmla="*/ 290948 w 578270"/>
              <a:gd name="connsiteY2" fmla="*/ 1690262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323800 w 578270"/>
              <a:gd name="connsiteY2" fmla="*/ 183262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290947 w 578270"/>
              <a:gd name="connsiteY2" fmla="*/ 1942133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16882 w 578270"/>
              <a:gd name="connsiteY2" fmla="*/ 2183054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274887 h 2274887"/>
              <a:gd name="connsiteX1" fmla="*/ 0 w 578270"/>
              <a:gd name="connsiteY1" fmla="*/ 0 h 2274887"/>
              <a:gd name="connsiteX2" fmla="*/ 400456 w 578270"/>
              <a:gd name="connsiteY2" fmla="*/ 2129010 h 2274887"/>
              <a:gd name="connsiteX3" fmla="*/ 578270 w 578270"/>
              <a:gd name="connsiteY3" fmla="*/ 2274887 h 2274887"/>
              <a:gd name="connsiteX4" fmla="*/ 10951 w 578270"/>
              <a:gd name="connsiteY4" fmla="*/ 2274887 h 2274887"/>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578270"/>
              <a:gd name="connsiteY0" fmla="*/ 2485655 h 2485655"/>
              <a:gd name="connsiteX1" fmla="*/ 0 w 578270"/>
              <a:gd name="connsiteY1" fmla="*/ 0 h 2485655"/>
              <a:gd name="connsiteX2" fmla="*/ 400456 w 578270"/>
              <a:gd name="connsiteY2" fmla="*/ 2339778 h 2485655"/>
              <a:gd name="connsiteX3" fmla="*/ 578270 w 578270"/>
              <a:gd name="connsiteY3" fmla="*/ 2485655 h 2485655"/>
              <a:gd name="connsiteX4" fmla="*/ 10951 w 578270"/>
              <a:gd name="connsiteY4" fmla="*/ 2485655 h 2485655"/>
              <a:gd name="connsiteX0" fmla="*/ 10951 w 468761"/>
              <a:gd name="connsiteY0" fmla="*/ 2485655 h 2491060"/>
              <a:gd name="connsiteX1" fmla="*/ 0 w 468761"/>
              <a:gd name="connsiteY1" fmla="*/ 0 h 2491060"/>
              <a:gd name="connsiteX2" fmla="*/ 400456 w 468761"/>
              <a:gd name="connsiteY2" fmla="*/ 2339778 h 2491060"/>
              <a:gd name="connsiteX3" fmla="*/ 468761 w 468761"/>
              <a:gd name="connsiteY3" fmla="*/ 2491060 h 2491060"/>
              <a:gd name="connsiteX4" fmla="*/ 10951 w 468761"/>
              <a:gd name="connsiteY4" fmla="*/ 2485655 h 2491060"/>
              <a:gd name="connsiteX0" fmla="*/ 1054 w 458864"/>
              <a:gd name="connsiteY0" fmla="*/ 1010276 h 1015681"/>
              <a:gd name="connsiteX1" fmla="*/ 1053 w 458864"/>
              <a:gd name="connsiteY1" fmla="*/ 0 h 1015681"/>
              <a:gd name="connsiteX2" fmla="*/ 390559 w 458864"/>
              <a:gd name="connsiteY2" fmla="*/ 864399 h 1015681"/>
              <a:gd name="connsiteX3" fmla="*/ 458864 w 458864"/>
              <a:gd name="connsiteY3" fmla="*/ 1015681 h 1015681"/>
              <a:gd name="connsiteX4" fmla="*/ 1054 w 458864"/>
              <a:gd name="connsiteY4" fmla="*/ 1010276 h 1015681"/>
              <a:gd name="connsiteX0" fmla="*/ 1054 w 458864"/>
              <a:gd name="connsiteY0" fmla="*/ 1010276 h 1015681"/>
              <a:gd name="connsiteX1" fmla="*/ 1053 w 458864"/>
              <a:gd name="connsiteY1" fmla="*/ 0 h 1015681"/>
              <a:gd name="connsiteX2" fmla="*/ 237246 w 458864"/>
              <a:gd name="connsiteY2" fmla="*/ 691461 h 1015681"/>
              <a:gd name="connsiteX3" fmla="*/ 458864 w 458864"/>
              <a:gd name="connsiteY3" fmla="*/ 1015681 h 1015681"/>
              <a:gd name="connsiteX4" fmla="*/ 1054 w 458864"/>
              <a:gd name="connsiteY4" fmla="*/ 1010276 h 1015681"/>
              <a:gd name="connsiteX0" fmla="*/ 1054 w 458864"/>
              <a:gd name="connsiteY0" fmla="*/ 1010276 h 1015681"/>
              <a:gd name="connsiteX1" fmla="*/ 1053 w 458864"/>
              <a:gd name="connsiteY1" fmla="*/ 0 h 1015681"/>
              <a:gd name="connsiteX2" fmla="*/ 237246 w 458864"/>
              <a:gd name="connsiteY2" fmla="*/ 691461 h 1015681"/>
              <a:gd name="connsiteX3" fmla="*/ 458864 w 458864"/>
              <a:gd name="connsiteY3" fmla="*/ 1015681 h 1015681"/>
              <a:gd name="connsiteX4" fmla="*/ 1054 w 458864"/>
              <a:gd name="connsiteY4" fmla="*/ 1010276 h 1015681"/>
              <a:gd name="connsiteX0" fmla="*/ 1054 w 458864"/>
              <a:gd name="connsiteY0" fmla="*/ 1026489 h 1031894"/>
              <a:gd name="connsiteX1" fmla="*/ 1053 w 458864"/>
              <a:gd name="connsiteY1" fmla="*/ 0 h 1031894"/>
              <a:gd name="connsiteX2" fmla="*/ 237246 w 458864"/>
              <a:gd name="connsiteY2" fmla="*/ 707674 h 1031894"/>
              <a:gd name="connsiteX3" fmla="*/ 458864 w 458864"/>
              <a:gd name="connsiteY3" fmla="*/ 1031894 h 1031894"/>
              <a:gd name="connsiteX4" fmla="*/ 1054 w 458864"/>
              <a:gd name="connsiteY4" fmla="*/ 1026489 h 1031894"/>
              <a:gd name="connsiteX0" fmla="*/ 1054 w 458864"/>
              <a:gd name="connsiteY0" fmla="*/ 1026489 h 1031894"/>
              <a:gd name="connsiteX1" fmla="*/ 1053 w 458864"/>
              <a:gd name="connsiteY1" fmla="*/ 0 h 1031894"/>
              <a:gd name="connsiteX2" fmla="*/ 237246 w 458864"/>
              <a:gd name="connsiteY2" fmla="*/ 707674 h 1031894"/>
              <a:gd name="connsiteX3" fmla="*/ 458864 w 458864"/>
              <a:gd name="connsiteY3" fmla="*/ 1031894 h 1031894"/>
              <a:gd name="connsiteX4" fmla="*/ 1054 w 458864"/>
              <a:gd name="connsiteY4" fmla="*/ 1026489 h 1031894"/>
              <a:gd name="connsiteX0" fmla="*/ 1054 w 458864"/>
              <a:gd name="connsiteY0" fmla="*/ 1026489 h 1031894"/>
              <a:gd name="connsiteX1" fmla="*/ 1053 w 458864"/>
              <a:gd name="connsiteY1" fmla="*/ 0 h 1031894"/>
              <a:gd name="connsiteX2" fmla="*/ 204393 w 458864"/>
              <a:gd name="connsiteY2" fmla="*/ 707674 h 1031894"/>
              <a:gd name="connsiteX3" fmla="*/ 458864 w 458864"/>
              <a:gd name="connsiteY3" fmla="*/ 1031894 h 1031894"/>
              <a:gd name="connsiteX4" fmla="*/ 1054 w 458864"/>
              <a:gd name="connsiteY4" fmla="*/ 1026489 h 1031894"/>
              <a:gd name="connsiteX0" fmla="*/ 1054 w 458864"/>
              <a:gd name="connsiteY0" fmla="*/ 1026489 h 1031894"/>
              <a:gd name="connsiteX1" fmla="*/ 1053 w 458864"/>
              <a:gd name="connsiteY1" fmla="*/ 0 h 1031894"/>
              <a:gd name="connsiteX2" fmla="*/ 204393 w 458864"/>
              <a:gd name="connsiteY2" fmla="*/ 707674 h 1031894"/>
              <a:gd name="connsiteX3" fmla="*/ 458864 w 458864"/>
              <a:gd name="connsiteY3" fmla="*/ 1031894 h 1031894"/>
              <a:gd name="connsiteX4" fmla="*/ 1054 w 458864"/>
              <a:gd name="connsiteY4" fmla="*/ 1026489 h 1031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864" h="1031894">
                <a:moveTo>
                  <a:pt x="1054" y="1026489"/>
                </a:moveTo>
                <a:cubicBezTo>
                  <a:pt x="-2596" y="268193"/>
                  <a:pt x="4703" y="758296"/>
                  <a:pt x="1053" y="0"/>
                </a:cubicBezTo>
                <a:cubicBezTo>
                  <a:pt x="125413" y="475244"/>
                  <a:pt x="58131" y="275664"/>
                  <a:pt x="204393" y="707674"/>
                </a:cubicBezTo>
                <a:cubicBezTo>
                  <a:pt x="247238" y="831961"/>
                  <a:pt x="399593" y="983268"/>
                  <a:pt x="458864" y="1031894"/>
                </a:cubicBezTo>
                <a:lnTo>
                  <a:pt x="1054" y="1026489"/>
                </a:lnTo>
                <a:close/>
              </a:path>
            </a:pathLst>
          </a:custGeom>
          <a:gradFill>
            <a:gsLst>
              <a:gs pos="0">
                <a:schemeClr val="accent4">
                  <a:tint val="50000"/>
                  <a:satMod val="300000"/>
                </a:schemeClr>
              </a:gs>
              <a:gs pos="100000">
                <a:srgbClr val="CDBAEA"/>
              </a:gs>
            </a:gsLst>
          </a:gra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6CE9A821-6CC9-42DD-A32A-F37065C27959}"/>
              </a:ext>
            </a:extLst>
          </p:cNvPr>
          <p:cNvSpPr/>
          <p:nvPr/>
        </p:nvSpPr>
        <p:spPr>
          <a:xfrm flipH="1">
            <a:off x="4291412" y="3421161"/>
            <a:ext cx="1251748" cy="2211189"/>
          </a:xfrm>
          <a:custGeom>
            <a:avLst/>
            <a:gdLst>
              <a:gd name="connsiteX0" fmla="*/ 0 w 627738"/>
              <a:gd name="connsiteY0" fmla="*/ 1023844 h 1023844"/>
              <a:gd name="connsiteX1" fmla="*/ 0 w 627738"/>
              <a:gd name="connsiteY1" fmla="*/ 0 h 1023844"/>
              <a:gd name="connsiteX2" fmla="*/ 627738 w 627738"/>
              <a:gd name="connsiteY2" fmla="*/ 1023844 h 1023844"/>
              <a:gd name="connsiteX3" fmla="*/ 0 w 627738"/>
              <a:gd name="connsiteY3" fmla="*/ 1023844 h 1023844"/>
              <a:gd name="connsiteX0" fmla="*/ 0 w 627738"/>
              <a:gd name="connsiteY0" fmla="*/ 1023844 h 1023844"/>
              <a:gd name="connsiteX1" fmla="*/ 0 w 627738"/>
              <a:gd name="connsiteY1" fmla="*/ 0 h 1023844"/>
              <a:gd name="connsiteX2" fmla="*/ 177412 w 627738"/>
              <a:gd name="connsiteY2" fmla="*/ 839567 h 1023844"/>
              <a:gd name="connsiteX3" fmla="*/ 627738 w 627738"/>
              <a:gd name="connsiteY3" fmla="*/ 1023844 h 1023844"/>
              <a:gd name="connsiteX4" fmla="*/ 0 w 627738"/>
              <a:gd name="connsiteY4" fmla="*/ 1023844 h 1023844"/>
              <a:gd name="connsiteX0" fmla="*/ 0 w 627738"/>
              <a:gd name="connsiteY0" fmla="*/ 1023844 h 1023844"/>
              <a:gd name="connsiteX1" fmla="*/ 0 w 627738"/>
              <a:gd name="connsiteY1" fmla="*/ 0 h 1023844"/>
              <a:gd name="connsiteX2" fmla="*/ 259543 w 627738"/>
              <a:gd name="connsiteY2" fmla="*/ 861468 h 1023844"/>
              <a:gd name="connsiteX3" fmla="*/ 627738 w 627738"/>
              <a:gd name="connsiteY3" fmla="*/ 1023844 h 1023844"/>
              <a:gd name="connsiteX4" fmla="*/ 0 w 627738"/>
              <a:gd name="connsiteY4" fmla="*/ 1023844 h 1023844"/>
              <a:gd name="connsiteX0" fmla="*/ 0 w 627738"/>
              <a:gd name="connsiteY0" fmla="*/ 882492 h 882492"/>
              <a:gd name="connsiteX1" fmla="*/ 21909 w 627738"/>
              <a:gd name="connsiteY1" fmla="*/ 0 h 882492"/>
              <a:gd name="connsiteX2" fmla="*/ 259543 w 627738"/>
              <a:gd name="connsiteY2" fmla="*/ 720116 h 882492"/>
              <a:gd name="connsiteX3" fmla="*/ 627738 w 627738"/>
              <a:gd name="connsiteY3" fmla="*/ 882492 h 882492"/>
              <a:gd name="connsiteX4" fmla="*/ 0 w 627738"/>
              <a:gd name="connsiteY4" fmla="*/ 882492 h 882492"/>
              <a:gd name="connsiteX0" fmla="*/ 27385 w 605829"/>
              <a:gd name="connsiteY0" fmla="*/ 882492 h 882492"/>
              <a:gd name="connsiteX1" fmla="*/ 0 w 605829"/>
              <a:gd name="connsiteY1" fmla="*/ 0 h 882492"/>
              <a:gd name="connsiteX2" fmla="*/ 237634 w 605829"/>
              <a:gd name="connsiteY2" fmla="*/ 720116 h 882492"/>
              <a:gd name="connsiteX3" fmla="*/ 605829 w 605829"/>
              <a:gd name="connsiteY3" fmla="*/ 882492 h 882492"/>
              <a:gd name="connsiteX4" fmla="*/ 27385 w 605829"/>
              <a:gd name="connsiteY4" fmla="*/ 882492 h 882492"/>
              <a:gd name="connsiteX0" fmla="*/ 16432 w 594876"/>
              <a:gd name="connsiteY0" fmla="*/ 776478 h 776478"/>
              <a:gd name="connsiteX1" fmla="*/ 0 w 594876"/>
              <a:gd name="connsiteY1" fmla="*/ 0 h 776478"/>
              <a:gd name="connsiteX2" fmla="*/ 226681 w 594876"/>
              <a:gd name="connsiteY2" fmla="*/ 614102 h 776478"/>
              <a:gd name="connsiteX3" fmla="*/ 594876 w 594876"/>
              <a:gd name="connsiteY3" fmla="*/ 776478 h 776478"/>
              <a:gd name="connsiteX4" fmla="*/ 16432 w 594876"/>
              <a:gd name="connsiteY4" fmla="*/ 776478 h 776478"/>
              <a:gd name="connsiteX0" fmla="*/ 16432 w 594876"/>
              <a:gd name="connsiteY0" fmla="*/ 776478 h 776478"/>
              <a:gd name="connsiteX1" fmla="*/ 0 w 594876"/>
              <a:gd name="connsiteY1" fmla="*/ 0 h 776478"/>
              <a:gd name="connsiteX2" fmla="*/ 275976 w 594876"/>
              <a:gd name="connsiteY2" fmla="*/ 649440 h 776478"/>
              <a:gd name="connsiteX3" fmla="*/ 594876 w 594876"/>
              <a:gd name="connsiteY3" fmla="*/ 776478 h 776478"/>
              <a:gd name="connsiteX4" fmla="*/ 16432 w 594876"/>
              <a:gd name="connsiteY4" fmla="*/ 776478 h 776478"/>
              <a:gd name="connsiteX0" fmla="*/ 16432 w 512719"/>
              <a:gd name="connsiteY0" fmla="*/ 776478 h 776478"/>
              <a:gd name="connsiteX1" fmla="*/ 0 w 512719"/>
              <a:gd name="connsiteY1" fmla="*/ 0 h 776478"/>
              <a:gd name="connsiteX2" fmla="*/ 275976 w 512719"/>
              <a:gd name="connsiteY2" fmla="*/ 649440 h 776478"/>
              <a:gd name="connsiteX3" fmla="*/ 512719 w 512719"/>
              <a:gd name="connsiteY3" fmla="*/ 758809 h 776478"/>
              <a:gd name="connsiteX4" fmla="*/ 16432 w 512719"/>
              <a:gd name="connsiteY4" fmla="*/ 776478 h 776478"/>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5478 w 501765"/>
              <a:gd name="connsiteY0" fmla="*/ 705802 h 705802"/>
              <a:gd name="connsiteX1" fmla="*/ 0 w 501765"/>
              <a:gd name="connsiteY1" fmla="*/ 0 h 705802"/>
              <a:gd name="connsiteX2" fmla="*/ 265022 w 501765"/>
              <a:gd name="connsiteY2" fmla="*/ 578764 h 705802"/>
              <a:gd name="connsiteX3" fmla="*/ 501765 w 501765"/>
              <a:gd name="connsiteY3" fmla="*/ 688133 h 705802"/>
              <a:gd name="connsiteX4" fmla="*/ 5478 w 501765"/>
              <a:gd name="connsiteY4" fmla="*/ 705802 h 705802"/>
              <a:gd name="connsiteX0" fmla="*/ 32863 w 529150"/>
              <a:gd name="connsiteY0" fmla="*/ 2349022 h 2349022"/>
              <a:gd name="connsiteX1" fmla="*/ 0 w 529150"/>
              <a:gd name="connsiteY1" fmla="*/ 0 h 2349022"/>
              <a:gd name="connsiteX2" fmla="*/ 292407 w 529150"/>
              <a:gd name="connsiteY2" fmla="*/ 2221984 h 2349022"/>
              <a:gd name="connsiteX3" fmla="*/ 529150 w 529150"/>
              <a:gd name="connsiteY3" fmla="*/ 2331353 h 2349022"/>
              <a:gd name="connsiteX4" fmla="*/ 32863 w 529150"/>
              <a:gd name="connsiteY4" fmla="*/ 2349022 h 2349022"/>
              <a:gd name="connsiteX0" fmla="*/ 32863 w 1252129"/>
              <a:gd name="connsiteY0" fmla="*/ 2349022 h 2378470"/>
              <a:gd name="connsiteX1" fmla="*/ 0 w 1252129"/>
              <a:gd name="connsiteY1" fmla="*/ 0 h 2378470"/>
              <a:gd name="connsiteX2" fmla="*/ 292407 w 1252129"/>
              <a:gd name="connsiteY2" fmla="*/ 222198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31987 w 1252129"/>
              <a:gd name="connsiteY2" fmla="*/ 203940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31987 w 1252129"/>
              <a:gd name="connsiteY2" fmla="*/ 203940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31987 w 1252129"/>
              <a:gd name="connsiteY2" fmla="*/ 203940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31987 w 1252129"/>
              <a:gd name="connsiteY2" fmla="*/ 203940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31987 w 1252129"/>
              <a:gd name="connsiteY2" fmla="*/ 2039404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48419 w 1252129"/>
              <a:gd name="connsiteY2" fmla="*/ 2033515 h 2378470"/>
              <a:gd name="connsiteX3" fmla="*/ 1252129 w 1252129"/>
              <a:gd name="connsiteY3" fmla="*/ 2378470 h 2378470"/>
              <a:gd name="connsiteX4" fmla="*/ 32863 w 1252129"/>
              <a:gd name="connsiteY4" fmla="*/ 2349022 h 2378470"/>
              <a:gd name="connsiteX0" fmla="*/ 32863 w 1252129"/>
              <a:gd name="connsiteY0" fmla="*/ 2349022 h 2378470"/>
              <a:gd name="connsiteX1" fmla="*/ 0 w 1252129"/>
              <a:gd name="connsiteY1" fmla="*/ 0 h 2378470"/>
              <a:gd name="connsiteX2" fmla="*/ 648419 w 1252129"/>
              <a:gd name="connsiteY2" fmla="*/ 2033515 h 2378470"/>
              <a:gd name="connsiteX3" fmla="*/ 1252129 w 1252129"/>
              <a:gd name="connsiteY3" fmla="*/ 2378470 h 2378470"/>
              <a:gd name="connsiteX4" fmla="*/ 32863 w 1252129"/>
              <a:gd name="connsiteY4" fmla="*/ 2349022 h 237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129" h="2378470">
                <a:moveTo>
                  <a:pt x="32863" y="2349022"/>
                </a:moveTo>
                <a:cubicBezTo>
                  <a:pt x="31037" y="2113755"/>
                  <a:pt x="1826" y="235267"/>
                  <a:pt x="0" y="0"/>
                </a:cubicBezTo>
                <a:cubicBezTo>
                  <a:pt x="82854" y="264751"/>
                  <a:pt x="204074" y="1315260"/>
                  <a:pt x="648419" y="2033515"/>
                </a:cubicBezTo>
                <a:cubicBezTo>
                  <a:pt x="860611" y="2264331"/>
                  <a:pt x="935873" y="2277226"/>
                  <a:pt x="1252129" y="2378470"/>
                </a:cubicBezTo>
                <a:lnTo>
                  <a:pt x="32863" y="2349022"/>
                </a:lnTo>
                <a:close/>
              </a:path>
            </a:pathLst>
          </a:cu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E5DBEED7-25F4-4B77-B7D0-32CF5205804D}"/>
              </a:ext>
            </a:extLst>
          </p:cNvPr>
          <p:cNvSpPr txBox="1"/>
          <p:nvPr/>
        </p:nvSpPr>
        <p:spPr>
          <a:xfrm>
            <a:off x="6121034" y="2276872"/>
            <a:ext cx="1404167" cy="830997"/>
          </a:xfrm>
          <a:prstGeom prst="rect">
            <a:avLst/>
          </a:prstGeom>
          <a:noFill/>
        </p:spPr>
        <p:txBody>
          <a:bodyPr wrap="none" rtlCol="0">
            <a:spAutoFit/>
          </a:bodyPr>
          <a:lstStyle/>
          <a:p>
            <a:pPr algn="ctr"/>
            <a:r>
              <a:rPr lang="en-US" dirty="0"/>
              <a:t>False</a:t>
            </a:r>
            <a:br>
              <a:rPr lang="en-US" dirty="0"/>
            </a:br>
            <a:r>
              <a:rPr lang="en-US" dirty="0"/>
              <a:t>Negatives</a:t>
            </a:r>
          </a:p>
        </p:txBody>
      </p:sp>
      <p:sp>
        <p:nvSpPr>
          <p:cNvPr id="12" name="TextBox 11">
            <a:extLst>
              <a:ext uri="{FF2B5EF4-FFF2-40B4-BE49-F238E27FC236}">
                <a16:creationId xmlns:a16="http://schemas.microsoft.com/office/drawing/2014/main" id="{A6825301-707E-4A72-BACF-2537D9035BA9}"/>
              </a:ext>
            </a:extLst>
          </p:cNvPr>
          <p:cNvSpPr txBox="1"/>
          <p:nvPr/>
        </p:nvSpPr>
        <p:spPr>
          <a:xfrm>
            <a:off x="3563888" y="4385855"/>
            <a:ext cx="1273555" cy="830997"/>
          </a:xfrm>
          <a:prstGeom prst="rect">
            <a:avLst/>
          </a:prstGeom>
          <a:noFill/>
        </p:spPr>
        <p:txBody>
          <a:bodyPr wrap="none" rtlCol="0">
            <a:spAutoFit/>
          </a:bodyPr>
          <a:lstStyle/>
          <a:p>
            <a:pPr algn="ctr"/>
            <a:r>
              <a:rPr lang="en-US" dirty="0"/>
              <a:t>False</a:t>
            </a:r>
            <a:br>
              <a:rPr lang="en-US" dirty="0"/>
            </a:br>
            <a:r>
              <a:rPr lang="en-US" dirty="0"/>
              <a:t>Positives</a:t>
            </a:r>
          </a:p>
        </p:txBody>
      </p:sp>
      <p:cxnSp>
        <p:nvCxnSpPr>
          <p:cNvPr id="15" name="Straight Arrow Connector 14">
            <a:extLst>
              <a:ext uri="{FF2B5EF4-FFF2-40B4-BE49-F238E27FC236}">
                <a16:creationId xmlns:a16="http://schemas.microsoft.com/office/drawing/2014/main" id="{27997E98-6E55-488E-9ED4-2E397BAAB984}"/>
              </a:ext>
            </a:extLst>
          </p:cNvPr>
          <p:cNvCxnSpPr/>
          <p:nvPr/>
        </p:nvCxnSpPr>
        <p:spPr>
          <a:xfrm flipH="1" flipV="1">
            <a:off x="5824989" y="2276872"/>
            <a:ext cx="475203"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FB22F51-1296-481B-80F9-D3995F57F8F4}"/>
              </a:ext>
            </a:extLst>
          </p:cNvPr>
          <p:cNvCxnSpPr>
            <a:cxnSpLocks/>
          </p:cNvCxnSpPr>
          <p:nvPr/>
        </p:nvCxnSpPr>
        <p:spPr>
          <a:xfrm>
            <a:off x="4854753" y="5048448"/>
            <a:ext cx="212269" cy="175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221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5267-F8D4-5B47-8354-49F39EF4AD0E}"/>
              </a:ext>
            </a:extLst>
          </p:cNvPr>
          <p:cNvSpPr>
            <a:spLocks noGrp="1"/>
          </p:cNvSpPr>
          <p:nvPr>
            <p:ph type="title"/>
          </p:nvPr>
        </p:nvSpPr>
        <p:spPr>
          <a:xfrm>
            <a:off x="0" y="274638"/>
            <a:ext cx="9144000" cy="792162"/>
          </a:xfrm>
        </p:spPr>
        <p:txBody>
          <a:bodyPr/>
          <a:lstStyle/>
          <a:p>
            <a:r>
              <a:rPr lang="en-US" dirty="0"/>
              <a:t>Privacy-preserving data management</a:t>
            </a:r>
          </a:p>
        </p:txBody>
      </p:sp>
      <p:sp>
        <p:nvSpPr>
          <p:cNvPr id="3" name="Content Placeholder 2">
            <a:extLst>
              <a:ext uri="{FF2B5EF4-FFF2-40B4-BE49-F238E27FC236}">
                <a16:creationId xmlns:a16="http://schemas.microsoft.com/office/drawing/2014/main" id="{82F7C30D-6D1B-BE42-ABAF-06F17EA92C9B}"/>
              </a:ext>
            </a:extLst>
          </p:cNvPr>
          <p:cNvSpPr>
            <a:spLocks noGrp="1"/>
          </p:cNvSpPr>
          <p:nvPr>
            <p:ph idx="1"/>
          </p:nvPr>
        </p:nvSpPr>
        <p:spPr/>
        <p:txBody>
          <a:bodyPr/>
          <a:lstStyle/>
          <a:p>
            <a:r>
              <a:rPr lang="en-US" dirty="0"/>
              <a:t>Operations across private databases</a:t>
            </a:r>
          </a:p>
          <a:p>
            <a:r>
              <a:rPr lang="en-US" dirty="0"/>
              <a:t>Data Perturbation</a:t>
            </a:r>
          </a:p>
          <a:p>
            <a:r>
              <a:rPr lang="en-US" dirty="0"/>
              <a:t>k-Anonymity</a:t>
            </a:r>
          </a:p>
          <a:p>
            <a:r>
              <a:rPr lang="en-US" dirty="0"/>
              <a:t>Differential Privacy</a:t>
            </a:r>
          </a:p>
        </p:txBody>
      </p:sp>
      <p:sp>
        <p:nvSpPr>
          <p:cNvPr id="4" name="Slide Number Placeholder 3">
            <a:extLst>
              <a:ext uri="{FF2B5EF4-FFF2-40B4-BE49-F238E27FC236}">
                <a16:creationId xmlns:a16="http://schemas.microsoft.com/office/drawing/2014/main" id="{DFC1D979-485A-B64E-B1DF-E7316173AC18}"/>
              </a:ext>
            </a:extLst>
          </p:cNvPr>
          <p:cNvSpPr>
            <a:spLocks noGrp="1"/>
          </p:cNvSpPr>
          <p:nvPr>
            <p:ph type="sldNum" sz="quarter" idx="12"/>
          </p:nvPr>
        </p:nvSpPr>
        <p:spPr/>
        <p:txBody>
          <a:bodyPr/>
          <a:lstStyle/>
          <a:p>
            <a:fld id="{35B54189-C436-47D0-AC37-8484B13A8E13}" type="slidenum">
              <a:rPr lang="en-US" smtClean="0"/>
              <a:pPr/>
              <a:t>6</a:t>
            </a:fld>
            <a:endParaRPr lang="en-US"/>
          </a:p>
        </p:txBody>
      </p:sp>
    </p:spTree>
    <p:extLst>
      <p:ext uri="{BB962C8B-B14F-4D97-AF65-F5344CB8AC3E}">
        <p14:creationId xmlns:p14="http://schemas.microsoft.com/office/powerpoint/2010/main" val="25432345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457200" y="274638"/>
            <a:ext cx="8229600" cy="792162"/>
          </a:xfrm>
        </p:spPr>
        <p:txBody>
          <a:bodyPr/>
          <a:lstStyle/>
          <a:p>
            <a:r>
              <a:rPr lang="en-US" dirty="0"/>
              <a:t>Locality-Sensitive Hash Functions</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57200" y="1219201"/>
            <a:ext cx="8229600" cy="2497832"/>
          </a:xfrm>
        </p:spPr>
        <p:txBody>
          <a:bodyPr/>
          <a:lstStyle/>
          <a:p>
            <a:r>
              <a:rPr lang="en-US" dirty="0"/>
              <a:t>Given a domain S and a </a:t>
            </a:r>
            <a:r>
              <a:rPr lang="en-US" b="1" dirty="0"/>
              <a:t>distance</a:t>
            </a:r>
            <a:r>
              <a:rPr lang="en-US" dirty="0"/>
              <a:t> measure d, a family H of hash functions is </a:t>
            </a:r>
            <a:r>
              <a:rPr lang="en-US" b="1" dirty="0"/>
              <a:t>(d</a:t>
            </a:r>
            <a:r>
              <a:rPr lang="en-US" b="1" baseline="-25000" dirty="0"/>
              <a:t>1</a:t>
            </a:r>
            <a:r>
              <a:rPr lang="en-US" b="1" dirty="0"/>
              <a:t>, d</a:t>
            </a:r>
            <a:r>
              <a:rPr lang="en-US" b="1" baseline="-25000" dirty="0"/>
              <a:t>2</a:t>
            </a:r>
            <a:r>
              <a:rPr lang="en-US" b="1" dirty="0"/>
              <a:t>, p</a:t>
            </a:r>
            <a:r>
              <a:rPr lang="en-US" b="1" baseline="-25000" dirty="0"/>
              <a:t>1</a:t>
            </a:r>
            <a:r>
              <a:rPr lang="en-US" b="1" dirty="0"/>
              <a:t>, p</a:t>
            </a:r>
            <a:r>
              <a:rPr lang="en-US" b="1" baseline="-25000" dirty="0"/>
              <a:t>2</a:t>
            </a:r>
            <a:r>
              <a:rPr lang="en-US" b="1" dirty="0"/>
              <a:t>)-sensitive</a:t>
            </a:r>
            <a:r>
              <a:rPr lang="en-US" dirty="0"/>
              <a:t> if for any x, y in S:</a:t>
            </a:r>
          </a:p>
          <a:p>
            <a:pPr lvl="1"/>
            <a:r>
              <a:rPr lang="en-US" dirty="0"/>
              <a:t>If d(x, y) ≤ d</a:t>
            </a:r>
            <a:r>
              <a:rPr lang="en-US" baseline="-25000" dirty="0"/>
              <a:t>1</a:t>
            </a:r>
            <a:r>
              <a:rPr lang="en-US" dirty="0"/>
              <a:t>, then P(h(x) = h(y)) ≥ p</a:t>
            </a:r>
            <a:r>
              <a:rPr lang="en-US" baseline="-25000" dirty="0"/>
              <a:t>1</a:t>
            </a:r>
            <a:r>
              <a:rPr lang="en-US" dirty="0"/>
              <a:t>, over all h in H</a:t>
            </a:r>
          </a:p>
          <a:p>
            <a:pPr lvl="1"/>
            <a:r>
              <a:rPr lang="en-US" dirty="0"/>
              <a:t>If d(x, y) ≥ d</a:t>
            </a:r>
            <a:r>
              <a:rPr lang="en-US" baseline="-25000" dirty="0"/>
              <a:t>2</a:t>
            </a:r>
            <a:r>
              <a:rPr lang="en-US" dirty="0"/>
              <a:t>, then P(h(x) = h(y)) ≤ p</a:t>
            </a:r>
            <a:r>
              <a:rPr lang="en-US" baseline="-25000" dirty="0"/>
              <a:t>2</a:t>
            </a:r>
            <a:r>
              <a:rPr lang="en-US" dirty="0"/>
              <a:t>, over all h in H</a:t>
            </a:r>
          </a:p>
          <a:p>
            <a:pPr lvl="1"/>
            <a:endParaRPr lang="en-US" dirty="0"/>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60</a:t>
            </a:fld>
            <a:endParaRPr lang="en-US"/>
          </a:p>
        </p:txBody>
      </p:sp>
      <p:cxnSp>
        <p:nvCxnSpPr>
          <p:cNvPr id="6" name="Straight Arrow Connector 5">
            <a:extLst>
              <a:ext uri="{FF2B5EF4-FFF2-40B4-BE49-F238E27FC236}">
                <a16:creationId xmlns:a16="http://schemas.microsoft.com/office/drawing/2014/main" id="{3C91EE1A-D6A0-452B-8444-3286BA68727E}"/>
              </a:ext>
            </a:extLst>
          </p:cNvPr>
          <p:cNvCxnSpPr/>
          <p:nvPr/>
        </p:nvCxnSpPr>
        <p:spPr>
          <a:xfrm>
            <a:off x="827584" y="5877272"/>
            <a:ext cx="74066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2D3CBA-DBD4-411C-AEE6-B235081C2C96}"/>
              </a:ext>
            </a:extLst>
          </p:cNvPr>
          <p:cNvCxnSpPr/>
          <p:nvPr/>
        </p:nvCxnSpPr>
        <p:spPr>
          <a:xfrm>
            <a:off x="3347864" y="4149080"/>
            <a:ext cx="0" cy="1728192"/>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EB5CE8D-2D34-4E42-9F09-274E052F3CD5}"/>
              </a:ext>
            </a:extLst>
          </p:cNvPr>
          <p:cNvCxnSpPr/>
          <p:nvPr/>
        </p:nvCxnSpPr>
        <p:spPr>
          <a:xfrm>
            <a:off x="5940152" y="4149080"/>
            <a:ext cx="0" cy="1728192"/>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CDE39BF-3139-4A13-B378-9F88AA35BCBE}"/>
              </a:ext>
            </a:extLst>
          </p:cNvPr>
          <p:cNvSpPr txBox="1"/>
          <p:nvPr/>
        </p:nvSpPr>
        <p:spPr>
          <a:xfrm>
            <a:off x="5714770" y="5877272"/>
            <a:ext cx="450764" cy="461665"/>
          </a:xfrm>
          <a:prstGeom prst="rect">
            <a:avLst/>
          </a:prstGeom>
          <a:noFill/>
        </p:spPr>
        <p:txBody>
          <a:bodyPr wrap="none" rtlCol="0">
            <a:spAutoFit/>
          </a:bodyPr>
          <a:lstStyle/>
          <a:p>
            <a:r>
              <a:rPr lang="en-US" dirty="0"/>
              <a:t>d</a:t>
            </a:r>
            <a:r>
              <a:rPr lang="en-US" baseline="-25000" dirty="0"/>
              <a:t>2</a:t>
            </a:r>
            <a:endParaRPr lang="en-US" dirty="0"/>
          </a:p>
        </p:txBody>
      </p:sp>
      <p:sp>
        <p:nvSpPr>
          <p:cNvPr id="11" name="TextBox 10">
            <a:extLst>
              <a:ext uri="{FF2B5EF4-FFF2-40B4-BE49-F238E27FC236}">
                <a16:creationId xmlns:a16="http://schemas.microsoft.com/office/drawing/2014/main" id="{048278F4-B445-4099-8F2C-DBAEF37F9A5C}"/>
              </a:ext>
            </a:extLst>
          </p:cNvPr>
          <p:cNvSpPr txBox="1"/>
          <p:nvPr/>
        </p:nvSpPr>
        <p:spPr>
          <a:xfrm>
            <a:off x="3122482" y="5877272"/>
            <a:ext cx="450764" cy="461665"/>
          </a:xfrm>
          <a:prstGeom prst="rect">
            <a:avLst/>
          </a:prstGeom>
          <a:noFill/>
        </p:spPr>
        <p:txBody>
          <a:bodyPr wrap="none" rtlCol="0">
            <a:spAutoFit/>
          </a:bodyPr>
          <a:lstStyle/>
          <a:p>
            <a:r>
              <a:rPr lang="en-US" dirty="0"/>
              <a:t>d</a:t>
            </a:r>
            <a:r>
              <a:rPr lang="en-US" baseline="-25000" dirty="0"/>
              <a:t>1</a:t>
            </a:r>
            <a:endParaRPr lang="en-US" dirty="0"/>
          </a:p>
        </p:txBody>
      </p:sp>
      <p:sp>
        <p:nvSpPr>
          <p:cNvPr id="13" name="Freeform: Shape 12">
            <a:extLst>
              <a:ext uri="{FF2B5EF4-FFF2-40B4-BE49-F238E27FC236}">
                <a16:creationId xmlns:a16="http://schemas.microsoft.com/office/drawing/2014/main" id="{56EA48ED-C678-4432-9361-036DFCD9668B}"/>
              </a:ext>
            </a:extLst>
          </p:cNvPr>
          <p:cNvSpPr/>
          <p:nvPr/>
        </p:nvSpPr>
        <p:spPr>
          <a:xfrm>
            <a:off x="865121" y="4160002"/>
            <a:ext cx="2485854" cy="757296"/>
          </a:xfrm>
          <a:custGeom>
            <a:avLst/>
            <a:gdLst>
              <a:gd name="connsiteX0" fmla="*/ 0 w 2485854"/>
              <a:gd name="connsiteY0" fmla="*/ 0 h 757296"/>
              <a:gd name="connsiteX1" fmla="*/ 410659 w 2485854"/>
              <a:gd name="connsiteY1" fmla="*/ 328527 h 757296"/>
              <a:gd name="connsiteX2" fmla="*/ 985581 w 2485854"/>
              <a:gd name="connsiteY2" fmla="*/ 224493 h 757296"/>
              <a:gd name="connsiteX3" fmla="*/ 1396239 w 2485854"/>
              <a:gd name="connsiteY3" fmla="*/ 520167 h 757296"/>
              <a:gd name="connsiteX4" fmla="*/ 2069720 w 2485854"/>
              <a:gd name="connsiteY4" fmla="*/ 728234 h 757296"/>
              <a:gd name="connsiteX5" fmla="*/ 2485854 w 2485854"/>
              <a:gd name="connsiteY5" fmla="*/ 755612 h 75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5854" h="757296">
                <a:moveTo>
                  <a:pt x="0" y="0"/>
                </a:moveTo>
                <a:cubicBezTo>
                  <a:pt x="123198" y="145556"/>
                  <a:pt x="246396" y="291112"/>
                  <a:pt x="410659" y="328527"/>
                </a:cubicBezTo>
                <a:cubicBezTo>
                  <a:pt x="574922" y="365942"/>
                  <a:pt x="821318" y="192553"/>
                  <a:pt x="985581" y="224493"/>
                </a:cubicBezTo>
                <a:cubicBezTo>
                  <a:pt x="1149844" y="256433"/>
                  <a:pt x="1215549" y="436210"/>
                  <a:pt x="1396239" y="520167"/>
                </a:cubicBezTo>
                <a:cubicBezTo>
                  <a:pt x="1576929" y="604124"/>
                  <a:pt x="1888118" y="688993"/>
                  <a:pt x="2069720" y="728234"/>
                </a:cubicBezTo>
                <a:cubicBezTo>
                  <a:pt x="2251322" y="767475"/>
                  <a:pt x="2485854" y="755612"/>
                  <a:pt x="2485854" y="755612"/>
                </a:cubicBezTo>
              </a:path>
            </a:pathLst>
          </a:cu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14E8C3F-F82D-44FC-BE4B-1F6D463905FA}"/>
              </a:ext>
            </a:extLst>
          </p:cNvPr>
          <p:cNvSpPr/>
          <p:nvPr/>
        </p:nvSpPr>
        <p:spPr>
          <a:xfrm>
            <a:off x="5946338" y="5583428"/>
            <a:ext cx="2162802" cy="235635"/>
          </a:xfrm>
          <a:custGeom>
            <a:avLst/>
            <a:gdLst>
              <a:gd name="connsiteX0" fmla="*/ 0 w 2162802"/>
              <a:gd name="connsiteY0" fmla="*/ 43994 h 235635"/>
              <a:gd name="connsiteX1" fmla="*/ 520167 w 2162802"/>
              <a:gd name="connsiteY1" fmla="*/ 180880 h 235635"/>
              <a:gd name="connsiteX2" fmla="*/ 848694 w 2162802"/>
              <a:gd name="connsiteY2" fmla="*/ 190 h 235635"/>
              <a:gd name="connsiteX3" fmla="*/ 1478371 w 2162802"/>
              <a:gd name="connsiteY3" fmla="*/ 148028 h 235635"/>
              <a:gd name="connsiteX4" fmla="*/ 2162802 w 2162802"/>
              <a:gd name="connsiteY4" fmla="*/ 235635 h 235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802" h="235635">
                <a:moveTo>
                  <a:pt x="0" y="43994"/>
                </a:moveTo>
                <a:cubicBezTo>
                  <a:pt x="189359" y="116087"/>
                  <a:pt x="378718" y="188181"/>
                  <a:pt x="520167" y="180880"/>
                </a:cubicBezTo>
                <a:cubicBezTo>
                  <a:pt x="661616" y="173579"/>
                  <a:pt x="688993" y="5665"/>
                  <a:pt x="848694" y="190"/>
                </a:cubicBezTo>
                <a:cubicBezTo>
                  <a:pt x="1008395" y="-5285"/>
                  <a:pt x="1259353" y="108787"/>
                  <a:pt x="1478371" y="148028"/>
                </a:cubicBezTo>
                <a:cubicBezTo>
                  <a:pt x="1697389" y="187269"/>
                  <a:pt x="1930095" y="211452"/>
                  <a:pt x="2162802" y="235635"/>
                </a:cubicBezTo>
              </a:path>
            </a:pathLst>
          </a:cu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490677E-D3D0-4897-8C82-9FADD2AAB50D}"/>
              </a:ext>
            </a:extLst>
          </p:cNvPr>
          <p:cNvSpPr txBox="1"/>
          <p:nvPr/>
        </p:nvSpPr>
        <p:spPr>
          <a:xfrm>
            <a:off x="4374827" y="4722057"/>
            <a:ext cx="612668" cy="461665"/>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605FE5D-AD78-4DD0-8BCD-C07C8A26FFDD}"/>
              </a:ext>
            </a:extLst>
          </p:cNvPr>
          <p:cNvSpPr txBox="1"/>
          <p:nvPr/>
        </p:nvSpPr>
        <p:spPr>
          <a:xfrm>
            <a:off x="7439113" y="6010436"/>
            <a:ext cx="1225785" cy="461665"/>
          </a:xfrm>
          <a:prstGeom prst="rect">
            <a:avLst/>
          </a:prstGeom>
          <a:noFill/>
        </p:spPr>
        <p:txBody>
          <a:bodyPr wrap="none" rtlCol="0">
            <a:spAutoFit/>
          </a:bodyPr>
          <a:lstStyle/>
          <a:p>
            <a:r>
              <a:rPr lang="en-US" dirty="0"/>
              <a:t>distance</a:t>
            </a:r>
          </a:p>
        </p:txBody>
      </p:sp>
      <p:cxnSp>
        <p:nvCxnSpPr>
          <p:cNvPr id="18" name="Straight Connector 17">
            <a:extLst>
              <a:ext uri="{FF2B5EF4-FFF2-40B4-BE49-F238E27FC236}">
                <a16:creationId xmlns:a16="http://schemas.microsoft.com/office/drawing/2014/main" id="{1A703DF5-2A2D-4541-8DB6-54C72A8C0079}"/>
              </a:ext>
            </a:extLst>
          </p:cNvPr>
          <p:cNvCxnSpPr>
            <a:cxnSpLocks/>
          </p:cNvCxnSpPr>
          <p:nvPr/>
        </p:nvCxnSpPr>
        <p:spPr>
          <a:xfrm flipH="1">
            <a:off x="827584" y="5085184"/>
            <a:ext cx="7406640"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6396D1-5F55-4CA0-97B3-1837D03F83D2}"/>
              </a:ext>
            </a:extLst>
          </p:cNvPr>
          <p:cNvCxnSpPr>
            <a:cxnSpLocks/>
          </p:cNvCxnSpPr>
          <p:nvPr/>
        </p:nvCxnSpPr>
        <p:spPr>
          <a:xfrm flipH="1">
            <a:off x="827584" y="5517232"/>
            <a:ext cx="7406640"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FB1C52A-3C45-4989-8E24-04E6D4A83D9F}"/>
              </a:ext>
            </a:extLst>
          </p:cNvPr>
          <p:cNvSpPr txBox="1"/>
          <p:nvPr/>
        </p:nvSpPr>
        <p:spPr>
          <a:xfrm>
            <a:off x="530195" y="4917298"/>
            <a:ext cx="450764" cy="461665"/>
          </a:xfrm>
          <a:prstGeom prst="rect">
            <a:avLst/>
          </a:prstGeom>
          <a:noFill/>
        </p:spPr>
        <p:txBody>
          <a:bodyPr wrap="none" rtlCol="0">
            <a:spAutoFit/>
          </a:bodyPr>
          <a:lstStyle/>
          <a:p>
            <a:r>
              <a:rPr lang="en-US"/>
              <a:t>p</a:t>
            </a:r>
            <a:r>
              <a:rPr lang="en-US" baseline="-25000"/>
              <a:t>1</a:t>
            </a:r>
            <a:endParaRPr lang="en-US" dirty="0"/>
          </a:p>
        </p:txBody>
      </p:sp>
      <p:sp>
        <p:nvSpPr>
          <p:cNvPr id="22" name="TextBox 21">
            <a:extLst>
              <a:ext uri="{FF2B5EF4-FFF2-40B4-BE49-F238E27FC236}">
                <a16:creationId xmlns:a16="http://schemas.microsoft.com/office/drawing/2014/main" id="{017D61AE-46F3-4D59-9FEE-95A60F9BE67F}"/>
              </a:ext>
            </a:extLst>
          </p:cNvPr>
          <p:cNvSpPr txBox="1"/>
          <p:nvPr/>
        </p:nvSpPr>
        <p:spPr>
          <a:xfrm>
            <a:off x="8119812" y="5371080"/>
            <a:ext cx="450764" cy="461665"/>
          </a:xfrm>
          <a:prstGeom prst="rect">
            <a:avLst/>
          </a:prstGeom>
          <a:noFill/>
        </p:spPr>
        <p:txBody>
          <a:bodyPr wrap="none" rtlCol="0">
            <a:spAutoFit/>
          </a:bodyPr>
          <a:lstStyle/>
          <a:p>
            <a:r>
              <a:rPr lang="en-US" dirty="0"/>
              <a:t>p</a:t>
            </a:r>
            <a:r>
              <a:rPr lang="en-US" baseline="-25000" dirty="0"/>
              <a:t>2</a:t>
            </a:r>
            <a:endParaRPr lang="en-US" dirty="0"/>
          </a:p>
        </p:txBody>
      </p:sp>
      <p:sp>
        <p:nvSpPr>
          <p:cNvPr id="25" name="Rectangle 24">
            <a:extLst>
              <a:ext uri="{FF2B5EF4-FFF2-40B4-BE49-F238E27FC236}">
                <a16:creationId xmlns:a16="http://schemas.microsoft.com/office/drawing/2014/main" id="{E36EBC8C-A868-4604-B45B-D646B6C035F1}"/>
              </a:ext>
            </a:extLst>
          </p:cNvPr>
          <p:cNvSpPr/>
          <p:nvPr/>
        </p:nvSpPr>
        <p:spPr>
          <a:xfrm>
            <a:off x="1175883" y="3975447"/>
            <a:ext cx="1789272" cy="461665"/>
          </a:xfrm>
          <a:prstGeom prst="rect">
            <a:avLst/>
          </a:prstGeom>
        </p:spPr>
        <p:txBody>
          <a:bodyPr wrap="none">
            <a:spAutoFit/>
          </a:bodyPr>
          <a:lstStyle/>
          <a:p>
            <a:r>
              <a:rPr lang="en-US"/>
              <a:t>P(h(x) = h(y))</a:t>
            </a:r>
            <a:endParaRPr lang="en-US" dirty="0"/>
          </a:p>
        </p:txBody>
      </p:sp>
    </p:spTree>
    <p:extLst>
      <p:ext uri="{BB962C8B-B14F-4D97-AF65-F5344CB8AC3E}">
        <p14:creationId xmlns:p14="http://schemas.microsoft.com/office/powerpoint/2010/main" val="195744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Jaccard Distance and LS Hash Functions</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57200" y="1219201"/>
            <a:ext cx="8229600" cy="2497832"/>
          </a:xfrm>
        </p:spPr>
        <p:txBody>
          <a:bodyPr/>
          <a:lstStyle/>
          <a:p>
            <a:r>
              <a:rPr lang="en-US" dirty="0"/>
              <a:t>For d = Jaccard distance = 1–Jaccard Similarity,</a:t>
            </a:r>
          </a:p>
          <a:p>
            <a:r>
              <a:rPr lang="en-US" dirty="0"/>
              <a:t>(a, b, 1 - a, 1 - b)-sensitive, for any a &lt; b</a:t>
            </a:r>
          </a:p>
          <a:p>
            <a:pPr lvl="1"/>
            <a:r>
              <a:rPr lang="en-US" dirty="0"/>
              <a:t>If d(x, y) ≤ a</a:t>
            </a:r>
            <a:r>
              <a:rPr lang="en-US" baseline="-25000" dirty="0"/>
              <a:t>   </a:t>
            </a:r>
            <a:r>
              <a:rPr lang="en-US" dirty="0"/>
              <a:t>(J(x, y) ≥ 1 - a), then P(h(x) = h(y)) ≥ 1 - a</a:t>
            </a:r>
          </a:p>
          <a:p>
            <a:pPr lvl="1"/>
            <a:r>
              <a:rPr lang="en-US" dirty="0"/>
              <a:t>If d(x, y) ≥ b  (J(x, y) ≤ 1 - b), then P(h(x) = h(y)) ≤ 1 - 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61</a:t>
            </a:fld>
            <a:endParaRPr lang="en-US"/>
          </a:p>
        </p:txBody>
      </p:sp>
      <p:cxnSp>
        <p:nvCxnSpPr>
          <p:cNvPr id="6" name="Straight Arrow Connector 5">
            <a:extLst>
              <a:ext uri="{FF2B5EF4-FFF2-40B4-BE49-F238E27FC236}">
                <a16:creationId xmlns:a16="http://schemas.microsoft.com/office/drawing/2014/main" id="{3C91EE1A-D6A0-452B-8444-3286BA68727E}"/>
              </a:ext>
            </a:extLst>
          </p:cNvPr>
          <p:cNvCxnSpPr/>
          <p:nvPr/>
        </p:nvCxnSpPr>
        <p:spPr>
          <a:xfrm>
            <a:off x="827584" y="5877272"/>
            <a:ext cx="74066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2D3CBA-DBD4-411C-AEE6-B235081C2C96}"/>
              </a:ext>
            </a:extLst>
          </p:cNvPr>
          <p:cNvCxnSpPr/>
          <p:nvPr/>
        </p:nvCxnSpPr>
        <p:spPr>
          <a:xfrm>
            <a:off x="3347864" y="4149080"/>
            <a:ext cx="0" cy="1728192"/>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EB5CE8D-2D34-4E42-9F09-274E052F3CD5}"/>
              </a:ext>
            </a:extLst>
          </p:cNvPr>
          <p:cNvCxnSpPr/>
          <p:nvPr/>
        </p:nvCxnSpPr>
        <p:spPr>
          <a:xfrm>
            <a:off x="5940152" y="4149080"/>
            <a:ext cx="0" cy="1728192"/>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CDE39BF-3139-4A13-B378-9F88AA35BCBE}"/>
              </a:ext>
            </a:extLst>
          </p:cNvPr>
          <p:cNvSpPr txBox="1"/>
          <p:nvPr/>
        </p:nvSpPr>
        <p:spPr>
          <a:xfrm>
            <a:off x="5714770" y="5877272"/>
            <a:ext cx="450764" cy="461665"/>
          </a:xfrm>
          <a:prstGeom prst="rect">
            <a:avLst/>
          </a:prstGeom>
          <a:noFill/>
        </p:spPr>
        <p:txBody>
          <a:bodyPr wrap="none" rtlCol="0">
            <a:spAutoFit/>
          </a:bodyPr>
          <a:lstStyle/>
          <a:p>
            <a:r>
              <a:rPr lang="en-US" dirty="0"/>
              <a:t>d</a:t>
            </a:r>
            <a:r>
              <a:rPr lang="en-US" baseline="-25000" dirty="0"/>
              <a:t>2</a:t>
            </a:r>
            <a:endParaRPr lang="en-US" dirty="0"/>
          </a:p>
        </p:txBody>
      </p:sp>
      <p:sp>
        <p:nvSpPr>
          <p:cNvPr id="11" name="TextBox 10">
            <a:extLst>
              <a:ext uri="{FF2B5EF4-FFF2-40B4-BE49-F238E27FC236}">
                <a16:creationId xmlns:a16="http://schemas.microsoft.com/office/drawing/2014/main" id="{048278F4-B445-4099-8F2C-DBAEF37F9A5C}"/>
              </a:ext>
            </a:extLst>
          </p:cNvPr>
          <p:cNvSpPr txBox="1"/>
          <p:nvPr/>
        </p:nvSpPr>
        <p:spPr>
          <a:xfrm>
            <a:off x="3122482" y="5877272"/>
            <a:ext cx="450764" cy="461665"/>
          </a:xfrm>
          <a:prstGeom prst="rect">
            <a:avLst/>
          </a:prstGeom>
          <a:noFill/>
        </p:spPr>
        <p:txBody>
          <a:bodyPr wrap="none" rtlCol="0">
            <a:spAutoFit/>
          </a:bodyPr>
          <a:lstStyle/>
          <a:p>
            <a:r>
              <a:rPr lang="en-US" dirty="0"/>
              <a:t>d</a:t>
            </a:r>
            <a:r>
              <a:rPr lang="en-US" baseline="-25000" dirty="0"/>
              <a:t>1</a:t>
            </a:r>
            <a:endParaRPr lang="en-US" dirty="0"/>
          </a:p>
        </p:txBody>
      </p:sp>
      <p:sp>
        <p:nvSpPr>
          <p:cNvPr id="13" name="Freeform: Shape 12">
            <a:extLst>
              <a:ext uri="{FF2B5EF4-FFF2-40B4-BE49-F238E27FC236}">
                <a16:creationId xmlns:a16="http://schemas.microsoft.com/office/drawing/2014/main" id="{56EA48ED-C678-4432-9361-036DFCD9668B}"/>
              </a:ext>
            </a:extLst>
          </p:cNvPr>
          <p:cNvSpPr/>
          <p:nvPr/>
        </p:nvSpPr>
        <p:spPr>
          <a:xfrm>
            <a:off x="865121" y="4160002"/>
            <a:ext cx="2485854" cy="757296"/>
          </a:xfrm>
          <a:custGeom>
            <a:avLst/>
            <a:gdLst>
              <a:gd name="connsiteX0" fmla="*/ 0 w 2485854"/>
              <a:gd name="connsiteY0" fmla="*/ 0 h 757296"/>
              <a:gd name="connsiteX1" fmla="*/ 410659 w 2485854"/>
              <a:gd name="connsiteY1" fmla="*/ 328527 h 757296"/>
              <a:gd name="connsiteX2" fmla="*/ 985581 w 2485854"/>
              <a:gd name="connsiteY2" fmla="*/ 224493 h 757296"/>
              <a:gd name="connsiteX3" fmla="*/ 1396239 w 2485854"/>
              <a:gd name="connsiteY3" fmla="*/ 520167 h 757296"/>
              <a:gd name="connsiteX4" fmla="*/ 2069720 w 2485854"/>
              <a:gd name="connsiteY4" fmla="*/ 728234 h 757296"/>
              <a:gd name="connsiteX5" fmla="*/ 2485854 w 2485854"/>
              <a:gd name="connsiteY5" fmla="*/ 755612 h 75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5854" h="757296">
                <a:moveTo>
                  <a:pt x="0" y="0"/>
                </a:moveTo>
                <a:cubicBezTo>
                  <a:pt x="123198" y="145556"/>
                  <a:pt x="246396" y="291112"/>
                  <a:pt x="410659" y="328527"/>
                </a:cubicBezTo>
                <a:cubicBezTo>
                  <a:pt x="574922" y="365942"/>
                  <a:pt x="821318" y="192553"/>
                  <a:pt x="985581" y="224493"/>
                </a:cubicBezTo>
                <a:cubicBezTo>
                  <a:pt x="1149844" y="256433"/>
                  <a:pt x="1215549" y="436210"/>
                  <a:pt x="1396239" y="520167"/>
                </a:cubicBezTo>
                <a:cubicBezTo>
                  <a:pt x="1576929" y="604124"/>
                  <a:pt x="1888118" y="688993"/>
                  <a:pt x="2069720" y="728234"/>
                </a:cubicBezTo>
                <a:cubicBezTo>
                  <a:pt x="2251322" y="767475"/>
                  <a:pt x="2485854" y="755612"/>
                  <a:pt x="2485854" y="755612"/>
                </a:cubicBezTo>
              </a:path>
            </a:pathLst>
          </a:cu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14E8C3F-F82D-44FC-BE4B-1F6D463905FA}"/>
              </a:ext>
            </a:extLst>
          </p:cNvPr>
          <p:cNvSpPr/>
          <p:nvPr/>
        </p:nvSpPr>
        <p:spPr>
          <a:xfrm>
            <a:off x="5946338" y="5583428"/>
            <a:ext cx="2162802" cy="235635"/>
          </a:xfrm>
          <a:custGeom>
            <a:avLst/>
            <a:gdLst>
              <a:gd name="connsiteX0" fmla="*/ 0 w 2162802"/>
              <a:gd name="connsiteY0" fmla="*/ 43994 h 235635"/>
              <a:gd name="connsiteX1" fmla="*/ 520167 w 2162802"/>
              <a:gd name="connsiteY1" fmla="*/ 180880 h 235635"/>
              <a:gd name="connsiteX2" fmla="*/ 848694 w 2162802"/>
              <a:gd name="connsiteY2" fmla="*/ 190 h 235635"/>
              <a:gd name="connsiteX3" fmla="*/ 1478371 w 2162802"/>
              <a:gd name="connsiteY3" fmla="*/ 148028 h 235635"/>
              <a:gd name="connsiteX4" fmla="*/ 2162802 w 2162802"/>
              <a:gd name="connsiteY4" fmla="*/ 235635 h 235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802" h="235635">
                <a:moveTo>
                  <a:pt x="0" y="43994"/>
                </a:moveTo>
                <a:cubicBezTo>
                  <a:pt x="189359" y="116087"/>
                  <a:pt x="378718" y="188181"/>
                  <a:pt x="520167" y="180880"/>
                </a:cubicBezTo>
                <a:cubicBezTo>
                  <a:pt x="661616" y="173579"/>
                  <a:pt x="688993" y="5665"/>
                  <a:pt x="848694" y="190"/>
                </a:cubicBezTo>
                <a:cubicBezTo>
                  <a:pt x="1008395" y="-5285"/>
                  <a:pt x="1259353" y="108787"/>
                  <a:pt x="1478371" y="148028"/>
                </a:cubicBezTo>
                <a:cubicBezTo>
                  <a:pt x="1697389" y="187269"/>
                  <a:pt x="1930095" y="211452"/>
                  <a:pt x="2162802" y="235635"/>
                </a:cubicBezTo>
              </a:path>
            </a:pathLst>
          </a:custGeom>
          <a:ln w="254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490677E-D3D0-4897-8C82-9FADD2AAB50D}"/>
              </a:ext>
            </a:extLst>
          </p:cNvPr>
          <p:cNvSpPr txBox="1"/>
          <p:nvPr/>
        </p:nvSpPr>
        <p:spPr>
          <a:xfrm>
            <a:off x="4374827" y="4722057"/>
            <a:ext cx="612668" cy="461665"/>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605FE5D-AD78-4DD0-8BCD-C07C8A26FFDD}"/>
              </a:ext>
            </a:extLst>
          </p:cNvPr>
          <p:cNvSpPr txBox="1"/>
          <p:nvPr/>
        </p:nvSpPr>
        <p:spPr>
          <a:xfrm>
            <a:off x="7439113" y="6010436"/>
            <a:ext cx="1225785" cy="461665"/>
          </a:xfrm>
          <a:prstGeom prst="rect">
            <a:avLst/>
          </a:prstGeom>
          <a:noFill/>
        </p:spPr>
        <p:txBody>
          <a:bodyPr wrap="none" rtlCol="0">
            <a:spAutoFit/>
          </a:bodyPr>
          <a:lstStyle/>
          <a:p>
            <a:r>
              <a:rPr lang="en-US" dirty="0"/>
              <a:t>distance</a:t>
            </a:r>
          </a:p>
        </p:txBody>
      </p:sp>
      <p:cxnSp>
        <p:nvCxnSpPr>
          <p:cNvPr id="18" name="Straight Connector 17">
            <a:extLst>
              <a:ext uri="{FF2B5EF4-FFF2-40B4-BE49-F238E27FC236}">
                <a16:creationId xmlns:a16="http://schemas.microsoft.com/office/drawing/2014/main" id="{1A703DF5-2A2D-4541-8DB6-54C72A8C0079}"/>
              </a:ext>
            </a:extLst>
          </p:cNvPr>
          <p:cNvCxnSpPr>
            <a:cxnSpLocks/>
          </p:cNvCxnSpPr>
          <p:nvPr/>
        </p:nvCxnSpPr>
        <p:spPr>
          <a:xfrm flipH="1">
            <a:off x="827584" y="5085184"/>
            <a:ext cx="7406640"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6396D1-5F55-4CA0-97B3-1837D03F83D2}"/>
              </a:ext>
            </a:extLst>
          </p:cNvPr>
          <p:cNvCxnSpPr>
            <a:cxnSpLocks/>
          </p:cNvCxnSpPr>
          <p:nvPr/>
        </p:nvCxnSpPr>
        <p:spPr>
          <a:xfrm flipH="1">
            <a:off x="827584" y="5517232"/>
            <a:ext cx="7406640"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FB1C52A-3C45-4989-8E24-04E6D4A83D9F}"/>
              </a:ext>
            </a:extLst>
          </p:cNvPr>
          <p:cNvSpPr txBox="1"/>
          <p:nvPr/>
        </p:nvSpPr>
        <p:spPr>
          <a:xfrm>
            <a:off x="530195" y="4917298"/>
            <a:ext cx="450764" cy="461665"/>
          </a:xfrm>
          <a:prstGeom prst="rect">
            <a:avLst/>
          </a:prstGeom>
          <a:noFill/>
        </p:spPr>
        <p:txBody>
          <a:bodyPr wrap="none" rtlCol="0">
            <a:spAutoFit/>
          </a:bodyPr>
          <a:lstStyle/>
          <a:p>
            <a:r>
              <a:rPr lang="en-US"/>
              <a:t>p</a:t>
            </a:r>
            <a:r>
              <a:rPr lang="en-US" baseline="-25000"/>
              <a:t>1</a:t>
            </a:r>
            <a:endParaRPr lang="en-US" dirty="0"/>
          </a:p>
        </p:txBody>
      </p:sp>
      <p:sp>
        <p:nvSpPr>
          <p:cNvPr id="22" name="TextBox 21">
            <a:extLst>
              <a:ext uri="{FF2B5EF4-FFF2-40B4-BE49-F238E27FC236}">
                <a16:creationId xmlns:a16="http://schemas.microsoft.com/office/drawing/2014/main" id="{017D61AE-46F3-4D59-9FEE-95A60F9BE67F}"/>
              </a:ext>
            </a:extLst>
          </p:cNvPr>
          <p:cNvSpPr txBox="1"/>
          <p:nvPr/>
        </p:nvSpPr>
        <p:spPr>
          <a:xfrm>
            <a:off x="8119812" y="5371080"/>
            <a:ext cx="450764" cy="461665"/>
          </a:xfrm>
          <a:prstGeom prst="rect">
            <a:avLst/>
          </a:prstGeom>
          <a:noFill/>
        </p:spPr>
        <p:txBody>
          <a:bodyPr wrap="none" rtlCol="0">
            <a:spAutoFit/>
          </a:bodyPr>
          <a:lstStyle/>
          <a:p>
            <a:r>
              <a:rPr lang="en-US" dirty="0"/>
              <a:t>p</a:t>
            </a:r>
            <a:r>
              <a:rPr lang="en-US" baseline="-25000" dirty="0"/>
              <a:t>2</a:t>
            </a:r>
            <a:endParaRPr lang="en-US" dirty="0"/>
          </a:p>
        </p:txBody>
      </p:sp>
      <p:sp>
        <p:nvSpPr>
          <p:cNvPr id="25" name="Rectangle 24">
            <a:extLst>
              <a:ext uri="{FF2B5EF4-FFF2-40B4-BE49-F238E27FC236}">
                <a16:creationId xmlns:a16="http://schemas.microsoft.com/office/drawing/2014/main" id="{E36EBC8C-A868-4604-B45B-D646B6C035F1}"/>
              </a:ext>
            </a:extLst>
          </p:cNvPr>
          <p:cNvSpPr/>
          <p:nvPr/>
        </p:nvSpPr>
        <p:spPr>
          <a:xfrm>
            <a:off x="1175883" y="3975447"/>
            <a:ext cx="1789272" cy="461665"/>
          </a:xfrm>
          <a:prstGeom prst="rect">
            <a:avLst/>
          </a:prstGeom>
        </p:spPr>
        <p:txBody>
          <a:bodyPr wrap="none">
            <a:spAutoFit/>
          </a:bodyPr>
          <a:lstStyle/>
          <a:p>
            <a:r>
              <a:rPr lang="en-US"/>
              <a:t>P(h(x) = h(y))</a:t>
            </a:r>
            <a:endParaRPr lang="en-US" dirty="0"/>
          </a:p>
        </p:txBody>
      </p:sp>
      <p:cxnSp>
        <p:nvCxnSpPr>
          <p:cNvPr id="20" name="Straight Arrow Connector 19">
            <a:extLst>
              <a:ext uri="{FF2B5EF4-FFF2-40B4-BE49-F238E27FC236}">
                <a16:creationId xmlns:a16="http://schemas.microsoft.com/office/drawing/2014/main" id="{0729FD59-A8B7-4E68-A226-82C2F5C4A678}"/>
              </a:ext>
            </a:extLst>
          </p:cNvPr>
          <p:cNvCxnSpPr/>
          <p:nvPr/>
        </p:nvCxnSpPr>
        <p:spPr>
          <a:xfrm>
            <a:off x="827584" y="3885284"/>
            <a:ext cx="74066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8B0D998-2ED3-48B0-927C-38A65867D605}"/>
              </a:ext>
            </a:extLst>
          </p:cNvPr>
          <p:cNvSpPr txBox="1"/>
          <p:nvPr/>
        </p:nvSpPr>
        <p:spPr>
          <a:xfrm>
            <a:off x="683568" y="3445241"/>
            <a:ext cx="1329210" cy="461665"/>
          </a:xfrm>
          <a:prstGeom prst="rect">
            <a:avLst/>
          </a:prstGeom>
          <a:noFill/>
        </p:spPr>
        <p:txBody>
          <a:bodyPr wrap="none" rtlCol="0">
            <a:spAutoFit/>
          </a:bodyPr>
          <a:lstStyle/>
          <a:p>
            <a:r>
              <a:rPr lang="en-US" dirty="0"/>
              <a:t>similarity</a:t>
            </a:r>
          </a:p>
        </p:txBody>
      </p:sp>
    </p:spTree>
    <p:extLst>
      <p:ext uri="{BB962C8B-B14F-4D97-AF65-F5344CB8AC3E}">
        <p14:creationId xmlns:p14="http://schemas.microsoft.com/office/powerpoint/2010/main" val="3429968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AND Construction</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57200" y="1219201"/>
            <a:ext cx="8229600" cy="2497832"/>
          </a:xfrm>
        </p:spPr>
        <p:txBody>
          <a:bodyPr/>
          <a:lstStyle/>
          <a:p>
            <a:r>
              <a:rPr lang="en-US" dirty="0"/>
              <a:t>Assume H is (d</a:t>
            </a:r>
            <a:r>
              <a:rPr lang="en-US" baseline="-25000" dirty="0"/>
              <a:t>1</a:t>
            </a:r>
            <a:r>
              <a:rPr lang="en-US" dirty="0"/>
              <a:t>, d</a:t>
            </a:r>
            <a:r>
              <a:rPr lang="en-US" baseline="-25000" dirty="0"/>
              <a:t>2</a:t>
            </a:r>
            <a:r>
              <a:rPr lang="en-US" dirty="0"/>
              <a:t>, p</a:t>
            </a:r>
            <a:r>
              <a:rPr lang="en-US" baseline="-25000" dirty="0"/>
              <a:t>1</a:t>
            </a:r>
            <a:r>
              <a:rPr lang="en-US" dirty="0"/>
              <a:t>, p</a:t>
            </a:r>
            <a:r>
              <a:rPr lang="en-US" baseline="-25000" dirty="0"/>
              <a:t>2</a:t>
            </a:r>
            <a:r>
              <a:rPr lang="en-US" dirty="0"/>
              <a:t>)-sensitive</a:t>
            </a:r>
          </a:p>
          <a:p>
            <a:r>
              <a:rPr lang="en-US" dirty="0"/>
              <a:t>Construct H’ with h’ = [h</a:t>
            </a:r>
            <a:r>
              <a:rPr lang="en-US" baseline="-25000" dirty="0"/>
              <a:t>1</a:t>
            </a:r>
            <a:r>
              <a:rPr lang="en-US" dirty="0"/>
              <a:t>, h</a:t>
            </a:r>
            <a:r>
              <a:rPr lang="en-US" baseline="-25000" dirty="0"/>
              <a:t>2</a:t>
            </a:r>
            <a:r>
              <a:rPr lang="en-US" dirty="0"/>
              <a:t>, …, </a:t>
            </a:r>
            <a:r>
              <a:rPr lang="en-US" dirty="0" err="1"/>
              <a:t>h</a:t>
            </a:r>
            <a:r>
              <a:rPr lang="en-US" baseline="-25000" dirty="0" err="1"/>
              <a:t>r</a:t>
            </a:r>
            <a:r>
              <a:rPr lang="en-US" dirty="0"/>
              <a:t>], h</a:t>
            </a:r>
            <a:r>
              <a:rPr lang="en-US" baseline="-25000" dirty="0"/>
              <a:t>i</a:t>
            </a:r>
            <a:r>
              <a:rPr lang="en-US" dirty="0"/>
              <a:t> in H</a:t>
            </a:r>
          </a:p>
          <a:p>
            <a:pPr lvl="1"/>
            <a:r>
              <a:rPr lang="en-US" dirty="0"/>
              <a:t>h’(x) = h’(y) </a:t>
            </a:r>
            <a:r>
              <a:rPr lang="en-US" dirty="0" err="1"/>
              <a:t>iff</a:t>
            </a:r>
            <a:r>
              <a:rPr lang="en-US" dirty="0"/>
              <a:t> for </a:t>
            </a:r>
            <a:r>
              <a:rPr lang="en-US" b="1" i="1" dirty="0"/>
              <a:t>all</a:t>
            </a:r>
            <a:r>
              <a:rPr lang="en-US" dirty="0"/>
              <a:t> selected h</a:t>
            </a:r>
            <a:r>
              <a:rPr lang="en-US" baseline="-25000" dirty="0"/>
              <a:t>i</a:t>
            </a:r>
            <a:r>
              <a:rPr lang="en-US" dirty="0"/>
              <a:t>, h</a:t>
            </a:r>
            <a:r>
              <a:rPr lang="en-US" baseline="-25000" dirty="0"/>
              <a:t>i</a:t>
            </a:r>
            <a:r>
              <a:rPr lang="en-US" dirty="0"/>
              <a:t>(x) = h</a:t>
            </a:r>
            <a:r>
              <a:rPr lang="en-US" baseline="-25000" dirty="0"/>
              <a:t>i</a:t>
            </a:r>
            <a:r>
              <a:rPr lang="en-US" dirty="0"/>
              <a:t>(y)</a:t>
            </a:r>
          </a:p>
          <a:p>
            <a:pPr lvl="1"/>
            <a:r>
              <a:rPr lang="en-US" dirty="0"/>
              <a:t>Requires r independent hash functions</a:t>
            </a:r>
          </a:p>
          <a:p>
            <a:r>
              <a:rPr lang="en-US" dirty="0"/>
              <a:t>H’ is (d</a:t>
            </a:r>
            <a:r>
              <a:rPr lang="en-US" baseline="-25000" dirty="0"/>
              <a:t>1</a:t>
            </a:r>
            <a:r>
              <a:rPr lang="en-US" dirty="0"/>
              <a:t>, d</a:t>
            </a:r>
            <a:r>
              <a:rPr lang="en-US" baseline="-25000" dirty="0"/>
              <a:t>2</a:t>
            </a:r>
            <a:r>
              <a:rPr lang="en-US" dirty="0"/>
              <a:t>, (p</a:t>
            </a:r>
            <a:r>
              <a:rPr lang="en-US" baseline="-25000" dirty="0"/>
              <a:t>1</a:t>
            </a:r>
            <a:r>
              <a:rPr lang="en-US" dirty="0"/>
              <a:t>)</a:t>
            </a:r>
            <a:r>
              <a:rPr lang="en-US" baseline="30000" dirty="0"/>
              <a:t>r</a:t>
            </a:r>
            <a:r>
              <a:rPr lang="en-US" dirty="0"/>
              <a:t>, (p</a:t>
            </a:r>
            <a:r>
              <a:rPr lang="en-US" baseline="-25000" dirty="0"/>
              <a:t>2</a:t>
            </a:r>
            <a:r>
              <a:rPr lang="en-US" dirty="0"/>
              <a:t>)</a:t>
            </a:r>
            <a:r>
              <a:rPr lang="en-US" baseline="30000" dirty="0"/>
              <a:t>r</a:t>
            </a:r>
            <a:r>
              <a:rPr lang="en-US" dirty="0"/>
              <a:t>)-sensitive</a:t>
            </a:r>
          </a:p>
          <a:p>
            <a:r>
              <a:rPr lang="en-US" dirty="0"/>
              <a:t>Intuition &amp; take </a:t>
            </a:r>
            <a:r>
              <a:rPr lang="en-US" dirty="0" err="1"/>
              <a:t>aways</a:t>
            </a:r>
            <a:r>
              <a:rPr lang="en-US" dirty="0"/>
              <a:t>:</a:t>
            </a:r>
          </a:p>
          <a:p>
            <a:pPr lvl="1"/>
            <a:r>
              <a:rPr lang="en-US" dirty="0"/>
              <a:t>Make all probabilities shrink</a:t>
            </a:r>
          </a:p>
          <a:p>
            <a:pPr lvl="1"/>
            <a:r>
              <a:rPr lang="en-US" dirty="0"/>
              <a:t>Use to reduce false positives</a:t>
            </a:r>
          </a:p>
          <a:p>
            <a:pPr lvl="1"/>
            <a:r>
              <a:rPr lang="en-US" dirty="0"/>
              <a:t>But also increases false negatives, tune r carefully</a:t>
            </a:r>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62</a:t>
            </a:fld>
            <a:endParaRPr lang="en-US"/>
          </a:p>
        </p:txBody>
      </p:sp>
    </p:spTree>
    <p:extLst>
      <p:ext uri="{BB962C8B-B14F-4D97-AF65-F5344CB8AC3E}">
        <p14:creationId xmlns:p14="http://schemas.microsoft.com/office/powerpoint/2010/main" val="3664434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OR Construction</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57200" y="1219201"/>
            <a:ext cx="8229600" cy="2497832"/>
          </a:xfrm>
        </p:spPr>
        <p:txBody>
          <a:bodyPr/>
          <a:lstStyle/>
          <a:p>
            <a:r>
              <a:rPr lang="en-US" dirty="0"/>
              <a:t>Assume H is (d</a:t>
            </a:r>
            <a:r>
              <a:rPr lang="en-US" baseline="-25000" dirty="0"/>
              <a:t>1</a:t>
            </a:r>
            <a:r>
              <a:rPr lang="en-US" dirty="0"/>
              <a:t>, d</a:t>
            </a:r>
            <a:r>
              <a:rPr lang="en-US" baseline="-25000" dirty="0"/>
              <a:t>2</a:t>
            </a:r>
            <a:r>
              <a:rPr lang="en-US" dirty="0"/>
              <a:t>, p</a:t>
            </a:r>
            <a:r>
              <a:rPr lang="en-US" baseline="-25000" dirty="0"/>
              <a:t>1</a:t>
            </a:r>
            <a:r>
              <a:rPr lang="en-US" dirty="0"/>
              <a:t>, p</a:t>
            </a:r>
            <a:r>
              <a:rPr lang="en-US" baseline="-25000" dirty="0"/>
              <a:t>2</a:t>
            </a:r>
            <a:r>
              <a:rPr lang="en-US" dirty="0"/>
              <a:t>)-sensitive</a:t>
            </a:r>
          </a:p>
          <a:p>
            <a:r>
              <a:rPr lang="en-US" dirty="0"/>
              <a:t>Construct H’ with h’ = [h</a:t>
            </a:r>
            <a:r>
              <a:rPr lang="en-US" baseline="-25000" dirty="0"/>
              <a:t>1</a:t>
            </a:r>
            <a:r>
              <a:rPr lang="en-US" dirty="0"/>
              <a:t>, h</a:t>
            </a:r>
            <a:r>
              <a:rPr lang="en-US" baseline="-25000" dirty="0"/>
              <a:t>2</a:t>
            </a:r>
            <a:r>
              <a:rPr lang="en-US" dirty="0"/>
              <a:t>, …, </a:t>
            </a:r>
            <a:r>
              <a:rPr lang="en-US" dirty="0" err="1"/>
              <a:t>h</a:t>
            </a:r>
            <a:r>
              <a:rPr lang="en-US" baseline="-25000" dirty="0" err="1"/>
              <a:t>b</a:t>
            </a:r>
            <a:r>
              <a:rPr lang="en-US" dirty="0"/>
              <a:t>], h</a:t>
            </a:r>
            <a:r>
              <a:rPr lang="en-US" baseline="-25000" dirty="0"/>
              <a:t>i</a:t>
            </a:r>
            <a:r>
              <a:rPr lang="en-US" dirty="0"/>
              <a:t> in H</a:t>
            </a:r>
          </a:p>
          <a:p>
            <a:pPr lvl="1"/>
            <a:r>
              <a:rPr lang="en-US" dirty="0"/>
              <a:t>h’(x) = h’(y) </a:t>
            </a:r>
            <a:r>
              <a:rPr lang="en-US" dirty="0" err="1"/>
              <a:t>iff</a:t>
            </a:r>
            <a:r>
              <a:rPr lang="en-US" dirty="0"/>
              <a:t> for </a:t>
            </a:r>
            <a:r>
              <a:rPr lang="en-US" b="1" i="1" dirty="0"/>
              <a:t>any</a:t>
            </a:r>
            <a:r>
              <a:rPr lang="en-US" dirty="0"/>
              <a:t> selected h</a:t>
            </a:r>
            <a:r>
              <a:rPr lang="en-US" baseline="-25000" dirty="0"/>
              <a:t>i</a:t>
            </a:r>
            <a:r>
              <a:rPr lang="en-US" dirty="0"/>
              <a:t>, h</a:t>
            </a:r>
            <a:r>
              <a:rPr lang="en-US" baseline="-25000" dirty="0"/>
              <a:t>i</a:t>
            </a:r>
            <a:r>
              <a:rPr lang="en-US" dirty="0"/>
              <a:t>(x) = h</a:t>
            </a:r>
            <a:r>
              <a:rPr lang="en-US" baseline="-25000" dirty="0"/>
              <a:t>i</a:t>
            </a:r>
            <a:r>
              <a:rPr lang="en-US" dirty="0"/>
              <a:t>(y)</a:t>
            </a:r>
          </a:p>
          <a:p>
            <a:pPr lvl="1"/>
            <a:r>
              <a:rPr lang="en-US" dirty="0"/>
              <a:t>Requires b independent hash functions</a:t>
            </a:r>
          </a:p>
          <a:p>
            <a:r>
              <a:rPr lang="en-US" dirty="0"/>
              <a:t>H’ is (d</a:t>
            </a:r>
            <a:r>
              <a:rPr lang="en-US" baseline="-25000" dirty="0"/>
              <a:t>1</a:t>
            </a:r>
            <a:r>
              <a:rPr lang="en-US" dirty="0"/>
              <a:t>, d</a:t>
            </a:r>
            <a:r>
              <a:rPr lang="en-US" baseline="-25000" dirty="0"/>
              <a:t>2</a:t>
            </a:r>
            <a:r>
              <a:rPr lang="en-US" dirty="0"/>
              <a:t>, 1 - (1 - p</a:t>
            </a:r>
            <a:r>
              <a:rPr lang="en-US" baseline="-25000" dirty="0"/>
              <a:t>1</a:t>
            </a:r>
            <a:r>
              <a:rPr lang="en-US" dirty="0"/>
              <a:t>)</a:t>
            </a:r>
            <a:r>
              <a:rPr lang="en-US" baseline="30000" dirty="0"/>
              <a:t>b</a:t>
            </a:r>
            <a:r>
              <a:rPr lang="en-US" dirty="0"/>
              <a:t>, 1 - (1 - p</a:t>
            </a:r>
            <a:r>
              <a:rPr lang="en-US" baseline="-25000" dirty="0"/>
              <a:t>2</a:t>
            </a:r>
            <a:r>
              <a:rPr lang="en-US" dirty="0"/>
              <a:t>)</a:t>
            </a:r>
            <a:r>
              <a:rPr lang="en-US" baseline="30000" dirty="0"/>
              <a:t>b</a:t>
            </a:r>
            <a:r>
              <a:rPr lang="en-US" dirty="0"/>
              <a:t>)-sensitive</a:t>
            </a:r>
          </a:p>
          <a:p>
            <a:r>
              <a:rPr lang="en-US" dirty="0"/>
              <a:t>Intuition:</a:t>
            </a:r>
          </a:p>
          <a:p>
            <a:pPr lvl="1"/>
            <a:r>
              <a:rPr lang="en-US" dirty="0"/>
              <a:t>Make all probabilities grow</a:t>
            </a:r>
          </a:p>
          <a:p>
            <a:pPr lvl="1"/>
            <a:r>
              <a:rPr lang="en-US" dirty="0"/>
              <a:t>Use to reduce false negatives</a:t>
            </a:r>
          </a:p>
          <a:p>
            <a:pPr lvl="1"/>
            <a:r>
              <a:rPr lang="en-US" dirty="0"/>
              <a:t>But also increases false positives, tune b carefully</a:t>
            </a:r>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63</a:t>
            </a:fld>
            <a:endParaRPr lang="en-US"/>
          </a:p>
        </p:txBody>
      </p:sp>
    </p:spTree>
    <p:extLst>
      <p:ext uri="{BB962C8B-B14F-4D97-AF65-F5344CB8AC3E}">
        <p14:creationId xmlns:p14="http://schemas.microsoft.com/office/powerpoint/2010/main" val="1945828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Composing Constructions</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68280" y="980728"/>
            <a:ext cx="8795320" cy="2497832"/>
          </a:xfrm>
        </p:spPr>
        <p:txBody>
          <a:bodyPr/>
          <a:lstStyle/>
          <a:p>
            <a:r>
              <a:rPr lang="en-US" dirty="0"/>
              <a:t>Assume H is (d</a:t>
            </a:r>
            <a:r>
              <a:rPr lang="en-US" baseline="-25000" dirty="0"/>
              <a:t>1</a:t>
            </a:r>
            <a:r>
              <a:rPr lang="en-US" dirty="0"/>
              <a:t>, d</a:t>
            </a:r>
            <a:r>
              <a:rPr lang="en-US" baseline="-25000" dirty="0"/>
              <a:t>2</a:t>
            </a:r>
            <a:r>
              <a:rPr lang="en-US" dirty="0"/>
              <a:t>, p</a:t>
            </a:r>
            <a:r>
              <a:rPr lang="en-US" baseline="-25000" dirty="0"/>
              <a:t>1</a:t>
            </a:r>
            <a:r>
              <a:rPr lang="en-US" dirty="0"/>
              <a:t>, p</a:t>
            </a:r>
            <a:r>
              <a:rPr lang="en-US" baseline="-25000" dirty="0"/>
              <a:t>2</a:t>
            </a:r>
            <a:r>
              <a:rPr lang="en-US" dirty="0"/>
              <a:t>)-sensitive</a:t>
            </a:r>
          </a:p>
          <a:p>
            <a:r>
              <a:rPr lang="en-US" dirty="0"/>
              <a:t>AND-OR:</a:t>
            </a:r>
          </a:p>
          <a:p>
            <a:pPr marL="0" indent="0">
              <a:buNone/>
            </a:pPr>
            <a:r>
              <a:rPr lang="en-US" dirty="0"/>
              <a:t>(d</a:t>
            </a:r>
            <a:r>
              <a:rPr lang="en-US" baseline="-25000" dirty="0"/>
              <a:t>1</a:t>
            </a:r>
            <a:r>
              <a:rPr lang="en-US" dirty="0"/>
              <a:t>, d</a:t>
            </a:r>
            <a:r>
              <a:rPr lang="en-US" baseline="-25000" dirty="0"/>
              <a:t>2</a:t>
            </a:r>
            <a:r>
              <a:rPr lang="en-US" dirty="0"/>
              <a:t>, 1 - (1 - (p</a:t>
            </a:r>
            <a:r>
              <a:rPr lang="en-US" baseline="-25000" dirty="0"/>
              <a:t>1</a:t>
            </a:r>
            <a:r>
              <a:rPr lang="en-US" dirty="0"/>
              <a:t>)</a:t>
            </a:r>
            <a:r>
              <a:rPr lang="en-US" baseline="30000" dirty="0"/>
              <a:t>r</a:t>
            </a:r>
            <a:r>
              <a:rPr lang="en-US" dirty="0"/>
              <a:t>)</a:t>
            </a:r>
            <a:r>
              <a:rPr lang="en-US" baseline="30000" dirty="0"/>
              <a:t>b</a:t>
            </a:r>
            <a:r>
              <a:rPr lang="en-US" dirty="0"/>
              <a:t>, 1 - (1 - (p</a:t>
            </a:r>
            <a:r>
              <a:rPr lang="en-US" baseline="-25000" dirty="0"/>
              <a:t>2</a:t>
            </a:r>
            <a:r>
              <a:rPr lang="en-US" dirty="0"/>
              <a:t>)</a:t>
            </a:r>
            <a:r>
              <a:rPr lang="en-US" baseline="30000" dirty="0"/>
              <a:t>r</a:t>
            </a:r>
            <a:r>
              <a:rPr lang="en-US" dirty="0"/>
              <a:t>)</a:t>
            </a:r>
            <a:r>
              <a:rPr lang="en-US" baseline="30000" dirty="0"/>
              <a:t>b</a:t>
            </a:r>
            <a:r>
              <a:rPr lang="en-US" dirty="0"/>
              <a:t>)-sensitive</a:t>
            </a:r>
          </a:p>
          <a:p>
            <a:pPr lvl="1"/>
            <a:r>
              <a:rPr lang="en-US" dirty="0"/>
              <a:t>Total: requires  r * b independent hash functions</a:t>
            </a:r>
          </a:p>
          <a:p>
            <a:r>
              <a:rPr lang="en-US" dirty="0"/>
              <a:t>OR-AND:</a:t>
            </a:r>
          </a:p>
          <a:p>
            <a:pPr marL="0" indent="0">
              <a:buNone/>
            </a:pPr>
            <a:r>
              <a:rPr lang="en-US" dirty="0"/>
              <a:t>(d</a:t>
            </a:r>
            <a:r>
              <a:rPr lang="en-US" baseline="-25000" dirty="0"/>
              <a:t>1</a:t>
            </a:r>
            <a:r>
              <a:rPr lang="en-US" dirty="0"/>
              <a:t>, d</a:t>
            </a:r>
            <a:r>
              <a:rPr lang="en-US" baseline="-25000" dirty="0"/>
              <a:t>2</a:t>
            </a:r>
            <a:r>
              <a:rPr lang="en-US" dirty="0"/>
              <a:t>, (1 - (1 - p</a:t>
            </a:r>
            <a:r>
              <a:rPr lang="en-US" baseline="-25000" dirty="0"/>
              <a:t>1</a:t>
            </a:r>
            <a:r>
              <a:rPr lang="en-US" dirty="0"/>
              <a:t>)</a:t>
            </a:r>
            <a:r>
              <a:rPr lang="en-US" baseline="30000" dirty="0"/>
              <a:t>b</a:t>
            </a:r>
            <a:r>
              <a:rPr lang="en-US" dirty="0"/>
              <a:t>)</a:t>
            </a:r>
            <a:r>
              <a:rPr lang="en-US" baseline="30000" dirty="0"/>
              <a:t>r</a:t>
            </a:r>
            <a:r>
              <a:rPr lang="en-US" dirty="0"/>
              <a:t>, (1 - (1 - p</a:t>
            </a:r>
            <a:r>
              <a:rPr lang="en-US" baseline="-25000" dirty="0"/>
              <a:t>2</a:t>
            </a:r>
            <a:r>
              <a:rPr lang="en-US" dirty="0"/>
              <a:t>)</a:t>
            </a:r>
            <a:r>
              <a:rPr lang="en-US" baseline="30000" dirty="0"/>
              <a:t>b</a:t>
            </a:r>
            <a:r>
              <a:rPr lang="en-US" dirty="0"/>
              <a:t>)</a:t>
            </a:r>
            <a:r>
              <a:rPr lang="en-US" baseline="30000" dirty="0"/>
              <a:t>r</a:t>
            </a:r>
            <a:r>
              <a:rPr lang="en-US" dirty="0"/>
              <a:t>)-sensitive</a:t>
            </a:r>
          </a:p>
          <a:p>
            <a:pPr lvl="1"/>
            <a:r>
              <a:rPr lang="en-US" dirty="0"/>
              <a:t>Similarly: requires r * b independent hash functions</a:t>
            </a:r>
          </a:p>
          <a:p>
            <a:r>
              <a:rPr lang="en-US" dirty="0"/>
              <a:t>… Any sequence of AND/OR constructions</a:t>
            </a:r>
          </a:p>
          <a:p>
            <a:pPr marL="0" indent="0">
              <a:buNone/>
            </a:pP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64</a:t>
            </a:fld>
            <a:endParaRPr lang="en-US"/>
          </a:p>
        </p:txBody>
      </p:sp>
      <p:sp>
        <p:nvSpPr>
          <p:cNvPr id="5" name="TextBox 4">
            <a:extLst>
              <a:ext uri="{FF2B5EF4-FFF2-40B4-BE49-F238E27FC236}">
                <a16:creationId xmlns:a16="http://schemas.microsoft.com/office/drawing/2014/main" id="{5223F0AC-AF36-4C8E-8920-A8EC3DD24344}"/>
              </a:ext>
            </a:extLst>
          </p:cNvPr>
          <p:cNvSpPr txBox="1"/>
          <p:nvPr/>
        </p:nvSpPr>
        <p:spPr>
          <a:xfrm>
            <a:off x="468280" y="6273225"/>
            <a:ext cx="8207440" cy="584775"/>
          </a:xfrm>
          <a:prstGeom prst="rect">
            <a:avLst/>
          </a:prstGeom>
          <a:noFill/>
        </p:spPr>
        <p:txBody>
          <a:bodyPr wrap="none" rtlCol="0">
            <a:spAutoFit/>
          </a:bodyPr>
          <a:lstStyle/>
          <a:p>
            <a:r>
              <a:rPr lang="en-US" sz="3200" b="1" dirty="0"/>
              <a:t>Select sequence and parameters very carefully!</a:t>
            </a:r>
          </a:p>
        </p:txBody>
      </p:sp>
    </p:spTree>
    <p:extLst>
      <p:ext uri="{BB962C8B-B14F-4D97-AF65-F5344CB8AC3E}">
        <p14:creationId xmlns:p14="http://schemas.microsoft.com/office/powerpoint/2010/main" val="40238715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Locality-Sensitive Hashing</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68280" y="980728"/>
            <a:ext cx="8795320" cy="1198885"/>
          </a:xfrm>
        </p:spPr>
        <p:txBody>
          <a:bodyPr/>
          <a:lstStyle/>
          <a:p>
            <a:r>
              <a:rPr lang="en-US" dirty="0"/>
              <a:t>AND: Bucketizing</a:t>
            </a:r>
          </a:p>
          <a:p>
            <a:r>
              <a:rPr lang="en-US" dirty="0"/>
              <a:t>OR: Signature partitioning</a:t>
            </a:r>
          </a:p>
          <a:p>
            <a:endParaRPr lang="en-US" dirty="0"/>
          </a:p>
          <a:p>
            <a:pPr lvl="1"/>
            <a:endParaRPr lang="en-US" dirty="0"/>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65</a:t>
            </a:fld>
            <a:endParaRPr lang="en-US"/>
          </a:p>
        </p:txBody>
      </p:sp>
      <p:graphicFrame>
        <p:nvGraphicFramePr>
          <p:cNvPr id="5" name="Table 4">
            <a:extLst>
              <a:ext uri="{FF2B5EF4-FFF2-40B4-BE49-F238E27FC236}">
                <a16:creationId xmlns:a16="http://schemas.microsoft.com/office/drawing/2014/main" id="{B632D8CB-1605-46F1-BB8F-B70946D4C7E7}"/>
              </a:ext>
            </a:extLst>
          </p:cNvPr>
          <p:cNvGraphicFramePr>
            <a:graphicFrameLocks noGrp="1"/>
          </p:cNvGraphicFramePr>
          <p:nvPr>
            <p:extLst/>
          </p:nvPr>
        </p:nvGraphicFramePr>
        <p:xfrm>
          <a:off x="2267744" y="2463689"/>
          <a:ext cx="3332480" cy="378153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486112244"/>
                    </a:ext>
                  </a:extLst>
                </a:gridCol>
                <a:gridCol w="208280">
                  <a:extLst>
                    <a:ext uri="{9D8B030D-6E8A-4147-A177-3AD203B41FA5}">
                      <a16:colId xmlns:a16="http://schemas.microsoft.com/office/drawing/2014/main" val="1997568893"/>
                    </a:ext>
                  </a:extLst>
                </a:gridCol>
                <a:gridCol w="208280">
                  <a:extLst>
                    <a:ext uri="{9D8B030D-6E8A-4147-A177-3AD203B41FA5}">
                      <a16:colId xmlns:a16="http://schemas.microsoft.com/office/drawing/2014/main" val="495344292"/>
                    </a:ext>
                  </a:extLst>
                </a:gridCol>
                <a:gridCol w="208280">
                  <a:extLst>
                    <a:ext uri="{9D8B030D-6E8A-4147-A177-3AD203B41FA5}">
                      <a16:colId xmlns:a16="http://schemas.microsoft.com/office/drawing/2014/main" val="3061238137"/>
                    </a:ext>
                  </a:extLst>
                </a:gridCol>
                <a:gridCol w="208280">
                  <a:extLst>
                    <a:ext uri="{9D8B030D-6E8A-4147-A177-3AD203B41FA5}">
                      <a16:colId xmlns:a16="http://schemas.microsoft.com/office/drawing/2014/main" val="513412917"/>
                    </a:ext>
                  </a:extLst>
                </a:gridCol>
                <a:gridCol w="208280">
                  <a:extLst>
                    <a:ext uri="{9D8B030D-6E8A-4147-A177-3AD203B41FA5}">
                      <a16:colId xmlns:a16="http://schemas.microsoft.com/office/drawing/2014/main" val="2360016258"/>
                    </a:ext>
                  </a:extLst>
                </a:gridCol>
                <a:gridCol w="208280">
                  <a:extLst>
                    <a:ext uri="{9D8B030D-6E8A-4147-A177-3AD203B41FA5}">
                      <a16:colId xmlns:a16="http://schemas.microsoft.com/office/drawing/2014/main" val="3923211615"/>
                    </a:ext>
                  </a:extLst>
                </a:gridCol>
                <a:gridCol w="208280">
                  <a:extLst>
                    <a:ext uri="{9D8B030D-6E8A-4147-A177-3AD203B41FA5}">
                      <a16:colId xmlns:a16="http://schemas.microsoft.com/office/drawing/2014/main" val="2449084268"/>
                    </a:ext>
                  </a:extLst>
                </a:gridCol>
                <a:gridCol w="208280">
                  <a:extLst>
                    <a:ext uri="{9D8B030D-6E8A-4147-A177-3AD203B41FA5}">
                      <a16:colId xmlns:a16="http://schemas.microsoft.com/office/drawing/2014/main" val="915940211"/>
                    </a:ext>
                  </a:extLst>
                </a:gridCol>
                <a:gridCol w="208280">
                  <a:extLst>
                    <a:ext uri="{9D8B030D-6E8A-4147-A177-3AD203B41FA5}">
                      <a16:colId xmlns:a16="http://schemas.microsoft.com/office/drawing/2014/main" val="4003321747"/>
                    </a:ext>
                  </a:extLst>
                </a:gridCol>
                <a:gridCol w="208280">
                  <a:extLst>
                    <a:ext uri="{9D8B030D-6E8A-4147-A177-3AD203B41FA5}">
                      <a16:colId xmlns:a16="http://schemas.microsoft.com/office/drawing/2014/main" val="3592546485"/>
                    </a:ext>
                  </a:extLst>
                </a:gridCol>
                <a:gridCol w="208280">
                  <a:extLst>
                    <a:ext uri="{9D8B030D-6E8A-4147-A177-3AD203B41FA5}">
                      <a16:colId xmlns:a16="http://schemas.microsoft.com/office/drawing/2014/main" val="2184824009"/>
                    </a:ext>
                  </a:extLst>
                </a:gridCol>
                <a:gridCol w="208280">
                  <a:extLst>
                    <a:ext uri="{9D8B030D-6E8A-4147-A177-3AD203B41FA5}">
                      <a16:colId xmlns:a16="http://schemas.microsoft.com/office/drawing/2014/main" val="2014474145"/>
                    </a:ext>
                  </a:extLst>
                </a:gridCol>
                <a:gridCol w="208280">
                  <a:extLst>
                    <a:ext uri="{9D8B030D-6E8A-4147-A177-3AD203B41FA5}">
                      <a16:colId xmlns:a16="http://schemas.microsoft.com/office/drawing/2014/main" val="728057083"/>
                    </a:ext>
                  </a:extLst>
                </a:gridCol>
                <a:gridCol w="208280">
                  <a:extLst>
                    <a:ext uri="{9D8B030D-6E8A-4147-A177-3AD203B41FA5}">
                      <a16:colId xmlns:a16="http://schemas.microsoft.com/office/drawing/2014/main" val="2831796036"/>
                    </a:ext>
                  </a:extLst>
                </a:gridCol>
                <a:gridCol w="208280">
                  <a:extLst>
                    <a:ext uri="{9D8B030D-6E8A-4147-A177-3AD203B41FA5}">
                      <a16:colId xmlns:a16="http://schemas.microsoft.com/office/drawing/2014/main" val="2299603420"/>
                    </a:ext>
                  </a:extLst>
                </a:gridCol>
              </a:tblGrid>
              <a:tr h="343776">
                <a:tc>
                  <a:txBody>
                    <a:bodyPr/>
                    <a:lstStyle/>
                    <a:p>
                      <a:pPr algn="ctr"/>
                      <a:r>
                        <a:rPr lang="en-US" dirty="0"/>
                        <a:t>A</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F</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P</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044636"/>
                  </a:ext>
                </a:extLst>
              </a:tr>
              <a:tr h="343776">
                <a:tc>
                  <a:txBody>
                    <a:bodyPr/>
                    <a:lstStyle/>
                    <a:p>
                      <a:pPr algn="ctr"/>
                      <a:r>
                        <a:rPr lang="en-US" dirty="0">
                          <a:solidFill>
                            <a:schemeClr val="bg1">
                              <a:lumMod val="65000"/>
                            </a:schemeClr>
                          </a:solidFill>
                        </a:rPr>
                        <a:t>2</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1"/>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245513"/>
                  </a:ext>
                </a:extLst>
              </a:tr>
              <a:tr h="343776">
                <a:tc>
                  <a:txBody>
                    <a:bodyPr/>
                    <a:lstStyle/>
                    <a:p>
                      <a:pPr algn="ctr"/>
                      <a:r>
                        <a:rPr lang="en-US" dirty="0">
                          <a:solidFill>
                            <a:schemeClr val="bg1">
                              <a:lumMod val="65000"/>
                            </a:schemeClr>
                          </a:solidFill>
                        </a:rPr>
                        <a:t>1</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5581877"/>
                  </a:ext>
                </a:extLst>
              </a:tr>
              <a:tr h="343776">
                <a:tc>
                  <a:txBody>
                    <a:bodyPr/>
                    <a:lstStyle/>
                    <a:p>
                      <a:pPr algn="ctr"/>
                      <a:r>
                        <a:rPr lang="en-US" dirty="0">
                          <a:solidFill>
                            <a:schemeClr val="bg1">
                              <a:lumMod val="65000"/>
                            </a:schemeClr>
                          </a:solidFill>
                        </a:rPr>
                        <a:t>2</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85067558"/>
                  </a:ext>
                </a:extLst>
              </a:tr>
              <a:tr h="343776">
                <a:tc>
                  <a:txBody>
                    <a:bodyPr/>
                    <a:lstStyle/>
                    <a:p>
                      <a:pPr algn="ctr"/>
                      <a:r>
                        <a:rPr lang="en-US" dirty="0">
                          <a:solidFill>
                            <a:schemeClr val="tx1"/>
                          </a:solidFill>
                        </a:rPr>
                        <a:t>4</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9628278"/>
                  </a:ext>
                </a:extLst>
              </a:tr>
              <a:tr h="343776">
                <a:tc>
                  <a:txBody>
                    <a:bodyPr/>
                    <a:lstStyle/>
                    <a:p>
                      <a:pPr algn="ctr"/>
                      <a:r>
                        <a:rPr lang="en-US" dirty="0">
                          <a:solidFill>
                            <a:schemeClr val="tx1"/>
                          </a:solidFill>
                        </a:rPr>
                        <a:t>5</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tc>
                  <a:txBody>
                    <a:bodyPr/>
                    <a:lstStyle/>
                    <a:p>
                      <a:pPr algn="ctr"/>
                      <a:r>
                        <a:rPr lang="en-US"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60035257"/>
                  </a:ext>
                </a:extLst>
              </a:tr>
              <a:tr h="343776">
                <a:tc>
                  <a:txBody>
                    <a:bodyPr/>
                    <a:lstStyle/>
                    <a:p>
                      <a:pPr algn="ctr"/>
                      <a:r>
                        <a:rPr lang="en-US" dirty="0">
                          <a:solidFill>
                            <a:schemeClr val="tx1"/>
                          </a:solidFill>
                        </a:rPr>
                        <a:t>1</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7480066"/>
                  </a:ext>
                </a:extLst>
              </a:tr>
              <a:tr h="343776">
                <a:tc>
                  <a:txBody>
                    <a:bodyPr/>
                    <a:lstStyle/>
                    <a:p>
                      <a:pPr algn="ctr"/>
                      <a:r>
                        <a:rPr lang="en-US" dirty="0">
                          <a:solidFill>
                            <a:schemeClr val="bg1">
                              <a:lumMod val="65000"/>
                            </a:schemeClr>
                          </a:solidFill>
                        </a:rPr>
                        <a:t>…</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endParaRPr lang="en-US"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bg1">
                              <a:lumMod val="65000"/>
                            </a:schemeClr>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2736948"/>
                  </a:ext>
                </a:extLst>
              </a:tr>
              <a:tr h="343776">
                <a:tc>
                  <a:txBody>
                    <a:bodyPr/>
                    <a:lstStyle/>
                    <a:p>
                      <a:pPr algn="ctr"/>
                      <a:r>
                        <a:rPr lang="en-US" dirty="0">
                          <a:solidFill>
                            <a:schemeClr val="bg1">
                              <a:lumMod val="65000"/>
                            </a:schemeClr>
                          </a:solidFill>
                        </a:rPr>
                        <a:t>8</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tx1"/>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0469901"/>
                  </a:ext>
                </a:extLst>
              </a:tr>
              <a:tr h="343776">
                <a:tc>
                  <a:txBody>
                    <a:bodyPr/>
                    <a:lstStyle/>
                    <a:p>
                      <a:pPr algn="ctr"/>
                      <a:r>
                        <a:rPr lang="en-US" dirty="0">
                          <a:solidFill>
                            <a:schemeClr val="bg1">
                              <a:lumMod val="65000"/>
                            </a:schemeClr>
                          </a:solidFill>
                        </a:rPr>
                        <a:t>2</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15227560"/>
                  </a:ext>
                </a:extLst>
              </a:tr>
              <a:tr h="343776">
                <a:tc>
                  <a:txBody>
                    <a:bodyPr/>
                    <a:lstStyle/>
                    <a:p>
                      <a:pPr algn="ctr"/>
                      <a:r>
                        <a:rPr lang="en-US" dirty="0">
                          <a:solidFill>
                            <a:schemeClr val="bg1">
                              <a:lumMod val="65000"/>
                            </a:schemeClr>
                          </a:solidFill>
                        </a:rPr>
                        <a:t>5</a:t>
                      </a:r>
                    </a:p>
                  </a:txBody>
                  <a:tcPr marL="0" marR="0"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r>
                        <a:rPr lang="en-US" dirty="0">
                          <a:solidFill>
                            <a:schemeClr val="bg1">
                              <a:lumMod val="65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61376745"/>
                  </a:ext>
                </a:extLst>
              </a:tr>
            </a:tbl>
          </a:graphicData>
        </a:graphic>
      </p:graphicFrame>
      <p:sp>
        <p:nvSpPr>
          <p:cNvPr id="6" name="Left Brace 5">
            <a:extLst>
              <a:ext uri="{FF2B5EF4-FFF2-40B4-BE49-F238E27FC236}">
                <a16:creationId xmlns:a16="http://schemas.microsoft.com/office/drawing/2014/main" id="{ECCB1A51-93BD-4A24-B96D-ED263188EA6B}"/>
              </a:ext>
            </a:extLst>
          </p:cNvPr>
          <p:cNvSpPr/>
          <p:nvPr/>
        </p:nvSpPr>
        <p:spPr>
          <a:xfrm>
            <a:off x="1863702" y="2805104"/>
            <a:ext cx="360040" cy="100811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EBF1DACC-DEB4-4BF4-862A-36AF433D7F82}"/>
              </a:ext>
            </a:extLst>
          </p:cNvPr>
          <p:cNvSpPr/>
          <p:nvPr/>
        </p:nvSpPr>
        <p:spPr>
          <a:xfrm>
            <a:off x="1864290" y="3849042"/>
            <a:ext cx="360040" cy="100811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F6920C88-1180-48BE-A842-CC00E7F4A3A8}"/>
              </a:ext>
            </a:extLst>
          </p:cNvPr>
          <p:cNvSpPr/>
          <p:nvPr/>
        </p:nvSpPr>
        <p:spPr>
          <a:xfrm>
            <a:off x="1864290" y="5237113"/>
            <a:ext cx="360040" cy="100811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3E50AA2-007C-4F00-BA07-C6BDF85C8EA4}"/>
              </a:ext>
            </a:extLst>
          </p:cNvPr>
          <p:cNvSpPr txBox="1"/>
          <p:nvPr/>
        </p:nvSpPr>
        <p:spPr>
          <a:xfrm>
            <a:off x="998256" y="2893661"/>
            <a:ext cx="822661" cy="830997"/>
          </a:xfrm>
          <a:prstGeom prst="rect">
            <a:avLst/>
          </a:prstGeom>
          <a:noFill/>
        </p:spPr>
        <p:txBody>
          <a:bodyPr wrap="none" rtlCol="0">
            <a:spAutoFit/>
          </a:bodyPr>
          <a:lstStyle/>
          <a:p>
            <a:pPr algn="ctr"/>
            <a:r>
              <a:rPr lang="en-US" dirty="0"/>
              <a:t>Band</a:t>
            </a:r>
            <a:br>
              <a:rPr lang="en-US" dirty="0"/>
            </a:br>
            <a:r>
              <a:rPr lang="en-US" dirty="0"/>
              <a:t>0</a:t>
            </a:r>
          </a:p>
        </p:txBody>
      </p:sp>
      <p:sp>
        <p:nvSpPr>
          <p:cNvPr id="10" name="TextBox 9">
            <a:extLst>
              <a:ext uri="{FF2B5EF4-FFF2-40B4-BE49-F238E27FC236}">
                <a16:creationId xmlns:a16="http://schemas.microsoft.com/office/drawing/2014/main" id="{A7725F7F-118F-4B7F-8331-8601916D9AF6}"/>
              </a:ext>
            </a:extLst>
          </p:cNvPr>
          <p:cNvSpPr txBox="1"/>
          <p:nvPr/>
        </p:nvSpPr>
        <p:spPr>
          <a:xfrm>
            <a:off x="989601" y="3954950"/>
            <a:ext cx="817853" cy="830997"/>
          </a:xfrm>
          <a:prstGeom prst="rect">
            <a:avLst/>
          </a:prstGeom>
          <a:noFill/>
        </p:spPr>
        <p:txBody>
          <a:bodyPr wrap="none" rtlCol="0">
            <a:spAutoFit/>
          </a:bodyPr>
          <a:lstStyle/>
          <a:p>
            <a:pPr algn="ctr"/>
            <a:r>
              <a:rPr lang="en-US" dirty="0"/>
              <a:t>Band</a:t>
            </a:r>
            <a:br>
              <a:rPr lang="en-US" dirty="0"/>
            </a:br>
            <a:r>
              <a:rPr lang="en-US" dirty="0"/>
              <a:t>1</a:t>
            </a:r>
          </a:p>
        </p:txBody>
      </p:sp>
      <p:sp>
        <p:nvSpPr>
          <p:cNvPr id="11" name="TextBox 10">
            <a:extLst>
              <a:ext uri="{FF2B5EF4-FFF2-40B4-BE49-F238E27FC236}">
                <a16:creationId xmlns:a16="http://schemas.microsoft.com/office/drawing/2014/main" id="{8D19E12A-530A-44F9-97AC-BDE1B8039E7F}"/>
              </a:ext>
            </a:extLst>
          </p:cNvPr>
          <p:cNvSpPr txBox="1"/>
          <p:nvPr/>
        </p:nvSpPr>
        <p:spPr>
          <a:xfrm>
            <a:off x="1003023" y="5325670"/>
            <a:ext cx="817853" cy="830997"/>
          </a:xfrm>
          <a:prstGeom prst="rect">
            <a:avLst/>
          </a:prstGeom>
          <a:noFill/>
        </p:spPr>
        <p:txBody>
          <a:bodyPr wrap="none" rtlCol="0">
            <a:spAutoFit/>
          </a:bodyPr>
          <a:lstStyle/>
          <a:p>
            <a:pPr algn="ctr"/>
            <a:r>
              <a:rPr lang="en-US" dirty="0"/>
              <a:t>Band</a:t>
            </a:r>
            <a:br>
              <a:rPr lang="en-US" dirty="0"/>
            </a:br>
            <a:r>
              <a:rPr lang="en-US" dirty="0"/>
              <a:t>(b-1)</a:t>
            </a:r>
          </a:p>
        </p:txBody>
      </p:sp>
      <p:cxnSp>
        <p:nvCxnSpPr>
          <p:cNvPr id="15" name="Straight Arrow Connector 14">
            <a:extLst>
              <a:ext uri="{FF2B5EF4-FFF2-40B4-BE49-F238E27FC236}">
                <a16:creationId xmlns:a16="http://schemas.microsoft.com/office/drawing/2014/main" id="{E337CD5D-0469-4F07-B7E2-82FED0B26FB2}"/>
              </a:ext>
            </a:extLst>
          </p:cNvPr>
          <p:cNvCxnSpPr>
            <a:cxnSpLocks/>
          </p:cNvCxnSpPr>
          <p:nvPr/>
        </p:nvCxnSpPr>
        <p:spPr>
          <a:xfrm>
            <a:off x="5761111" y="2816931"/>
            <a:ext cx="0" cy="10441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5716F8-67BC-431E-9152-38A078F03196}"/>
              </a:ext>
            </a:extLst>
          </p:cNvPr>
          <p:cNvSpPr txBox="1"/>
          <p:nvPr/>
        </p:nvSpPr>
        <p:spPr>
          <a:xfrm>
            <a:off x="5824246" y="2816931"/>
            <a:ext cx="1309974" cy="830997"/>
          </a:xfrm>
          <a:prstGeom prst="rect">
            <a:avLst/>
          </a:prstGeom>
          <a:noFill/>
        </p:spPr>
        <p:txBody>
          <a:bodyPr wrap="none" rtlCol="0">
            <a:spAutoFit/>
          </a:bodyPr>
          <a:lstStyle/>
          <a:p>
            <a:pPr algn="ctr"/>
            <a:r>
              <a:rPr lang="en-US" dirty="0"/>
              <a:t>r rows</a:t>
            </a:r>
            <a:br>
              <a:rPr lang="en-US" dirty="0"/>
            </a:br>
            <a:r>
              <a:rPr lang="en-US" dirty="0"/>
              <a:t>per band</a:t>
            </a:r>
          </a:p>
        </p:txBody>
      </p:sp>
      <p:cxnSp>
        <p:nvCxnSpPr>
          <p:cNvPr id="18" name="Straight Arrow Connector 17">
            <a:extLst>
              <a:ext uri="{FF2B5EF4-FFF2-40B4-BE49-F238E27FC236}">
                <a16:creationId xmlns:a16="http://schemas.microsoft.com/office/drawing/2014/main" id="{9D35FD65-44C0-48F4-AFC4-5B40D9826101}"/>
              </a:ext>
            </a:extLst>
          </p:cNvPr>
          <p:cNvCxnSpPr>
            <a:cxnSpLocks/>
          </p:cNvCxnSpPr>
          <p:nvPr/>
        </p:nvCxnSpPr>
        <p:spPr>
          <a:xfrm>
            <a:off x="932658" y="2762922"/>
            <a:ext cx="0" cy="35463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7D5E01E-4A44-4FD1-A688-D7EE0B79E789}"/>
              </a:ext>
            </a:extLst>
          </p:cNvPr>
          <p:cNvSpPr txBox="1"/>
          <p:nvPr/>
        </p:nvSpPr>
        <p:spPr>
          <a:xfrm>
            <a:off x="-64792" y="3981017"/>
            <a:ext cx="938077" cy="830997"/>
          </a:xfrm>
          <a:prstGeom prst="rect">
            <a:avLst/>
          </a:prstGeom>
          <a:noFill/>
        </p:spPr>
        <p:txBody>
          <a:bodyPr wrap="none" rtlCol="0">
            <a:spAutoFit/>
          </a:bodyPr>
          <a:lstStyle/>
          <a:p>
            <a:pPr algn="ctr"/>
            <a:r>
              <a:rPr lang="en-US" dirty="0"/>
              <a:t>b</a:t>
            </a:r>
            <a:br>
              <a:rPr lang="en-US" dirty="0"/>
            </a:br>
            <a:r>
              <a:rPr lang="en-US" dirty="0"/>
              <a:t>bands</a:t>
            </a:r>
          </a:p>
        </p:txBody>
      </p:sp>
      <p:sp>
        <p:nvSpPr>
          <p:cNvPr id="22" name="TextBox 21">
            <a:extLst>
              <a:ext uri="{FF2B5EF4-FFF2-40B4-BE49-F238E27FC236}">
                <a16:creationId xmlns:a16="http://schemas.microsoft.com/office/drawing/2014/main" id="{DDFD90C4-F676-48B3-9777-12A4DE92F999}"/>
              </a:ext>
            </a:extLst>
          </p:cNvPr>
          <p:cNvSpPr txBox="1"/>
          <p:nvPr/>
        </p:nvSpPr>
        <p:spPr>
          <a:xfrm>
            <a:off x="2641649" y="6410034"/>
            <a:ext cx="1936235" cy="461665"/>
          </a:xfrm>
          <a:prstGeom prst="rect">
            <a:avLst/>
          </a:prstGeom>
          <a:noFill/>
        </p:spPr>
        <p:txBody>
          <a:bodyPr wrap="none" rtlCol="0">
            <a:spAutoFit/>
          </a:bodyPr>
          <a:lstStyle/>
          <a:p>
            <a:pPr algn="ctr"/>
            <a:r>
              <a:rPr lang="en-US" dirty="0"/>
              <a:t>signature of G</a:t>
            </a:r>
          </a:p>
        </p:txBody>
      </p:sp>
      <p:cxnSp>
        <p:nvCxnSpPr>
          <p:cNvPr id="24" name="Straight Arrow Connector 23">
            <a:extLst>
              <a:ext uri="{FF2B5EF4-FFF2-40B4-BE49-F238E27FC236}">
                <a16:creationId xmlns:a16="http://schemas.microsoft.com/office/drawing/2014/main" id="{F54F91A0-0896-48B5-8C92-160206465B28}"/>
              </a:ext>
            </a:extLst>
          </p:cNvPr>
          <p:cNvCxnSpPr>
            <a:cxnSpLocks/>
          </p:cNvCxnSpPr>
          <p:nvPr/>
        </p:nvCxnSpPr>
        <p:spPr>
          <a:xfrm flipV="1">
            <a:off x="3619763" y="6245225"/>
            <a:ext cx="0" cy="272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5DF9F794-BE7D-41F7-BD1A-1435D539343B}"/>
              </a:ext>
            </a:extLst>
          </p:cNvPr>
          <p:cNvSpPr txBox="1"/>
          <p:nvPr/>
        </p:nvSpPr>
        <p:spPr>
          <a:xfrm>
            <a:off x="1296414" y="4732643"/>
            <a:ext cx="226344" cy="646331"/>
          </a:xfrm>
          <a:prstGeom prst="rect">
            <a:avLst/>
          </a:prstGeom>
          <a:noFill/>
        </p:spPr>
        <p:txBody>
          <a:bodyPr wrap="none" rtlCol="0">
            <a:spAutoFit/>
          </a:bodyPr>
          <a:lstStyle/>
          <a:p>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p>
        </p:txBody>
      </p:sp>
      <p:graphicFrame>
        <p:nvGraphicFramePr>
          <p:cNvPr id="27" name="Table 26">
            <a:extLst>
              <a:ext uri="{FF2B5EF4-FFF2-40B4-BE49-F238E27FC236}">
                <a16:creationId xmlns:a16="http://schemas.microsoft.com/office/drawing/2014/main" id="{1EED36F4-9495-4219-BFDC-0A9A41E0C720}"/>
              </a:ext>
            </a:extLst>
          </p:cNvPr>
          <p:cNvGraphicFramePr>
            <a:graphicFrameLocks noGrp="1"/>
          </p:cNvGraphicFramePr>
          <p:nvPr>
            <p:extLst/>
          </p:nvPr>
        </p:nvGraphicFramePr>
        <p:xfrm>
          <a:off x="7161557" y="3795621"/>
          <a:ext cx="1566175" cy="1112520"/>
        </p:xfrm>
        <a:graphic>
          <a:graphicData uri="http://schemas.openxmlformats.org/drawingml/2006/table">
            <a:tbl>
              <a:tblPr firstRow="1" bandRow="1">
                <a:tableStyleId>{2D5ABB26-0587-4C30-8999-92F81FD0307C}</a:tableStyleId>
              </a:tblPr>
              <a:tblGrid>
                <a:gridCol w="648073">
                  <a:extLst>
                    <a:ext uri="{9D8B030D-6E8A-4147-A177-3AD203B41FA5}">
                      <a16:colId xmlns:a16="http://schemas.microsoft.com/office/drawing/2014/main" val="319524406"/>
                    </a:ext>
                  </a:extLst>
                </a:gridCol>
                <a:gridCol w="918102">
                  <a:extLst>
                    <a:ext uri="{9D8B030D-6E8A-4147-A177-3AD203B41FA5}">
                      <a16:colId xmlns:a16="http://schemas.microsoft.com/office/drawing/2014/main" val="240099259"/>
                    </a:ext>
                  </a:extLst>
                </a:gridCol>
              </a:tblGrid>
              <a:tr h="370840">
                <a:tc>
                  <a:txBody>
                    <a:bodyPr/>
                    <a:lstStyle/>
                    <a:p>
                      <a:r>
                        <a:rPr lang="en-US" dirty="0"/>
                        <a:t>451:</a:t>
                      </a:r>
                    </a:p>
                  </a:txBody>
                  <a:tcPr>
                    <a:lnR w="12700" cap="flat" cmpd="sng" algn="ctr">
                      <a:solidFill>
                        <a:schemeClr val="tx1"/>
                      </a:solidFill>
                      <a:prstDash val="solid"/>
                      <a:round/>
                      <a:headEnd type="none" w="med" len="med"/>
                      <a:tailEnd type="none" w="med" len="med"/>
                    </a:lnR>
                  </a:tcPr>
                </a:tc>
                <a:tc>
                  <a:txBody>
                    <a:bodyPr/>
                    <a:lstStyle/>
                    <a:p>
                      <a:pPr algn="ctr"/>
                      <a:r>
                        <a:rPr lang="en-US" dirty="0"/>
                        <a:t>A, B,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78403"/>
                  </a:ext>
                </a:extLst>
              </a:tr>
              <a:tr h="370840">
                <a:tc>
                  <a:txBody>
                    <a:bodyPr/>
                    <a:lstStyle/>
                    <a:p>
                      <a:r>
                        <a:rPr lang="en-US" dirty="0"/>
                        <a:t>347:</a:t>
                      </a:r>
                    </a:p>
                  </a:txBody>
                  <a:tcPr>
                    <a:lnR w="12700" cap="flat" cmpd="sng" algn="ctr">
                      <a:solidFill>
                        <a:schemeClr val="tx1"/>
                      </a:solidFill>
                      <a:prstDash val="solid"/>
                      <a:round/>
                      <a:headEnd type="none" w="med" len="med"/>
                      <a:tailEnd type="none" w="med" len="med"/>
                    </a:lnR>
                  </a:tcPr>
                </a:tc>
                <a:tc>
                  <a:txBody>
                    <a:bodyPr/>
                    <a:lstStyle/>
                    <a:p>
                      <a:pPr algn="ctr"/>
                      <a:r>
                        <a:rPr lang="en-US" dirty="0"/>
                        <a:t>G,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3464396"/>
                  </a:ext>
                </a:extLst>
              </a:tr>
              <a:tr h="370840">
                <a:tc>
                  <a:txBody>
                    <a:bodyPr/>
                    <a:lstStyle/>
                    <a:p>
                      <a:r>
                        <a:rPr lang="en-US" dirty="0"/>
                        <a:t>439:</a:t>
                      </a:r>
                    </a:p>
                  </a:txBody>
                  <a:tcPr>
                    <a:lnR w="12700" cap="flat" cmpd="sng" algn="ctr">
                      <a:solidFill>
                        <a:schemeClr val="tx1"/>
                      </a:solidFill>
                      <a:prstDash val="solid"/>
                      <a:round/>
                      <a:headEnd type="none" w="med" len="med"/>
                      <a:tailEnd type="none" w="med" len="med"/>
                    </a:lnR>
                  </a:tcPr>
                </a:tc>
                <a:tc>
                  <a:txBody>
                    <a:bodyPr/>
                    <a:lstStyle/>
                    <a:p>
                      <a:pPr algn="ctr"/>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584139"/>
                  </a:ext>
                </a:extLst>
              </a:tr>
            </a:tbl>
          </a:graphicData>
        </a:graphic>
      </p:graphicFrame>
      <p:sp>
        <p:nvSpPr>
          <p:cNvPr id="28" name="Arrow: Right 27">
            <a:extLst>
              <a:ext uri="{FF2B5EF4-FFF2-40B4-BE49-F238E27FC236}">
                <a16:creationId xmlns:a16="http://schemas.microsoft.com/office/drawing/2014/main" id="{76B4C48A-0C43-49E8-BC61-269E9E3258F6}"/>
              </a:ext>
            </a:extLst>
          </p:cNvPr>
          <p:cNvSpPr/>
          <p:nvPr/>
        </p:nvSpPr>
        <p:spPr>
          <a:xfrm>
            <a:off x="5855689" y="4285246"/>
            <a:ext cx="1050401" cy="101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12B8428-B003-4F24-ACC3-16569F4D93A8}"/>
              </a:ext>
            </a:extLst>
          </p:cNvPr>
          <p:cNvSpPr txBox="1"/>
          <p:nvPr/>
        </p:nvSpPr>
        <p:spPr>
          <a:xfrm>
            <a:off x="5622995" y="3913002"/>
            <a:ext cx="1468608" cy="830997"/>
          </a:xfrm>
          <a:prstGeom prst="rect">
            <a:avLst/>
          </a:prstGeom>
          <a:noFill/>
        </p:spPr>
        <p:txBody>
          <a:bodyPr wrap="none" rtlCol="0">
            <a:spAutoFit/>
          </a:bodyPr>
          <a:lstStyle/>
          <a:p>
            <a:pPr algn="ctr"/>
            <a:r>
              <a:rPr lang="en-US" dirty="0" err="1"/>
              <a:t>hashtable</a:t>
            </a:r>
            <a:br>
              <a:rPr lang="en-US" dirty="0"/>
            </a:br>
            <a:r>
              <a:rPr lang="en-US" dirty="0"/>
              <a:t>for band 1</a:t>
            </a:r>
          </a:p>
        </p:txBody>
      </p:sp>
      <p:sp>
        <p:nvSpPr>
          <p:cNvPr id="30" name="TextBox 29">
            <a:extLst>
              <a:ext uri="{FF2B5EF4-FFF2-40B4-BE49-F238E27FC236}">
                <a16:creationId xmlns:a16="http://schemas.microsoft.com/office/drawing/2014/main" id="{37A74013-B7AC-4036-AF98-B43B29CC67E3}"/>
              </a:ext>
            </a:extLst>
          </p:cNvPr>
          <p:cNvSpPr txBox="1"/>
          <p:nvPr/>
        </p:nvSpPr>
        <p:spPr>
          <a:xfrm>
            <a:off x="7308304" y="4857154"/>
            <a:ext cx="226344" cy="646331"/>
          </a:xfrm>
          <a:prstGeom prst="rect">
            <a:avLst/>
          </a:prstGeom>
          <a:noFill/>
        </p:spPr>
        <p:txBody>
          <a:bodyPr wrap="none" rtlCol="0">
            <a:spAutoFit/>
          </a:bodyPr>
          <a:lstStyle/>
          <a:p>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p>
        </p:txBody>
      </p:sp>
      <p:sp>
        <p:nvSpPr>
          <p:cNvPr id="31" name="TextBox 30">
            <a:extLst>
              <a:ext uri="{FF2B5EF4-FFF2-40B4-BE49-F238E27FC236}">
                <a16:creationId xmlns:a16="http://schemas.microsoft.com/office/drawing/2014/main" id="{5009FB69-6B56-4C06-8E2C-B83D618EFB59}"/>
              </a:ext>
            </a:extLst>
          </p:cNvPr>
          <p:cNvSpPr txBox="1"/>
          <p:nvPr/>
        </p:nvSpPr>
        <p:spPr>
          <a:xfrm>
            <a:off x="8140977" y="4848281"/>
            <a:ext cx="226344" cy="646331"/>
          </a:xfrm>
          <a:prstGeom prst="rect">
            <a:avLst/>
          </a:prstGeom>
          <a:noFill/>
        </p:spPr>
        <p:txBody>
          <a:bodyPr wrap="none" rtlCol="0">
            <a:spAutoFit/>
          </a:bodyPr>
          <a:lstStyle/>
          <a:p>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320974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Euclidian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119600" y="980728"/>
                <a:ext cx="9144000" cy="2497832"/>
              </a:xfrm>
            </p:spPr>
            <p:txBody>
              <a:bodyPr/>
              <a:lstStyle/>
              <a:p>
                <a:r>
                  <a:rPr lang="en-US" dirty="0"/>
                  <a:t>Definition: </a:t>
                </a:r>
                <a14:m>
                  <m:oMath xmlns:m="http://schemas.openxmlformats.org/officeDocument/2006/math">
                    <m:r>
                      <a:rPr lang="en-US"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e>
                    </m:d>
                    <m:r>
                      <a:rPr lang="pt-BR" i="1" smtClean="0">
                        <a:latin typeface="Cambria Math" panose="02040503050406030204" pitchFamily="18" charset="0"/>
                      </a:rPr>
                      <m:t>=</m:t>
                    </m:r>
                    <m:rad>
                      <m:radPr>
                        <m:degHide m:val="on"/>
                        <m:ctrlPr>
                          <a:rPr lang="pt-BR" i="1" smtClean="0">
                            <a:latin typeface="Cambria Math" panose="02040503050406030204" pitchFamily="18" charset="0"/>
                          </a:rPr>
                        </m:ctrlPr>
                      </m:radPr>
                      <m:deg/>
                      <m:e>
                        <m:nary>
                          <m:naryPr>
                            <m:chr m:val="∑"/>
                            <m:ctrlPr>
                              <a:rPr lang="pt-BR" i="1">
                                <a:latin typeface="Cambria Math" panose="02040503050406030204" pitchFamily="18" charset="0"/>
                              </a:rPr>
                            </m:ctrlPr>
                          </m:naryPr>
                          <m:sub>
                            <m:r>
                              <m:rPr>
                                <m:brk m:alnAt="23"/>
                              </m:rPr>
                              <a:rPr lang="en-US" i="1">
                                <a:latin typeface="Cambria Math" panose="02040503050406030204" pitchFamily="18" charset="0"/>
                              </a:rPr>
                              <m:t>𝑖</m:t>
                            </m:r>
                          </m:sub>
                          <m:sup/>
                          <m:e>
                            <m:sSup>
                              <m:sSupPr>
                                <m:ctrlPr>
                                  <a:rPr lang="pt-BR"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e>
                        </m:nary>
                      </m:e>
                    </m:rad>
                  </m:oMath>
                </a14:m>
                <a:endParaRPr lang="en-US" dirty="0"/>
              </a:p>
              <a:p>
                <a:r>
                  <a:rPr lang="en-US" dirty="0"/>
                  <a:t>Usage: “Find places that are close together (&lt;</a:t>
                </a:r>
                <a:r>
                  <a:rPr lang="en-US" i="1" dirty="0"/>
                  <a:t>5</a:t>
                </a:r>
                <a:r>
                  <a:rPr lang="en-US" dirty="0"/>
                  <a:t>km)”</a:t>
                </a:r>
              </a:p>
            </p:txBody>
          </p:sp>
        </mc:Choice>
        <mc:Fallback xmlns="">
          <p:sp>
            <p:nvSpPr>
              <p:cNvPr id="3" name="Content Placeholder 2">
                <a:extLst>
                  <a:ext uri="{FF2B5EF4-FFF2-40B4-BE49-F238E27FC236}">
                    <a16:creationId xmlns:a16="http://schemas.microsoft.com/office/drawing/2014/main" id="{C53786EE-9318-47DB-964C-FCF13877E3F5}"/>
                  </a:ext>
                </a:extLst>
              </p:cNvPr>
              <p:cNvSpPr>
                <a:spLocks noGrp="1" noRot="1" noChangeAspect="1" noMove="1" noResize="1" noEditPoints="1" noAdjustHandles="1" noChangeArrowheads="1" noChangeShapeType="1" noTextEdit="1"/>
              </p:cNvSpPr>
              <p:nvPr>
                <p:ph idx="1"/>
              </p:nvPr>
            </p:nvSpPr>
            <p:spPr>
              <a:xfrm>
                <a:off x="119600" y="980728"/>
                <a:ext cx="9144000" cy="2497832"/>
              </a:xfrm>
              <a:blipFill>
                <a:blip r:embed="rId2"/>
                <a:stretch>
                  <a:fillRect l="-1800" r="-4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a:xfrm>
            <a:off x="6553200" y="6245225"/>
            <a:ext cx="2438400" cy="476250"/>
          </a:xfrm>
        </p:spPr>
        <p:txBody>
          <a:bodyPr/>
          <a:lstStyle/>
          <a:p>
            <a:fld id="{35B54189-C436-47D0-AC37-8484B13A8E13}" type="slidenum">
              <a:rPr lang="en-US" smtClean="0"/>
              <a:pPr/>
              <a:t>66</a:t>
            </a:fld>
            <a:endParaRPr lang="en-US" dirty="0"/>
          </a:p>
        </p:txBody>
      </p:sp>
      <p:cxnSp>
        <p:nvCxnSpPr>
          <p:cNvPr id="6" name="Straight Connector 5">
            <a:extLst>
              <a:ext uri="{FF2B5EF4-FFF2-40B4-BE49-F238E27FC236}">
                <a16:creationId xmlns:a16="http://schemas.microsoft.com/office/drawing/2014/main" id="{75BEF249-83FE-4D48-A85F-C9B84AC83EEB}"/>
              </a:ext>
            </a:extLst>
          </p:cNvPr>
          <p:cNvCxnSpPr/>
          <p:nvPr/>
        </p:nvCxnSpPr>
        <p:spPr>
          <a:xfrm flipV="1">
            <a:off x="3347864" y="3649802"/>
            <a:ext cx="2232248" cy="1512168"/>
          </a:xfrm>
          <a:prstGeom prst="line">
            <a:avLst/>
          </a:prstGeom>
          <a:ln w="38100">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A297048-A726-4127-8880-59A06DB69518}"/>
              </a:ext>
            </a:extLst>
          </p:cNvPr>
          <p:cNvSpPr txBox="1"/>
          <p:nvPr/>
        </p:nvSpPr>
        <p:spPr>
          <a:xfrm>
            <a:off x="3030229" y="5017954"/>
            <a:ext cx="317716" cy="461665"/>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8A020129-35C4-4AD3-B9B2-6D89C2808161}"/>
              </a:ext>
            </a:extLst>
          </p:cNvPr>
          <p:cNvSpPr txBox="1"/>
          <p:nvPr/>
        </p:nvSpPr>
        <p:spPr>
          <a:xfrm>
            <a:off x="5580112" y="3320836"/>
            <a:ext cx="324128" cy="461665"/>
          </a:xfrm>
          <a:prstGeom prst="rect">
            <a:avLst/>
          </a:prstGeom>
          <a:noFill/>
        </p:spPr>
        <p:txBody>
          <a:bodyPr wrap="none" rtlCol="0">
            <a:spAutoFit/>
          </a:bodyPr>
          <a:lstStyle/>
          <a:p>
            <a:r>
              <a:rPr lang="en-US" dirty="0"/>
              <a:t>y</a:t>
            </a:r>
          </a:p>
        </p:txBody>
      </p:sp>
      <p:sp>
        <p:nvSpPr>
          <p:cNvPr id="9" name="TextBox 8">
            <a:extLst>
              <a:ext uri="{FF2B5EF4-FFF2-40B4-BE49-F238E27FC236}">
                <a16:creationId xmlns:a16="http://schemas.microsoft.com/office/drawing/2014/main" id="{34758640-F95B-452C-BF84-4F1227BA2AB4}"/>
              </a:ext>
            </a:extLst>
          </p:cNvPr>
          <p:cNvSpPr txBox="1"/>
          <p:nvPr/>
        </p:nvSpPr>
        <p:spPr>
          <a:xfrm>
            <a:off x="3779912" y="3865826"/>
            <a:ext cx="950901" cy="461665"/>
          </a:xfrm>
          <a:prstGeom prst="rect">
            <a:avLst/>
          </a:prstGeom>
          <a:noFill/>
        </p:spPr>
        <p:txBody>
          <a:bodyPr wrap="none" rtlCol="0">
            <a:spAutoFit/>
          </a:bodyPr>
          <a:lstStyle/>
          <a:p>
            <a:r>
              <a:rPr lang="en-US" dirty="0"/>
              <a:t>d(x, y)</a:t>
            </a:r>
          </a:p>
        </p:txBody>
      </p:sp>
    </p:spTree>
    <p:extLst>
      <p:ext uri="{BB962C8B-B14F-4D97-AF65-F5344CB8AC3E}">
        <p14:creationId xmlns:p14="http://schemas.microsoft.com/office/powerpoint/2010/main" val="1160821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1422B0E-035D-4EC1-A771-55EFF3BF7FC3}"/>
              </a:ext>
            </a:extLst>
          </p:cNvPr>
          <p:cNvCxnSpPr>
            <a:cxnSpLocks/>
          </p:cNvCxnSpPr>
          <p:nvPr/>
        </p:nvCxnSpPr>
        <p:spPr>
          <a:xfrm rot="6300000" flipH="1">
            <a:off x="3968622" y="4859114"/>
            <a:ext cx="256032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93A251-4BAC-4D09-9328-41F2B299A26A}"/>
              </a:ext>
            </a:extLst>
          </p:cNvPr>
          <p:cNvCxnSpPr>
            <a:cxnSpLocks/>
          </p:cNvCxnSpPr>
          <p:nvPr/>
        </p:nvCxnSpPr>
        <p:spPr>
          <a:xfrm rot="6300000" flipH="1">
            <a:off x="3019307" y="5387166"/>
            <a:ext cx="5486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Approximate Euclidian Distance</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68280" y="980728"/>
            <a:ext cx="8795320" cy="2497832"/>
          </a:xfrm>
        </p:spPr>
        <p:txBody>
          <a:bodyPr/>
          <a:lstStyle/>
          <a:p>
            <a:r>
              <a:rPr lang="en-US" dirty="0"/>
              <a:t>Project to random lines v</a:t>
            </a:r>
          </a:p>
          <a:p>
            <a:r>
              <a:rPr lang="en-US" dirty="0"/>
              <a:t>Partition lines in buckets of size a</a:t>
            </a:r>
          </a:p>
          <a:p>
            <a:r>
              <a:rPr lang="en-US" dirty="0" err="1"/>
              <a:t>h</a:t>
            </a:r>
            <a:r>
              <a:rPr lang="en-US" baseline="-25000" dirty="0" err="1"/>
              <a:t>v</a:t>
            </a:r>
            <a:r>
              <a:rPr lang="en-US" dirty="0"/>
              <a:t>(x) = bucket containing the projection of x</a:t>
            </a:r>
          </a:p>
          <a:p>
            <a:r>
              <a:rPr lang="en-US" dirty="0"/>
              <a:t>(a/2, 2a, 1/2, 1/3)-sensitive</a:t>
            </a:r>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67</a:t>
            </a:fld>
            <a:endParaRPr lang="en-US" dirty="0"/>
          </a:p>
        </p:txBody>
      </p:sp>
      <p:cxnSp>
        <p:nvCxnSpPr>
          <p:cNvPr id="5" name="Straight Connector 4">
            <a:extLst>
              <a:ext uri="{FF2B5EF4-FFF2-40B4-BE49-F238E27FC236}">
                <a16:creationId xmlns:a16="http://schemas.microsoft.com/office/drawing/2014/main" id="{A8B4ED17-28D4-41BC-B7B4-568F9604B4E7}"/>
              </a:ext>
            </a:extLst>
          </p:cNvPr>
          <p:cNvCxnSpPr/>
          <p:nvPr/>
        </p:nvCxnSpPr>
        <p:spPr>
          <a:xfrm flipV="1">
            <a:off x="3347864" y="3649802"/>
            <a:ext cx="2232248" cy="1512168"/>
          </a:xfrm>
          <a:prstGeom prst="line">
            <a:avLst/>
          </a:prstGeom>
          <a:ln w="38100">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B56E323-62DC-4C89-A97D-BB1C1569B0AC}"/>
              </a:ext>
            </a:extLst>
          </p:cNvPr>
          <p:cNvSpPr txBox="1"/>
          <p:nvPr/>
        </p:nvSpPr>
        <p:spPr>
          <a:xfrm>
            <a:off x="3030229" y="5017954"/>
            <a:ext cx="317716" cy="461665"/>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B73C87E7-FD1C-4B6A-915B-D124E8EDC29F}"/>
              </a:ext>
            </a:extLst>
          </p:cNvPr>
          <p:cNvSpPr txBox="1"/>
          <p:nvPr/>
        </p:nvSpPr>
        <p:spPr>
          <a:xfrm>
            <a:off x="5580112" y="3320836"/>
            <a:ext cx="324128" cy="461665"/>
          </a:xfrm>
          <a:prstGeom prst="rect">
            <a:avLst/>
          </a:prstGeom>
          <a:noFill/>
        </p:spPr>
        <p:txBody>
          <a:bodyPr wrap="none" rtlCol="0">
            <a:spAutoFit/>
          </a:bodyPr>
          <a:lstStyle/>
          <a:p>
            <a:r>
              <a:rPr lang="en-US" dirty="0"/>
              <a:t>y</a:t>
            </a:r>
          </a:p>
        </p:txBody>
      </p:sp>
      <p:sp>
        <p:nvSpPr>
          <p:cNvPr id="8" name="TextBox 7">
            <a:extLst>
              <a:ext uri="{FF2B5EF4-FFF2-40B4-BE49-F238E27FC236}">
                <a16:creationId xmlns:a16="http://schemas.microsoft.com/office/drawing/2014/main" id="{F896E2E4-63B8-4C0F-B060-FF5E9B235093}"/>
              </a:ext>
            </a:extLst>
          </p:cNvPr>
          <p:cNvSpPr txBox="1"/>
          <p:nvPr/>
        </p:nvSpPr>
        <p:spPr>
          <a:xfrm>
            <a:off x="3779912" y="3865826"/>
            <a:ext cx="950901" cy="461665"/>
          </a:xfrm>
          <a:prstGeom prst="rect">
            <a:avLst/>
          </a:prstGeom>
          <a:noFill/>
        </p:spPr>
        <p:txBody>
          <a:bodyPr wrap="none" rtlCol="0">
            <a:spAutoFit/>
          </a:bodyPr>
          <a:lstStyle/>
          <a:p>
            <a:r>
              <a:rPr lang="en-US" dirty="0"/>
              <a:t>d(x, y)</a:t>
            </a:r>
          </a:p>
        </p:txBody>
      </p:sp>
      <p:cxnSp>
        <p:nvCxnSpPr>
          <p:cNvPr id="10" name="Straight Arrow Connector 9">
            <a:extLst>
              <a:ext uri="{FF2B5EF4-FFF2-40B4-BE49-F238E27FC236}">
                <a16:creationId xmlns:a16="http://schemas.microsoft.com/office/drawing/2014/main" id="{17A89DE7-E90A-47F1-BA8E-FA56483E34AB}"/>
              </a:ext>
            </a:extLst>
          </p:cNvPr>
          <p:cNvCxnSpPr>
            <a:cxnSpLocks/>
          </p:cNvCxnSpPr>
          <p:nvPr/>
        </p:nvCxnSpPr>
        <p:spPr>
          <a:xfrm rot="900000">
            <a:off x="1902045" y="5895924"/>
            <a:ext cx="455869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363141FF-99B7-4FD3-86B8-371C872E8E51}"/>
              </a:ext>
            </a:extLst>
          </p:cNvPr>
          <p:cNvCxnSpPr>
            <a:cxnSpLocks/>
          </p:cNvCxnSpPr>
          <p:nvPr/>
        </p:nvCxnSpPr>
        <p:spPr>
          <a:xfrm rot="6300000" flipH="1">
            <a:off x="2454925" y="5530963"/>
            <a:ext cx="36576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BF0000A2-FB77-4ABE-B274-A91E798F5A0D}"/>
              </a:ext>
            </a:extLst>
          </p:cNvPr>
          <p:cNvCxnSpPr>
            <a:cxnSpLocks/>
          </p:cNvCxnSpPr>
          <p:nvPr/>
        </p:nvCxnSpPr>
        <p:spPr>
          <a:xfrm rot="6300000" flipH="1">
            <a:off x="3175625" y="5707612"/>
            <a:ext cx="36576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3A76502C-A004-4F2F-94BF-CB22AA55ECE9}"/>
              </a:ext>
            </a:extLst>
          </p:cNvPr>
          <p:cNvCxnSpPr>
            <a:cxnSpLocks/>
          </p:cNvCxnSpPr>
          <p:nvPr/>
        </p:nvCxnSpPr>
        <p:spPr>
          <a:xfrm rot="6300000" flipH="1">
            <a:off x="3902445" y="5884261"/>
            <a:ext cx="36576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D4BDF640-FF86-402F-8A56-9BABB0F12A6B}"/>
              </a:ext>
            </a:extLst>
          </p:cNvPr>
          <p:cNvCxnSpPr>
            <a:cxnSpLocks/>
          </p:cNvCxnSpPr>
          <p:nvPr/>
        </p:nvCxnSpPr>
        <p:spPr>
          <a:xfrm rot="6300000" flipH="1">
            <a:off x="4587191" y="6065980"/>
            <a:ext cx="365760"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C04CB1CA-B0B9-473A-B03B-6D1A8AEF6947}"/>
              </a:ext>
            </a:extLst>
          </p:cNvPr>
          <p:cNvCxnSpPr>
            <a:cxnSpLocks/>
          </p:cNvCxnSpPr>
          <p:nvPr/>
        </p:nvCxnSpPr>
        <p:spPr>
          <a:xfrm rot="6300000" flipH="1">
            <a:off x="5224604" y="6239668"/>
            <a:ext cx="365760" cy="0"/>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31" name="Left Brace 30">
            <a:extLst>
              <a:ext uri="{FF2B5EF4-FFF2-40B4-BE49-F238E27FC236}">
                <a16:creationId xmlns:a16="http://schemas.microsoft.com/office/drawing/2014/main" id="{0D27E9D9-532C-4286-AD14-F94D981EFD49}"/>
              </a:ext>
            </a:extLst>
          </p:cNvPr>
          <p:cNvSpPr/>
          <p:nvPr/>
        </p:nvSpPr>
        <p:spPr>
          <a:xfrm rot="17100000">
            <a:off x="2814183" y="5584572"/>
            <a:ext cx="182243" cy="731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B8977810-9043-44B5-86EC-5AF6EB3959BB}"/>
              </a:ext>
            </a:extLst>
          </p:cNvPr>
          <p:cNvSpPr txBox="1"/>
          <p:nvPr/>
        </p:nvSpPr>
        <p:spPr>
          <a:xfrm>
            <a:off x="2685138" y="5922768"/>
            <a:ext cx="332142" cy="461665"/>
          </a:xfrm>
          <a:prstGeom prst="rect">
            <a:avLst/>
          </a:prstGeom>
          <a:noFill/>
        </p:spPr>
        <p:txBody>
          <a:bodyPr wrap="none" rtlCol="0">
            <a:spAutoFit/>
          </a:bodyPr>
          <a:lstStyle/>
          <a:p>
            <a:r>
              <a:rPr lang="en-US" dirty="0"/>
              <a:t>a</a:t>
            </a:r>
          </a:p>
        </p:txBody>
      </p:sp>
      <p:sp>
        <p:nvSpPr>
          <p:cNvPr id="33" name="Left Brace 32">
            <a:extLst>
              <a:ext uri="{FF2B5EF4-FFF2-40B4-BE49-F238E27FC236}">
                <a16:creationId xmlns:a16="http://schemas.microsoft.com/office/drawing/2014/main" id="{02D2EFBF-2435-4882-BF71-2A4EC2F5C914}"/>
              </a:ext>
            </a:extLst>
          </p:cNvPr>
          <p:cNvSpPr/>
          <p:nvPr/>
        </p:nvSpPr>
        <p:spPr>
          <a:xfrm rot="17124951">
            <a:off x="3536136" y="5767255"/>
            <a:ext cx="182243" cy="731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TextBox 33">
            <a:extLst>
              <a:ext uri="{FF2B5EF4-FFF2-40B4-BE49-F238E27FC236}">
                <a16:creationId xmlns:a16="http://schemas.microsoft.com/office/drawing/2014/main" id="{BE45B447-ADBB-43FC-ABB3-0F56E23C8C8C}"/>
              </a:ext>
            </a:extLst>
          </p:cNvPr>
          <p:cNvSpPr txBox="1"/>
          <p:nvPr/>
        </p:nvSpPr>
        <p:spPr>
          <a:xfrm>
            <a:off x="3390565" y="6075542"/>
            <a:ext cx="332142" cy="461665"/>
          </a:xfrm>
          <a:prstGeom prst="rect">
            <a:avLst/>
          </a:prstGeom>
          <a:noFill/>
        </p:spPr>
        <p:txBody>
          <a:bodyPr wrap="none" rtlCol="0">
            <a:spAutoFit/>
          </a:bodyPr>
          <a:lstStyle/>
          <a:p>
            <a:r>
              <a:rPr lang="en-US" dirty="0"/>
              <a:t>a</a:t>
            </a:r>
          </a:p>
        </p:txBody>
      </p:sp>
      <p:sp>
        <p:nvSpPr>
          <p:cNvPr id="35" name="TextBox 34">
            <a:extLst>
              <a:ext uri="{FF2B5EF4-FFF2-40B4-BE49-F238E27FC236}">
                <a16:creationId xmlns:a16="http://schemas.microsoft.com/office/drawing/2014/main" id="{324F3B07-CBB1-425C-B3AE-92472DEC288D}"/>
              </a:ext>
            </a:extLst>
          </p:cNvPr>
          <p:cNvSpPr txBox="1"/>
          <p:nvPr/>
        </p:nvSpPr>
        <p:spPr>
          <a:xfrm>
            <a:off x="2045128" y="5299286"/>
            <a:ext cx="340158" cy="461665"/>
          </a:xfrm>
          <a:prstGeom prst="rect">
            <a:avLst/>
          </a:prstGeom>
          <a:noFill/>
        </p:spPr>
        <p:txBody>
          <a:bodyPr wrap="none" rtlCol="0">
            <a:spAutoFit/>
          </a:bodyPr>
          <a:lstStyle/>
          <a:p>
            <a:r>
              <a:rPr lang="en-US" dirty="0"/>
              <a:t>0</a:t>
            </a:r>
          </a:p>
        </p:txBody>
      </p:sp>
      <p:sp>
        <p:nvSpPr>
          <p:cNvPr id="36" name="TextBox 35">
            <a:extLst>
              <a:ext uri="{FF2B5EF4-FFF2-40B4-BE49-F238E27FC236}">
                <a16:creationId xmlns:a16="http://schemas.microsoft.com/office/drawing/2014/main" id="{FEA678CF-BCA6-46F0-9849-97D7615A7A34}"/>
              </a:ext>
            </a:extLst>
          </p:cNvPr>
          <p:cNvSpPr txBox="1"/>
          <p:nvPr/>
        </p:nvSpPr>
        <p:spPr>
          <a:xfrm>
            <a:off x="2735225" y="5479618"/>
            <a:ext cx="340158" cy="461665"/>
          </a:xfrm>
          <a:prstGeom prst="rect">
            <a:avLst/>
          </a:prstGeom>
          <a:noFill/>
        </p:spPr>
        <p:txBody>
          <a:bodyPr wrap="none" rtlCol="0">
            <a:spAutoFit/>
          </a:bodyPr>
          <a:lstStyle/>
          <a:p>
            <a:r>
              <a:rPr lang="en-US" dirty="0"/>
              <a:t>1</a:t>
            </a:r>
          </a:p>
        </p:txBody>
      </p:sp>
      <p:sp>
        <p:nvSpPr>
          <p:cNvPr id="38" name="TextBox 37">
            <a:extLst>
              <a:ext uri="{FF2B5EF4-FFF2-40B4-BE49-F238E27FC236}">
                <a16:creationId xmlns:a16="http://schemas.microsoft.com/office/drawing/2014/main" id="{13ADE8E3-5BFE-473B-AE18-43596A119849}"/>
              </a:ext>
            </a:extLst>
          </p:cNvPr>
          <p:cNvSpPr txBox="1"/>
          <p:nvPr/>
        </p:nvSpPr>
        <p:spPr>
          <a:xfrm>
            <a:off x="3515103" y="5665091"/>
            <a:ext cx="340158" cy="461665"/>
          </a:xfrm>
          <a:prstGeom prst="rect">
            <a:avLst/>
          </a:prstGeom>
          <a:noFill/>
        </p:spPr>
        <p:txBody>
          <a:bodyPr wrap="none" rtlCol="0">
            <a:spAutoFit/>
          </a:bodyPr>
          <a:lstStyle/>
          <a:p>
            <a:r>
              <a:rPr lang="en-US" dirty="0"/>
              <a:t>2</a:t>
            </a:r>
          </a:p>
        </p:txBody>
      </p:sp>
      <p:sp>
        <p:nvSpPr>
          <p:cNvPr id="39" name="TextBox 38">
            <a:extLst>
              <a:ext uri="{FF2B5EF4-FFF2-40B4-BE49-F238E27FC236}">
                <a16:creationId xmlns:a16="http://schemas.microsoft.com/office/drawing/2014/main" id="{174ED6AD-090A-4BF7-B565-AB97CD69A430}"/>
              </a:ext>
            </a:extLst>
          </p:cNvPr>
          <p:cNvSpPr txBox="1"/>
          <p:nvPr/>
        </p:nvSpPr>
        <p:spPr>
          <a:xfrm>
            <a:off x="4220027" y="5856421"/>
            <a:ext cx="340158" cy="461665"/>
          </a:xfrm>
          <a:prstGeom prst="rect">
            <a:avLst/>
          </a:prstGeom>
          <a:noFill/>
        </p:spPr>
        <p:txBody>
          <a:bodyPr wrap="none" rtlCol="0">
            <a:spAutoFit/>
          </a:bodyPr>
          <a:lstStyle/>
          <a:p>
            <a:r>
              <a:rPr lang="en-US" dirty="0"/>
              <a:t>3</a:t>
            </a:r>
          </a:p>
        </p:txBody>
      </p:sp>
      <p:sp>
        <p:nvSpPr>
          <p:cNvPr id="40" name="TextBox 39">
            <a:extLst>
              <a:ext uri="{FF2B5EF4-FFF2-40B4-BE49-F238E27FC236}">
                <a16:creationId xmlns:a16="http://schemas.microsoft.com/office/drawing/2014/main" id="{23B781D5-7BEB-4F76-86EF-D061D9D8AA58}"/>
              </a:ext>
            </a:extLst>
          </p:cNvPr>
          <p:cNvSpPr txBox="1"/>
          <p:nvPr/>
        </p:nvSpPr>
        <p:spPr>
          <a:xfrm>
            <a:off x="4882809" y="6036063"/>
            <a:ext cx="340158" cy="461665"/>
          </a:xfrm>
          <a:prstGeom prst="rect">
            <a:avLst/>
          </a:prstGeom>
          <a:noFill/>
        </p:spPr>
        <p:txBody>
          <a:bodyPr wrap="none" rtlCol="0">
            <a:spAutoFit/>
          </a:bodyPr>
          <a:lstStyle/>
          <a:p>
            <a:r>
              <a:rPr lang="en-US" dirty="0"/>
              <a:t>4</a:t>
            </a:r>
          </a:p>
        </p:txBody>
      </p:sp>
      <p:sp>
        <p:nvSpPr>
          <p:cNvPr id="42" name="TextBox 41">
            <a:extLst>
              <a:ext uri="{FF2B5EF4-FFF2-40B4-BE49-F238E27FC236}">
                <a16:creationId xmlns:a16="http://schemas.microsoft.com/office/drawing/2014/main" id="{36070660-50B6-4D08-BDA1-C75287AD86EA}"/>
              </a:ext>
            </a:extLst>
          </p:cNvPr>
          <p:cNvSpPr txBox="1"/>
          <p:nvPr/>
        </p:nvSpPr>
        <p:spPr>
          <a:xfrm>
            <a:off x="6454899" y="4617475"/>
            <a:ext cx="1247136" cy="461665"/>
          </a:xfrm>
          <a:prstGeom prst="rect">
            <a:avLst/>
          </a:prstGeom>
          <a:noFill/>
        </p:spPr>
        <p:txBody>
          <a:bodyPr wrap="none" rtlCol="0">
            <a:spAutoFit/>
          </a:bodyPr>
          <a:lstStyle/>
          <a:p>
            <a:r>
              <a:rPr lang="en-US" dirty="0" err="1"/>
              <a:t>h</a:t>
            </a:r>
            <a:r>
              <a:rPr lang="en-US" baseline="-25000" dirty="0" err="1">
                <a:solidFill>
                  <a:schemeClr val="accent2"/>
                </a:solidFill>
              </a:rPr>
              <a:t>v</a:t>
            </a:r>
            <a:r>
              <a:rPr lang="en-US" dirty="0"/>
              <a:t>(x) = 1</a:t>
            </a:r>
          </a:p>
        </p:txBody>
      </p:sp>
      <p:sp>
        <p:nvSpPr>
          <p:cNvPr id="43" name="TextBox 42">
            <a:extLst>
              <a:ext uri="{FF2B5EF4-FFF2-40B4-BE49-F238E27FC236}">
                <a16:creationId xmlns:a16="http://schemas.microsoft.com/office/drawing/2014/main" id="{72CA6723-C985-4A39-8045-1B2518C0C1AC}"/>
              </a:ext>
            </a:extLst>
          </p:cNvPr>
          <p:cNvSpPr txBox="1"/>
          <p:nvPr/>
        </p:nvSpPr>
        <p:spPr>
          <a:xfrm>
            <a:off x="6454899" y="4221088"/>
            <a:ext cx="1253548" cy="461665"/>
          </a:xfrm>
          <a:prstGeom prst="rect">
            <a:avLst/>
          </a:prstGeom>
          <a:noFill/>
        </p:spPr>
        <p:txBody>
          <a:bodyPr wrap="none" rtlCol="0">
            <a:spAutoFit/>
          </a:bodyPr>
          <a:lstStyle/>
          <a:p>
            <a:r>
              <a:rPr lang="en-US" dirty="0" err="1"/>
              <a:t>h</a:t>
            </a:r>
            <a:r>
              <a:rPr lang="en-US" baseline="-25000" dirty="0" err="1">
                <a:solidFill>
                  <a:schemeClr val="accent2"/>
                </a:solidFill>
              </a:rPr>
              <a:t>v</a:t>
            </a:r>
            <a:r>
              <a:rPr lang="en-US" dirty="0"/>
              <a:t>(y) = 4</a:t>
            </a:r>
          </a:p>
        </p:txBody>
      </p:sp>
      <p:sp>
        <p:nvSpPr>
          <p:cNvPr id="44" name="TextBox 43">
            <a:extLst>
              <a:ext uri="{FF2B5EF4-FFF2-40B4-BE49-F238E27FC236}">
                <a16:creationId xmlns:a16="http://schemas.microsoft.com/office/drawing/2014/main" id="{588A30D0-8EC5-4197-9195-BF92B67C2758}"/>
              </a:ext>
            </a:extLst>
          </p:cNvPr>
          <p:cNvSpPr txBox="1"/>
          <p:nvPr/>
        </p:nvSpPr>
        <p:spPr>
          <a:xfrm>
            <a:off x="3831086" y="6422924"/>
            <a:ext cx="1027461" cy="461665"/>
          </a:xfrm>
          <a:prstGeom prst="rect">
            <a:avLst/>
          </a:prstGeom>
          <a:noFill/>
        </p:spPr>
        <p:txBody>
          <a:bodyPr wrap="none" rtlCol="0">
            <a:spAutoFit/>
          </a:bodyPr>
          <a:lstStyle/>
          <a:p>
            <a:r>
              <a:rPr lang="en-US" dirty="0"/>
              <a:t>Bucket</a:t>
            </a:r>
          </a:p>
        </p:txBody>
      </p:sp>
      <p:cxnSp>
        <p:nvCxnSpPr>
          <p:cNvPr id="46" name="Straight Arrow Connector 45">
            <a:extLst>
              <a:ext uri="{FF2B5EF4-FFF2-40B4-BE49-F238E27FC236}">
                <a16:creationId xmlns:a16="http://schemas.microsoft.com/office/drawing/2014/main" id="{980655C3-18BE-487F-A501-3416EB612870}"/>
              </a:ext>
            </a:extLst>
          </p:cNvPr>
          <p:cNvCxnSpPr>
            <a:cxnSpLocks/>
          </p:cNvCxnSpPr>
          <p:nvPr/>
        </p:nvCxnSpPr>
        <p:spPr>
          <a:xfrm flipH="1" flipV="1">
            <a:off x="4037992" y="6306374"/>
            <a:ext cx="211697" cy="23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47628F0-979E-4E9F-A3AF-0EF57A43B2E5}"/>
              </a:ext>
            </a:extLst>
          </p:cNvPr>
          <p:cNvSpPr txBox="1"/>
          <p:nvPr/>
        </p:nvSpPr>
        <p:spPr>
          <a:xfrm>
            <a:off x="6102341" y="6363079"/>
            <a:ext cx="264871" cy="461665"/>
          </a:xfrm>
          <a:prstGeom prst="rect">
            <a:avLst/>
          </a:prstGeom>
          <a:noFill/>
        </p:spPr>
        <p:txBody>
          <a:bodyPr wrap="square" rtlCol="0">
            <a:spAutoFit/>
          </a:bodyPr>
          <a:lstStyle/>
          <a:p>
            <a:r>
              <a:rPr lang="en-US" dirty="0">
                <a:solidFill>
                  <a:schemeClr val="accent2"/>
                </a:solidFill>
              </a:rPr>
              <a:t>v</a:t>
            </a:r>
          </a:p>
        </p:txBody>
      </p:sp>
    </p:spTree>
    <p:extLst>
      <p:ext uri="{BB962C8B-B14F-4D97-AF65-F5344CB8AC3E}">
        <p14:creationId xmlns:p14="http://schemas.microsoft.com/office/powerpoint/2010/main" val="312307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Cosine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68280" y="980728"/>
                <a:ext cx="8795320" cy="2497832"/>
              </a:xfrm>
            </p:spPr>
            <p:txBody>
              <a:bodyPr/>
              <a:lstStyle/>
              <a:p>
                <a:r>
                  <a:rPr lang="en-US" dirty="0"/>
                  <a:t>Definition: Angle between two vectors</a:t>
                </a:r>
              </a:p>
              <a:p>
                <a:pPr marL="0" indent="0">
                  <a:buNone/>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r>
                      <a:rPr lang="en-US" i="1" smtClean="0">
                        <a:latin typeface="Cambria Math" panose="02040503050406030204" pitchFamily="18" charset="0"/>
                      </a:rPr>
                      <m:t>=</m:t>
                    </m:r>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cos</m:t>
                            </m:r>
                          </m:e>
                          <m:sup>
                            <m:r>
                              <a:rPr lang="en-US" i="1" smtClean="0">
                                <a:latin typeface="Cambria Math" panose="02040503050406030204" pitchFamily="18" charset="0"/>
                              </a:rPr>
                              <m:t>−1</m:t>
                            </m:r>
                          </m:sup>
                        </m:sSup>
                      </m:fName>
                      <m:e>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den>
                            </m:f>
                          </m:e>
                        </m:d>
                      </m:e>
                    </m:func>
                    <m:r>
                      <a:rPr lang="en-US" b="0" i="1" smtClean="0">
                        <a:latin typeface="Cambria Math" panose="02040503050406030204" pitchFamily="18" charset="0"/>
                      </a:rPr>
                      <m:t>=</m:t>
                    </m:r>
                  </m:oMath>
                </a14:m>
                <a:r>
                  <a:rPr lang="en-US" dirty="0"/>
                  <a:t> </a:t>
                </a:r>
                <a14:m>
                  <m:oMath xmlns:m="http://schemas.openxmlformats.org/officeDocument/2006/math">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cos</m:t>
                            </m:r>
                          </m:e>
                          <m:sup>
                            <m:r>
                              <a:rPr lang="en-US" i="1">
                                <a:latin typeface="Cambria Math" panose="02040503050406030204" pitchFamily="18" charset="0"/>
                              </a:rPr>
                              <m:t>−1</m:t>
                            </m:r>
                          </m:sup>
                        </m:sSup>
                      </m:fName>
                      <m:e>
                        <m:d>
                          <m:dPr>
                            <m:ctrlPr>
                              <a:rPr lang="en-US" i="1">
                                <a:latin typeface="Cambria Math" panose="02040503050406030204" pitchFamily="18" charset="0"/>
                              </a:rPr>
                            </m:ctrlPr>
                          </m:dPr>
                          <m:e>
                            <m:f>
                              <m:fPr>
                                <m:ctrlPr>
                                  <a:rPr lang="en-US" i="1">
                                    <a:latin typeface="Cambria Math" panose="02040503050406030204" pitchFamily="18" charset="0"/>
                                  </a:rPr>
                                </m:ctrlPr>
                              </m:fPr>
                              <m:num>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num>
                              <m:den>
                                <m:rad>
                                  <m:radPr>
                                    <m:degHide m:val="on"/>
                                    <m:ctrlPr>
                                      <a:rPr lang="en-US" i="1">
                                        <a:latin typeface="Cambria Math" panose="02040503050406030204" pitchFamily="18" charset="0"/>
                                      </a:rPr>
                                    </m:ctrlPr>
                                  </m:radPr>
                                  <m:deg/>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e>
                                </m:rad>
                                <m:rad>
                                  <m:radPr>
                                    <m:degHide m:val="on"/>
                                    <m:ctrlPr>
                                      <a:rPr lang="en-US" i="1">
                                        <a:latin typeface="Cambria Math" panose="02040503050406030204" pitchFamily="18" charset="0"/>
                                      </a:rPr>
                                    </m:ctrlPr>
                                  </m:radPr>
                                  <m:deg/>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sup>
                                            <m:r>
                                              <a:rPr lang="en-US" i="1">
                                                <a:latin typeface="Cambria Math" panose="02040503050406030204" pitchFamily="18" charset="0"/>
                                              </a:rPr>
                                              <m:t>2</m:t>
                                            </m:r>
                                          </m:sup>
                                        </m:sSup>
                                      </m:e>
                                    </m:nary>
                                  </m:e>
                                </m:rad>
                              </m:den>
                            </m:f>
                          </m:e>
                        </m:d>
                      </m:e>
                    </m:func>
                  </m:oMath>
                </a14:m>
                <a:endParaRPr lang="en-US" dirty="0"/>
              </a:p>
              <a:p>
                <a:r>
                  <a:rPr lang="en-US" dirty="0"/>
                  <a:t>Application: Word frequency</a:t>
                </a:r>
              </a:p>
            </p:txBody>
          </p:sp>
        </mc:Choice>
        <mc:Fallback xmlns="">
          <p:sp>
            <p:nvSpPr>
              <p:cNvPr id="3" name="Content Placeholder 2">
                <a:extLst>
                  <a:ext uri="{FF2B5EF4-FFF2-40B4-BE49-F238E27FC236}">
                    <a16:creationId xmlns:a16="http://schemas.microsoft.com/office/drawing/2014/main" id="{C53786EE-9318-47DB-964C-FCF13877E3F5}"/>
                  </a:ext>
                </a:extLst>
              </p:cNvPr>
              <p:cNvSpPr>
                <a:spLocks noGrp="1" noRot="1" noChangeAspect="1" noMove="1" noResize="1" noEditPoints="1" noAdjustHandles="1" noChangeArrowheads="1" noChangeShapeType="1" noTextEdit="1"/>
              </p:cNvSpPr>
              <p:nvPr>
                <p:ph idx="1"/>
              </p:nvPr>
            </p:nvSpPr>
            <p:spPr>
              <a:xfrm>
                <a:off x="468280" y="980728"/>
                <a:ext cx="8795320" cy="2497832"/>
              </a:xfrm>
              <a:blipFill>
                <a:blip r:embed="rId2"/>
                <a:stretch>
                  <a:fillRect l="-1871" t="-3902" b="-90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68</a:t>
            </a:fld>
            <a:endParaRPr lang="en-US"/>
          </a:p>
        </p:txBody>
      </p:sp>
      <p:sp>
        <p:nvSpPr>
          <p:cNvPr id="6" name="TextBox 5">
            <a:extLst>
              <a:ext uri="{FF2B5EF4-FFF2-40B4-BE49-F238E27FC236}">
                <a16:creationId xmlns:a16="http://schemas.microsoft.com/office/drawing/2014/main" id="{69522D3C-ED1A-4996-A988-B132E5D29164}"/>
              </a:ext>
            </a:extLst>
          </p:cNvPr>
          <p:cNvSpPr txBox="1"/>
          <p:nvPr/>
        </p:nvSpPr>
        <p:spPr>
          <a:xfrm>
            <a:off x="7308304" y="5596879"/>
            <a:ext cx="317716" cy="461665"/>
          </a:xfrm>
          <a:prstGeom prst="rect">
            <a:avLst/>
          </a:prstGeom>
          <a:noFill/>
        </p:spPr>
        <p:txBody>
          <a:bodyPr wrap="none" rtlCol="0">
            <a:spAutoFit/>
          </a:bodyPr>
          <a:lstStyle/>
          <a:p>
            <a:r>
              <a:rPr lang="en-US" dirty="0"/>
              <a:t>x</a:t>
            </a:r>
          </a:p>
        </p:txBody>
      </p:sp>
      <p:sp>
        <p:nvSpPr>
          <p:cNvPr id="7" name="TextBox 6">
            <a:extLst>
              <a:ext uri="{FF2B5EF4-FFF2-40B4-BE49-F238E27FC236}">
                <a16:creationId xmlns:a16="http://schemas.microsoft.com/office/drawing/2014/main" id="{CDCB02CC-6F9B-4DBF-8D0D-BEFDA446D88A}"/>
              </a:ext>
            </a:extLst>
          </p:cNvPr>
          <p:cNvSpPr txBox="1"/>
          <p:nvPr/>
        </p:nvSpPr>
        <p:spPr>
          <a:xfrm>
            <a:off x="6084168" y="3773131"/>
            <a:ext cx="324128" cy="461665"/>
          </a:xfrm>
          <a:prstGeom prst="rect">
            <a:avLst/>
          </a:prstGeom>
          <a:noFill/>
        </p:spPr>
        <p:txBody>
          <a:bodyPr wrap="none" rtlCol="0">
            <a:spAutoFit/>
          </a:bodyPr>
          <a:lstStyle/>
          <a:p>
            <a:r>
              <a:rPr lang="en-US" dirty="0"/>
              <a:t>y</a:t>
            </a:r>
          </a:p>
        </p:txBody>
      </p:sp>
      <p:sp>
        <p:nvSpPr>
          <p:cNvPr id="8" name="TextBox 7">
            <a:extLst>
              <a:ext uri="{FF2B5EF4-FFF2-40B4-BE49-F238E27FC236}">
                <a16:creationId xmlns:a16="http://schemas.microsoft.com/office/drawing/2014/main" id="{8C8A78E8-2377-43B3-859A-27393890AE9F}"/>
              </a:ext>
            </a:extLst>
          </p:cNvPr>
          <p:cNvSpPr txBox="1"/>
          <p:nvPr/>
        </p:nvSpPr>
        <p:spPr>
          <a:xfrm>
            <a:off x="4816629" y="5062106"/>
            <a:ext cx="950901" cy="461665"/>
          </a:xfrm>
          <a:prstGeom prst="rect">
            <a:avLst/>
          </a:prstGeom>
          <a:noFill/>
        </p:spPr>
        <p:txBody>
          <a:bodyPr wrap="none" rtlCol="0">
            <a:spAutoFit/>
          </a:bodyPr>
          <a:lstStyle/>
          <a:p>
            <a:r>
              <a:rPr lang="en-US" dirty="0"/>
              <a:t>d(x, y)</a:t>
            </a:r>
          </a:p>
        </p:txBody>
      </p:sp>
      <p:cxnSp>
        <p:nvCxnSpPr>
          <p:cNvPr id="12" name="Straight Arrow Connector 11">
            <a:extLst>
              <a:ext uri="{FF2B5EF4-FFF2-40B4-BE49-F238E27FC236}">
                <a16:creationId xmlns:a16="http://schemas.microsoft.com/office/drawing/2014/main" id="{A52AA915-3CE2-431D-91DB-9657D33A35FE}"/>
              </a:ext>
            </a:extLst>
          </p:cNvPr>
          <p:cNvCxnSpPr/>
          <p:nvPr/>
        </p:nvCxnSpPr>
        <p:spPr>
          <a:xfrm flipV="1">
            <a:off x="4427984" y="4077072"/>
            <a:ext cx="1728192" cy="14466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9104A53-209F-4C84-B3FD-3E9A9982577C}"/>
              </a:ext>
            </a:extLst>
          </p:cNvPr>
          <p:cNvCxnSpPr>
            <a:cxnSpLocks/>
          </p:cNvCxnSpPr>
          <p:nvPr/>
        </p:nvCxnSpPr>
        <p:spPr>
          <a:xfrm>
            <a:off x="4427984" y="5523772"/>
            <a:ext cx="2880320" cy="3039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Freeform: Shape 18">
            <a:extLst>
              <a:ext uri="{FF2B5EF4-FFF2-40B4-BE49-F238E27FC236}">
                <a16:creationId xmlns:a16="http://schemas.microsoft.com/office/drawing/2014/main" id="{5CC1C459-6D36-487E-AAEE-5DBE087D9A81}"/>
              </a:ext>
            </a:extLst>
          </p:cNvPr>
          <p:cNvSpPr/>
          <p:nvPr/>
        </p:nvSpPr>
        <p:spPr>
          <a:xfrm>
            <a:off x="4742061" y="5253524"/>
            <a:ext cx="182809" cy="340519"/>
          </a:xfrm>
          <a:custGeom>
            <a:avLst/>
            <a:gdLst>
              <a:gd name="connsiteX0" fmla="*/ 0 w 182809"/>
              <a:gd name="connsiteY0" fmla="*/ 0 h 340519"/>
              <a:gd name="connsiteX1" fmla="*/ 154781 w 182809"/>
              <a:gd name="connsiteY1" fmla="*/ 121444 h 340519"/>
              <a:gd name="connsiteX2" fmla="*/ 182166 w 182809"/>
              <a:gd name="connsiteY2" fmla="*/ 340519 h 340519"/>
            </a:gdLst>
            <a:ahLst/>
            <a:cxnLst>
              <a:cxn ang="0">
                <a:pos x="connsiteX0" y="connsiteY0"/>
              </a:cxn>
              <a:cxn ang="0">
                <a:pos x="connsiteX1" y="connsiteY1"/>
              </a:cxn>
              <a:cxn ang="0">
                <a:pos x="connsiteX2" y="connsiteY2"/>
              </a:cxn>
            </a:cxnLst>
            <a:rect l="l" t="t" r="r" b="b"/>
            <a:pathLst>
              <a:path w="182809" h="340519">
                <a:moveTo>
                  <a:pt x="0" y="0"/>
                </a:moveTo>
                <a:cubicBezTo>
                  <a:pt x="62210" y="32345"/>
                  <a:pt x="124420" y="64691"/>
                  <a:pt x="154781" y="121444"/>
                </a:cubicBezTo>
                <a:cubicBezTo>
                  <a:pt x="185142" y="178197"/>
                  <a:pt x="183654" y="259358"/>
                  <a:pt x="182166" y="34051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9018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Approximate Cosine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468280" y="980728"/>
                <a:ext cx="8795320" cy="3168352"/>
              </a:xfrm>
            </p:spPr>
            <p:txBody>
              <a:bodyPr/>
              <a:lstStyle/>
              <a:p>
                <a:r>
                  <a:rPr lang="en-US" dirty="0"/>
                  <a:t>Random hyperplanes</a:t>
                </a:r>
              </a:p>
              <a:p>
                <a:r>
                  <a:rPr lang="en-US" dirty="0"/>
                  <a:t>Project on random vectors v with ±1 components</a:t>
                </a:r>
              </a:p>
              <a:p>
                <a:r>
                  <a:rPr lang="en-US" dirty="0" err="1"/>
                  <a:t>h</a:t>
                </a:r>
                <a:r>
                  <a:rPr lang="en-US" baseline="-25000" dirty="0" err="1"/>
                  <a:t>v</a:t>
                </a:r>
                <a:r>
                  <a:rPr lang="en-US" dirty="0"/>
                  <a:t>(x) = 1 if </a:t>
                </a:r>
                <a14:m>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e>
                    </m:nary>
                  </m:oMath>
                </a14:m>
                <a:r>
                  <a:rPr lang="en-US" dirty="0"/>
                  <a:t> &gt; 0, else -1</a:t>
                </a:r>
              </a:p>
              <a:p>
                <a:r>
                  <a:rPr lang="en-US" dirty="0"/>
                  <a:t>P(</a:t>
                </a:r>
                <a:r>
                  <a:rPr lang="en-US" dirty="0" err="1"/>
                  <a:t>h</a:t>
                </a:r>
                <a:r>
                  <a:rPr lang="en-US" baseline="-25000" dirty="0" err="1"/>
                  <a:t>v</a:t>
                </a:r>
                <a:r>
                  <a:rPr lang="en-US" dirty="0"/>
                  <a:t>(x) = </a:t>
                </a:r>
                <a:r>
                  <a:rPr lang="en-US" dirty="0" err="1"/>
                  <a:t>h</a:t>
                </a:r>
                <a:r>
                  <a:rPr lang="en-US" baseline="-25000" dirty="0" err="1"/>
                  <a:t>v</a:t>
                </a:r>
                <a:r>
                  <a:rPr lang="en-US" dirty="0"/>
                  <a:t>(y)) = 1 – (angle between x, y)/180</a:t>
                </a:r>
              </a:p>
              <a:p>
                <a:r>
                  <a:rPr lang="en-US" dirty="0"/>
                  <a:t>(d</a:t>
                </a:r>
                <a:r>
                  <a:rPr lang="en-US" baseline="-25000" dirty="0"/>
                  <a:t>1</a:t>
                </a:r>
                <a:r>
                  <a:rPr lang="en-US" dirty="0"/>
                  <a:t>, d</a:t>
                </a:r>
                <a:r>
                  <a:rPr lang="en-US" baseline="-25000" dirty="0"/>
                  <a:t>2</a:t>
                </a:r>
                <a:r>
                  <a:rPr lang="en-US" dirty="0"/>
                  <a:t>, 1-</a:t>
                </a:r>
                <a14:m>
                  <m:oMath xmlns:m="http://schemas.openxmlformats.org/officeDocument/2006/math">
                    <m:f>
                      <m:fPr>
                        <m:type m:val="skw"/>
                        <m:ctrlPr>
                          <a:rPr lang="en-US" i="1" dirty="0" smtClean="0">
                            <a:latin typeface="Cambria Math" panose="02040503050406030204" pitchFamily="18" charset="0"/>
                          </a:rPr>
                        </m:ctrlPr>
                      </m:fPr>
                      <m:num>
                        <m:r>
                          <a:rPr lang="en-US" i="1" dirty="0">
                            <a:latin typeface="Cambria Math" panose="02040503050406030204" pitchFamily="18" charset="0"/>
                          </a:rPr>
                          <m:t>𝑑</m:t>
                        </m:r>
                        <m:r>
                          <a:rPr lang="en-US" i="1" baseline="-25000" dirty="0">
                            <a:latin typeface="Cambria Math" panose="02040503050406030204" pitchFamily="18" charset="0"/>
                          </a:rPr>
                          <m:t>1</m:t>
                        </m:r>
                      </m:num>
                      <m:den>
                        <m:r>
                          <a:rPr lang="en-US" b="0" i="1" dirty="0" smtClean="0">
                            <a:latin typeface="Cambria Math" panose="02040503050406030204" pitchFamily="18" charset="0"/>
                          </a:rPr>
                          <m:t>180</m:t>
                        </m:r>
                      </m:den>
                    </m:f>
                  </m:oMath>
                </a14:m>
                <a:r>
                  <a:rPr lang="en-US" dirty="0"/>
                  <a:t>, 1- </a:t>
                </a:r>
                <a14:m>
                  <m:oMath xmlns:m="http://schemas.openxmlformats.org/officeDocument/2006/math">
                    <m:f>
                      <m:fPr>
                        <m:type m:val="skw"/>
                        <m:ctrlPr>
                          <a:rPr lang="en-US" i="1" dirty="0">
                            <a:latin typeface="Cambria Math" panose="02040503050406030204" pitchFamily="18" charset="0"/>
                          </a:rPr>
                        </m:ctrlPr>
                      </m:fPr>
                      <m:num>
                        <m:r>
                          <a:rPr lang="en-US" i="1" dirty="0">
                            <a:latin typeface="Cambria Math" panose="02040503050406030204" pitchFamily="18" charset="0"/>
                          </a:rPr>
                          <m:t>𝑑</m:t>
                        </m:r>
                        <m:r>
                          <a:rPr lang="en-US" b="0" i="1" baseline="-25000" dirty="0" smtClean="0">
                            <a:latin typeface="Cambria Math" panose="02040503050406030204" pitchFamily="18" charset="0"/>
                          </a:rPr>
                          <m:t>2</m:t>
                        </m:r>
                      </m:num>
                      <m:den>
                        <m:r>
                          <a:rPr lang="en-US" i="1" dirty="0">
                            <a:latin typeface="Cambria Math" panose="02040503050406030204" pitchFamily="18" charset="0"/>
                          </a:rPr>
                          <m:t>180</m:t>
                        </m:r>
                      </m:den>
                    </m:f>
                  </m:oMath>
                </a14:m>
                <a:r>
                  <a:rPr lang="en-US" dirty="0"/>
                  <a:t>)-sensitive for any d</a:t>
                </a:r>
                <a:r>
                  <a:rPr lang="en-US" baseline="-25000" dirty="0"/>
                  <a:t>1, </a:t>
                </a:r>
                <a:r>
                  <a:rPr lang="en-US" dirty="0"/>
                  <a:t>d</a:t>
                </a:r>
                <a:r>
                  <a:rPr lang="en-US" baseline="-25000" dirty="0"/>
                  <a:t>2</a:t>
                </a:r>
              </a:p>
            </p:txBody>
          </p:sp>
        </mc:Choice>
        <mc:Fallback xmlns="">
          <p:sp>
            <p:nvSpPr>
              <p:cNvPr id="3" name="Content Placeholder 2">
                <a:extLst>
                  <a:ext uri="{FF2B5EF4-FFF2-40B4-BE49-F238E27FC236}">
                    <a16:creationId xmlns:a16="http://schemas.microsoft.com/office/drawing/2014/main" id="{C53786EE-9318-47DB-964C-FCF13877E3F5}"/>
                  </a:ext>
                </a:extLst>
              </p:cNvPr>
              <p:cNvSpPr>
                <a:spLocks noGrp="1" noRot="1" noChangeAspect="1" noMove="1" noResize="1" noEditPoints="1" noAdjustHandles="1" noChangeArrowheads="1" noChangeShapeType="1" noTextEdit="1"/>
              </p:cNvSpPr>
              <p:nvPr>
                <p:ph idx="1"/>
              </p:nvPr>
            </p:nvSpPr>
            <p:spPr>
              <a:xfrm>
                <a:off x="468280" y="980728"/>
                <a:ext cx="8795320" cy="3168352"/>
              </a:xfrm>
              <a:blipFill>
                <a:blip r:embed="rId3"/>
                <a:stretch>
                  <a:fillRect l="-1871" t="-3077" r="-554" b="-134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69</a:t>
            </a:fld>
            <a:endParaRPr lang="en-US"/>
          </a:p>
        </p:txBody>
      </p:sp>
      <p:sp>
        <p:nvSpPr>
          <p:cNvPr id="5" name="TextBox 4">
            <a:extLst>
              <a:ext uri="{FF2B5EF4-FFF2-40B4-BE49-F238E27FC236}">
                <a16:creationId xmlns:a16="http://schemas.microsoft.com/office/drawing/2014/main" id="{916571DC-6BBC-4CA3-ABFD-C72FE11D84C9}"/>
              </a:ext>
            </a:extLst>
          </p:cNvPr>
          <p:cNvSpPr txBox="1"/>
          <p:nvPr/>
        </p:nvSpPr>
        <p:spPr>
          <a:xfrm>
            <a:off x="7308304" y="5596879"/>
            <a:ext cx="317716" cy="461665"/>
          </a:xfrm>
          <a:prstGeom prst="rect">
            <a:avLst/>
          </a:prstGeom>
          <a:noFill/>
        </p:spPr>
        <p:txBody>
          <a:bodyPr wrap="none" rtlCol="0">
            <a:spAutoFit/>
          </a:bodyPr>
          <a:lstStyle/>
          <a:p>
            <a:r>
              <a:rPr lang="en-US" dirty="0"/>
              <a:t>x</a:t>
            </a:r>
          </a:p>
        </p:txBody>
      </p:sp>
      <p:sp>
        <p:nvSpPr>
          <p:cNvPr id="6" name="TextBox 5">
            <a:extLst>
              <a:ext uri="{FF2B5EF4-FFF2-40B4-BE49-F238E27FC236}">
                <a16:creationId xmlns:a16="http://schemas.microsoft.com/office/drawing/2014/main" id="{F5584EDE-F6DA-4DEB-9B3F-464CF40F365E}"/>
              </a:ext>
            </a:extLst>
          </p:cNvPr>
          <p:cNvSpPr txBox="1"/>
          <p:nvPr/>
        </p:nvSpPr>
        <p:spPr>
          <a:xfrm>
            <a:off x="6084168" y="3773131"/>
            <a:ext cx="324128" cy="461665"/>
          </a:xfrm>
          <a:prstGeom prst="rect">
            <a:avLst/>
          </a:prstGeom>
          <a:noFill/>
        </p:spPr>
        <p:txBody>
          <a:bodyPr wrap="none" rtlCol="0">
            <a:spAutoFit/>
          </a:bodyPr>
          <a:lstStyle/>
          <a:p>
            <a:r>
              <a:rPr lang="en-US" dirty="0"/>
              <a:t>y</a:t>
            </a:r>
          </a:p>
        </p:txBody>
      </p:sp>
      <p:sp>
        <p:nvSpPr>
          <p:cNvPr id="7" name="TextBox 6">
            <a:extLst>
              <a:ext uri="{FF2B5EF4-FFF2-40B4-BE49-F238E27FC236}">
                <a16:creationId xmlns:a16="http://schemas.microsoft.com/office/drawing/2014/main" id="{B7D1639A-CB65-4031-8B52-B9ADBB24A48A}"/>
              </a:ext>
            </a:extLst>
          </p:cNvPr>
          <p:cNvSpPr txBox="1"/>
          <p:nvPr/>
        </p:nvSpPr>
        <p:spPr>
          <a:xfrm>
            <a:off x="4816629" y="5062106"/>
            <a:ext cx="950901" cy="461665"/>
          </a:xfrm>
          <a:prstGeom prst="rect">
            <a:avLst/>
          </a:prstGeom>
          <a:noFill/>
        </p:spPr>
        <p:txBody>
          <a:bodyPr wrap="none" rtlCol="0">
            <a:spAutoFit/>
          </a:bodyPr>
          <a:lstStyle/>
          <a:p>
            <a:r>
              <a:rPr lang="en-US" dirty="0"/>
              <a:t>d(x, y)</a:t>
            </a:r>
          </a:p>
        </p:txBody>
      </p:sp>
      <p:cxnSp>
        <p:nvCxnSpPr>
          <p:cNvPr id="8" name="Straight Arrow Connector 7">
            <a:extLst>
              <a:ext uri="{FF2B5EF4-FFF2-40B4-BE49-F238E27FC236}">
                <a16:creationId xmlns:a16="http://schemas.microsoft.com/office/drawing/2014/main" id="{42E3FE2C-056C-46AD-B75C-78BCA54368EA}"/>
              </a:ext>
            </a:extLst>
          </p:cNvPr>
          <p:cNvCxnSpPr/>
          <p:nvPr/>
        </p:nvCxnSpPr>
        <p:spPr>
          <a:xfrm flipV="1">
            <a:off x="4427984" y="4077072"/>
            <a:ext cx="1728192" cy="14466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89F5A24-C0AF-4A48-A7F2-8992287FF79C}"/>
              </a:ext>
            </a:extLst>
          </p:cNvPr>
          <p:cNvCxnSpPr>
            <a:cxnSpLocks/>
          </p:cNvCxnSpPr>
          <p:nvPr/>
        </p:nvCxnSpPr>
        <p:spPr>
          <a:xfrm>
            <a:off x="4427984" y="5523772"/>
            <a:ext cx="2880320" cy="3039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 name="Freeform: Shape 9">
            <a:extLst>
              <a:ext uri="{FF2B5EF4-FFF2-40B4-BE49-F238E27FC236}">
                <a16:creationId xmlns:a16="http://schemas.microsoft.com/office/drawing/2014/main" id="{556ECABE-4985-46CB-9103-CE7257E0EB44}"/>
              </a:ext>
            </a:extLst>
          </p:cNvPr>
          <p:cNvSpPr/>
          <p:nvPr/>
        </p:nvSpPr>
        <p:spPr>
          <a:xfrm>
            <a:off x="4742061" y="5253524"/>
            <a:ext cx="182809" cy="340519"/>
          </a:xfrm>
          <a:custGeom>
            <a:avLst/>
            <a:gdLst>
              <a:gd name="connsiteX0" fmla="*/ 0 w 182809"/>
              <a:gd name="connsiteY0" fmla="*/ 0 h 340519"/>
              <a:gd name="connsiteX1" fmla="*/ 154781 w 182809"/>
              <a:gd name="connsiteY1" fmla="*/ 121444 h 340519"/>
              <a:gd name="connsiteX2" fmla="*/ 182166 w 182809"/>
              <a:gd name="connsiteY2" fmla="*/ 340519 h 340519"/>
            </a:gdLst>
            <a:ahLst/>
            <a:cxnLst>
              <a:cxn ang="0">
                <a:pos x="connsiteX0" y="connsiteY0"/>
              </a:cxn>
              <a:cxn ang="0">
                <a:pos x="connsiteX1" y="connsiteY1"/>
              </a:cxn>
              <a:cxn ang="0">
                <a:pos x="connsiteX2" y="connsiteY2"/>
              </a:cxn>
            </a:cxnLst>
            <a:rect l="l" t="t" r="r" b="b"/>
            <a:pathLst>
              <a:path w="182809" h="340519">
                <a:moveTo>
                  <a:pt x="0" y="0"/>
                </a:moveTo>
                <a:cubicBezTo>
                  <a:pt x="62210" y="32345"/>
                  <a:pt x="124420" y="64691"/>
                  <a:pt x="154781" y="121444"/>
                </a:cubicBezTo>
                <a:cubicBezTo>
                  <a:pt x="185142" y="178197"/>
                  <a:pt x="183654" y="259358"/>
                  <a:pt x="182166" y="34051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083D4D7-F2CD-489F-9979-A043FBD63262}"/>
              </a:ext>
            </a:extLst>
          </p:cNvPr>
          <p:cNvCxnSpPr>
            <a:cxnSpLocks/>
          </p:cNvCxnSpPr>
          <p:nvPr/>
        </p:nvCxnSpPr>
        <p:spPr>
          <a:xfrm flipV="1">
            <a:off x="4427984" y="4437112"/>
            <a:ext cx="0" cy="10866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542DC078-9643-4849-8F51-B33B23228A98}"/>
              </a:ext>
            </a:extLst>
          </p:cNvPr>
          <p:cNvSpPr txBox="1"/>
          <p:nvPr/>
        </p:nvSpPr>
        <p:spPr>
          <a:xfrm>
            <a:off x="4080992" y="4317126"/>
            <a:ext cx="264871" cy="461665"/>
          </a:xfrm>
          <a:prstGeom prst="rect">
            <a:avLst/>
          </a:prstGeom>
          <a:noFill/>
        </p:spPr>
        <p:txBody>
          <a:bodyPr wrap="square" rtlCol="0">
            <a:spAutoFit/>
          </a:bodyPr>
          <a:lstStyle/>
          <a:p>
            <a:r>
              <a:rPr lang="en-US" dirty="0">
                <a:solidFill>
                  <a:schemeClr val="accent2"/>
                </a:solidFill>
              </a:rPr>
              <a:t>v</a:t>
            </a:r>
          </a:p>
        </p:txBody>
      </p:sp>
      <p:sp>
        <p:nvSpPr>
          <p:cNvPr id="16" name="TextBox 15">
            <a:extLst>
              <a:ext uri="{FF2B5EF4-FFF2-40B4-BE49-F238E27FC236}">
                <a16:creationId xmlns:a16="http://schemas.microsoft.com/office/drawing/2014/main" id="{780BBF76-AC79-4AB2-B457-129BC09E3DD7}"/>
              </a:ext>
            </a:extLst>
          </p:cNvPr>
          <p:cNvSpPr txBox="1"/>
          <p:nvPr/>
        </p:nvSpPr>
        <p:spPr>
          <a:xfrm>
            <a:off x="7020523" y="4429753"/>
            <a:ext cx="1275990" cy="461665"/>
          </a:xfrm>
          <a:prstGeom prst="rect">
            <a:avLst/>
          </a:prstGeom>
          <a:noFill/>
        </p:spPr>
        <p:txBody>
          <a:bodyPr wrap="none" rtlCol="0">
            <a:spAutoFit/>
          </a:bodyPr>
          <a:lstStyle/>
          <a:p>
            <a:r>
              <a:rPr lang="en-US" dirty="0" err="1"/>
              <a:t>h</a:t>
            </a:r>
            <a:r>
              <a:rPr lang="en-US" baseline="-25000" dirty="0" err="1">
                <a:solidFill>
                  <a:schemeClr val="accent2"/>
                </a:solidFill>
              </a:rPr>
              <a:t>v</a:t>
            </a:r>
            <a:r>
              <a:rPr lang="en-US" dirty="0"/>
              <a:t>(y) =  1</a:t>
            </a:r>
          </a:p>
        </p:txBody>
      </p:sp>
      <p:sp>
        <p:nvSpPr>
          <p:cNvPr id="17" name="TextBox 16">
            <a:extLst>
              <a:ext uri="{FF2B5EF4-FFF2-40B4-BE49-F238E27FC236}">
                <a16:creationId xmlns:a16="http://schemas.microsoft.com/office/drawing/2014/main" id="{D086400C-B0DB-4BBA-BF3E-A0810BD1C50A}"/>
              </a:ext>
            </a:extLst>
          </p:cNvPr>
          <p:cNvSpPr txBox="1"/>
          <p:nvPr/>
        </p:nvSpPr>
        <p:spPr>
          <a:xfrm>
            <a:off x="7014111" y="4815284"/>
            <a:ext cx="1295226" cy="461665"/>
          </a:xfrm>
          <a:prstGeom prst="rect">
            <a:avLst/>
          </a:prstGeom>
          <a:noFill/>
        </p:spPr>
        <p:txBody>
          <a:bodyPr wrap="none" rtlCol="0">
            <a:spAutoFit/>
          </a:bodyPr>
          <a:lstStyle/>
          <a:p>
            <a:r>
              <a:rPr lang="en-US" dirty="0" err="1"/>
              <a:t>h</a:t>
            </a:r>
            <a:r>
              <a:rPr lang="en-US" baseline="-25000" dirty="0" err="1">
                <a:solidFill>
                  <a:schemeClr val="accent2"/>
                </a:solidFill>
              </a:rPr>
              <a:t>v</a:t>
            </a:r>
            <a:r>
              <a:rPr lang="en-US" dirty="0"/>
              <a:t>(x) = -1</a:t>
            </a:r>
          </a:p>
        </p:txBody>
      </p:sp>
      <p:cxnSp>
        <p:nvCxnSpPr>
          <p:cNvPr id="18" name="Straight Arrow Connector 17">
            <a:extLst>
              <a:ext uri="{FF2B5EF4-FFF2-40B4-BE49-F238E27FC236}">
                <a16:creationId xmlns:a16="http://schemas.microsoft.com/office/drawing/2014/main" id="{775D36CF-67C9-4802-A3E6-AB7445CBC4FD}"/>
              </a:ext>
            </a:extLst>
          </p:cNvPr>
          <p:cNvCxnSpPr>
            <a:cxnSpLocks/>
          </p:cNvCxnSpPr>
          <p:nvPr/>
        </p:nvCxnSpPr>
        <p:spPr>
          <a:xfrm flipH="1">
            <a:off x="2267744" y="5516693"/>
            <a:ext cx="6120680" cy="7078"/>
          </a:xfrm>
          <a:prstGeom prst="straightConnector1">
            <a:avLst/>
          </a:prstGeom>
          <a:ln w="28575">
            <a:prstDash val="sysDot"/>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2A8E17BE-E8AC-4EA3-BF64-A0A54DD06B1C}"/>
              </a:ext>
            </a:extLst>
          </p:cNvPr>
          <p:cNvSpPr txBox="1"/>
          <p:nvPr/>
        </p:nvSpPr>
        <p:spPr>
          <a:xfrm>
            <a:off x="2239058" y="5484356"/>
            <a:ext cx="1728192" cy="1200329"/>
          </a:xfrm>
          <a:prstGeom prst="rect">
            <a:avLst/>
          </a:prstGeom>
          <a:noFill/>
        </p:spPr>
        <p:txBody>
          <a:bodyPr wrap="square" rtlCol="0">
            <a:spAutoFit/>
          </a:bodyPr>
          <a:lstStyle/>
          <a:p>
            <a:pPr algn="ctr"/>
            <a:r>
              <a:rPr lang="en-US" dirty="0">
                <a:solidFill>
                  <a:schemeClr val="accent2"/>
                </a:solidFill>
              </a:rPr>
              <a:t>Hyperplane</a:t>
            </a:r>
          </a:p>
          <a:p>
            <a:pPr algn="ctr"/>
            <a:r>
              <a:rPr lang="en-US" dirty="0">
                <a:solidFill>
                  <a:schemeClr val="accent2"/>
                </a:solidFill>
              </a:rPr>
              <a:t>defined in 2D by v</a:t>
            </a:r>
          </a:p>
        </p:txBody>
      </p:sp>
    </p:spTree>
    <p:extLst>
      <p:ext uri="{BB962C8B-B14F-4D97-AF65-F5344CB8AC3E}">
        <p14:creationId xmlns:p14="http://schemas.microsoft.com/office/powerpoint/2010/main" val="79029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5267-F8D4-5B47-8354-49F39EF4AD0E}"/>
              </a:ext>
            </a:extLst>
          </p:cNvPr>
          <p:cNvSpPr>
            <a:spLocks noGrp="1"/>
          </p:cNvSpPr>
          <p:nvPr>
            <p:ph type="title"/>
          </p:nvPr>
        </p:nvSpPr>
        <p:spPr>
          <a:xfrm>
            <a:off x="0" y="274638"/>
            <a:ext cx="9144000" cy="792162"/>
          </a:xfrm>
        </p:spPr>
        <p:txBody>
          <a:bodyPr/>
          <a:lstStyle/>
          <a:p>
            <a:r>
              <a:rPr lang="en-US" dirty="0"/>
              <a:t>Privacy-preserving data management</a:t>
            </a:r>
          </a:p>
        </p:txBody>
      </p:sp>
      <p:sp>
        <p:nvSpPr>
          <p:cNvPr id="3" name="Content Placeholder 2">
            <a:extLst>
              <a:ext uri="{FF2B5EF4-FFF2-40B4-BE49-F238E27FC236}">
                <a16:creationId xmlns:a16="http://schemas.microsoft.com/office/drawing/2014/main" id="{82F7C30D-6D1B-BE42-ABAF-06F17EA92C9B}"/>
              </a:ext>
            </a:extLst>
          </p:cNvPr>
          <p:cNvSpPr>
            <a:spLocks noGrp="1"/>
          </p:cNvSpPr>
          <p:nvPr>
            <p:ph idx="1"/>
          </p:nvPr>
        </p:nvSpPr>
        <p:spPr/>
        <p:txBody>
          <a:bodyPr/>
          <a:lstStyle/>
          <a:p>
            <a:r>
              <a:rPr lang="en-US" b="1" dirty="0"/>
              <a:t>Operations across private databases</a:t>
            </a:r>
          </a:p>
          <a:p>
            <a:r>
              <a:rPr lang="en-US" dirty="0"/>
              <a:t>Data Perturbation</a:t>
            </a:r>
          </a:p>
          <a:p>
            <a:r>
              <a:rPr lang="en-US" dirty="0"/>
              <a:t>k-Anonymity</a:t>
            </a:r>
          </a:p>
          <a:p>
            <a:r>
              <a:rPr lang="en-US" dirty="0"/>
              <a:t>Differential Privacy</a:t>
            </a:r>
          </a:p>
        </p:txBody>
      </p:sp>
      <p:sp>
        <p:nvSpPr>
          <p:cNvPr id="4" name="Slide Number Placeholder 3">
            <a:extLst>
              <a:ext uri="{FF2B5EF4-FFF2-40B4-BE49-F238E27FC236}">
                <a16:creationId xmlns:a16="http://schemas.microsoft.com/office/drawing/2014/main" id="{DFC1D979-485A-B64E-B1DF-E7316173AC18}"/>
              </a:ext>
            </a:extLst>
          </p:cNvPr>
          <p:cNvSpPr>
            <a:spLocks noGrp="1"/>
          </p:cNvSpPr>
          <p:nvPr>
            <p:ph type="sldNum" sz="quarter" idx="12"/>
          </p:nvPr>
        </p:nvSpPr>
        <p:spPr/>
        <p:txBody>
          <a:bodyPr/>
          <a:lstStyle/>
          <a:p>
            <a:fld id="{35B54189-C436-47D0-AC37-8484B13A8E13}" type="slidenum">
              <a:rPr lang="en-US" smtClean="0"/>
              <a:pPr/>
              <a:t>7</a:t>
            </a:fld>
            <a:endParaRPr lang="en-US"/>
          </a:p>
        </p:txBody>
      </p:sp>
    </p:spTree>
    <p:extLst>
      <p:ext uri="{BB962C8B-B14F-4D97-AF65-F5344CB8AC3E}">
        <p14:creationId xmlns:p14="http://schemas.microsoft.com/office/powerpoint/2010/main" val="1902598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5AA-8D9B-4876-87A4-BB9C72FEDC46}"/>
              </a:ext>
            </a:extLst>
          </p:cNvPr>
          <p:cNvSpPr>
            <a:spLocks noGrp="1"/>
          </p:cNvSpPr>
          <p:nvPr>
            <p:ph type="title"/>
          </p:nvPr>
        </p:nvSpPr>
        <p:spPr>
          <a:xfrm>
            <a:off x="0" y="274638"/>
            <a:ext cx="9144000" cy="792162"/>
          </a:xfrm>
        </p:spPr>
        <p:txBody>
          <a:bodyPr/>
          <a:lstStyle/>
          <a:p>
            <a:r>
              <a:rPr lang="en-US" dirty="0"/>
              <a:t>Random hyperplanes: join cardinality</a:t>
            </a:r>
          </a:p>
        </p:txBody>
      </p:sp>
      <p:sp>
        <p:nvSpPr>
          <p:cNvPr id="3" name="Content Placeholder 2">
            <a:extLst>
              <a:ext uri="{FF2B5EF4-FFF2-40B4-BE49-F238E27FC236}">
                <a16:creationId xmlns:a16="http://schemas.microsoft.com/office/drawing/2014/main" id="{C53786EE-9318-47DB-964C-FCF13877E3F5}"/>
              </a:ext>
            </a:extLst>
          </p:cNvPr>
          <p:cNvSpPr>
            <a:spLocks noGrp="1"/>
          </p:cNvSpPr>
          <p:nvPr>
            <p:ph idx="1"/>
          </p:nvPr>
        </p:nvSpPr>
        <p:spPr>
          <a:xfrm>
            <a:off x="-36512" y="980728"/>
            <a:ext cx="9300112" cy="2497832"/>
          </a:xfrm>
        </p:spPr>
        <p:txBody>
          <a:bodyPr/>
          <a:lstStyle/>
          <a:p>
            <a:r>
              <a:rPr lang="en-US" dirty="0"/>
              <a:t>Assume only two sets and allow duplicates (multiset)</a:t>
            </a:r>
          </a:p>
          <a:p>
            <a:r>
              <a:rPr lang="en-US" dirty="0"/>
              <a:t>4-wise independent vector elements v</a:t>
            </a:r>
            <a:r>
              <a:rPr lang="en-US" baseline="-25000" dirty="0"/>
              <a:t>i</a:t>
            </a:r>
          </a:p>
          <a:p>
            <a:pPr lvl="1"/>
            <a:r>
              <a:rPr lang="en-US" dirty="0"/>
              <a:t>E[v</a:t>
            </a:r>
            <a:r>
              <a:rPr lang="en-US" baseline="-25000" dirty="0"/>
              <a:t>i </a:t>
            </a:r>
            <a:r>
              <a:rPr lang="en-US" dirty="0" err="1"/>
              <a:t>v</a:t>
            </a:r>
            <a:r>
              <a:rPr lang="en-US" baseline="-25000" dirty="0" err="1"/>
              <a:t>j</a:t>
            </a:r>
            <a:r>
              <a:rPr lang="en-US" baseline="-25000" dirty="0"/>
              <a:t> </a:t>
            </a:r>
            <a:r>
              <a:rPr lang="en-US" dirty="0" err="1"/>
              <a:t>v</a:t>
            </a:r>
            <a:r>
              <a:rPr lang="en-US" baseline="-25000" dirty="0" err="1"/>
              <a:t>k</a:t>
            </a:r>
            <a:r>
              <a:rPr lang="en-US" dirty="0" err="1"/>
              <a:t>v</a:t>
            </a:r>
            <a:r>
              <a:rPr lang="en-US" baseline="-25000" dirty="0" err="1"/>
              <a:t>l</a:t>
            </a:r>
            <a:r>
              <a:rPr lang="en-US" baseline="-25000" dirty="0"/>
              <a:t> </a:t>
            </a:r>
            <a:r>
              <a:rPr lang="en-US" dirty="0"/>
              <a:t>] = 0, if </a:t>
            </a:r>
            <a:r>
              <a:rPr lang="en-US" dirty="0" err="1"/>
              <a:t>i</a:t>
            </a:r>
            <a:r>
              <a:rPr lang="en-US" dirty="0"/>
              <a:t>, j, k, l all different</a:t>
            </a:r>
            <a:r>
              <a:rPr lang="en-US" baseline="-25000" dirty="0"/>
              <a:t> </a:t>
            </a:r>
          </a:p>
          <a:p>
            <a:r>
              <a:rPr lang="en-US" dirty="0"/>
              <a:t>P(v</a:t>
            </a:r>
            <a:r>
              <a:rPr lang="en-US" baseline="-25000" dirty="0"/>
              <a:t>i</a:t>
            </a:r>
            <a:r>
              <a:rPr lang="en-US" dirty="0"/>
              <a:t>=-1) = P(v</a:t>
            </a:r>
            <a:r>
              <a:rPr lang="en-US" baseline="-25000" dirty="0"/>
              <a:t>i</a:t>
            </a:r>
            <a:r>
              <a:rPr lang="en-US" dirty="0"/>
              <a:t>=+1) = 0.5</a:t>
            </a:r>
          </a:p>
          <a:p>
            <a:r>
              <a:rPr lang="en-US" dirty="0"/>
              <a:t>If an element exists multiple times, multiply with corresponding v</a:t>
            </a:r>
            <a:r>
              <a:rPr lang="en-US" baseline="-25000" dirty="0"/>
              <a:t>i</a:t>
            </a:r>
            <a:r>
              <a:rPr lang="en-US" dirty="0"/>
              <a:t> the same number of times as it exists</a:t>
            </a:r>
          </a:p>
          <a:p>
            <a:r>
              <a:rPr lang="en-US" dirty="0"/>
              <a:t>COUNT(R     S) can be estimated by </a:t>
            </a:r>
            <a:r>
              <a:rPr lang="en-US" dirty="0" err="1"/>
              <a:t>h</a:t>
            </a:r>
            <a:r>
              <a:rPr lang="en-US" baseline="-25000" dirty="0" err="1"/>
              <a:t>v</a:t>
            </a:r>
            <a:r>
              <a:rPr lang="en-US" dirty="0"/>
              <a:t>(R) </a:t>
            </a:r>
            <a:r>
              <a:rPr lang="en-US" dirty="0" err="1"/>
              <a:t>h</a:t>
            </a:r>
            <a:r>
              <a:rPr lang="en-US" baseline="-25000" dirty="0" err="1"/>
              <a:t>v</a:t>
            </a:r>
            <a:r>
              <a:rPr lang="en-US" dirty="0"/>
              <a:t>(S)</a:t>
            </a:r>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D209E82C-8776-4C1D-828D-013FFCA03CC1}"/>
              </a:ext>
            </a:extLst>
          </p:cNvPr>
          <p:cNvSpPr>
            <a:spLocks noGrp="1"/>
          </p:cNvSpPr>
          <p:nvPr>
            <p:ph type="sldNum" sz="quarter" idx="12"/>
          </p:nvPr>
        </p:nvSpPr>
        <p:spPr/>
        <p:txBody>
          <a:bodyPr/>
          <a:lstStyle/>
          <a:p>
            <a:fld id="{35B54189-C436-47D0-AC37-8484B13A8E13}" type="slidenum">
              <a:rPr lang="en-US" smtClean="0"/>
              <a:pPr/>
              <a:t>70</a:t>
            </a:fld>
            <a:endParaRPr lang="en-US"/>
          </a:p>
        </p:txBody>
      </p:sp>
      <p:cxnSp>
        <p:nvCxnSpPr>
          <p:cNvPr id="6" name="Straight Connector 5">
            <a:extLst>
              <a:ext uri="{FF2B5EF4-FFF2-40B4-BE49-F238E27FC236}">
                <a16:creationId xmlns:a16="http://schemas.microsoft.com/office/drawing/2014/main" id="{DE29ED34-CD91-48FF-BD96-7D879FB6615C}"/>
              </a:ext>
            </a:extLst>
          </p:cNvPr>
          <p:cNvCxnSpPr/>
          <p:nvPr/>
        </p:nvCxnSpPr>
        <p:spPr>
          <a:xfrm>
            <a:off x="2051720" y="4941168"/>
            <a:ext cx="216024" cy="144016"/>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91C5347-D445-4B03-8131-FBE34D13FACC}"/>
              </a:ext>
            </a:extLst>
          </p:cNvPr>
          <p:cNvCxnSpPr>
            <a:cxnSpLocks/>
          </p:cNvCxnSpPr>
          <p:nvPr/>
        </p:nvCxnSpPr>
        <p:spPr>
          <a:xfrm flipV="1">
            <a:off x="2051720" y="4941168"/>
            <a:ext cx="216024" cy="14168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D3BC937-EF77-4010-A285-7399F6F0ABB8}"/>
              </a:ext>
            </a:extLst>
          </p:cNvPr>
          <p:cNvCxnSpPr>
            <a:cxnSpLocks/>
          </p:cNvCxnSpPr>
          <p:nvPr/>
        </p:nvCxnSpPr>
        <p:spPr>
          <a:xfrm flipV="1">
            <a:off x="2051720" y="4938834"/>
            <a:ext cx="0" cy="1440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CB4C17C-B4C6-4F99-A08B-6B6377DAA4C2}"/>
              </a:ext>
            </a:extLst>
          </p:cNvPr>
          <p:cNvCxnSpPr>
            <a:cxnSpLocks/>
          </p:cNvCxnSpPr>
          <p:nvPr/>
        </p:nvCxnSpPr>
        <p:spPr>
          <a:xfrm flipV="1">
            <a:off x="2267744" y="4938834"/>
            <a:ext cx="0" cy="1440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8652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24D1-9BA5-44C8-800F-B52C7D2D375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4C4EB9D-38D2-445F-A764-B98631CD7EFF}"/>
              </a:ext>
            </a:extLst>
          </p:cNvPr>
          <p:cNvSpPr>
            <a:spLocks noGrp="1"/>
          </p:cNvSpPr>
          <p:nvPr>
            <p:ph idx="1"/>
          </p:nvPr>
        </p:nvSpPr>
        <p:spPr/>
        <p:txBody>
          <a:bodyPr/>
          <a:lstStyle/>
          <a:p>
            <a:r>
              <a:rPr lang="en-US" dirty="0"/>
              <a:t>Query-specific summarizations</a:t>
            </a:r>
          </a:p>
          <a:p>
            <a:r>
              <a:rPr lang="en-US" dirty="0"/>
              <a:t>Compress data using LSH functions</a:t>
            </a:r>
          </a:p>
          <a:p>
            <a:r>
              <a:rPr lang="en-US" dirty="0"/>
              <a:t>AND/OR constructs to change LSH guarantees</a:t>
            </a:r>
          </a:p>
        </p:txBody>
      </p:sp>
      <p:sp>
        <p:nvSpPr>
          <p:cNvPr id="4" name="Slide Number Placeholder 3">
            <a:extLst>
              <a:ext uri="{FF2B5EF4-FFF2-40B4-BE49-F238E27FC236}">
                <a16:creationId xmlns:a16="http://schemas.microsoft.com/office/drawing/2014/main" id="{3D65469A-B192-47D4-AC63-E0BD7CA5D647}"/>
              </a:ext>
            </a:extLst>
          </p:cNvPr>
          <p:cNvSpPr>
            <a:spLocks noGrp="1"/>
          </p:cNvSpPr>
          <p:nvPr>
            <p:ph type="sldNum" sz="quarter" idx="12"/>
          </p:nvPr>
        </p:nvSpPr>
        <p:spPr/>
        <p:txBody>
          <a:bodyPr/>
          <a:lstStyle/>
          <a:p>
            <a:fld id="{35B54189-C436-47D0-AC37-8484B13A8E13}" type="slidenum">
              <a:rPr lang="en-US" smtClean="0"/>
              <a:pPr/>
              <a:t>71</a:t>
            </a:fld>
            <a:endParaRPr lang="en-US"/>
          </a:p>
        </p:txBody>
      </p:sp>
    </p:spTree>
    <p:extLst>
      <p:ext uri="{BB962C8B-B14F-4D97-AF65-F5344CB8AC3E}">
        <p14:creationId xmlns:p14="http://schemas.microsoft.com/office/powerpoint/2010/main" val="19012785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E95-DBB0-6046-9440-06C5DBB930C1}"/>
              </a:ext>
            </a:extLst>
          </p:cNvPr>
          <p:cNvSpPr>
            <a:spLocks noGrp="1"/>
          </p:cNvSpPr>
          <p:nvPr>
            <p:ph type="title"/>
          </p:nvPr>
        </p:nvSpPr>
        <p:spPr/>
        <p:txBody>
          <a:bodyPr/>
          <a:lstStyle/>
          <a:p>
            <a:r>
              <a:rPr lang="en-US" dirty="0"/>
              <a:t>Readings in LSH</a:t>
            </a:r>
          </a:p>
        </p:txBody>
      </p:sp>
      <p:sp>
        <p:nvSpPr>
          <p:cNvPr id="3" name="Content Placeholder 2">
            <a:extLst>
              <a:ext uri="{FF2B5EF4-FFF2-40B4-BE49-F238E27FC236}">
                <a16:creationId xmlns:a16="http://schemas.microsoft.com/office/drawing/2014/main" id="{5B8DFBF1-87D5-4B4A-B2C3-E6F6669D2555}"/>
              </a:ext>
            </a:extLst>
          </p:cNvPr>
          <p:cNvSpPr>
            <a:spLocks noGrp="1"/>
          </p:cNvSpPr>
          <p:nvPr>
            <p:ph idx="1"/>
          </p:nvPr>
        </p:nvSpPr>
        <p:spPr>
          <a:xfrm>
            <a:off x="0" y="1219200"/>
            <a:ext cx="9144000" cy="4906963"/>
          </a:xfrm>
        </p:spPr>
        <p:txBody>
          <a:bodyPr/>
          <a:lstStyle/>
          <a:p>
            <a:r>
              <a:rPr lang="en-US" sz="2400" dirty="0">
                <a:hlinkClick r:id="rId3"/>
              </a:rPr>
              <a:t>http://infolab.stanford.edu/~ullman/mining/2009/similarity3.pdf</a:t>
            </a:r>
            <a:endParaRPr lang="en-US" sz="2400" dirty="0"/>
          </a:p>
          <a:p>
            <a:r>
              <a:rPr lang="en-US" sz="2400" dirty="0">
                <a:hlinkClick r:id="rId4"/>
              </a:rPr>
              <a:t>http://infolab.stanford.edu/~ullman/mining/2009/similarity2.pdf</a:t>
            </a:r>
            <a:endParaRPr lang="en-US" sz="2400" dirty="0"/>
          </a:p>
          <a:p>
            <a:r>
              <a:rPr lang="en-US" sz="2400" dirty="0">
                <a:hlinkClick r:id="rId5"/>
              </a:rPr>
              <a:t>http://infolab.stanford.edu/~ullman/mining/2009/similarity1.pdf</a:t>
            </a:r>
            <a:endParaRPr lang="en-US" sz="2400" dirty="0"/>
          </a:p>
          <a:p>
            <a:r>
              <a:rPr lang="en-US" sz="2400" dirty="0">
                <a:hlinkClick r:id="rId6"/>
              </a:rPr>
              <a:t>http://infolab.stanford.edu/~ullman/mining/2006/lectureslides/cs345-lsh.pdf</a:t>
            </a:r>
            <a:endParaRPr lang="en-US" sz="2400" dirty="0"/>
          </a:p>
          <a:p>
            <a:pPr>
              <a:spcBef>
                <a:spcPct val="30000"/>
              </a:spcBef>
              <a:defRPr/>
            </a:pPr>
            <a:r>
              <a:rPr lang="en-US" sz="2200" kern="1200" dirty="0">
                <a:cs typeface="Arial" charset="0"/>
                <a:hlinkClick r:id="rId7"/>
              </a:rPr>
              <a:t>M. </a:t>
            </a:r>
            <a:r>
              <a:rPr lang="en-US" sz="2200" kern="1200" dirty="0" err="1">
                <a:cs typeface="Arial" charset="0"/>
                <a:hlinkClick r:id="rId7"/>
              </a:rPr>
              <a:t>Datar</a:t>
            </a:r>
            <a:r>
              <a:rPr lang="en-US" sz="2200" kern="1200" dirty="0">
                <a:cs typeface="Arial" charset="0"/>
                <a:hlinkClick r:id="rId7"/>
              </a:rPr>
              <a:t>, N. </a:t>
            </a:r>
            <a:r>
              <a:rPr lang="en-US" sz="2200" kern="1200" dirty="0" err="1">
                <a:cs typeface="Arial" charset="0"/>
                <a:hlinkClick r:id="rId7"/>
              </a:rPr>
              <a:t>Immorlica</a:t>
            </a:r>
            <a:r>
              <a:rPr lang="en-US" sz="2200" kern="1200" dirty="0">
                <a:cs typeface="Arial" charset="0"/>
                <a:hlinkClick r:id="rId7"/>
              </a:rPr>
              <a:t>, P. </a:t>
            </a:r>
            <a:r>
              <a:rPr lang="en-US" sz="2200" kern="1200" dirty="0" err="1">
                <a:cs typeface="Arial" charset="0"/>
                <a:hlinkClick r:id="rId7"/>
              </a:rPr>
              <a:t>Indyk</a:t>
            </a:r>
            <a:r>
              <a:rPr lang="en-US" sz="2200" kern="1200" dirty="0">
                <a:cs typeface="Arial" charset="0"/>
                <a:hlinkClick r:id="rId7"/>
              </a:rPr>
              <a:t>, V. S. </a:t>
            </a:r>
            <a:r>
              <a:rPr lang="en-US" sz="2200" kern="1200" dirty="0" err="1">
                <a:cs typeface="Arial" charset="0"/>
                <a:hlinkClick r:id="rId7"/>
              </a:rPr>
              <a:t>Mirrokni</a:t>
            </a:r>
            <a:r>
              <a:rPr lang="en-US" sz="2200" kern="1200" dirty="0">
                <a:cs typeface="Arial" charset="0"/>
                <a:hlinkClick r:id="rId7"/>
              </a:rPr>
              <a:t>. Locality-sensitive hashing scheme based on p-stable distributions. SCG ‘04</a:t>
            </a:r>
          </a:p>
          <a:p>
            <a:pPr>
              <a:spcBef>
                <a:spcPct val="30000"/>
              </a:spcBef>
              <a:defRPr/>
            </a:pPr>
            <a:r>
              <a:rPr lang="en-US" sz="2400" dirty="0">
                <a:hlinkClick r:id="rId8"/>
              </a:rPr>
              <a:t>http://infolab.stanford.edu/~ullman/mmds/ch3.pdf</a:t>
            </a:r>
            <a:endParaRPr lang="en-US" sz="2400" dirty="0"/>
          </a:p>
          <a:p>
            <a:pPr>
              <a:spcBef>
                <a:spcPct val="30000"/>
              </a:spcBef>
              <a:defRPr/>
            </a:pPr>
            <a:r>
              <a:rPr lang="en-US" sz="2400" dirty="0">
                <a:hlinkClick r:id="rId9"/>
              </a:rPr>
              <a:t>A.Z. Broder, M. </a:t>
            </a:r>
            <a:r>
              <a:rPr lang="en-US" sz="2400" dirty="0" err="1">
                <a:hlinkClick r:id="rId9"/>
              </a:rPr>
              <a:t>Charikar</a:t>
            </a:r>
            <a:r>
              <a:rPr lang="en-US" sz="2400" dirty="0">
                <a:hlinkClick r:id="rId9"/>
              </a:rPr>
              <a:t>, A.M. Frieze, M. </a:t>
            </a:r>
            <a:r>
              <a:rPr lang="en-US" sz="2400" dirty="0" err="1">
                <a:hlinkClick r:id="rId9"/>
              </a:rPr>
              <a:t>Mitzenmacher</a:t>
            </a:r>
            <a:r>
              <a:rPr lang="en-US" sz="2400" dirty="0">
                <a:hlinkClick r:id="rId9"/>
              </a:rPr>
              <a:t>, “Min-wise independent permutations,” ACM Symposium on Theory of Computing</a:t>
            </a:r>
            <a:endParaRPr lang="en-US" sz="2200" dirty="0"/>
          </a:p>
          <a:p>
            <a:pPr marL="0" indent="0">
              <a:spcBef>
                <a:spcPct val="30000"/>
              </a:spcBef>
              <a:buNone/>
              <a:defRPr/>
            </a:pPr>
            <a:endParaRPr lang="en-US" sz="2000" dirty="0"/>
          </a:p>
        </p:txBody>
      </p:sp>
      <p:sp>
        <p:nvSpPr>
          <p:cNvPr id="4" name="Slide Number Placeholder 3">
            <a:extLst>
              <a:ext uri="{FF2B5EF4-FFF2-40B4-BE49-F238E27FC236}">
                <a16:creationId xmlns:a16="http://schemas.microsoft.com/office/drawing/2014/main" id="{EDAE8213-25D9-3441-A8AD-C597EEF40B42}"/>
              </a:ext>
            </a:extLst>
          </p:cNvPr>
          <p:cNvSpPr>
            <a:spLocks noGrp="1"/>
          </p:cNvSpPr>
          <p:nvPr>
            <p:ph type="sldNum" sz="quarter" idx="12"/>
          </p:nvPr>
        </p:nvSpPr>
        <p:spPr/>
        <p:txBody>
          <a:bodyPr/>
          <a:lstStyle/>
          <a:p>
            <a:fld id="{35B54189-C436-47D0-AC37-8484B13A8E13}" type="slidenum">
              <a:rPr lang="en-US" smtClean="0"/>
              <a:pPr/>
              <a:t>72</a:t>
            </a:fld>
            <a:endParaRPr lang="en-US"/>
          </a:p>
        </p:txBody>
      </p:sp>
    </p:spTree>
    <p:extLst>
      <p:ext uri="{BB962C8B-B14F-4D97-AF65-F5344CB8AC3E}">
        <p14:creationId xmlns:p14="http://schemas.microsoft.com/office/powerpoint/2010/main" val="84821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162C-3913-2947-B689-89BB7313597F}"/>
              </a:ext>
            </a:extLst>
          </p:cNvPr>
          <p:cNvSpPr>
            <a:spLocks noGrp="1"/>
          </p:cNvSpPr>
          <p:nvPr>
            <p:ph type="title"/>
          </p:nvPr>
        </p:nvSpPr>
        <p:spPr>
          <a:xfrm>
            <a:off x="0" y="274638"/>
            <a:ext cx="9144000" cy="792162"/>
          </a:xfrm>
          <a:solidFill>
            <a:schemeClr val="bg1"/>
          </a:solidFill>
        </p:spPr>
        <p:txBody>
          <a:bodyPr/>
          <a:lstStyle/>
          <a:p>
            <a:r>
              <a:rPr lang="en-US" dirty="0"/>
              <a:t>Information sharing across private DBs</a:t>
            </a:r>
          </a:p>
        </p:txBody>
      </p:sp>
      <p:sp>
        <p:nvSpPr>
          <p:cNvPr id="4" name="Slide Number Placeholder 3">
            <a:extLst>
              <a:ext uri="{FF2B5EF4-FFF2-40B4-BE49-F238E27FC236}">
                <a16:creationId xmlns:a16="http://schemas.microsoft.com/office/drawing/2014/main" id="{75B4FAEE-EA6F-6646-80BB-539B0E4D8B22}"/>
              </a:ext>
            </a:extLst>
          </p:cNvPr>
          <p:cNvSpPr>
            <a:spLocks noGrp="1"/>
          </p:cNvSpPr>
          <p:nvPr>
            <p:ph type="sldNum" sz="quarter" idx="12"/>
          </p:nvPr>
        </p:nvSpPr>
        <p:spPr/>
        <p:txBody>
          <a:bodyPr/>
          <a:lstStyle/>
          <a:p>
            <a:fld id="{35B54189-C436-47D0-AC37-8484B13A8E13}" type="slidenum">
              <a:rPr lang="en-US" smtClean="0"/>
              <a:pPr/>
              <a:t>8</a:t>
            </a:fld>
            <a:endParaRPr lang="en-US"/>
          </a:p>
        </p:txBody>
      </p:sp>
      <p:sp>
        <p:nvSpPr>
          <p:cNvPr id="49" name="TextBox 48">
            <a:extLst>
              <a:ext uri="{FF2B5EF4-FFF2-40B4-BE49-F238E27FC236}">
                <a16:creationId xmlns:a16="http://schemas.microsoft.com/office/drawing/2014/main" id="{4ED37CDE-FBBE-384C-9D64-46C23D374E03}"/>
              </a:ext>
            </a:extLst>
          </p:cNvPr>
          <p:cNvSpPr txBox="1"/>
          <p:nvPr/>
        </p:nvSpPr>
        <p:spPr>
          <a:xfrm>
            <a:off x="618238" y="4077237"/>
            <a:ext cx="8058218" cy="2062103"/>
          </a:xfrm>
          <a:prstGeom prst="rect">
            <a:avLst/>
          </a:prstGeom>
          <a:noFill/>
        </p:spPr>
        <p:txBody>
          <a:bodyPr wrap="square" rtlCol="0">
            <a:spAutoFit/>
          </a:bodyPr>
          <a:lstStyle/>
          <a:p>
            <a:pPr marL="342900" indent="-342900">
              <a:buFont typeface="Arial" panose="020B0604020202020204" pitchFamily="34" charset="0"/>
              <a:buChar char="•"/>
            </a:pPr>
            <a:r>
              <a:rPr lang="en-US" sz="3200" dirty="0"/>
              <a:t>Multiple actors, multiple private DBs</a:t>
            </a:r>
          </a:p>
          <a:p>
            <a:pPr marL="342900" indent="-342900">
              <a:buFont typeface="Arial" panose="020B0604020202020204" pitchFamily="34" charset="0"/>
              <a:buChar char="•"/>
            </a:pPr>
            <a:r>
              <a:rPr lang="en-US" sz="3200" dirty="0"/>
              <a:t>Share information relevant to operation</a:t>
            </a:r>
          </a:p>
          <a:p>
            <a:pPr marL="342900" indent="-342900">
              <a:buFont typeface="Arial" panose="020B0604020202020204" pitchFamily="34" charset="0"/>
              <a:buChar char="•"/>
            </a:pPr>
            <a:r>
              <a:rPr lang="en-US" sz="3200" dirty="0"/>
              <a:t>Avoid disclosing any other information</a:t>
            </a:r>
          </a:p>
          <a:p>
            <a:pPr marL="342900" indent="-342900">
              <a:buFont typeface="Arial" panose="020B0604020202020204" pitchFamily="34" charset="0"/>
              <a:buChar char="•"/>
            </a:pPr>
            <a:r>
              <a:rPr lang="en-US" sz="3200" dirty="0"/>
              <a:t>No trusted third-parties</a:t>
            </a:r>
          </a:p>
        </p:txBody>
      </p:sp>
      <p:pic>
        <p:nvPicPr>
          <p:cNvPr id="32" name="Picture 31">
            <a:extLst>
              <a:ext uri="{FF2B5EF4-FFF2-40B4-BE49-F238E27FC236}">
                <a16:creationId xmlns:a16="http://schemas.microsoft.com/office/drawing/2014/main" id="{5429DE8D-EEC2-5D42-ABDA-55799EA4A3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43963"/>
            <a:ext cx="1234027" cy="795291"/>
          </a:xfrm>
          <a:prstGeom prst="rect">
            <a:avLst/>
          </a:prstGeom>
        </p:spPr>
      </p:pic>
      <p:pic>
        <p:nvPicPr>
          <p:cNvPr id="33" name="Picture 32">
            <a:extLst>
              <a:ext uri="{FF2B5EF4-FFF2-40B4-BE49-F238E27FC236}">
                <a16:creationId xmlns:a16="http://schemas.microsoft.com/office/drawing/2014/main" id="{6620D024-D17C-614D-AC50-35B93D15C7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285" y="1284455"/>
            <a:ext cx="1234027" cy="795291"/>
          </a:xfrm>
          <a:prstGeom prst="rect">
            <a:avLst/>
          </a:prstGeom>
        </p:spPr>
      </p:pic>
      <p:sp>
        <p:nvSpPr>
          <p:cNvPr id="35" name="Can 34">
            <a:extLst>
              <a:ext uri="{FF2B5EF4-FFF2-40B4-BE49-F238E27FC236}">
                <a16:creationId xmlns:a16="http://schemas.microsoft.com/office/drawing/2014/main" id="{9B7DCAD3-D3F5-EB4F-B2E2-6063E7A61A19}"/>
              </a:ext>
            </a:extLst>
          </p:cNvPr>
          <p:cNvSpPr/>
          <p:nvPr/>
        </p:nvSpPr>
        <p:spPr>
          <a:xfrm>
            <a:off x="618238" y="2653467"/>
            <a:ext cx="500590" cy="703525"/>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p>
        </p:txBody>
      </p:sp>
      <p:sp>
        <p:nvSpPr>
          <p:cNvPr id="37" name="Can 36">
            <a:extLst>
              <a:ext uri="{FF2B5EF4-FFF2-40B4-BE49-F238E27FC236}">
                <a16:creationId xmlns:a16="http://schemas.microsoft.com/office/drawing/2014/main" id="{1D482A01-4F7B-E54D-A4F6-CA493B0DC686}"/>
              </a:ext>
            </a:extLst>
          </p:cNvPr>
          <p:cNvSpPr/>
          <p:nvPr/>
        </p:nvSpPr>
        <p:spPr>
          <a:xfrm>
            <a:off x="3186003" y="2197694"/>
            <a:ext cx="500590" cy="703525"/>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
            </a:r>
          </a:p>
        </p:txBody>
      </p:sp>
      <p:sp>
        <p:nvSpPr>
          <p:cNvPr id="38" name="TextBox 37">
            <a:extLst>
              <a:ext uri="{FF2B5EF4-FFF2-40B4-BE49-F238E27FC236}">
                <a16:creationId xmlns:a16="http://schemas.microsoft.com/office/drawing/2014/main" id="{7387F6CB-AE7C-134F-B24D-40EC0C168A4D}"/>
              </a:ext>
            </a:extLst>
          </p:cNvPr>
          <p:cNvSpPr txBox="1"/>
          <p:nvPr/>
        </p:nvSpPr>
        <p:spPr>
          <a:xfrm>
            <a:off x="1892818" y="2197694"/>
            <a:ext cx="513453" cy="639848"/>
          </a:xfrm>
          <a:prstGeom prst="rect">
            <a:avLst/>
          </a:prstGeom>
          <a:noFill/>
        </p:spPr>
        <p:txBody>
          <a:bodyPr wrap="square" rtlCol="0">
            <a:spAutoFit/>
          </a:bodyPr>
          <a:lstStyle/>
          <a:p>
            <a:r>
              <a:rPr lang="en-US" sz="4000" dirty="0"/>
              <a:t>Q</a:t>
            </a:r>
          </a:p>
        </p:txBody>
      </p:sp>
      <p:cxnSp>
        <p:nvCxnSpPr>
          <p:cNvPr id="5" name="Straight Arrow Connector 4">
            <a:extLst>
              <a:ext uri="{FF2B5EF4-FFF2-40B4-BE49-F238E27FC236}">
                <a16:creationId xmlns:a16="http://schemas.microsoft.com/office/drawing/2014/main" id="{BFFFF7DE-409D-2844-B3AD-DA401DFCD32F}"/>
              </a:ext>
            </a:extLst>
          </p:cNvPr>
          <p:cNvCxnSpPr>
            <a:cxnSpLocks/>
          </p:cNvCxnSpPr>
          <p:nvPr/>
        </p:nvCxnSpPr>
        <p:spPr>
          <a:xfrm flipV="1">
            <a:off x="1322283" y="2653467"/>
            <a:ext cx="570535" cy="3199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0E49A93-D737-2040-BFA5-FC7BAE34BA8F}"/>
              </a:ext>
            </a:extLst>
          </p:cNvPr>
          <p:cNvCxnSpPr>
            <a:cxnSpLocks/>
            <a:endCxn id="38" idx="3"/>
          </p:cNvCxnSpPr>
          <p:nvPr/>
        </p:nvCxnSpPr>
        <p:spPr>
          <a:xfrm flipH="1">
            <a:off x="2335478" y="2517618"/>
            <a:ext cx="679069" cy="882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6DC415B-E1F2-5442-B2CC-6C6383DE2634}"/>
              </a:ext>
            </a:extLst>
          </p:cNvPr>
          <p:cNvSpPr txBox="1"/>
          <p:nvPr/>
        </p:nvSpPr>
        <p:spPr>
          <a:xfrm>
            <a:off x="3794279" y="1431242"/>
            <a:ext cx="5442853" cy="2308324"/>
          </a:xfrm>
          <a:prstGeom prst="rect">
            <a:avLst/>
          </a:prstGeom>
          <a:noFill/>
        </p:spPr>
        <p:txBody>
          <a:bodyPr wrap="square" rtlCol="0">
            <a:spAutoFit/>
          </a:bodyPr>
          <a:lstStyle/>
          <a:p>
            <a:r>
              <a:rPr lang="en-US" i="1" dirty="0"/>
              <a:t>Example:</a:t>
            </a:r>
          </a:p>
          <a:p>
            <a:r>
              <a:rPr lang="en-US" i="1" dirty="0"/>
              <a:t>The police checks for fugitive passengers</a:t>
            </a:r>
          </a:p>
          <a:p>
            <a:r>
              <a:rPr lang="en-US" i="1" dirty="0"/>
              <a:t>The police should not know all passengers</a:t>
            </a:r>
          </a:p>
          <a:p>
            <a:r>
              <a:rPr lang="en-US" i="1" dirty="0"/>
              <a:t>The company should not know fugitives</a:t>
            </a:r>
          </a:p>
          <a:p>
            <a:r>
              <a:rPr lang="en-US" i="1" dirty="0"/>
              <a:t>Other actors should learn neither list</a:t>
            </a:r>
          </a:p>
          <a:p>
            <a:endParaRPr lang="en-US" dirty="0"/>
          </a:p>
        </p:txBody>
      </p:sp>
      <p:pic>
        <p:nvPicPr>
          <p:cNvPr id="12" name="Picture 11">
            <a:extLst>
              <a:ext uri="{FF2B5EF4-FFF2-40B4-BE49-F238E27FC236}">
                <a16:creationId xmlns:a16="http://schemas.microsoft.com/office/drawing/2014/main" id="{434A56DC-4F55-7242-A9AE-83C6391F1725}"/>
              </a:ext>
            </a:extLst>
          </p:cNvPr>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b="25760"/>
          <a:stretch/>
        </p:blipFill>
        <p:spPr>
          <a:xfrm>
            <a:off x="3112983" y="910013"/>
            <a:ext cx="652736" cy="466448"/>
          </a:xfrm>
          <a:prstGeom prst="rect">
            <a:avLst/>
          </a:prstGeom>
          <a:noFill/>
        </p:spPr>
      </p:pic>
      <p:pic>
        <p:nvPicPr>
          <p:cNvPr id="14" name="Picture 13">
            <a:extLst>
              <a:ext uri="{FF2B5EF4-FFF2-40B4-BE49-F238E27FC236}">
                <a16:creationId xmlns:a16="http://schemas.microsoft.com/office/drawing/2014/main" id="{17D6F983-11DD-C84C-8B3C-3D8FD7A677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71" y="1088951"/>
            <a:ext cx="1018952" cy="1018952"/>
          </a:xfrm>
          <a:prstGeom prst="rect">
            <a:avLst/>
          </a:prstGeom>
        </p:spPr>
      </p:pic>
    </p:spTree>
    <p:extLst>
      <p:ext uri="{BB962C8B-B14F-4D97-AF65-F5344CB8AC3E}">
        <p14:creationId xmlns:p14="http://schemas.microsoft.com/office/powerpoint/2010/main" val="94235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91B9-2A52-5E4D-BBCE-2C8EEC8E4383}"/>
              </a:ext>
            </a:extLst>
          </p:cNvPr>
          <p:cNvSpPr>
            <a:spLocks noGrp="1"/>
          </p:cNvSpPr>
          <p:nvPr>
            <p:ph type="title"/>
          </p:nvPr>
        </p:nvSpPr>
        <p:spPr/>
        <p:txBody>
          <a:bodyPr/>
          <a:lstStyle/>
          <a:p>
            <a:r>
              <a:rPr lang="en-US" dirty="0"/>
              <a:t>Model: minimal sharing</a:t>
            </a:r>
          </a:p>
        </p:txBody>
      </p:sp>
      <p:sp>
        <p:nvSpPr>
          <p:cNvPr id="4" name="Slide Number Placeholder 3">
            <a:extLst>
              <a:ext uri="{FF2B5EF4-FFF2-40B4-BE49-F238E27FC236}">
                <a16:creationId xmlns:a16="http://schemas.microsoft.com/office/drawing/2014/main" id="{A9CF578D-86DB-744A-9BA9-5CE39F06BE76}"/>
              </a:ext>
            </a:extLst>
          </p:cNvPr>
          <p:cNvSpPr>
            <a:spLocks noGrp="1"/>
          </p:cNvSpPr>
          <p:nvPr>
            <p:ph type="sldNum" sz="quarter" idx="12"/>
          </p:nvPr>
        </p:nvSpPr>
        <p:spPr/>
        <p:txBody>
          <a:bodyPr/>
          <a:lstStyle/>
          <a:p>
            <a:fld id="{35B54189-C436-47D0-AC37-8484B13A8E13}" type="slidenum">
              <a:rPr lang="en-US" smtClean="0"/>
              <a:pPr/>
              <a:t>9</a:t>
            </a:fld>
            <a:endParaRPr lang="en-US"/>
          </a:p>
        </p:txBody>
      </p:sp>
      <p:pic>
        <p:nvPicPr>
          <p:cNvPr id="5" name="Picture 4">
            <a:extLst>
              <a:ext uri="{FF2B5EF4-FFF2-40B4-BE49-F238E27FC236}">
                <a16:creationId xmlns:a16="http://schemas.microsoft.com/office/drawing/2014/main" id="{DDB776F6-11DD-6D45-85F8-23878BD397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1772816"/>
            <a:ext cx="1365246" cy="879858"/>
          </a:xfrm>
          <a:prstGeom prst="rect">
            <a:avLst/>
          </a:prstGeom>
        </p:spPr>
      </p:pic>
      <p:pic>
        <p:nvPicPr>
          <p:cNvPr id="6" name="Picture 5">
            <a:extLst>
              <a:ext uri="{FF2B5EF4-FFF2-40B4-BE49-F238E27FC236}">
                <a16:creationId xmlns:a16="http://schemas.microsoft.com/office/drawing/2014/main" id="{AFE71BE9-259B-244E-8C62-538B16D033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0577" y="1772816"/>
            <a:ext cx="1365246" cy="879858"/>
          </a:xfrm>
          <a:prstGeom prst="rect">
            <a:avLst/>
          </a:prstGeom>
        </p:spPr>
      </p:pic>
      <p:sp>
        <p:nvSpPr>
          <p:cNvPr id="7" name="TextBox 6">
            <a:extLst>
              <a:ext uri="{FF2B5EF4-FFF2-40B4-BE49-F238E27FC236}">
                <a16:creationId xmlns:a16="http://schemas.microsoft.com/office/drawing/2014/main" id="{DD0911B3-A30B-DD44-BC41-4E68A4D576C8}"/>
              </a:ext>
            </a:extLst>
          </p:cNvPr>
          <p:cNvSpPr txBox="1"/>
          <p:nvPr/>
        </p:nvSpPr>
        <p:spPr>
          <a:xfrm>
            <a:off x="4211960" y="2060848"/>
            <a:ext cx="720080" cy="830997"/>
          </a:xfrm>
          <a:prstGeom prst="rect">
            <a:avLst/>
          </a:prstGeom>
          <a:solidFill>
            <a:schemeClr val="bg1"/>
          </a:solidFill>
        </p:spPr>
        <p:txBody>
          <a:bodyPr wrap="square" rtlCol="0">
            <a:spAutoFit/>
          </a:bodyPr>
          <a:lstStyle/>
          <a:p>
            <a:r>
              <a:rPr lang="en-US" sz="4800" dirty="0"/>
              <a:t>🤝</a:t>
            </a:r>
          </a:p>
        </p:txBody>
      </p:sp>
      <mc:AlternateContent xmlns:mc="http://schemas.openxmlformats.org/markup-compatibility/2006" xmlns:a14="http://schemas.microsoft.com/office/drawing/2010/main">
        <mc:Choice Requires="a14">
          <p:sp>
            <p:nvSpPr>
              <p:cNvPr id="8" name="Can 7">
                <a:extLst>
                  <a:ext uri="{FF2B5EF4-FFF2-40B4-BE49-F238E27FC236}">
                    <a16:creationId xmlns:a16="http://schemas.microsoft.com/office/drawing/2014/main" id="{F7717F4F-5C16-E044-BCD4-D1EFB1CEDE56}"/>
                  </a:ext>
                </a:extLst>
              </p:cNvPr>
              <p:cNvSpPr/>
              <p:nvPr/>
            </p:nvSpPr>
            <p:spPr>
              <a:xfrm>
                <a:off x="1881369" y="2858701"/>
                <a:ext cx="553820" cy="778334"/>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8" name="Can 7">
                <a:extLst>
                  <a:ext uri="{FF2B5EF4-FFF2-40B4-BE49-F238E27FC236}">
                    <a16:creationId xmlns:a16="http://schemas.microsoft.com/office/drawing/2014/main" id="{F7717F4F-5C16-E044-BCD4-D1EFB1CEDE56}"/>
                  </a:ext>
                </a:extLst>
              </p:cNvPr>
              <p:cNvSpPr>
                <a:spLocks noRot="1" noChangeAspect="1" noMove="1" noResize="1" noEditPoints="1" noAdjustHandles="1" noChangeArrowheads="1" noChangeShapeType="1" noTextEdit="1"/>
              </p:cNvSpPr>
              <p:nvPr/>
            </p:nvSpPr>
            <p:spPr>
              <a:xfrm>
                <a:off x="1881369" y="2858701"/>
                <a:ext cx="553820" cy="778334"/>
              </a:xfrm>
              <a:prstGeom prst="can">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an 8">
                <a:extLst>
                  <a:ext uri="{FF2B5EF4-FFF2-40B4-BE49-F238E27FC236}">
                    <a16:creationId xmlns:a16="http://schemas.microsoft.com/office/drawing/2014/main" id="{0ACE522B-FF56-D445-A224-D20901868913}"/>
                  </a:ext>
                </a:extLst>
              </p:cNvPr>
              <p:cNvSpPr/>
              <p:nvPr/>
            </p:nvSpPr>
            <p:spPr>
              <a:xfrm>
                <a:off x="6276290" y="2853373"/>
                <a:ext cx="553820" cy="778334"/>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𝑆</m:t>
                          </m:r>
                        </m:sub>
                      </m:sSub>
                    </m:oMath>
                  </m:oMathPara>
                </a14:m>
                <a:endParaRPr lang="en-US" dirty="0"/>
              </a:p>
            </p:txBody>
          </p:sp>
        </mc:Choice>
        <mc:Fallback xmlns="">
          <p:sp>
            <p:nvSpPr>
              <p:cNvPr id="9" name="Can 8">
                <a:extLst>
                  <a:ext uri="{FF2B5EF4-FFF2-40B4-BE49-F238E27FC236}">
                    <a16:creationId xmlns:a16="http://schemas.microsoft.com/office/drawing/2014/main" id="{0ACE522B-FF56-D445-A224-D20901868913}"/>
                  </a:ext>
                </a:extLst>
              </p:cNvPr>
              <p:cNvSpPr>
                <a:spLocks noRot="1" noChangeAspect="1" noMove="1" noResize="1" noEditPoints="1" noAdjustHandles="1" noChangeArrowheads="1" noChangeShapeType="1" noTextEdit="1"/>
              </p:cNvSpPr>
              <p:nvPr/>
            </p:nvSpPr>
            <p:spPr>
              <a:xfrm>
                <a:off x="6276290" y="2853373"/>
                <a:ext cx="553820" cy="778334"/>
              </a:xfrm>
              <a:prstGeom prst="can">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6A84918-BAE4-DD44-8EC0-3327FCDDE895}"/>
                  </a:ext>
                </a:extLst>
              </p:cNvPr>
              <p:cNvSpPr txBox="1"/>
              <p:nvPr/>
            </p:nvSpPr>
            <p:spPr>
              <a:xfrm>
                <a:off x="503143" y="3843062"/>
                <a:ext cx="4175956" cy="523220"/>
              </a:xfrm>
              <a:prstGeom prst="rect">
                <a:avLst/>
              </a:prstGeom>
              <a:noFill/>
            </p:spPr>
            <p:txBody>
              <a:bodyPr wrap="square" rtlCol="0">
                <a:spAutoFit/>
              </a:bodyPr>
              <a:lstStyle/>
              <a:p>
                <a:r>
                  <a:rPr lang="en-US" sz="2800" dirty="0"/>
                  <a:t>R learns result, size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𝑆</m:t>
                        </m:r>
                      </m:sub>
                    </m:sSub>
                  </m:oMath>
                </a14:m>
                <a:endParaRPr lang="en-US" sz="2800" dirty="0"/>
              </a:p>
            </p:txBody>
          </p:sp>
        </mc:Choice>
        <mc:Fallback xmlns="">
          <p:sp>
            <p:nvSpPr>
              <p:cNvPr id="10" name="TextBox 9">
                <a:extLst>
                  <a:ext uri="{FF2B5EF4-FFF2-40B4-BE49-F238E27FC236}">
                    <a16:creationId xmlns:a16="http://schemas.microsoft.com/office/drawing/2014/main" id="{A6A84918-BAE4-DD44-8EC0-3327FCDDE895}"/>
                  </a:ext>
                </a:extLst>
              </p:cNvPr>
              <p:cNvSpPr txBox="1">
                <a:spLocks noRot="1" noChangeAspect="1" noMove="1" noResize="1" noEditPoints="1" noAdjustHandles="1" noChangeArrowheads="1" noChangeShapeType="1" noTextEdit="1"/>
              </p:cNvSpPr>
              <p:nvPr/>
            </p:nvSpPr>
            <p:spPr>
              <a:xfrm>
                <a:off x="503143" y="3843062"/>
                <a:ext cx="4175956" cy="523220"/>
              </a:xfrm>
              <a:prstGeom prst="rect">
                <a:avLst/>
              </a:prstGeom>
              <a:blipFill>
                <a:blip r:embed="rId6"/>
                <a:stretch>
                  <a:fillRect l="-3040"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E2530-6150-674A-9577-20D01674A888}"/>
                  </a:ext>
                </a:extLst>
              </p:cNvPr>
              <p:cNvSpPr txBox="1"/>
              <p:nvPr/>
            </p:nvSpPr>
            <p:spPr>
              <a:xfrm>
                <a:off x="5576839" y="3843062"/>
                <a:ext cx="2195561" cy="523220"/>
              </a:xfrm>
              <a:prstGeom prst="rect">
                <a:avLst/>
              </a:prstGeom>
              <a:noFill/>
            </p:spPr>
            <p:txBody>
              <a:bodyPr wrap="square" rtlCol="0">
                <a:spAutoFit/>
              </a:bodyPr>
              <a:lstStyle/>
              <a:p>
                <a:r>
                  <a:rPr lang="en-US" sz="2800" dirty="0"/>
                  <a:t>S learns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b="0" i="1" smtClean="0">
                            <a:latin typeface="Cambria Math" panose="02040503050406030204" pitchFamily="18" charset="0"/>
                          </a:rPr>
                          <m:t>𝑅</m:t>
                        </m:r>
                      </m:sub>
                    </m:sSub>
                  </m:oMath>
                </a14:m>
                <a:endParaRPr lang="en-US" sz="2800" dirty="0"/>
              </a:p>
            </p:txBody>
          </p:sp>
        </mc:Choice>
        <mc:Fallback xmlns="">
          <p:sp>
            <p:nvSpPr>
              <p:cNvPr id="11" name="TextBox 10">
                <a:extLst>
                  <a:ext uri="{FF2B5EF4-FFF2-40B4-BE49-F238E27FC236}">
                    <a16:creationId xmlns:a16="http://schemas.microsoft.com/office/drawing/2014/main" id="{0BBE2530-6150-674A-9577-20D01674A888}"/>
                  </a:ext>
                </a:extLst>
              </p:cNvPr>
              <p:cNvSpPr txBox="1">
                <a:spLocks noRot="1" noChangeAspect="1" noMove="1" noResize="1" noEditPoints="1" noAdjustHandles="1" noChangeArrowheads="1" noChangeShapeType="1" noTextEdit="1"/>
              </p:cNvSpPr>
              <p:nvPr/>
            </p:nvSpPr>
            <p:spPr>
              <a:xfrm>
                <a:off x="5576839" y="3843062"/>
                <a:ext cx="2195561" cy="523220"/>
              </a:xfrm>
              <a:prstGeom prst="rect">
                <a:avLst/>
              </a:prstGeom>
              <a:blipFill>
                <a:blip r:embed="rId7"/>
                <a:stretch>
                  <a:fillRect l="-5172" t="-11905" b="-2857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FE4AF4A-7F4D-5B43-AE87-9985FA6D4C94}"/>
              </a:ext>
            </a:extLst>
          </p:cNvPr>
          <p:cNvCxnSpPr>
            <a:stCxn id="7" idx="2"/>
          </p:cNvCxnSpPr>
          <p:nvPr/>
        </p:nvCxnSpPr>
        <p:spPr>
          <a:xfrm flipH="1">
            <a:off x="2746057" y="2891845"/>
            <a:ext cx="1825943" cy="9512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3C39087-DB97-2044-A629-61419C89F3FD}"/>
              </a:ext>
            </a:extLst>
          </p:cNvPr>
          <p:cNvCxnSpPr>
            <a:cxnSpLocks/>
            <a:stCxn id="7" idx="2"/>
          </p:cNvCxnSpPr>
          <p:nvPr/>
        </p:nvCxnSpPr>
        <p:spPr>
          <a:xfrm>
            <a:off x="4572000" y="2891845"/>
            <a:ext cx="1704290" cy="9940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24C2768-2A6D-BC44-83D0-677B01616672}"/>
              </a:ext>
            </a:extLst>
          </p:cNvPr>
          <p:cNvSpPr txBox="1"/>
          <p:nvPr/>
        </p:nvSpPr>
        <p:spPr>
          <a:xfrm>
            <a:off x="457200" y="4304727"/>
            <a:ext cx="8686800" cy="2554545"/>
          </a:xfrm>
          <a:prstGeom prst="rect">
            <a:avLst/>
          </a:prstGeom>
          <a:noFill/>
        </p:spPr>
        <p:txBody>
          <a:bodyPr wrap="square" rtlCol="0">
            <a:spAutoFit/>
          </a:bodyPr>
          <a:lstStyle/>
          <a:p>
            <a:pPr marL="342900" indent="-342900">
              <a:buFont typeface="Arial" panose="020B0604020202020204" pitchFamily="34" charset="0"/>
              <a:buChar char="•"/>
            </a:pPr>
            <a:r>
              <a:rPr lang="en-US" sz="3200" dirty="0"/>
              <a:t>Co-operatively evaluate query across DBs</a:t>
            </a:r>
          </a:p>
          <a:p>
            <a:pPr marL="342900" indent="-342900">
              <a:buFont typeface="Arial" panose="020B0604020202020204" pitchFamily="34" charset="0"/>
              <a:buChar char="•"/>
            </a:pPr>
            <a:r>
              <a:rPr lang="en-US" sz="3200" dirty="0"/>
              <a:t>Enforce privacy with protocols</a:t>
            </a:r>
          </a:p>
          <a:p>
            <a:pPr marL="342900" indent="-342900">
              <a:buFont typeface="Arial" panose="020B0604020202020204" pitchFamily="34" charset="0"/>
              <a:buChar char="•"/>
            </a:pPr>
            <a:r>
              <a:rPr lang="en-US" sz="3200" dirty="0"/>
              <a:t>Reveal query result + delta (e.g. cardinalities)</a:t>
            </a:r>
            <a:br>
              <a:rPr lang="en-US" sz="3200" dirty="0"/>
            </a:br>
            <a:endParaRPr lang="en-US" sz="3200" dirty="0"/>
          </a:p>
          <a:p>
            <a:pPr lvl="1"/>
            <a:r>
              <a:rPr lang="en-US" sz="3200" b="1" dirty="0"/>
              <a:t>We will see the example of an intersection</a:t>
            </a:r>
          </a:p>
        </p:txBody>
      </p:sp>
    </p:spTree>
    <p:extLst>
      <p:ext uri="{BB962C8B-B14F-4D97-AF65-F5344CB8AC3E}">
        <p14:creationId xmlns:p14="http://schemas.microsoft.com/office/powerpoint/2010/main" val="2700088513"/>
      </p:ext>
    </p:extLst>
  </p:cSld>
  <p:clrMapOvr>
    <a:masterClrMapping/>
  </p:clrMapOvr>
</p:sld>
</file>

<file path=ppt/theme/theme1.xml><?xml version="1.0" encoding="utf-8"?>
<a:theme xmlns:a="http://schemas.openxmlformats.org/drawingml/2006/main" name="original-dia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original-dias-template</Template>
  <TotalTime>16588</TotalTime>
  <Words>16654</Words>
  <Application>Microsoft Office PowerPoint</Application>
  <PresentationFormat>On-screen Show (4:3)</PresentationFormat>
  <Paragraphs>1825</Paragraphs>
  <Slides>72</Slides>
  <Notes>69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Cambria Math</vt:lpstr>
      <vt:lpstr>Wingdings</vt:lpstr>
      <vt:lpstr>original-dias-template</vt:lpstr>
      <vt:lpstr>CS422 Database systems</vt:lpstr>
      <vt:lpstr>The growth of sensitive data</vt:lpstr>
      <vt:lpstr>To share or not to share?</vt:lpstr>
      <vt:lpstr>A small note: security is not privacy</vt:lpstr>
      <vt:lpstr>Security vs Privacy</vt:lpstr>
      <vt:lpstr>Privacy-preserving data management</vt:lpstr>
      <vt:lpstr>Privacy-preserving data management</vt:lpstr>
      <vt:lpstr>Information sharing across private DBs</vt:lpstr>
      <vt:lpstr>Model: minimal sharing</vt:lpstr>
      <vt:lpstr>A note on commutative encryption</vt:lpstr>
      <vt:lpstr>Intersection protocol</vt:lpstr>
      <vt:lpstr>Takeaway: Queries across private DBs </vt:lpstr>
      <vt:lpstr>Privacy-preserving data management</vt:lpstr>
      <vt:lpstr>Randomized databases</vt:lpstr>
      <vt:lpstr>Retention-Replacement mechanism</vt:lpstr>
      <vt:lpstr>Aggregate reconstruction</vt:lpstr>
      <vt:lpstr>Reconstructing single-column count</vt:lpstr>
      <vt:lpstr>Reconstructing multi-column count</vt:lpstr>
      <vt:lpstr>Applications in data mining</vt:lpstr>
      <vt:lpstr>Applications in data mining</vt:lpstr>
      <vt:lpstr>Randomization guarantees</vt:lpstr>
      <vt:lpstr>Take-away: Data Perturbation</vt:lpstr>
      <vt:lpstr>Privacy-preserving data management</vt:lpstr>
      <vt:lpstr>Publishing sensitive data</vt:lpstr>
      <vt:lpstr>Suppressing identifiers</vt:lpstr>
      <vt:lpstr>Quasi-Identifiers: how to crack them</vt:lpstr>
      <vt:lpstr>k-Anonymity</vt:lpstr>
      <vt:lpstr>Generalizing attributes</vt:lpstr>
      <vt:lpstr>How to achieve k-anonymity</vt:lpstr>
      <vt:lpstr>Datafly: An Overview</vt:lpstr>
      <vt:lpstr>Attacks on k-anonymity</vt:lpstr>
      <vt:lpstr>Unsorted matching</vt:lpstr>
      <vt:lpstr>Complementary release attack</vt:lpstr>
      <vt:lpstr>Temporal attack</vt:lpstr>
      <vt:lpstr>Homogeneity attack</vt:lpstr>
      <vt:lpstr>Take-away: k-anonymity</vt:lpstr>
      <vt:lpstr>Privacy-preserving data management</vt:lpstr>
      <vt:lpstr>Differential privacy</vt:lpstr>
      <vt:lpstr>Differential privacy</vt:lpstr>
      <vt:lpstr>The strength of differential privacy</vt:lpstr>
      <vt:lpstr>Differential Privacy: 0-1 example</vt:lpstr>
      <vt:lpstr>Composability</vt:lpstr>
      <vt:lpstr>How to achieve differential privacy</vt:lpstr>
      <vt:lpstr>Global noise sensitivity</vt:lpstr>
      <vt:lpstr>Laplace mechanism-based algorithms</vt:lpstr>
      <vt:lpstr>Take-away: differential privacy</vt:lpstr>
      <vt:lpstr>Readings in Privacy</vt:lpstr>
      <vt:lpstr>PowerPoint Presentation</vt:lpstr>
      <vt:lpstr>Finding similar items</vt:lpstr>
      <vt:lpstr>Jaccard similarity</vt:lpstr>
      <vt:lpstr>Sets to Bitvectors</vt:lpstr>
      <vt:lpstr>From a bitvector to summarization</vt:lpstr>
      <vt:lpstr>Minhashing</vt:lpstr>
      <vt:lpstr>Minhash Signature</vt:lpstr>
      <vt:lpstr>Finding similar pairs -- Ideally</vt:lpstr>
      <vt:lpstr>Finding similar pairs using Minhash</vt:lpstr>
      <vt:lpstr>Reduce False Positives – “AND”</vt:lpstr>
      <vt:lpstr>Reduce False Negatives – “OR”</vt:lpstr>
      <vt:lpstr>Reduce False Answers – AND+OR</vt:lpstr>
      <vt:lpstr>Locality-Sensitive Hash Functions</vt:lpstr>
      <vt:lpstr>Jaccard Distance and LS Hash Functions</vt:lpstr>
      <vt:lpstr>AND Construction</vt:lpstr>
      <vt:lpstr>OR Construction</vt:lpstr>
      <vt:lpstr>Composing Constructions</vt:lpstr>
      <vt:lpstr>Locality-Sensitive Hashing</vt:lpstr>
      <vt:lpstr>Euclidian Distance</vt:lpstr>
      <vt:lpstr>Approximate Euclidian Distance</vt:lpstr>
      <vt:lpstr>Cosine Distance</vt:lpstr>
      <vt:lpstr>Approximate Cosine Distance</vt:lpstr>
      <vt:lpstr>Random hyperplanes: join cardinality</vt:lpstr>
      <vt:lpstr>Conclusions</vt:lpstr>
      <vt:lpstr>Readings in LSH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QPipe and CJOIN</dc:title>
  <dc:creator>kingherc</dc:creator>
  <cp:lastModifiedBy>Chrysogelos Periklis</cp:lastModifiedBy>
  <cp:revision>4009</cp:revision>
  <cp:lastPrinted>2019-04-30T19:31:50Z</cp:lastPrinted>
  <dcterms:created xsi:type="dcterms:W3CDTF">2011-11-21T20:18:23Z</dcterms:created>
  <dcterms:modified xsi:type="dcterms:W3CDTF">2019-05-01T18:12:34Z</dcterms:modified>
</cp:coreProperties>
</file>