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handoutMasterIdLst>
    <p:handoutMasterId r:id="rId30"/>
  </p:handoutMasterIdLst>
  <p:sldIdLst>
    <p:sldId id="358" r:id="rId2"/>
    <p:sldId id="685" r:id="rId3"/>
    <p:sldId id="687" r:id="rId4"/>
    <p:sldId id="784" r:id="rId5"/>
    <p:sldId id="684" r:id="rId6"/>
    <p:sldId id="713" r:id="rId7"/>
    <p:sldId id="683" r:id="rId8"/>
    <p:sldId id="675" r:id="rId9"/>
    <p:sldId id="686" r:id="rId10"/>
    <p:sldId id="668" r:id="rId11"/>
    <p:sldId id="716" r:id="rId12"/>
    <p:sldId id="717" r:id="rId13"/>
    <p:sldId id="718" r:id="rId14"/>
    <p:sldId id="719" r:id="rId15"/>
    <p:sldId id="753" r:id="rId16"/>
    <p:sldId id="663" r:id="rId17"/>
    <p:sldId id="688" r:id="rId18"/>
    <p:sldId id="689" r:id="rId19"/>
    <p:sldId id="660" r:id="rId20"/>
    <p:sldId id="690" r:id="rId21"/>
    <p:sldId id="691" r:id="rId22"/>
    <p:sldId id="693" r:id="rId23"/>
    <p:sldId id="694" r:id="rId24"/>
    <p:sldId id="712" r:id="rId25"/>
    <p:sldId id="706" r:id="rId26"/>
    <p:sldId id="708" r:id="rId27"/>
    <p:sldId id="711" r:id="rId28"/>
  </p:sldIdLst>
  <p:sldSz cx="9144000" cy="6858000" type="screen4x3"/>
  <p:notesSz cx="7099300" cy="10234613"/>
  <p:defaultTextStyle>
    <a:defPPr>
      <a:defRPr lang="en-US"/>
    </a:defPPr>
    <a:lvl1pPr algn="l" rtl="0" fontAlgn="base">
      <a:spcBef>
        <a:spcPct val="0"/>
      </a:spcBef>
      <a:spcAft>
        <a:spcPct val="0"/>
      </a:spcAft>
      <a:defRPr sz="2400" kern="1200">
        <a:solidFill>
          <a:schemeClr val="tx1"/>
        </a:solidFill>
        <a:latin typeface="Calibri" pitchFamily="34" charset="0"/>
        <a:ea typeface="+mn-ea"/>
        <a:cs typeface="Arial" charset="0"/>
      </a:defRPr>
    </a:lvl1pPr>
    <a:lvl2pPr marL="457200" algn="l" rtl="0" fontAlgn="base">
      <a:spcBef>
        <a:spcPct val="0"/>
      </a:spcBef>
      <a:spcAft>
        <a:spcPct val="0"/>
      </a:spcAft>
      <a:defRPr sz="2400" kern="1200">
        <a:solidFill>
          <a:schemeClr val="tx1"/>
        </a:solidFill>
        <a:latin typeface="Calibri" pitchFamily="34" charset="0"/>
        <a:ea typeface="+mn-ea"/>
        <a:cs typeface="Arial" charset="0"/>
      </a:defRPr>
    </a:lvl2pPr>
    <a:lvl3pPr marL="914400" algn="l" rtl="0" fontAlgn="base">
      <a:spcBef>
        <a:spcPct val="0"/>
      </a:spcBef>
      <a:spcAft>
        <a:spcPct val="0"/>
      </a:spcAft>
      <a:defRPr sz="2400" kern="1200">
        <a:solidFill>
          <a:schemeClr val="tx1"/>
        </a:solidFill>
        <a:latin typeface="Calibri" pitchFamily="34" charset="0"/>
        <a:ea typeface="+mn-ea"/>
        <a:cs typeface="Arial" charset="0"/>
      </a:defRPr>
    </a:lvl3pPr>
    <a:lvl4pPr marL="1371600" algn="l" rtl="0" fontAlgn="base">
      <a:spcBef>
        <a:spcPct val="0"/>
      </a:spcBef>
      <a:spcAft>
        <a:spcPct val="0"/>
      </a:spcAft>
      <a:defRPr sz="2400" kern="1200">
        <a:solidFill>
          <a:schemeClr val="tx1"/>
        </a:solidFill>
        <a:latin typeface="Calibri" pitchFamily="34" charset="0"/>
        <a:ea typeface="+mn-ea"/>
        <a:cs typeface="Arial" charset="0"/>
      </a:defRPr>
    </a:lvl4pPr>
    <a:lvl5pPr marL="1828800" algn="l" rtl="0" fontAlgn="base">
      <a:spcBef>
        <a:spcPct val="0"/>
      </a:spcBef>
      <a:spcAft>
        <a:spcPct val="0"/>
      </a:spcAft>
      <a:defRPr sz="2400" kern="1200">
        <a:solidFill>
          <a:schemeClr val="tx1"/>
        </a:solidFill>
        <a:latin typeface="Calibri" pitchFamily="34" charset="0"/>
        <a:ea typeface="+mn-ea"/>
        <a:cs typeface="Arial" charset="0"/>
      </a:defRPr>
    </a:lvl5pPr>
    <a:lvl6pPr marL="2286000" algn="l" defTabSz="914400" rtl="0" eaLnBrk="1" latinLnBrk="0" hangingPunct="1">
      <a:defRPr sz="2400" kern="1200">
        <a:solidFill>
          <a:schemeClr val="tx1"/>
        </a:solidFill>
        <a:latin typeface="Calibri" pitchFamily="34" charset="0"/>
        <a:ea typeface="+mn-ea"/>
        <a:cs typeface="Arial" charset="0"/>
      </a:defRPr>
    </a:lvl6pPr>
    <a:lvl7pPr marL="2743200" algn="l" defTabSz="914400" rtl="0" eaLnBrk="1" latinLnBrk="0" hangingPunct="1">
      <a:defRPr sz="2400" kern="1200">
        <a:solidFill>
          <a:schemeClr val="tx1"/>
        </a:solidFill>
        <a:latin typeface="Calibri" pitchFamily="34" charset="0"/>
        <a:ea typeface="+mn-ea"/>
        <a:cs typeface="Arial" charset="0"/>
      </a:defRPr>
    </a:lvl7pPr>
    <a:lvl8pPr marL="3200400" algn="l" defTabSz="914400" rtl="0" eaLnBrk="1" latinLnBrk="0" hangingPunct="1">
      <a:defRPr sz="2400" kern="1200">
        <a:solidFill>
          <a:schemeClr val="tx1"/>
        </a:solidFill>
        <a:latin typeface="Calibri" pitchFamily="34" charset="0"/>
        <a:ea typeface="+mn-ea"/>
        <a:cs typeface="Arial" charset="0"/>
      </a:defRPr>
    </a:lvl8pPr>
    <a:lvl9pPr marL="3657600" algn="l" defTabSz="914400" rtl="0" eaLnBrk="1" latinLnBrk="0" hangingPunct="1">
      <a:defRPr sz="2400" kern="1200">
        <a:solidFill>
          <a:schemeClr val="tx1"/>
        </a:solidFill>
        <a:latin typeface="Calibri" pitchFamily="34" charset="0"/>
        <a:ea typeface="+mn-ea"/>
        <a:cs typeface="Arial" charset="0"/>
      </a:defRPr>
    </a:lvl9pPr>
  </p:defaultTextStyle>
  <p:extLst>
    <p:ext uri="{521415D9-36F7-43E2-AB2F-B90AF26B5E84}">
      <p14:sectionLst xmlns:p14="http://schemas.microsoft.com/office/powerpoint/2010/main">
        <p14:section name="Default Section" id="{9066D25D-BECE-B741-90FD-5AC215C31DFE}">
          <p14:sldIdLst>
            <p14:sldId id="358"/>
            <p14:sldId id="685"/>
            <p14:sldId id="687"/>
            <p14:sldId id="784"/>
            <p14:sldId id="684"/>
            <p14:sldId id="713"/>
          </p14:sldIdLst>
        </p14:section>
        <p14:section name="Column stores" id="{84782A62-CD4B-AF48-9C2E-3563B5D67417}">
          <p14:sldIdLst>
            <p14:sldId id="683"/>
            <p14:sldId id="675"/>
          </p14:sldIdLst>
        </p14:section>
        <p14:section name="DSS" id="{63D10717-A1FA-E340-B211-EA64A60FF3A7}">
          <p14:sldIdLst>
            <p14:sldId id="686"/>
            <p14:sldId id="668"/>
          </p14:sldIdLst>
        </p14:section>
        <p14:section name="Txns" id="{F98BD3B5-F484-4060-B0C7-7A04472C18C7}">
          <p14:sldIdLst>
            <p14:sldId id="716"/>
            <p14:sldId id="717"/>
            <p14:sldId id="718"/>
            <p14:sldId id="719"/>
          </p14:sldIdLst>
        </p14:section>
        <p14:section name="Distributed databases" id="{6D4A03B7-7FF0-403D-918D-22B1E701A121}">
          <p14:sldIdLst>
            <p14:sldId id="753"/>
            <p14:sldId id="663"/>
          </p14:sldIdLst>
        </p14:section>
        <p14:section name="Big Data infrastructure" id="{ED8F5661-EE6C-384E-8732-EBA9BF7EB94F}">
          <p14:sldIdLst>
            <p14:sldId id="688"/>
            <p14:sldId id="689"/>
            <p14:sldId id="660"/>
            <p14:sldId id="690"/>
            <p14:sldId id="691"/>
            <p14:sldId id="693"/>
          </p14:sldIdLst>
        </p14:section>
        <p14:section name="Big data systems" id="{FB12E534-61D8-9B41-906C-0F5B134F5609}">
          <p14:sldIdLst>
            <p14:sldId id="694"/>
            <p14:sldId id="712"/>
            <p14:sldId id="706"/>
            <p14:sldId id="708"/>
            <p14:sldId id="71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5">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2529"/>
    <a:srgbClr val="FFFF99"/>
    <a:srgbClr val="DBF63C"/>
    <a:srgbClr val="0070C0"/>
    <a:srgbClr val="BACEE5"/>
    <a:srgbClr val="46AAC8"/>
    <a:srgbClr val="1F497D"/>
    <a:srgbClr val="78CEF9"/>
    <a:srgbClr val="A50021"/>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31" autoAdjust="0"/>
    <p:restoredTop sz="58747" autoAdjust="0"/>
  </p:normalViewPr>
  <p:slideViewPr>
    <p:cSldViewPr>
      <p:cViewPr varScale="1">
        <p:scale>
          <a:sx n="86" d="100"/>
          <a:sy n="86" d="100"/>
        </p:scale>
        <p:origin x="52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71" d="100"/>
        <a:sy n="171" d="100"/>
      </p:scale>
      <p:origin x="0" y="0"/>
    </p:cViewPr>
  </p:sorterViewPr>
  <p:notesViewPr>
    <p:cSldViewPr>
      <p:cViewPr varScale="1">
        <p:scale>
          <a:sx n="65" d="100"/>
          <a:sy n="65" d="100"/>
        </p:scale>
        <p:origin x="-2856" y="-102"/>
      </p:cViewPr>
      <p:guideLst>
        <p:guide orient="horz" pos="3225"/>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274" name="Rectangle 2"/>
          <p:cNvSpPr>
            <a:spLocks noGrp="1" noChangeArrowheads="1"/>
          </p:cNvSpPr>
          <p:nvPr>
            <p:ph type="hdr" sz="quarter"/>
          </p:nvPr>
        </p:nvSpPr>
        <p:spPr bwMode="auto">
          <a:xfrm>
            <a:off x="2" y="1"/>
            <a:ext cx="3076917" cy="512059"/>
          </a:xfrm>
          <a:prstGeom prst="rect">
            <a:avLst/>
          </a:prstGeom>
          <a:noFill/>
          <a:ln w="9525">
            <a:noFill/>
            <a:miter lim="800000"/>
            <a:headEnd/>
            <a:tailEnd/>
          </a:ln>
          <a:effectLst/>
        </p:spPr>
        <p:txBody>
          <a:bodyPr vert="horz" wrap="square" lIns="94719" tIns="47361" rIns="94719" bIns="47361" numCol="1" anchor="t" anchorCtr="0" compatLnSpc="1">
            <a:prstTxWarp prst="textNoShape">
              <a:avLst/>
            </a:prstTxWarp>
          </a:bodyPr>
          <a:lstStyle>
            <a:lvl1pPr>
              <a:defRPr sz="1200">
                <a:latin typeface="Arial" charset="0"/>
              </a:defRPr>
            </a:lvl1pPr>
          </a:lstStyle>
          <a:p>
            <a:endParaRPr lang="en-US"/>
          </a:p>
        </p:txBody>
      </p:sp>
      <p:sp>
        <p:nvSpPr>
          <p:cNvPr id="182275" name="Rectangle 3"/>
          <p:cNvSpPr>
            <a:spLocks noGrp="1" noChangeArrowheads="1"/>
          </p:cNvSpPr>
          <p:nvPr>
            <p:ph type="dt" sz="quarter" idx="1"/>
          </p:nvPr>
        </p:nvSpPr>
        <p:spPr bwMode="auto">
          <a:xfrm>
            <a:off x="4020727" y="1"/>
            <a:ext cx="3076917" cy="512059"/>
          </a:xfrm>
          <a:prstGeom prst="rect">
            <a:avLst/>
          </a:prstGeom>
          <a:noFill/>
          <a:ln w="9525">
            <a:noFill/>
            <a:miter lim="800000"/>
            <a:headEnd/>
            <a:tailEnd/>
          </a:ln>
          <a:effectLst/>
        </p:spPr>
        <p:txBody>
          <a:bodyPr vert="horz" wrap="square" lIns="94719" tIns="47361" rIns="94719" bIns="47361" numCol="1" anchor="t" anchorCtr="0" compatLnSpc="1">
            <a:prstTxWarp prst="textNoShape">
              <a:avLst/>
            </a:prstTxWarp>
          </a:bodyPr>
          <a:lstStyle>
            <a:lvl1pPr algn="r">
              <a:defRPr sz="1200">
                <a:latin typeface="Arial" charset="0"/>
              </a:defRPr>
            </a:lvl1pPr>
          </a:lstStyle>
          <a:p>
            <a:endParaRPr lang="en-US"/>
          </a:p>
        </p:txBody>
      </p:sp>
      <p:sp>
        <p:nvSpPr>
          <p:cNvPr id="182276" name="Rectangle 4"/>
          <p:cNvSpPr>
            <a:spLocks noGrp="1" noChangeArrowheads="1"/>
          </p:cNvSpPr>
          <p:nvPr>
            <p:ph type="ftr" sz="quarter" idx="2"/>
          </p:nvPr>
        </p:nvSpPr>
        <p:spPr bwMode="auto">
          <a:xfrm>
            <a:off x="2" y="9720920"/>
            <a:ext cx="3076917" cy="512059"/>
          </a:xfrm>
          <a:prstGeom prst="rect">
            <a:avLst/>
          </a:prstGeom>
          <a:noFill/>
          <a:ln w="9525">
            <a:noFill/>
            <a:miter lim="800000"/>
            <a:headEnd/>
            <a:tailEnd/>
          </a:ln>
          <a:effectLst/>
        </p:spPr>
        <p:txBody>
          <a:bodyPr vert="horz" wrap="square" lIns="94719" tIns="47361" rIns="94719" bIns="47361" numCol="1" anchor="b" anchorCtr="0" compatLnSpc="1">
            <a:prstTxWarp prst="textNoShape">
              <a:avLst/>
            </a:prstTxWarp>
          </a:bodyPr>
          <a:lstStyle>
            <a:lvl1pPr>
              <a:defRPr sz="1200">
                <a:latin typeface="Arial" charset="0"/>
              </a:defRPr>
            </a:lvl1pPr>
          </a:lstStyle>
          <a:p>
            <a:endParaRPr lang="en-US"/>
          </a:p>
        </p:txBody>
      </p:sp>
      <p:sp>
        <p:nvSpPr>
          <p:cNvPr id="182277" name="Rectangle 5"/>
          <p:cNvSpPr>
            <a:spLocks noGrp="1" noChangeArrowheads="1"/>
          </p:cNvSpPr>
          <p:nvPr>
            <p:ph type="sldNum" sz="quarter" idx="3"/>
          </p:nvPr>
        </p:nvSpPr>
        <p:spPr bwMode="auto">
          <a:xfrm>
            <a:off x="4020727" y="9720920"/>
            <a:ext cx="3076917" cy="512059"/>
          </a:xfrm>
          <a:prstGeom prst="rect">
            <a:avLst/>
          </a:prstGeom>
          <a:noFill/>
          <a:ln w="9525">
            <a:noFill/>
            <a:miter lim="800000"/>
            <a:headEnd/>
            <a:tailEnd/>
          </a:ln>
          <a:effectLst/>
        </p:spPr>
        <p:txBody>
          <a:bodyPr vert="horz" wrap="square" lIns="94719" tIns="47361" rIns="94719" bIns="47361" numCol="1" anchor="b" anchorCtr="0" compatLnSpc="1">
            <a:prstTxWarp prst="textNoShape">
              <a:avLst/>
            </a:prstTxWarp>
          </a:bodyPr>
          <a:lstStyle>
            <a:lvl1pPr algn="r">
              <a:defRPr sz="1200">
                <a:latin typeface="Arial" charset="0"/>
              </a:defRPr>
            </a:lvl1pPr>
          </a:lstStyle>
          <a:p>
            <a:fld id="{64D8950D-FA54-4B60-A177-B9B35B7176C4}" type="slidenum">
              <a:rPr lang="en-US"/>
              <a:pPr/>
              <a:t>‹#›</a:t>
            </a:fld>
            <a:endParaRPr lang="en-US"/>
          </a:p>
        </p:txBody>
      </p:sp>
    </p:spTree>
    <p:extLst>
      <p:ext uri="{BB962C8B-B14F-4D97-AF65-F5344CB8AC3E}">
        <p14:creationId xmlns:p14="http://schemas.microsoft.com/office/powerpoint/2010/main" val="4233035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2" y="1"/>
            <a:ext cx="3076917" cy="512059"/>
          </a:xfrm>
          <a:prstGeom prst="rect">
            <a:avLst/>
          </a:prstGeom>
          <a:noFill/>
          <a:ln w="9525">
            <a:noFill/>
            <a:miter lim="800000"/>
            <a:headEnd/>
            <a:tailEnd/>
          </a:ln>
          <a:effectLst/>
        </p:spPr>
        <p:txBody>
          <a:bodyPr vert="horz" wrap="square" lIns="94719" tIns="47361" rIns="94719" bIns="47361" numCol="1" anchor="t" anchorCtr="0" compatLnSpc="1">
            <a:prstTxWarp prst="textNoShape">
              <a:avLst/>
            </a:prstTxWarp>
          </a:bodyPr>
          <a:lstStyle>
            <a:lvl1pPr>
              <a:defRPr sz="1200">
                <a:latin typeface="Arial" charset="0"/>
              </a:defRPr>
            </a:lvl1pPr>
          </a:lstStyle>
          <a:p>
            <a:endParaRPr lang="en-US"/>
          </a:p>
        </p:txBody>
      </p:sp>
      <p:sp>
        <p:nvSpPr>
          <p:cNvPr id="14339" name="Rectangle 3"/>
          <p:cNvSpPr>
            <a:spLocks noGrp="1" noChangeArrowheads="1"/>
          </p:cNvSpPr>
          <p:nvPr>
            <p:ph type="dt" idx="1"/>
          </p:nvPr>
        </p:nvSpPr>
        <p:spPr bwMode="auto">
          <a:xfrm>
            <a:off x="4020727" y="1"/>
            <a:ext cx="3076917" cy="512059"/>
          </a:xfrm>
          <a:prstGeom prst="rect">
            <a:avLst/>
          </a:prstGeom>
          <a:noFill/>
          <a:ln w="9525">
            <a:noFill/>
            <a:miter lim="800000"/>
            <a:headEnd/>
            <a:tailEnd/>
          </a:ln>
          <a:effectLst/>
        </p:spPr>
        <p:txBody>
          <a:bodyPr vert="horz" wrap="square" lIns="94719" tIns="47361" rIns="94719" bIns="47361" numCol="1" anchor="t" anchorCtr="0" compatLnSpc="1">
            <a:prstTxWarp prst="textNoShape">
              <a:avLst/>
            </a:prstTxWarp>
          </a:bodyPr>
          <a:lstStyle>
            <a:lvl1pPr algn="r">
              <a:defRPr sz="1200">
                <a:latin typeface="Arial" charset="0"/>
              </a:defRPr>
            </a:lvl1pPr>
          </a:lstStyle>
          <a:p>
            <a:endParaRPr lang="en-US"/>
          </a:p>
        </p:txBody>
      </p:sp>
      <p:sp>
        <p:nvSpPr>
          <p:cNvPr id="14340" name="Rectangle 4"/>
          <p:cNvSpPr>
            <a:spLocks noGrp="1" noRot="1" noChangeAspect="1" noChangeArrowheads="1" noTextEdit="1"/>
          </p:cNvSpPr>
          <p:nvPr>
            <p:ph type="sldImg" idx="2"/>
          </p:nvPr>
        </p:nvSpPr>
        <p:spPr bwMode="auto">
          <a:xfrm>
            <a:off x="989013" y="765175"/>
            <a:ext cx="5121275" cy="3840163"/>
          </a:xfrm>
          <a:prstGeom prst="rect">
            <a:avLst/>
          </a:prstGeom>
          <a:noFill/>
          <a:ln w="9525">
            <a:solidFill>
              <a:srgbClr val="000000"/>
            </a:solidFill>
            <a:miter lim="800000"/>
            <a:headEnd/>
            <a:tailEnd/>
          </a:ln>
          <a:effectLst/>
        </p:spPr>
      </p:sp>
      <p:sp>
        <p:nvSpPr>
          <p:cNvPr id="14341" name="Rectangle 5"/>
          <p:cNvSpPr>
            <a:spLocks noGrp="1" noChangeArrowheads="1"/>
          </p:cNvSpPr>
          <p:nvPr>
            <p:ph type="body" sz="quarter" idx="3"/>
          </p:nvPr>
        </p:nvSpPr>
        <p:spPr bwMode="auto">
          <a:xfrm>
            <a:off x="709931" y="4862101"/>
            <a:ext cx="5679440" cy="4605249"/>
          </a:xfrm>
          <a:prstGeom prst="rect">
            <a:avLst/>
          </a:prstGeom>
          <a:noFill/>
          <a:ln w="9525">
            <a:noFill/>
            <a:miter lim="800000"/>
            <a:headEnd/>
            <a:tailEnd/>
          </a:ln>
          <a:effectLst/>
        </p:spPr>
        <p:txBody>
          <a:bodyPr vert="horz" wrap="square" lIns="94719" tIns="47361" rIns="94719" bIns="4736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342" name="Rectangle 6"/>
          <p:cNvSpPr>
            <a:spLocks noGrp="1" noChangeArrowheads="1"/>
          </p:cNvSpPr>
          <p:nvPr>
            <p:ph type="ftr" sz="quarter" idx="4"/>
          </p:nvPr>
        </p:nvSpPr>
        <p:spPr bwMode="auto">
          <a:xfrm>
            <a:off x="2" y="9720920"/>
            <a:ext cx="3076917" cy="512059"/>
          </a:xfrm>
          <a:prstGeom prst="rect">
            <a:avLst/>
          </a:prstGeom>
          <a:noFill/>
          <a:ln w="9525">
            <a:noFill/>
            <a:miter lim="800000"/>
            <a:headEnd/>
            <a:tailEnd/>
          </a:ln>
          <a:effectLst/>
        </p:spPr>
        <p:txBody>
          <a:bodyPr vert="horz" wrap="square" lIns="94719" tIns="47361" rIns="94719" bIns="47361" numCol="1" anchor="b" anchorCtr="0" compatLnSpc="1">
            <a:prstTxWarp prst="textNoShape">
              <a:avLst/>
            </a:prstTxWarp>
          </a:bodyPr>
          <a:lstStyle>
            <a:lvl1pPr>
              <a:defRPr sz="1200">
                <a:latin typeface="Arial" charset="0"/>
              </a:defRPr>
            </a:lvl1pPr>
          </a:lstStyle>
          <a:p>
            <a:endParaRPr lang="en-US"/>
          </a:p>
        </p:txBody>
      </p:sp>
      <p:sp>
        <p:nvSpPr>
          <p:cNvPr id="14343" name="Rectangle 7"/>
          <p:cNvSpPr>
            <a:spLocks noGrp="1" noChangeArrowheads="1"/>
          </p:cNvSpPr>
          <p:nvPr>
            <p:ph type="sldNum" sz="quarter" idx="5"/>
          </p:nvPr>
        </p:nvSpPr>
        <p:spPr bwMode="auto">
          <a:xfrm>
            <a:off x="4020727" y="9720920"/>
            <a:ext cx="3076917" cy="512059"/>
          </a:xfrm>
          <a:prstGeom prst="rect">
            <a:avLst/>
          </a:prstGeom>
          <a:noFill/>
          <a:ln w="9525">
            <a:noFill/>
            <a:miter lim="800000"/>
            <a:headEnd/>
            <a:tailEnd/>
          </a:ln>
          <a:effectLst/>
        </p:spPr>
        <p:txBody>
          <a:bodyPr vert="horz" wrap="square" lIns="94719" tIns="47361" rIns="94719" bIns="47361" numCol="1" anchor="b" anchorCtr="0" compatLnSpc="1">
            <a:prstTxWarp prst="textNoShape">
              <a:avLst/>
            </a:prstTxWarp>
          </a:bodyPr>
          <a:lstStyle>
            <a:lvl1pPr algn="r">
              <a:defRPr sz="1200">
                <a:latin typeface="Arial" charset="0"/>
              </a:defRPr>
            </a:lvl1pPr>
          </a:lstStyle>
          <a:p>
            <a:fld id="{AA2B018A-536A-4E95-B27E-3171BA8DAA5E}" type="slidenum">
              <a:rPr lang="en-US"/>
              <a:pPr/>
              <a:t>‹#›</a:t>
            </a:fld>
            <a:endParaRPr lang="en-US"/>
          </a:p>
        </p:txBody>
      </p:sp>
    </p:spTree>
    <p:extLst>
      <p:ext uri="{BB962C8B-B14F-4D97-AF65-F5344CB8AC3E}">
        <p14:creationId xmlns:p14="http://schemas.microsoft.com/office/powerpoint/2010/main" val="27262228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7199"/>
            <a:endParaRPr lang="en-US" dirty="0"/>
          </a:p>
        </p:txBody>
      </p:sp>
      <p:sp>
        <p:nvSpPr>
          <p:cNvPr id="4" name="Slide Number Placeholder 3"/>
          <p:cNvSpPr>
            <a:spLocks noGrp="1"/>
          </p:cNvSpPr>
          <p:nvPr>
            <p:ph type="sldNum" sz="quarter" idx="10"/>
          </p:nvPr>
        </p:nvSpPr>
        <p:spPr/>
        <p:txBody>
          <a:bodyPr/>
          <a:lstStyle/>
          <a:p>
            <a:fld id="{AA2B018A-536A-4E95-B27E-3171BA8DAA5E}" type="slidenum">
              <a:rPr lang="en-US" smtClean="0"/>
              <a:pPr/>
              <a:t>1</a:t>
            </a:fld>
            <a:endParaRPr lang="en-US" dirty="0"/>
          </a:p>
        </p:txBody>
      </p:sp>
    </p:spTree>
    <p:extLst>
      <p:ext uri="{BB962C8B-B14F-4D97-AF65-F5344CB8AC3E}">
        <p14:creationId xmlns:p14="http://schemas.microsoft.com/office/powerpoint/2010/main" val="35569285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5"/>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400">
                <a:solidFill>
                  <a:srgbClr val="000000"/>
                </a:solidFill>
                <a:latin typeface="Arial" charset="0"/>
                <a:ea typeface="ヒラギノ角ゴ ProN W3" charset="-128"/>
                <a:sym typeface="Arial" charset="0"/>
              </a:defRPr>
            </a:lvl1pPr>
            <a:lvl2pPr marL="742950" indent="-285750" eaLnBrk="0" hangingPunct="0">
              <a:defRPr sz="6400">
                <a:solidFill>
                  <a:srgbClr val="000000"/>
                </a:solidFill>
                <a:latin typeface="Arial" charset="0"/>
                <a:ea typeface="ヒラギノ角ゴ ProN W3" charset="-128"/>
                <a:sym typeface="Arial" charset="0"/>
              </a:defRPr>
            </a:lvl2pPr>
            <a:lvl3pPr marL="1143000" indent="-228600" eaLnBrk="0" hangingPunct="0">
              <a:defRPr sz="6400">
                <a:solidFill>
                  <a:srgbClr val="000000"/>
                </a:solidFill>
                <a:latin typeface="Arial" charset="0"/>
                <a:ea typeface="ヒラギノ角ゴ ProN W3" charset="-128"/>
                <a:sym typeface="Arial" charset="0"/>
              </a:defRPr>
            </a:lvl3pPr>
            <a:lvl4pPr marL="1600200" indent="-228600" eaLnBrk="0" hangingPunct="0">
              <a:defRPr sz="6400">
                <a:solidFill>
                  <a:srgbClr val="000000"/>
                </a:solidFill>
                <a:latin typeface="Arial" charset="0"/>
                <a:ea typeface="ヒラギノ角ゴ ProN W3" charset="-128"/>
                <a:sym typeface="Arial" charset="0"/>
              </a:defRPr>
            </a:lvl4pPr>
            <a:lvl5pPr marL="2057400" indent="-228600" eaLnBrk="0" hangingPunct="0">
              <a:defRPr sz="6400">
                <a:solidFill>
                  <a:srgbClr val="000000"/>
                </a:solidFill>
                <a:latin typeface="Arial" charset="0"/>
                <a:ea typeface="ヒラギノ角ゴ ProN W3" charset="-128"/>
                <a:sym typeface="Arial" charset="0"/>
              </a:defRPr>
            </a:lvl5pPr>
            <a:lvl6pPr marL="2514600" indent="-228600" eaLnBrk="0" fontAlgn="base" hangingPunct="0">
              <a:spcBef>
                <a:spcPct val="0"/>
              </a:spcBef>
              <a:spcAft>
                <a:spcPct val="0"/>
              </a:spcAft>
              <a:defRPr sz="6400">
                <a:solidFill>
                  <a:srgbClr val="000000"/>
                </a:solidFill>
                <a:latin typeface="Arial" charset="0"/>
                <a:ea typeface="ヒラギノ角ゴ ProN W3" charset="-128"/>
                <a:sym typeface="Arial" charset="0"/>
              </a:defRPr>
            </a:lvl6pPr>
            <a:lvl7pPr marL="2971800" indent="-228600" eaLnBrk="0" fontAlgn="base" hangingPunct="0">
              <a:spcBef>
                <a:spcPct val="0"/>
              </a:spcBef>
              <a:spcAft>
                <a:spcPct val="0"/>
              </a:spcAft>
              <a:defRPr sz="6400">
                <a:solidFill>
                  <a:srgbClr val="000000"/>
                </a:solidFill>
                <a:latin typeface="Arial" charset="0"/>
                <a:ea typeface="ヒラギノ角ゴ ProN W3" charset="-128"/>
                <a:sym typeface="Arial" charset="0"/>
              </a:defRPr>
            </a:lvl7pPr>
            <a:lvl8pPr marL="3429000" indent="-228600" eaLnBrk="0" fontAlgn="base" hangingPunct="0">
              <a:spcBef>
                <a:spcPct val="0"/>
              </a:spcBef>
              <a:spcAft>
                <a:spcPct val="0"/>
              </a:spcAft>
              <a:defRPr sz="6400">
                <a:solidFill>
                  <a:srgbClr val="000000"/>
                </a:solidFill>
                <a:latin typeface="Arial" charset="0"/>
                <a:ea typeface="ヒラギノ角ゴ ProN W3" charset="-128"/>
                <a:sym typeface="Arial" charset="0"/>
              </a:defRPr>
            </a:lvl8pPr>
            <a:lvl9pPr marL="3886200" indent="-228600" eaLnBrk="0" fontAlgn="base" hangingPunct="0">
              <a:spcBef>
                <a:spcPct val="0"/>
              </a:spcBef>
              <a:spcAft>
                <a:spcPct val="0"/>
              </a:spcAft>
              <a:defRPr sz="6400">
                <a:solidFill>
                  <a:srgbClr val="000000"/>
                </a:solidFill>
                <a:latin typeface="Arial" charset="0"/>
                <a:ea typeface="ヒラギノ角ゴ ProN W3" charset="-128"/>
                <a:sym typeface="Arial" charset="0"/>
              </a:defRPr>
            </a:lvl9pPr>
          </a:lstStyle>
          <a:p>
            <a:pPr eaLnBrk="1" hangingPunct="1"/>
            <a:fld id="{6A1163C1-4C83-C34C-BEB8-C25DFAC7F8EC}" type="slidenum">
              <a:rPr lang="en-US" altLang="x-none"/>
              <a:pPr eaLnBrk="1" hangingPunct="1"/>
              <a:t>15</a:t>
            </a:fld>
            <a:endParaRPr lang="en-US" altLang="x-none"/>
          </a:p>
        </p:txBody>
      </p:sp>
      <p:sp>
        <p:nvSpPr>
          <p:cNvPr id="50178" name="Rectangle 2"/>
          <p:cNvSpPr>
            <a:spLocks noGrp="1" noRot="1" noChangeAspect="1" noChangeArrowheads="1" noTextEdit="1"/>
          </p:cNvSpPr>
          <p:nvPr>
            <p:ph type="sldImg"/>
          </p:nvPr>
        </p:nvSpPr>
        <p:spPr>
          <a:xfrm>
            <a:off x="1143000" y="685800"/>
            <a:ext cx="4572000" cy="3429000"/>
          </a:xfrm>
          <a:ln cap="flat"/>
          <a:extLst>
            <a:ext uri="{FAA26D3D-D897-4be2-8F04-BA451C77F1D7}">
              <ma14:placeholderFlag xmlns:ma14="http://schemas.microsoft.com/office/mac/drawingml/2011/main" xmlns="" val="1"/>
            </a:ext>
          </a:extLst>
        </p:spPr>
      </p:sp>
      <p:sp>
        <p:nvSpPr>
          <p:cNvPr id="50179" name="Rectangle 3"/>
          <p:cNvSpPr>
            <a:spLocks noGrp="1" noChangeArrowheads="1"/>
          </p:cNvSpPr>
          <p:nvPr>
            <p:ph type="body" idx="1"/>
          </p:nvPr>
        </p:nvSpPr>
        <p:spPr>
          <a:ln/>
        </p:spPr>
        <p:txBody>
          <a:bodyPr/>
          <a:lstStyle/>
          <a:p>
            <a:pPr algn="l"/>
            <a:r>
              <a:rPr lang="en-US" sz="1200" dirty="0"/>
              <a:t>How does centralized deadlock</a:t>
            </a:r>
            <a:r>
              <a:rPr lang="en-US" sz="1200" baseline="0" dirty="0"/>
              <a:t> </a:t>
            </a:r>
            <a:r>
              <a:rPr lang="en-US" sz="1200" dirty="0"/>
              <a:t>detection compare to fully distributed locking?</a:t>
            </a:r>
          </a:p>
          <a:p>
            <a:pPr>
              <a:defRPr/>
            </a:pPr>
            <a:r>
              <a:rPr lang="en-US" dirty="0">
                <a:cs typeface="+mn-cs"/>
              </a:rPr>
              <a:t>Here</a:t>
            </a:r>
            <a:r>
              <a:rPr lang="en-US" baseline="0" dirty="0">
                <a:cs typeface="+mn-cs"/>
              </a:rPr>
              <a:t> we only centralize deadlock detection, not all locks. Deadlock detection can be </a:t>
            </a:r>
            <a:r>
              <a:rPr lang="en-US" b="1" baseline="0" dirty="0">
                <a:cs typeface="+mn-cs"/>
              </a:rPr>
              <a:t>periodic!</a:t>
            </a:r>
          </a:p>
          <a:p>
            <a:pPr>
              <a:defRPr/>
            </a:pPr>
            <a:endParaRPr lang="en-US" b="1" dirty="0">
              <a:cs typeface="+mn-cs"/>
            </a:endParaRPr>
          </a:p>
        </p:txBody>
      </p:sp>
    </p:spTree>
    <p:extLst>
      <p:ext uri="{BB962C8B-B14F-4D97-AF65-F5344CB8AC3E}">
        <p14:creationId xmlns:p14="http://schemas.microsoft.com/office/powerpoint/2010/main" val="776148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base" latinLnBrk="0" hangingPunct="1">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A2B018A-536A-4E95-B27E-3171BA8DAA5E}" type="slidenum">
              <a:rPr lang="en-US" smtClean="0"/>
              <a:pPr/>
              <a:t>16</a:t>
            </a:fld>
            <a:endParaRPr lang="en-US"/>
          </a:p>
        </p:txBody>
      </p:sp>
    </p:spTree>
    <p:extLst>
      <p:ext uri="{BB962C8B-B14F-4D97-AF65-F5344CB8AC3E}">
        <p14:creationId xmlns:p14="http://schemas.microsoft.com/office/powerpoint/2010/main" val="127750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2B018A-536A-4E95-B27E-3171BA8DAA5E}" type="slidenum">
              <a:rPr lang="en-US" smtClean="0"/>
              <a:pPr/>
              <a:t>20</a:t>
            </a:fld>
            <a:endParaRPr lang="en-US"/>
          </a:p>
        </p:txBody>
      </p:sp>
    </p:spTree>
    <p:extLst>
      <p:ext uri="{BB962C8B-B14F-4D97-AF65-F5344CB8AC3E}">
        <p14:creationId xmlns:p14="http://schemas.microsoft.com/office/powerpoint/2010/main" val="11432947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2B018A-536A-4E95-B27E-3171BA8DAA5E}" type="slidenum">
              <a:rPr lang="en-US" smtClean="0"/>
              <a:pPr/>
              <a:t>22</a:t>
            </a:fld>
            <a:endParaRPr lang="en-US"/>
          </a:p>
        </p:txBody>
      </p:sp>
    </p:spTree>
    <p:extLst>
      <p:ext uri="{BB962C8B-B14F-4D97-AF65-F5344CB8AC3E}">
        <p14:creationId xmlns:p14="http://schemas.microsoft.com/office/powerpoint/2010/main" val="20884923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2B018A-536A-4E95-B27E-3171BA8DAA5E}" type="slidenum">
              <a:rPr lang="en-US" smtClean="0"/>
              <a:pPr/>
              <a:t>27</a:t>
            </a:fld>
            <a:endParaRPr lang="en-US"/>
          </a:p>
        </p:txBody>
      </p:sp>
    </p:spTree>
    <p:extLst>
      <p:ext uri="{BB962C8B-B14F-4D97-AF65-F5344CB8AC3E}">
        <p14:creationId xmlns:p14="http://schemas.microsoft.com/office/powerpoint/2010/main" val="1695675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2B018A-536A-4E95-B27E-3171BA8DAA5E}" type="slidenum">
              <a:rPr lang="en-US" smtClean="0"/>
              <a:pPr/>
              <a:t>7</a:t>
            </a:fld>
            <a:endParaRPr lang="en-US"/>
          </a:p>
        </p:txBody>
      </p:sp>
    </p:spTree>
    <p:extLst>
      <p:ext uri="{BB962C8B-B14F-4D97-AF65-F5344CB8AC3E}">
        <p14:creationId xmlns:p14="http://schemas.microsoft.com/office/powerpoint/2010/main" val="2053377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2B018A-536A-4E95-B27E-3171BA8DAA5E}" type="slidenum">
              <a:rPr lang="en-US" smtClean="0"/>
              <a:pPr/>
              <a:t>8</a:t>
            </a:fld>
            <a:endParaRPr lang="en-US"/>
          </a:p>
        </p:txBody>
      </p:sp>
    </p:spTree>
    <p:extLst>
      <p:ext uri="{BB962C8B-B14F-4D97-AF65-F5344CB8AC3E}">
        <p14:creationId xmlns:p14="http://schemas.microsoft.com/office/powerpoint/2010/main" val="1589544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2B018A-536A-4E95-B27E-3171BA8DAA5E}" type="slidenum">
              <a:rPr lang="en-US" smtClean="0"/>
              <a:pPr/>
              <a:t>9</a:t>
            </a:fld>
            <a:endParaRPr lang="en-US"/>
          </a:p>
        </p:txBody>
      </p:sp>
    </p:spTree>
    <p:extLst>
      <p:ext uri="{BB962C8B-B14F-4D97-AF65-F5344CB8AC3E}">
        <p14:creationId xmlns:p14="http://schemas.microsoft.com/office/powerpoint/2010/main" val="167227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2B018A-536A-4E95-B27E-3171BA8DAA5E}" type="slidenum">
              <a:rPr lang="en-US" smtClean="0"/>
              <a:pPr/>
              <a:t>10</a:t>
            </a:fld>
            <a:endParaRPr lang="en-US"/>
          </a:p>
        </p:txBody>
      </p:sp>
    </p:spTree>
    <p:extLst>
      <p:ext uri="{BB962C8B-B14F-4D97-AF65-F5344CB8AC3E}">
        <p14:creationId xmlns:p14="http://schemas.microsoft.com/office/powerpoint/2010/main" val="1703948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Serializable:</a:t>
            </a:r>
            <a:r>
              <a:rPr lang="en-US" baseline="0" dirty="0"/>
              <a:t> Equivalent to some serial execution (Equivalence in terms of effects)</a:t>
            </a:r>
          </a:p>
          <a:p>
            <a:r>
              <a:rPr lang="en-US" baseline="0" dirty="0"/>
              <a:t>Two schedules are conflict-equivalent: </a:t>
            </a:r>
            <a:r>
              <a:rPr lang="en-US" b="1" baseline="0" dirty="0"/>
              <a:t>orders of conflicting actions </a:t>
            </a:r>
            <a:r>
              <a:rPr lang="en-US" baseline="0" dirty="0"/>
              <a:t>is the same between the two schedules. </a:t>
            </a:r>
          </a:p>
          <a:p>
            <a:r>
              <a:rPr lang="en-US" baseline="0" dirty="0"/>
              <a:t>Is a conflict serializable schedule also serializable if we allow only reads and updates? How about vice versa.</a:t>
            </a:r>
          </a:p>
          <a:p>
            <a:endParaRPr lang="en-US" dirty="0"/>
          </a:p>
        </p:txBody>
      </p:sp>
      <p:sp>
        <p:nvSpPr>
          <p:cNvPr id="4" name="Slide Number Placeholder 3"/>
          <p:cNvSpPr>
            <a:spLocks noGrp="1"/>
          </p:cNvSpPr>
          <p:nvPr>
            <p:ph type="sldNum" sz="quarter" idx="10"/>
          </p:nvPr>
        </p:nvSpPr>
        <p:spPr/>
        <p:txBody>
          <a:bodyPr/>
          <a:lstStyle/>
          <a:p>
            <a:fld id="{AA2B018A-536A-4E95-B27E-3171BA8DAA5E}" type="slidenum">
              <a:rPr lang="en-US" smtClean="0"/>
              <a:pPr/>
              <a:t>11</a:t>
            </a:fld>
            <a:endParaRPr lang="en-US"/>
          </a:p>
        </p:txBody>
      </p:sp>
    </p:spTree>
    <p:extLst>
      <p:ext uri="{BB962C8B-B14F-4D97-AF65-F5344CB8AC3E}">
        <p14:creationId xmlns:p14="http://schemas.microsoft.com/office/powerpoint/2010/main" val="1612848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2B018A-536A-4E95-B27E-3171BA8DAA5E}" type="slidenum">
              <a:rPr lang="en-US" smtClean="0"/>
              <a:pPr/>
              <a:t>12</a:t>
            </a:fld>
            <a:endParaRPr lang="en-US"/>
          </a:p>
        </p:txBody>
      </p:sp>
    </p:spTree>
    <p:extLst>
      <p:ext uri="{BB962C8B-B14F-4D97-AF65-F5344CB8AC3E}">
        <p14:creationId xmlns:p14="http://schemas.microsoft.com/office/powerpoint/2010/main" val="1835354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MVCC:</a:t>
            </a:r>
            <a:r>
              <a:rPr lang="en-US" baseline="0" dirty="0"/>
              <a:t> if there is an exercise that requires MVCC, we will specify which version will be used: the version that you had to implement for assignment 3, or the version discussed in the class.</a:t>
            </a:r>
          </a:p>
        </p:txBody>
      </p:sp>
      <p:sp>
        <p:nvSpPr>
          <p:cNvPr id="4" name="Slide Number Placeholder 3"/>
          <p:cNvSpPr>
            <a:spLocks noGrp="1"/>
          </p:cNvSpPr>
          <p:nvPr>
            <p:ph type="sldNum" sz="quarter" idx="10"/>
          </p:nvPr>
        </p:nvSpPr>
        <p:spPr/>
        <p:txBody>
          <a:bodyPr/>
          <a:lstStyle/>
          <a:p>
            <a:fld id="{AA2B018A-536A-4E95-B27E-3171BA8DAA5E}" type="slidenum">
              <a:rPr lang="en-US" smtClean="0"/>
              <a:pPr/>
              <a:t>13</a:t>
            </a:fld>
            <a:endParaRPr lang="en-US"/>
          </a:p>
        </p:txBody>
      </p:sp>
    </p:spTree>
    <p:extLst>
      <p:ext uri="{BB962C8B-B14F-4D97-AF65-F5344CB8AC3E}">
        <p14:creationId xmlns:p14="http://schemas.microsoft.com/office/powerpoint/2010/main" val="855973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Arial" charset="0"/>
              </a:rPr>
              <a:t>The rules to the usage of a nested transaction are as follows:</a:t>
            </a:r>
          </a:p>
          <a:p>
            <a:pPr marL="171450" indent="-171450">
              <a:buFont typeface="Arial" panose="020B0604020202020204" pitchFamily="34" charset="0"/>
              <a:buChar char="•"/>
            </a:pPr>
            <a:r>
              <a:rPr lang="en-US" sz="1200" b="0" i="0" kern="1200" dirty="0">
                <a:solidFill>
                  <a:schemeClr val="tx1"/>
                </a:solidFill>
                <a:effectLst/>
                <a:latin typeface="Arial" charset="0"/>
                <a:ea typeface="+mn-ea"/>
                <a:cs typeface="Arial" charset="0"/>
              </a:rPr>
              <a:t>While the nested (child) transaction is active, the parent transaction may not perform any operations other than to commit or abort, or to create more child transactions.</a:t>
            </a:r>
          </a:p>
          <a:p>
            <a:pPr marL="171450" indent="-171450">
              <a:buFont typeface="Arial" panose="020B0604020202020204" pitchFamily="34" charset="0"/>
              <a:buChar char="•"/>
            </a:pPr>
            <a:r>
              <a:rPr lang="en-US" sz="1200" b="0" i="0" kern="1200" dirty="0">
                <a:solidFill>
                  <a:schemeClr val="tx1"/>
                </a:solidFill>
                <a:effectLst/>
                <a:latin typeface="Arial" charset="0"/>
                <a:ea typeface="+mn-ea"/>
                <a:cs typeface="Arial" charset="0"/>
              </a:rPr>
              <a:t>Committing a nested transaction has no effect on the state of the parent transaction. The parent transaction is still uncommitted. However, the parent transaction can now see any modifications made by the child transaction. Those modifications, of course, are still hidden to all other transactions until the parent also commits.</a:t>
            </a:r>
          </a:p>
          <a:p>
            <a:pPr marL="171450" indent="-171450">
              <a:buFont typeface="Arial" panose="020B0604020202020204" pitchFamily="34" charset="0"/>
              <a:buChar char="•"/>
            </a:pPr>
            <a:r>
              <a:rPr lang="en-US" sz="1200" b="0" i="0" kern="1200" dirty="0">
                <a:solidFill>
                  <a:schemeClr val="tx1"/>
                </a:solidFill>
                <a:effectLst/>
                <a:latin typeface="Arial" charset="0"/>
                <a:ea typeface="+mn-ea"/>
                <a:cs typeface="Arial" charset="0"/>
              </a:rPr>
              <a:t>Likewise, aborting the nested transaction has no effect on the state of the parent transaction. The only result of the abort is that neither the parent nor any other transactions will see any of the container modifications performed under the protection of the nested transaction.</a:t>
            </a:r>
          </a:p>
          <a:p>
            <a:pPr marL="171450" indent="-171450">
              <a:buFont typeface="Arial" panose="020B0604020202020204" pitchFamily="34" charset="0"/>
              <a:buChar char="•"/>
            </a:pPr>
            <a:r>
              <a:rPr lang="en-US" sz="1200" b="0" i="0" kern="1200" dirty="0">
                <a:solidFill>
                  <a:schemeClr val="tx1"/>
                </a:solidFill>
                <a:effectLst/>
                <a:latin typeface="Arial" charset="0"/>
                <a:ea typeface="+mn-ea"/>
                <a:cs typeface="Arial" charset="0"/>
              </a:rPr>
              <a:t>If the parent transaction commits or aborts while it has active children, the child transactions are resolved in the same way as the parent. That is, if the parent aborts, then the child transactions abort as well. If the parent commits, then whatever modifications have been performed by the child transactions are also committed.</a:t>
            </a:r>
          </a:p>
          <a:p>
            <a:pPr marL="171450" indent="-171450">
              <a:buFont typeface="Arial" panose="020B0604020202020204" pitchFamily="34" charset="0"/>
              <a:buChar char="•"/>
            </a:pPr>
            <a:r>
              <a:rPr lang="en-US" sz="1200" b="0" i="0" kern="1200" dirty="0">
                <a:solidFill>
                  <a:schemeClr val="tx1"/>
                </a:solidFill>
                <a:effectLst/>
                <a:latin typeface="Arial" charset="0"/>
                <a:ea typeface="+mn-ea"/>
                <a:cs typeface="Arial" charset="0"/>
              </a:rPr>
              <a:t>The locks held by a nested transaction are not released when that transaction commits. Rather, they are now held by the parent transaction until such a time as that parent commits.</a:t>
            </a:r>
          </a:p>
          <a:p>
            <a:pPr marL="171450" indent="-171450">
              <a:buFont typeface="Arial" panose="020B0604020202020204" pitchFamily="34" charset="0"/>
              <a:buChar char="•"/>
            </a:pPr>
            <a:r>
              <a:rPr lang="en-US" sz="1200" b="0" i="0" kern="1200" dirty="0">
                <a:solidFill>
                  <a:schemeClr val="tx1"/>
                </a:solidFill>
                <a:effectLst/>
                <a:latin typeface="Arial" charset="0"/>
                <a:ea typeface="+mn-ea"/>
                <a:cs typeface="Arial" charset="0"/>
              </a:rPr>
              <a:t>Any container modifications performed by the nested transaction are not visible outside of the larger encompassing transaction until such a time as that parent transaction is </a:t>
            </a:r>
            <a:r>
              <a:rPr lang="en-US" sz="1200" b="0" i="0" kern="1200">
                <a:solidFill>
                  <a:schemeClr val="tx1"/>
                </a:solidFill>
                <a:effectLst/>
                <a:latin typeface="Arial" charset="0"/>
                <a:ea typeface="+mn-ea"/>
                <a:cs typeface="Arial" charset="0"/>
              </a:rPr>
              <a:t>committed.</a:t>
            </a:r>
          </a:p>
          <a:p>
            <a:pPr marL="171450" indent="-171450">
              <a:buFont typeface="Arial" panose="020B0604020202020204" pitchFamily="34" charset="0"/>
              <a:buChar char="•"/>
            </a:pPr>
            <a:r>
              <a:rPr lang="en-US" sz="1200" b="0" i="0" kern="1200">
                <a:solidFill>
                  <a:schemeClr val="tx1"/>
                </a:solidFill>
                <a:effectLst/>
                <a:latin typeface="Arial" charset="0"/>
                <a:ea typeface="+mn-ea"/>
                <a:cs typeface="Arial" charset="0"/>
              </a:rPr>
              <a:t>The </a:t>
            </a:r>
            <a:r>
              <a:rPr lang="en-US" sz="1200" b="0" i="0" kern="1200" dirty="0">
                <a:solidFill>
                  <a:schemeClr val="tx1"/>
                </a:solidFill>
                <a:effectLst/>
                <a:latin typeface="Arial" charset="0"/>
                <a:ea typeface="+mn-ea"/>
                <a:cs typeface="Arial" charset="0"/>
              </a:rPr>
              <a:t>depth of the nesting that you can achieve with nested transaction is limited only by memory.</a:t>
            </a:r>
          </a:p>
          <a:p>
            <a:endParaRPr lang="en-US" dirty="0"/>
          </a:p>
        </p:txBody>
      </p:sp>
      <p:sp>
        <p:nvSpPr>
          <p:cNvPr id="4" name="Slide Number Placeholder 3"/>
          <p:cNvSpPr>
            <a:spLocks noGrp="1"/>
          </p:cNvSpPr>
          <p:nvPr>
            <p:ph type="sldNum" sz="quarter" idx="10"/>
          </p:nvPr>
        </p:nvSpPr>
        <p:spPr/>
        <p:txBody>
          <a:bodyPr/>
          <a:lstStyle/>
          <a:p>
            <a:fld id="{AA2B018A-536A-4E95-B27E-3171BA8DAA5E}" type="slidenum">
              <a:rPr lang="en-US" smtClean="0"/>
              <a:pPr/>
              <a:t>14</a:t>
            </a:fld>
            <a:endParaRPr lang="en-US"/>
          </a:p>
        </p:txBody>
      </p:sp>
    </p:spTree>
    <p:extLst>
      <p:ext uri="{BB962C8B-B14F-4D97-AF65-F5344CB8AC3E}">
        <p14:creationId xmlns:p14="http://schemas.microsoft.com/office/powerpoint/2010/main" val="5201243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13315" name="Rectangle 3"/>
          <p:cNvSpPr>
            <a:spLocks noGrp="1" noChangeArrowheads="1"/>
          </p:cNvSpPr>
          <p:nvPr>
            <p:ph type="subTitle" idx="1"/>
          </p:nvPr>
        </p:nvSpPr>
        <p:spPr>
          <a:xfrm>
            <a:off x="685800" y="3886200"/>
            <a:ext cx="7772400" cy="1752600"/>
          </a:xfrm>
        </p:spPr>
        <p:txBody>
          <a:bodyPr/>
          <a:lstStyle>
            <a:lvl1pPr marL="0" indent="0">
              <a:buFontTx/>
              <a:buNone/>
              <a:defRPr/>
            </a:lvl1pPr>
          </a:lstStyle>
          <a:p>
            <a:r>
              <a:rPr lang="en-US"/>
              <a:t>Click to edit Master subtitle style</a:t>
            </a:r>
          </a:p>
        </p:txBody>
      </p:sp>
      <p:grpSp>
        <p:nvGrpSpPr>
          <p:cNvPr id="13319" name="Group 7"/>
          <p:cNvGrpSpPr>
            <a:grpSpLocks noChangeAspect="1"/>
          </p:cNvGrpSpPr>
          <p:nvPr/>
        </p:nvGrpSpPr>
        <p:grpSpPr bwMode="auto">
          <a:xfrm>
            <a:off x="7162800" y="6096000"/>
            <a:ext cx="1590675" cy="457200"/>
            <a:chOff x="3269" y="1445"/>
            <a:chExt cx="1680" cy="482"/>
          </a:xfrm>
        </p:grpSpPr>
        <p:sp>
          <p:nvSpPr>
            <p:cNvPr id="13320" name="Rectangle 8"/>
            <p:cNvSpPr>
              <a:spLocks noChangeAspect="1" noChangeArrowheads="1"/>
            </p:cNvSpPr>
            <p:nvPr userDrawn="1"/>
          </p:nvSpPr>
          <p:spPr bwMode="auto">
            <a:xfrm>
              <a:off x="3269" y="1445"/>
              <a:ext cx="1680" cy="480"/>
            </a:xfrm>
            <a:prstGeom prst="rect">
              <a:avLst/>
            </a:prstGeom>
            <a:solidFill>
              <a:srgbClr val="FFFFFF"/>
            </a:solidFill>
            <a:ln w="9525">
              <a:noFill/>
              <a:miter lim="800000"/>
              <a:headEnd/>
              <a:tailEnd/>
            </a:ln>
          </p:spPr>
          <p:txBody>
            <a:bodyPr/>
            <a:lstStyle/>
            <a:p>
              <a:endParaRPr lang="en-US"/>
            </a:p>
          </p:txBody>
        </p:sp>
        <p:sp>
          <p:nvSpPr>
            <p:cNvPr id="13321" name="Freeform 9"/>
            <p:cNvSpPr>
              <a:spLocks noChangeAspect="1"/>
            </p:cNvSpPr>
            <p:nvPr userDrawn="1"/>
          </p:nvSpPr>
          <p:spPr bwMode="auto">
            <a:xfrm>
              <a:off x="3269" y="1445"/>
              <a:ext cx="545" cy="480"/>
            </a:xfrm>
            <a:custGeom>
              <a:avLst/>
              <a:gdLst/>
              <a:ahLst/>
              <a:cxnLst>
                <a:cxn ang="0">
                  <a:pos x="0" y="0"/>
                </a:cxn>
                <a:cxn ang="0">
                  <a:pos x="545" y="0"/>
                </a:cxn>
                <a:cxn ang="0">
                  <a:pos x="530" y="35"/>
                </a:cxn>
                <a:cxn ang="0">
                  <a:pos x="515" y="70"/>
                </a:cxn>
                <a:cxn ang="0">
                  <a:pos x="505" y="103"/>
                </a:cxn>
                <a:cxn ang="0">
                  <a:pos x="496" y="134"/>
                </a:cxn>
                <a:cxn ang="0">
                  <a:pos x="490" y="166"/>
                </a:cxn>
                <a:cxn ang="0">
                  <a:pos x="485" y="196"/>
                </a:cxn>
                <a:cxn ang="0">
                  <a:pos x="482" y="224"/>
                </a:cxn>
                <a:cxn ang="0">
                  <a:pos x="482" y="251"/>
                </a:cxn>
                <a:cxn ang="0">
                  <a:pos x="482" y="277"/>
                </a:cxn>
                <a:cxn ang="0">
                  <a:pos x="485" y="302"/>
                </a:cxn>
                <a:cxn ang="0">
                  <a:pos x="488" y="325"/>
                </a:cxn>
                <a:cxn ang="0">
                  <a:pos x="491" y="347"/>
                </a:cxn>
                <a:cxn ang="0">
                  <a:pos x="496" y="368"/>
                </a:cxn>
                <a:cxn ang="0">
                  <a:pos x="502" y="387"/>
                </a:cxn>
                <a:cxn ang="0">
                  <a:pos x="508" y="404"/>
                </a:cxn>
                <a:cxn ang="0">
                  <a:pos x="514" y="419"/>
                </a:cxn>
                <a:cxn ang="0">
                  <a:pos x="520" y="433"/>
                </a:cxn>
                <a:cxn ang="0">
                  <a:pos x="526" y="446"/>
                </a:cxn>
                <a:cxn ang="0">
                  <a:pos x="530" y="456"/>
                </a:cxn>
                <a:cxn ang="0">
                  <a:pos x="536" y="465"/>
                </a:cxn>
                <a:cxn ang="0">
                  <a:pos x="539" y="472"/>
                </a:cxn>
                <a:cxn ang="0">
                  <a:pos x="545" y="479"/>
                </a:cxn>
                <a:cxn ang="0">
                  <a:pos x="545" y="480"/>
                </a:cxn>
                <a:cxn ang="0">
                  <a:pos x="0" y="480"/>
                </a:cxn>
                <a:cxn ang="0">
                  <a:pos x="0" y="0"/>
                </a:cxn>
              </a:cxnLst>
              <a:rect l="0" t="0" r="r" b="b"/>
              <a:pathLst>
                <a:path w="545" h="480">
                  <a:moveTo>
                    <a:pt x="0" y="0"/>
                  </a:moveTo>
                  <a:lnTo>
                    <a:pt x="545" y="0"/>
                  </a:lnTo>
                  <a:lnTo>
                    <a:pt x="530" y="35"/>
                  </a:lnTo>
                  <a:lnTo>
                    <a:pt x="515" y="70"/>
                  </a:lnTo>
                  <a:lnTo>
                    <a:pt x="505" y="103"/>
                  </a:lnTo>
                  <a:lnTo>
                    <a:pt x="496" y="134"/>
                  </a:lnTo>
                  <a:lnTo>
                    <a:pt x="490" y="166"/>
                  </a:lnTo>
                  <a:lnTo>
                    <a:pt x="485" y="196"/>
                  </a:lnTo>
                  <a:lnTo>
                    <a:pt x="482" y="224"/>
                  </a:lnTo>
                  <a:lnTo>
                    <a:pt x="482" y="251"/>
                  </a:lnTo>
                  <a:lnTo>
                    <a:pt x="482" y="277"/>
                  </a:lnTo>
                  <a:lnTo>
                    <a:pt x="485" y="302"/>
                  </a:lnTo>
                  <a:lnTo>
                    <a:pt x="488" y="325"/>
                  </a:lnTo>
                  <a:lnTo>
                    <a:pt x="491" y="347"/>
                  </a:lnTo>
                  <a:lnTo>
                    <a:pt x="496" y="368"/>
                  </a:lnTo>
                  <a:lnTo>
                    <a:pt x="502" y="387"/>
                  </a:lnTo>
                  <a:lnTo>
                    <a:pt x="508" y="404"/>
                  </a:lnTo>
                  <a:lnTo>
                    <a:pt x="514" y="419"/>
                  </a:lnTo>
                  <a:lnTo>
                    <a:pt x="520" y="433"/>
                  </a:lnTo>
                  <a:lnTo>
                    <a:pt x="526" y="446"/>
                  </a:lnTo>
                  <a:lnTo>
                    <a:pt x="530" y="456"/>
                  </a:lnTo>
                  <a:lnTo>
                    <a:pt x="536" y="465"/>
                  </a:lnTo>
                  <a:lnTo>
                    <a:pt x="539" y="472"/>
                  </a:lnTo>
                  <a:lnTo>
                    <a:pt x="545" y="479"/>
                  </a:lnTo>
                  <a:lnTo>
                    <a:pt x="545" y="480"/>
                  </a:lnTo>
                  <a:lnTo>
                    <a:pt x="0" y="480"/>
                  </a:lnTo>
                  <a:lnTo>
                    <a:pt x="0" y="0"/>
                  </a:lnTo>
                  <a:close/>
                </a:path>
              </a:pathLst>
            </a:custGeom>
            <a:solidFill>
              <a:srgbClr val="963237"/>
            </a:solidFill>
            <a:ln w="9525">
              <a:noFill/>
              <a:round/>
              <a:headEnd/>
              <a:tailEnd/>
            </a:ln>
          </p:spPr>
          <p:txBody>
            <a:bodyPr/>
            <a:lstStyle/>
            <a:p>
              <a:endParaRPr lang="en-US"/>
            </a:p>
          </p:txBody>
        </p:sp>
        <p:sp>
          <p:nvSpPr>
            <p:cNvPr id="13322" name="Freeform 10"/>
            <p:cNvSpPr>
              <a:spLocks noChangeAspect="1"/>
            </p:cNvSpPr>
            <p:nvPr userDrawn="1"/>
          </p:nvSpPr>
          <p:spPr bwMode="auto">
            <a:xfrm>
              <a:off x="4397" y="1445"/>
              <a:ext cx="552" cy="480"/>
            </a:xfrm>
            <a:custGeom>
              <a:avLst/>
              <a:gdLst/>
              <a:ahLst/>
              <a:cxnLst>
                <a:cxn ang="0">
                  <a:pos x="0" y="0"/>
                </a:cxn>
                <a:cxn ang="0">
                  <a:pos x="552" y="0"/>
                </a:cxn>
                <a:cxn ang="0">
                  <a:pos x="551" y="480"/>
                </a:cxn>
                <a:cxn ang="0">
                  <a:pos x="67" y="480"/>
                </a:cxn>
                <a:cxn ang="0">
                  <a:pos x="51" y="454"/>
                </a:cxn>
                <a:cxn ang="0">
                  <a:pos x="39" y="428"/>
                </a:cxn>
                <a:cxn ang="0">
                  <a:pos x="28" y="404"/>
                </a:cxn>
                <a:cxn ang="0">
                  <a:pos x="20" y="381"/>
                </a:cxn>
                <a:cxn ang="0">
                  <a:pos x="13" y="358"/>
                </a:cxn>
                <a:cxn ang="0">
                  <a:pos x="8" y="338"/>
                </a:cxn>
                <a:cxn ang="0">
                  <a:pos x="5" y="320"/>
                </a:cxn>
                <a:cxn ang="0">
                  <a:pos x="2" y="303"/>
                </a:cxn>
                <a:cxn ang="0">
                  <a:pos x="1" y="290"/>
                </a:cxn>
                <a:cxn ang="0">
                  <a:pos x="0" y="278"/>
                </a:cxn>
                <a:cxn ang="0">
                  <a:pos x="0" y="0"/>
                </a:cxn>
              </a:cxnLst>
              <a:rect l="0" t="0" r="r" b="b"/>
              <a:pathLst>
                <a:path w="552" h="480">
                  <a:moveTo>
                    <a:pt x="0" y="0"/>
                  </a:moveTo>
                  <a:lnTo>
                    <a:pt x="552" y="0"/>
                  </a:lnTo>
                  <a:lnTo>
                    <a:pt x="551" y="480"/>
                  </a:lnTo>
                  <a:lnTo>
                    <a:pt x="67" y="480"/>
                  </a:lnTo>
                  <a:lnTo>
                    <a:pt x="51" y="454"/>
                  </a:lnTo>
                  <a:lnTo>
                    <a:pt x="39" y="428"/>
                  </a:lnTo>
                  <a:lnTo>
                    <a:pt x="28" y="404"/>
                  </a:lnTo>
                  <a:lnTo>
                    <a:pt x="20" y="381"/>
                  </a:lnTo>
                  <a:lnTo>
                    <a:pt x="13" y="358"/>
                  </a:lnTo>
                  <a:lnTo>
                    <a:pt x="8" y="338"/>
                  </a:lnTo>
                  <a:lnTo>
                    <a:pt x="5" y="320"/>
                  </a:lnTo>
                  <a:lnTo>
                    <a:pt x="2" y="303"/>
                  </a:lnTo>
                  <a:lnTo>
                    <a:pt x="1" y="290"/>
                  </a:lnTo>
                  <a:lnTo>
                    <a:pt x="0" y="278"/>
                  </a:lnTo>
                  <a:lnTo>
                    <a:pt x="0" y="0"/>
                  </a:lnTo>
                  <a:close/>
                </a:path>
              </a:pathLst>
            </a:custGeom>
            <a:solidFill>
              <a:srgbClr val="963237"/>
            </a:solidFill>
            <a:ln w="9525">
              <a:noFill/>
              <a:round/>
              <a:headEnd/>
              <a:tailEnd/>
            </a:ln>
          </p:spPr>
          <p:txBody>
            <a:bodyPr/>
            <a:lstStyle/>
            <a:p>
              <a:endParaRPr lang="en-US"/>
            </a:p>
          </p:txBody>
        </p:sp>
        <p:sp>
          <p:nvSpPr>
            <p:cNvPr id="13323" name="Freeform 11"/>
            <p:cNvSpPr>
              <a:spLocks noChangeAspect="1"/>
            </p:cNvSpPr>
            <p:nvPr userDrawn="1"/>
          </p:nvSpPr>
          <p:spPr bwMode="auto">
            <a:xfrm>
              <a:off x="3797" y="1445"/>
              <a:ext cx="121" cy="482"/>
            </a:xfrm>
            <a:custGeom>
              <a:avLst/>
              <a:gdLst/>
              <a:ahLst/>
              <a:cxnLst>
                <a:cxn ang="0">
                  <a:pos x="63" y="0"/>
                </a:cxn>
                <a:cxn ang="0">
                  <a:pos x="121" y="0"/>
                </a:cxn>
                <a:cxn ang="0">
                  <a:pos x="120" y="2"/>
                </a:cxn>
                <a:cxn ang="0">
                  <a:pos x="118" y="4"/>
                </a:cxn>
                <a:cxn ang="0">
                  <a:pos x="115" y="11"/>
                </a:cxn>
                <a:cxn ang="0">
                  <a:pos x="111" y="18"/>
                </a:cxn>
                <a:cxn ang="0">
                  <a:pos x="106" y="29"/>
                </a:cxn>
                <a:cxn ang="0">
                  <a:pos x="101" y="41"/>
                </a:cxn>
                <a:cxn ang="0">
                  <a:pos x="95" y="54"/>
                </a:cxn>
                <a:cxn ang="0">
                  <a:pos x="89" y="68"/>
                </a:cxn>
                <a:cxn ang="0">
                  <a:pos x="84" y="84"/>
                </a:cxn>
                <a:cxn ang="0">
                  <a:pos x="78" y="101"/>
                </a:cxn>
                <a:cxn ang="0">
                  <a:pos x="72" y="118"/>
                </a:cxn>
                <a:cxn ang="0">
                  <a:pos x="67" y="137"/>
                </a:cxn>
                <a:cxn ang="0">
                  <a:pos x="63" y="156"/>
                </a:cxn>
                <a:cxn ang="0">
                  <a:pos x="60" y="175"/>
                </a:cxn>
                <a:cxn ang="0">
                  <a:pos x="58" y="194"/>
                </a:cxn>
                <a:cxn ang="0">
                  <a:pos x="56" y="213"/>
                </a:cxn>
                <a:cxn ang="0">
                  <a:pos x="114" y="213"/>
                </a:cxn>
                <a:cxn ang="0">
                  <a:pos x="114" y="263"/>
                </a:cxn>
                <a:cxn ang="0">
                  <a:pos x="54" y="263"/>
                </a:cxn>
                <a:cxn ang="0">
                  <a:pos x="54" y="279"/>
                </a:cxn>
                <a:cxn ang="0">
                  <a:pos x="55" y="291"/>
                </a:cxn>
                <a:cxn ang="0">
                  <a:pos x="56" y="304"/>
                </a:cxn>
                <a:cxn ang="0">
                  <a:pos x="59" y="321"/>
                </a:cxn>
                <a:cxn ang="0">
                  <a:pos x="63" y="339"/>
                </a:cxn>
                <a:cxn ang="0">
                  <a:pos x="67" y="359"/>
                </a:cxn>
                <a:cxn ang="0">
                  <a:pos x="74" y="382"/>
                </a:cxn>
                <a:cxn ang="0">
                  <a:pos x="82" y="405"/>
                </a:cxn>
                <a:cxn ang="0">
                  <a:pos x="93" y="430"/>
                </a:cxn>
                <a:cxn ang="0">
                  <a:pos x="105" y="456"/>
                </a:cxn>
                <a:cxn ang="0">
                  <a:pos x="121" y="482"/>
                </a:cxn>
                <a:cxn ang="0">
                  <a:pos x="63" y="482"/>
                </a:cxn>
                <a:cxn ang="0">
                  <a:pos x="62" y="481"/>
                </a:cxn>
                <a:cxn ang="0">
                  <a:pos x="57" y="473"/>
                </a:cxn>
                <a:cxn ang="0">
                  <a:pos x="53" y="466"/>
                </a:cxn>
                <a:cxn ang="0">
                  <a:pos x="48" y="458"/>
                </a:cxn>
                <a:cxn ang="0">
                  <a:pos x="43" y="447"/>
                </a:cxn>
                <a:cxn ang="0">
                  <a:pos x="37" y="435"/>
                </a:cxn>
                <a:cxn ang="0">
                  <a:pos x="31" y="421"/>
                </a:cxn>
                <a:cxn ang="0">
                  <a:pos x="26" y="404"/>
                </a:cxn>
                <a:cxn ang="0">
                  <a:pos x="20" y="387"/>
                </a:cxn>
                <a:cxn ang="0">
                  <a:pos x="15" y="368"/>
                </a:cxn>
                <a:cxn ang="0">
                  <a:pos x="10" y="348"/>
                </a:cxn>
                <a:cxn ang="0">
                  <a:pos x="6" y="326"/>
                </a:cxn>
                <a:cxn ang="0">
                  <a:pos x="3" y="303"/>
                </a:cxn>
                <a:cxn ang="0">
                  <a:pos x="1" y="279"/>
                </a:cxn>
                <a:cxn ang="0">
                  <a:pos x="0" y="252"/>
                </a:cxn>
                <a:cxn ang="0">
                  <a:pos x="1" y="224"/>
                </a:cxn>
                <a:cxn ang="0">
                  <a:pos x="4" y="196"/>
                </a:cxn>
                <a:cxn ang="0">
                  <a:pos x="8" y="166"/>
                </a:cxn>
                <a:cxn ang="0">
                  <a:pos x="14" y="134"/>
                </a:cxn>
                <a:cxn ang="0">
                  <a:pos x="23" y="103"/>
                </a:cxn>
                <a:cxn ang="0">
                  <a:pos x="33" y="70"/>
                </a:cxn>
                <a:cxn ang="0">
                  <a:pos x="47" y="35"/>
                </a:cxn>
                <a:cxn ang="0">
                  <a:pos x="63" y="0"/>
                </a:cxn>
              </a:cxnLst>
              <a:rect l="0" t="0" r="r" b="b"/>
              <a:pathLst>
                <a:path w="121" h="482">
                  <a:moveTo>
                    <a:pt x="63" y="0"/>
                  </a:moveTo>
                  <a:lnTo>
                    <a:pt x="121" y="0"/>
                  </a:lnTo>
                  <a:lnTo>
                    <a:pt x="120" y="2"/>
                  </a:lnTo>
                  <a:lnTo>
                    <a:pt x="118" y="4"/>
                  </a:lnTo>
                  <a:lnTo>
                    <a:pt x="115" y="11"/>
                  </a:lnTo>
                  <a:lnTo>
                    <a:pt x="111" y="18"/>
                  </a:lnTo>
                  <a:lnTo>
                    <a:pt x="106" y="29"/>
                  </a:lnTo>
                  <a:lnTo>
                    <a:pt x="101" y="41"/>
                  </a:lnTo>
                  <a:lnTo>
                    <a:pt x="95" y="54"/>
                  </a:lnTo>
                  <a:lnTo>
                    <a:pt x="89" y="68"/>
                  </a:lnTo>
                  <a:lnTo>
                    <a:pt x="84" y="84"/>
                  </a:lnTo>
                  <a:lnTo>
                    <a:pt x="78" y="101"/>
                  </a:lnTo>
                  <a:lnTo>
                    <a:pt x="72" y="118"/>
                  </a:lnTo>
                  <a:lnTo>
                    <a:pt x="67" y="137"/>
                  </a:lnTo>
                  <a:lnTo>
                    <a:pt x="63" y="156"/>
                  </a:lnTo>
                  <a:lnTo>
                    <a:pt x="60" y="175"/>
                  </a:lnTo>
                  <a:lnTo>
                    <a:pt x="58" y="194"/>
                  </a:lnTo>
                  <a:lnTo>
                    <a:pt x="56" y="213"/>
                  </a:lnTo>
                  <a:lnTo>
                    <a:pt x="114" y="213"/>
                  </a:lnTo>
                  <a:lnTo>
                    <a:pt x="114" y="263"/>
                  </a:lnTo>
                  <a:lnTo>
                    <a:pt x="54" y="263"/>
                  </a:lnTo>
                  <a:lnTo>
                    <a:pt x="54" y="279"/>
                  </a:lnTo>
                  <a:lnTo>
                    <a:pt x="55" y="291"/>
                  </a:lnTo>
                  <a:lnTo>
                    <a:pt x="56" y="304"/>
                  </a:lnTo>
                  <a:lnTo>
                    <a:pt x="59" y="321"/>
                  </a:lnTo>
                  <a:lnTo>
                    <a:pt x="63" y="339"/>
                  </a:lnTo>
                  <a:lnTo>
                    <a:pt x="67" y="359"/>
                  </a:lnTo>
                  <a:lnTo>
                    <a:pt x="74" y="382"/>
                  </a:lnTo>
                  <a:lnTo>
                    <a:pt x="82" y="405"/>
                  </a:lnTo>
                  <a:lnTo>
                    <a:pt x="93" y="430"/>
                  </a:lnTo>
                  <a:lnTo>
                    <a:pt x="105" y="456"/>
                  </a:lnTo>
                  <a:lnTo>
                    <a:pt x="121" y="482"/>
                  </a:lnTo>
                  <a:lnTo>
                    <a:pt x="63" y="482"/>
                  </a:lnTo>
                  <a:lnTo>
                    <a:pt x="62" y="481"/>
                  </a:lnTo>
                  <a:lnTo>
                    <a:pt x="57" y="473"/>
                  </a:lnTo>
                  <a:lnTo>
                    <a:pt x="53" y="466"/>
                  </a:lnTo>
                  <a:lnTo>
                    <a:pt x="48" y="458"/>
                  </a:lnTo>
                  <a:lnTo>
                    <a:pt x="43" y="447"/>
                  </a:lnTo>
                  <a:lnTo>
                    <a:pt x="37" y="435"/>
                  </a:lnTo>
                  <a:lnTo>
                    <a:pt x="31" y="421"/>
                  </a:lnTo>
                  <a:lnTo>
                    <a:pt x="26" y="404"/>
                  </a:lnTo>
                  <a:lnTo>
                    <a:pt x="20" y="387"/>
                  </a:lnTo>
                  <a:lnTo>
                    <a:pt x="15" y="368"/>
                  </a:lnTo>
                  <a:lnTo>
                    <a:pt x="10" y="348"/>
                  </a:lnTo>
                  <a:lnTo>
                    <a:pt x="6" y="326"/>
                  </a:lnTo>
                  <a:lnTo>
                    <a:pt x="3" y="303"/>
                  </a:lnTo>
                  <a:lnTo>
                    <a:pt x="1" y="279"/>
                  </a:lnTo>
                  <a:lnTo>
                    <a:pt x="0" y="252"/>
                  </a:lnTo>
                  <a:lnTo>
                    <a:pt x="1" y="224"/>
                  </a:lnTo>
                  <a:lnTo>
                    <a:pt x="4" y="196"/>
                  </a:lnTo>
                  <a:lnTo>
                    <a:pt x="8" y="166"/>
                  </a:lnTo>
                  <a:lnTo>
                    <a:pt x="14" y="134"/>
                  </a:lnTo>
                  <a:lnTo>
                    <a:pt x="23" y="103"/>
                  </a:lnTo>
                  <a:lnTo>
                    <a:pt x="33" y="70"/>
                  </a:lnTo>
                  <a:lnTo>
                    <a:pt x="47" y="35"/>
                  </a:lnTo>
                  <a:lnTo>
                    <a:pt x="63" y="0"/>
                  </a:lnTo>
                  <a:close/>
                </a:path>
              </a:pathLst>
            </a:custGeom>
            <a:solidFill>
              <a:srgbClr val="000000"/>
            </a:solidFill>
            <a:ln w="9525">
              <a:noFill/>
              <a:round/>
              <a:headEnd/>
              <a:tailEnd/>
            </a:ln>
          </p:spPr>
          <p:txBody>
            <a:bodyPr/>
            <a:lstStyle/>
            <a:p>
              <a:endParaRPr lang="en-US"/>
            </a:p>
          </p:txBody>
        </p:sp>
        <p:sp>
          <p:nvSpPr>
            <p:cNvPr id="13324" name="Freeform 12"/>
            <p:cNvSpPr>
              <a:spLocks noChangeAspect="1"/>
            </p:cNvSpPr>
            <p:nvPr userDrawn="1"/>
          </p:nvSpPr>
          <p:spPr bwMode="auto">
            <a:xfrm>
              <a:off x="4157" y="1445"/>
              <a:ext cx="120" cy="482"/>
            </a:xfrm>
            <a:custGeom>
              <a:avLst/>
              <a:gdLst/>
              <a:ahLst/>
              <a:cxnLst>
                <a:cxn ang="0">
                  <a:pos x="62" y="0"/>
                </a:cxn>
                <a:cxn ang="0">
                  <a:pos x="120" y="0"/>
                </a:cxn>
                <a:cxn ang="0">
                  <a:pos x="119" y="2"/>
                </a:cxn>
                <a:cxn ang="0">
                  <a:pos x="117" y="4"/>
                </a:cxn>
                <a:cxn ang="0">
                  <a:pos x="114" y="11"/>
                </a:cxn>
                <a:cxn ang="0">
                  <a:pos x="110" y="18"/>
                </a:cxn>
                <a:cxn ang="0">
                  <a:pos x="106" y="29"/>
                </a:cxn>
                <a:cxn ang="0">
                  <a:pos x="100" y="41"/>
                </a:cxn>
                <a:cxn ang="0">
                  <a:pos x="94" y="54"/>
                </a:cxn>
                <a:cxn ang="0">
                  <a:pos x="89" y="68"/>
                </a:cxn>
                <a:cxn ang="0">
                  <a:pos x="82" y="84"/>
                </a:cxn>
                <a:cxn ang="0">
                  <a:pos x="71" y="118"/>
                </a:cxn>
                <a:cxn ang="0">
                  <a:pos x="62" y="156"/>
                </a:cxn>
                <a:cxn ang="0">
                  <a:pos x="59" y="175"/>
                </a:cxn>
                <a:cxn ang="0">
                  <a:pos x="56" y="194"/>
                </a:cxn>
                <a:cxn ang="0">
                  <a:pos x="55" y="213"/>
                </a:cxn>
                <a:cxn ang="0">
                  <a:pos x="113" y="213"/>
                </a:cxn>
                <a:cxn ang="0">
                  <a:pos x="113" y="263"/>
                </a:cxn>
                <a:cxn ang="0">
                  <a:pos x="55" y="263"/>
                </a:cxn>
                <a:cxn ang="0">
                  <a:pos x="55" y="482"/>
                </a:cxn>
                <a:cxn ang="0">
                  <a:pos x="0" y="482"/>
                </a:cxn>
                <a:cxn ang="0">
                  <a:pos x="0" y="241"/>
                </a:cxn>
                <a:cxn ang="0">
                  <a:pos x="1" y="215"/>
                </a:cxn>
                <a:cxn ang="0">
                  <a:pos x="4" y="188"/>
                </a:cxn>
                <a:cxn ang="0">
                  <a:pos x="8" y="159"/>
                </a:cxn>
                <a:cxn ang="0">
                  <a:pos x="15" y="129"/>
                </a:cxn>
                <a:cxn ang="0">
                  <a:pos x="23" y="98"/>
                </a:cxn>
                <a:cxn ang="0">
                  <a:pos x="34" y="66"/>
                </a:cxn>
                <a:cxn ang="0">
                  <a:pos x="46" y="34"/>
                </a:cxn>
                <a:cxn ang="0">
                  <a:pos x="62" y="0"/>
                </a:cxn>
              </a:cxnLst>
              <a:rect l="0" t="0" r="r" b="b"/>
              <a:pathLst>
                <a:path w="120" h="482">
                  <a:moveTo>
                    <a:pt x="62" y="0"/>
                  </a:moveTo>
                  <a:lnTo>
                    <a:pt x="120" y="0"/>
                  </a:lnTo>
                  <a:lnTo>
                    <a:pt x="119" y="2"/>
                  </a:lnTo>
                  <a:lnTo>
                    <a:pt x="117" y="4"/>
                  </a:lnTo>
                  <a:lnTo>
                    <a:pt x="114" y="11"/>
                  </a:lnTo>
                  <a:lnTo>
                    <a:pt x="110" y="18"/>
                  </a:lnTo>
                  <a:lnTo>
                    <a:pt x="106" y="29"/>
                  </a:lnTo>
                  <a:lnTo>
                    <a:pt x="100" y="41"/>
                  </a:lnTo>
                  <a:lnTo>
                    <a:pt x="94" y="54"/>
                  </a:lnTo>
                  <a:lnTo>
                    <a:pt x="89" y="68"/>
                  </a:lnTo>
                  <a:lnTo>
                    <a:pt x="82" y="84"/>
                  </a:lnTo>
                  <a:lnTo>
                    <a:pt x="71" y="118"/>
                  </a:lnTo>
                  <a:lnTo>
                    <a:pt x="62" y="156"/>
                  </a:lnTo>
                  <a:lnTo>
                    <a:pt x="59" y="175"/>
                  </a:lnTo>
                  <a:lnTo>
                    <a:pt x="56" y="194"/>
                  </a:lnTo>
                  <a:lnTo>
                    <a:pt x="55" y="213"/>
                  </a:lnTo>
                  <a:lnTo>
                    <a:pt x="113" y="213"/>
                  </a:lnTo>
                  <a:lnTo>
                    <a:pt x="113" y="263"/>
                  </a:lnTo>
                  <a:lnTo>
                    <a:pt x="55" y="263"/>
                  </a:lnTo>
                  <a:lnTo>
                    <a:pt x="55" y="482"/>
                  </a:lnTo>
                  <a:lnTo>
                    <a:pt x="0" y="482"/>
                  </a:lnTo>
                  <a:lnTo>
                    <a:pt x="0" y="241"/>
                  </a:lnTo>
                  <a:lnTo>
                    <a:pt x="1" y="215"/>
                  </a:lnTo>
                  <a:lnTo>
                    <a:pt x="4" y="188"/>
                  </a:lnTo>
                  <a:lnTo>
                    <a:pt x="8" y="159"/>
                  </a:lnTo>
                  <a:lnTo>
                    <a:pt x="15" y="129"/>
                  </a:lnTo>
                  <a:lnTo>
                    <a:pt x="23" y="98"/>
                  </a:lnTo>
                  <a:lnTo>
                    <a:pt x="34" y="66"/>
                  </a:lnTo>
                  <a:lnTo>
                    <a:pt x="46" y="34"/>
                  </a:lnTo>
                  <a:lnTo>
                    <a:pt x="62" y="0"/>
                  </a:lnTo>
                  <a:close/>
                </a:path>
              </a:pathLst>
            </a:custGeom>
            <a:solidFill>
              <a:srgbClr val="000000"/>
            </a:solidFill>
            <a:ln w="9525">
              <a:noFill/>
              <a:round/>
              <a:headEnd/>
              <a:tailEnd/>
            </a:ln>
          </p:spPr>
          <p:txBody>
            <a:bodyPr/>
            <a:lstStyle/>
            <a:p>
              <a:endParaRPr lang="en-US"/>
            </a:p>
          </p:txBody>
        </p:sp>
        <p:sp>
          <p:nvSpPr>
            <p:cNvPr id="13325" name="Freeform 13"/>
            <p:cNvSpPr>
              <a:spLocks noChangeAspect="1"/>
            </p:cNvSpPr>
            <p:nvPr userDrawn="1"/>
          </p:nvSpPr>
          <p:spPr bwMode="auto">
            <a:xfrm>
              <a:off x="4300" y="1445"/>
              <a:ext cx="121" cy="482"/>
            </a:xfrm>
            <a:custGeom>
              <a:avLst/>
              <a:gdLst/>
              <a:ahLst/>
              <a:cxnLst>
                <a:cxn ang="0">
                  <a:pos x="0" y="0"/>
                </a:cxn>
                <a:cxn ang="0">
                  <a:pos x="53" y="0"/>
                </a:cxn>
                <a:cxn ang="0">
                  <a:pos x="53" y="263"/>
                </a:cxn>
                <a:cxn ang="0">
                  <a:pos x="53" y="279"/>
                </a:cxn>
                <a:cxn ang="0">
                  <a:pos x="54" y="291"/>
                </a:cxn>
                <a:cxn ang="0">
                  <a:pos x="57" y="304"/>
                </a:cxn>
                <a:cxn ang="0">
                  <a:pos x="58" y="321"/>
                </a:cxn>
                <a:cxn ang="0">
                  <a:pos x="63" y="339"/>
                </a:cxn>
                <a:cxn ang="0">
                  <a:pos x="66" y="359"/>
                </a:cxn>
                <a:cxn ang="0">
                  <a:pos x="74" y="382"/>
                </a:cxn>
                <a:cxn ang="0">
                  <a:pos x="82" y="405"/>
                </a:cxn>
                <a:cxn ang="0">
                  <a:pos x="93" y="430"/>
                </a:cxn>
                <a:cxn ang="0">
                  <a:pos x="105" y="456"/>
                </a:cxn>
                <a:cxn ang="0">
                  <a:pos x="121" y="482"/>
                </a:cxn>
                <a:cxn ang="0">
                  <a:pos x="63" y="482"/>
                </a:cxn>
                <a:cxn ang="0">
                  <a:pos x="62" y="481"/>
                </a:cxn>
                <a:cxn ang="0">
                  <a:pos x="59" y="478"/>
                </a:cxn>
                <a:cxn ang="0">
                  <a:pos x="57" y="473"/>
                </a:cxn>
                <a:cxn ang="0">
                  <a:pos x="52" y="465"/>
                </a:cxn>
                <a:cxn ang="0">
                  <a:pos x="47" y="456"/>
                </a:cxn>
                <a:cxn ang="0">
                  <a:pos x="41" y="445"/>
                </a:cxn>
                <a:cxn ang="0">
                  <a:pos x="36" y="433"/>
                </a:cxn>
                <a:cxn ang="0">
                  <a:pos x="29" y="418"/>
                </a:cxn>
                <a:cxn ang="0">
                  <a:pos x="23" y="401"/>
                </a:cxn>
                <a:cxn ang="0">
                  <a:pos x="18" y="383"/>
                </a:cxn>
                <a:cxn ang="0">
                  <a:pos x="12" y="363"/>
                </a:cxn>
                <a:cxn ang="0">
                  <a:pos x="8" y="342"/>
                </a:cxn>
                <a:cxn ang="0">
                  <a:pos x="4" y="319"/>
                </a:cxn>
                <a:cxn ang="0">
                  <a:pos x="1" y="294"/>
                </a:cxn>
                <a:cxn ang="0">
                  <a:pos x="0" y="268"/>
                </a:cxn>
                <a:cxn ang="0">
                  <a:pos x="0" y="0"/>
                </a:cxn>
              </a:cxnLst>
              <a:rect l="0" t="0" r="r" b="b"/>
              <a:pathLst>
                <a:path w="121" h="482">
                  <a:moveTo>
                    <a:pt x="0" y="0"/>
                  </a:moveTo>
                  <a:lnTo>
                    <a:pt x="53" y="0"/>
                  </a:lnTo>
                  <a:lnTo>
                    <a:pt x="53" y="263"/>
                  </a:lnTo>
                  <a:lnTo>
                    <a:pt x="53" y="279"/>
                  </a:lnTo>
                  <a:lnTo>
                    <a:pt x="54" y="291"/>
                  </a:lnTo>
                  <a:lnTo>
                    <a:pt x="57" y="304"/>
                  </a:lnTo>
                  <a:lnTo>
                    <a:pt x="58" y="321"/>
                  </a:lnTo>
                  <a:lnTo>
                    <a:pt x="63" y="339"/>
                  </a:lnTo>
                  <a:lnTo>
                    <a:pt x="66" y="359"/>
                  </a:lnTo>
                  <a:lnTo>
                    <a:pt x="74" y="382"/>
                  </a:lnTo>
                  <a:lnTo>
                    <a:pt x="82" y="405"/>
                  </a:lnTo>
                  <a:lnTo>
                    <a:pt x="93" y="430"/>
                  </a:lnTo>
                  <a:lnTo>
                    <a:pt x="105" y="456"/>
                  </a:lnTo>
                  <a:lnTo>
                    <a:pt x="121" y="482"/>
                  </a:lnTo>
                  <a:lnTo>
                    <a:pt x="63" y="482"/>
                  </a:lnTo>
                  <a:lnTo>
                    <a:pt x="62" y="481"/>
                  </a:lnTo>
                  <a:lnTo>
                    <a:pt x="59" y="478"/>
                  </a:lnTo>
                  <a:lnTo>
                    <a:pt x="57" y="473"/>
                  </a:lnTo>
                  <a:lnTo>
                    <a:pt x="52" y="465"/>
                  </a:lnTo>
                  <a:lnTo>
                    <a:pt x="47" y="456"/>
                  </a:lnTo>
                  <a:lnTo>
                    <a:pt x="41" y="445"/>
                  </a:lnTo>
                  <a:lnTo>
                    <a:pt x="36" y="433"/>
                  </a:lnTo>
                  <a:lnTo>
                    <a:pt x="29" y="418"/>
                  </a:lnTo>
                  <a:lnTo>
                    <a:pt x="23" y="401"/>
                  </a:lnTo>
                  <a:lnTo>
                    <a:pt x="18" y="383"/>
                  </a:lnTo>
                  <a:lnTo>
                    <a:pt x="12" y="363"/>
                  </a:lnTo>
                  <a:lnTo>
                    <a:pt x="8" y="342"/>
                  </a:lnTo>
                  <a:lnTo>
                    <a:pt x="4" y="319"/>
                  </a:lnTo>
                  <a:lnTo>
                    <a:pt x="1" y="294"/>
                  </a:lnTo>
                  <a:lnTo>
                    <a:pt x="0" y="268"/>
                  </a:lnTo>
                  <a:lnTo>
                    <a:pt x="0" y="0"/>
                  </a:lnTo>
                  <a:close/>
                </a:path>
              </a:pathLst>
            </a:custGeom>
            <a:solidFill>
              <a:srgbClr val="000000"/>
            </a:solidFill>
            <a:ln w="9525">
              <a:noFill/>
              <a:round/>
              <a:headEnd/>
              <a:tailEnd/>
            </a:ln>
          </p:spPr>
          <p:txBody>
            <a:bodyPr/>
            <a:lstStyle/>
            <a:p>
              <a:endParaRPr lang="en-US"/>
            </a:p>
          </p:txBody>
        </p:sp>
        <p:sp>
          <p:nvSpPr>
            <p:cNvPr id="13326" name="Rectangle 14"/>
            <p:cNvSpPr>
              <a:spLocks noChangeAspect="1" noChangeArrowheads="1"/>
            </p:cNvSpPr>
            <p:nvPr userDrawn="1"/>
          </p:nvSpPr>
          <p:spPr bwMode="auto">
            <a:xfrm>
              <a:off x="3962" y="1445"/>
              <a:ext cx="56" cy="482"/>
            </a:xfrm>
            <a:prstGeom prst="rect">
              <a:avLst/>
            </a:prstGeom>
            <a:solidFill>
              <a:srgbClr val="000000"/>
            </a:solidFill>
            <a:ln w="9525">
              <a:noFill/>
              <a:miter lim="800000"/>
              <a:headEnd/>
              <a:tailEnd/>
            </a:ln>
          </p:spPr>
          <p:txBody>
            <a:bodyPr/>
            <a:lstStyle/>
            <a:p>
              <a:endParaRPr lang="en-US"/>
            </a:p>
          </p:txBody>
        </p:sp>
        <p:sp>
          <p:nvSpPr>
            <p:cNvPr id="13327" name="Freeform 15"/>
            <p:cNvSpPr>
              <a:spLocks noChangeAspect="1"/>
            </p:cNvSpPr>
            <p:nvPr userDrawn="1"/>
          </p:nvSpPr>
          <p:spPr bwMode="auto">
            <a:xfrm>
              <a:off x="4038" y="1445"/>
              <a:ext cx="95" cy="241"/>
            </a:xfrm>
            <a:custGeom>
              <a:avLst/>
              <a:gdLst/>
              <a:ahLst/>
              <a:cxnLst>
                <a:cxn ang="0">
                  <a:pos x="0" y="0"/>
                </a:cxn>
                <a:cxn ang="0">
                  <a:pos x="57" y="0"/>
                </a:cxn>
                <a:cxn ang="0">
                  <a:pos x="70" y="23"/>
                </a:cxn>
                <a:cxn ang="0">
                  <a:pos x="81" y="45"/>
                </a:cxn>
                <a:cxn ang="0">
                  <a:pos x="88" y="66"/>
                </a:cxn>
                <a:cxn ang="0">
                  <a:pos x="93" y="87"/>
                </a:cxn>
                <a:cxn ang="0">
                  <a:pos x="94" y="106"/>
                </a:cxn>
                <a:cxn ang="0">
                  <a:pos x="95" y="125"/>
                </a:cxn>
                <a:cxn ang="0">
                  <a:pos x="94" y="143"/>
                </a:cxn>
                <a:cxn ang="0">
                  <a:pos x="92" y="161"/>
                </a:cxn>
                <a:cxn ang="0">
                  <a:pos x="87" y="177"/>
                </a:cxn>
                <a:cxn ang="0">
                  <a:pos x="82" y="191"/>
                </a:cxn>
                <a:cxn ang="0">
                  <a:pos x="77" y="204"/>
                </a:cxn>
                <a:cxn ang="0">
                  <a:pos x="73" y="214"/>
                </a:cxn>
                <a:cxn ang="0">
                  <a:pos x="68" y="224"/>
                </a:cxn>
                <a:cxn ang="0">
                  <a:pos x="63" y="232"/>
                </a:cxn>
                <a:cxn ang="0">
                  <a:pos x="61" y="237"/>
                </a:cxn>
                <a:cxn ang="0">
                  <a:pos x="58" y="240"/>
                </a:cxn>
                <a:cxn ang="0">
                  <a:pos x="57" y="241"/>
                </a:cxn>
                <a:cxn ang="0">
                  <a:pos x="0" y="241"/>
                </a:cxn>
                <a:cxn ang="0">
                  <a:pos x="13" y="221"/>
                </a:cxn>
                <a:cxn ang="0">
                  <a:pos x="23" y="202"/>
                </a:cxn>
                <a:cxn ang="0">
                  <a:pos x="31" y="182"/>
                </a:cxn>
                <a:cxn ang="0">
                  <a:pos x="36" y="163"/>
                </a:cxn>
                <a:cxn ang="0">
                  <a:pos x="39" y="143"/>
                </a:cxn>
                <a:cxn ang="0">
                  <a:pos x="40" y="124"/>
                </a:cxn>
                <a:cxn ang="0">
                  <a:pos x="39" y="107"/>
                </a:cxn>
                <a:cxn ang="0">
                  <a:pos x="37" y="91"/>
                </a:cxn>
                <a:cxn ang="0">
                  <a:pos x="34" y="75"/>
                </a:cxn>
                <a:cxn ang="0">
                  <a:pos x="29" y="61"/>
                </a:cxn>
                <a:cxn ang="0">
                  <a:pos x="25" y="48"/>
                </a:cxn>
                <a:cxn ang="0">
                  <a:pos x="20" y="36"/>
                </a:cxn>
                <a:cxn ang="0">
                  <a:pos x="15" y="26"/>
                </a:cxn>
                <a:cxn ang="0">
                  <a:pos x="10" y="17"/>
                </a:cxn>
                <a:cxn ang="0">
                  <a:pos x="6" y="10"/>
                </a:cxn>
                <a:cxn ang="0">
                  <a:pos x="3" y="4"/>
                </a:cxn>
                <a:cxn ang="0">
                  <a:pos x="1" y="2"/>
                </a:cxn>
                <a:cxn ang="0">
                  <a:pos x="0" y="0"/>
                </a:cxn>
              </a:cxnLst>
              <a:rect l="0" t="0" r="r" b="b"/>
              <a:pathLst>
                <a:path w="95" h="241">
                  <a:moveTo>
                    <a:pt x="0" y="0"/>
                  </a:moveTo>
                  <a:lnTo>
                    <a:pt x="57" y="0"/>
                  </a:lnTo>
                  <a:lnTo>
                    <a:pt x="70" y="23"/>
                  </a:lnTo>
                  <a:lnTo>
                    <a:pt x="81" y="45"/>
                  </a:lnTo>
                  <a:lnTo>
                    <a:pt x="88" y="66"/>
                  </a:lnTo>
                  <a:lnTo>
                    <a:pt x="93" y="87"/>
                  </a:lnTo>
                  <a:lnTo>
                    <a:pt x="94" y="106"/>
                  </a:lnTo>
                  <a:lnTo>
                    <a:pt x="95" y="125"/>
                  </a:lnTo>
                  <a:lnTo>
                    <a:pt x="94" y="143"/>
                  </a:lnTo>
                  <a:lnTo>
                    <a:pt x="92" y="161"/>
                  </a:lnTo>
                  <a:lnTo>
                    <a:pt x="87" y="177"/>
                  </a:lnTo>
                  <a:lnTo>
                    <a:pt x="82" y="191"/>
                  </a:lnTo>
                  <a:lnTo>
                    <a:pt x="77" y="204"/>
                  </a:lnTo>
                  <a:lnTo>
                    <a:pt x="73" y="214"/>
                  </a:lnTo>
                  <a:lnTo>
                    <a:pt x="68" y="224"/>
                  </a:lnTo>
                  <a:lnTo>
                    <a:pt x="63" y="232"/>
                  </a:lnTo>
                  <a:lnTo>
                    <a:pt x="61" y="237"/>
                  </a:lnTo>
                  <a:lnTo>
                    <a:pt x="58" y="240"/>
                  </a:lnTo>
                  <a:lnTo>
                    <a:pt x="57" y="241"/>
                  </a:lnTo>
                  <a:lnTo>
                    <a:pt x="0" y="241"/>
                  </a:lnTo>
                  <a:lnTo>
                    <a:pt x="13" y="221"/>
                  </a:lnTo>
                  <a:lnTo>
                    <a:pt x="23" y="202"/>
                  </a:lnTo>
                  <a:lnTo>
                    <a:pt x="31" y="182"/>
                  </a:lnTo>
                  <a:lnTo>
                    <a:pt x="36" y="163"/>
                  </a:lnTo>
                  <a:lnTo>
                    <a:pt x="39" y="143"/>
                  </a:lnTo>
                  <a:lnTo>
                    <a:pt x="40" y="124"/>
                  </a:lnTo>
                  <a:lnTo>
                    <a:pt x="39" y="107"/>
                  </a:lnTo>
                  <a:lnTo>
                    <a:pt x="37" y="91"/>
                  </a:lnTo>
                  <a:lnTo>
                    <a:pt x="34" y="75"/>
                  </a:lnTo>
                  <a:lnTo>
                    <a:pt x="29" y="61"/>
                  </a:lnTo>
                  <a:lnTo>
                    <a:pt x="25" y="48"/>
                  </a:lnTo>
                  <a:lnTo>
                    <a:pt x="20" y="36"/>
                  </a:lnTo>
                  <a:lnTo>
                    <a:pt x="15" y="26"/>
                  </a:lnTo>
                  <a:lnTo>
                    <a:pt x="10" y="17"/>
                  </a:lnTo>
                  <a:lnTo>
                    <a:pt x="6" y="10"/>
                  </a:lnTo>
                  <a:lnTo>
                    <a:pt x="3" y="4"/>
                  </a:lnTo>
                  <a:lnTo>
                    <a:pt x="1" y="2"/>
                  </a:lnTo>
                  <a:lnTo>
                    <a:pt x="0" y="0"/>
                  </a:lnTo>
                  <a:close/>
                </a:path>
              </a:pathLst>
            </a:custGeom>
            <a:solidFill>
              <a:srgbClr val="000000"/>
            </a:solidFill>
            <a:ln w="9525">
              <a:noFill/>
              <a:round/>
              <a:headEnd/>
              <a:tailEnd/>
            </a:ln>
          </p:spPr>
          <p:txBody>
            <a:bodyPr/>
            <a:lstStyle/>
            <a:p>
              <a:endParaRPr lang="en-US"/>
            </a:p>
          </p:txBody>
        </p:sp>
      </p:grpSp>
      <p:pic>
        <p:nvPicPr>
          <p:cNvPr id="13" name="Picture 12" descr="dias_color_proposals_0142_3D_medium.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08104" y="6058082"/>
            <a:ext cx="1468760" cy="57113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581400" y="6172200"/>
            <a:ext cx="2133600" cy="47625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A4B124F-D3AE-4AEB-B238-04968465F699}"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581400" y="6172200"/>
            <a:ext cx="2133600" cy="47625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D05E198-EA6C-4BFE-A482-9201B0249CD9}"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a:t>Click to edit Master title style</a:t>
            </a:r>
          </a:p>
        </p:txBody>
      </p:sp>
      <p:sp>
        <p:nvSpPr>
          <p:cNvPr id="3" name="Chart Placeholder 2"/>
          <p:cNvSpPr>
            <a:spLocks noGrp="1"/>
          </p:cNvSpPr>
          <p:nvPr>
            <p:ph type="chart" sz="half" idx="1"/>
          </p:nvPr>
        </p:nvSpPr>
        <p:spPr>
          <a:xfrm>
            <a:off x="457200" y="1219200"/>
            <a:ext cx="4038600" cy="4906963"/>
          </a:xfrm>
        </p:spPr>
        <p:txBody>
          <a:bodyPr/>
          <a:lstStyle/>
          <a:p>
            <a:r>
              <a:rPr lang="en-US"/>
              <a:t>Click icon to add chart</a:t>
            </a:r>
          </a:p>
        </p:txBody>
      </p:sp>
      <p:sp>
        <p:nvSpPr>
          <p:cNvPr id="4" name="Text Placeholder 3"/>
          <p:cNvSpPr>
            <a:spLocks noGrp="1"/>
          </p:cNvSpPr>
          <p:nvPr>
            <p:ph type="body" sz="half" idx="2"/>
          </p:nvPr>
        </p:nvSpPr>
        <p:spPr>
          <a:xfrm>
            <a:off x="4648200" y="1219200"/>
            <a:ext cx="40386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3581400" y="6172200"/>
            <a:ext cx="2133600" cy="47625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438400" cy="476250"/>
          </a:xfrm>
        </p:spPr>
        <p:txBody>
          <a:bodyPr/>
          <a:lstStyle>
            <a:lvl1pPr>
              <a:defRPr/>
            </a:lvl1pPr>
          </a:lstStyle>
          <a:p>
            <a:fld id="{1C2F872F-421D-4B65-AAA3-129D049C92AB}"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a:t>Click to edit Master title style</a:t>
            </a:r>
          </a:p>
        </p:txBody>
      </p:sp>
      <p:sp>
        <p:nvSpPr>
          <p:cNvPr id="3" name="Text Placeholder 2"/>
          <p:cNvSpPr>
            <a:spLocks noGrp="1"/>
          </p:cNvSpPr>
          <p:nvPr>
            <p:ph type="body" sz="half" idx="1"/>
          </p:nvPr>
        </p:nvSpPr>
        <p:spPr>
          <a:xfrm>
            <a:off x="457200" y="1219200"/>
            <a:ext cx="40386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0386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3581400" y="6172200"/>
            <a:ext cx="2133600" cy="47625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438400" cy="476250"/>
          </a:xfrm>
        </p:spPr>
        <p:txBody>
          <a:bodyPr/>
          <a:lstStyle>
            <a:lvl1pPr>
              <a:defRPr/>
            </a:lvl1pPr>
          </a:lstStyle>
          <a:p>
            <a:fld id="{3B99274B-176E-435C-8857-84979719B9CE}"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a:t>Click to edit Master title style</a:t>
            </a:r>
          </a:p>
        </p:txBody>
      </p:sp>
      <p:sp>
        <p:nvSpPr>
          <p:cNvPr id="3" name="Chart Placeholder 2"/>
          <p:cNvSpPr>
            <a:spLocks noGrp="1"/>
          </p:cNvSpPr>
          <p:nvPr>
            <p:ph type="chart" idx="1"/>
          </p:nvPr>
        </p:nvSpPr>
        <p:spPr>
          <a:xfrm>
            <a:off x="457200" y="1219200"/>
            <a:ext cx="8229600" cy="4906963"/>
          </a:xfrm>
        </p:spPr>
        <p:txBody>
          <a:bodyPr/>
          <a:lstStyle/>
          <a:p>
            <a:r>
              <a:rPr lang="en-US"/>
              <a:t>Click icon to add chart</a:t>
            </a:r>
          </a:p>
        </p:txBody>
      </p:sp>
      <p:sp>
        <p:nvSpPr>
          <p:cNvPr id="4" name="Date Placeholder 3"/>
          <p:cNvSpPr>
            <a:spLocks noGrp="1"/>
          </p:cNvSpPr>
          <p:nvPr>
            <p:ph type="dt" sz="half" idx="10"/>
          </p:nvPr>
        </p:nvSpPr>
        <p:spPr>
          <a:xfrm>
            <a:off x="3581400" y="6172200"/>
            <a:ext cx="2133600" cy="47625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438400" cy="476250"/>
          </a:xfrm>
        </p:spPr>
        <p:txBody>
          <a:bodyPr/>
          <a:lstStyle>
            <a:lvl1pPr>
              <a:defRPr/>
            </a:lvl1pPr>
          </a:lstStyle>
          <a:p>
            <a:fld id="{E783343F-3840-485D-A731-06527D2D3B6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581400" y="6172200"/>
            <a:ext cx="2133600" cy="47625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5B54189-C436-47D0-AC37-8484B13A8E13}"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a:xfrm>
            <a:off x="3581400" y="6172200"/>
            <a:ext cx="2133600" cy="47625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CF5F9E2-ACF0-4066-8FCC-6FF3D74F209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19200"/>
            <a:ext cx="40386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0386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3581400" y="6172200"/>
            <a:ext cx="2133600" cy="47625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1462274-4D91-4102-8B2B-567009310D1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3581400" y="6172200"/>
            <a:ext cx="2133600" cy="476250"/>
          </a:xfrm>
          <a:prstGeom prst="rect">
            <a:avLst/>
          </a:prstGeom>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078409BE-044C-40FD-B391-8DFF2F79F7C9}"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3581400" y="6172200"/>
            <a:ext cx="2133600" cy="476250"/>
          </a:xfrm>
          <a:prstGeom prst="rect">
            <a:avLst/>
          </a:prstGeom>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93E970BD-9972-4D08-B83E-9264E792A2B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581400" y="6172200"/>
            <a:ext cx="2133600" cy="476250"/>
          </a:xfrm>
          <a:prstGeom prst="rect">
            <a:avLst/>
          </a:prstGeom>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643FC239-7393-457C-9CC3-689C6419CA6F}"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581400" y="6172200"/>
            <a:ext cx="2133600" cy="47625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C460BC-0006-4CBA-B4E4-B3FFD2C25EC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581400" y="6172200"/>
            <a:ext cx="2133600" cy="47625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F874E61-B26F-43A7-8A14-05F02F28A834}"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7921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457200" y="1219200"/>
            <a:ext cx="8229600" cy="4906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0" name="Rectangle 6"/>
          <p:cNvSpPr>
            <a:spLocks noGrp="1" noChangeArrowheads="1"/>
          </p:cNvSpPr>
          <p:nvPr>
            <p:ph type="sldNum" sz="quarter" idx="4"/>
          </p:nvPr>
        </p:nvSpPr>
        <p:spPr bwMode="auto">
          <a:xfrm>
            <a:off x="6553200" y="6245225"/>
            <a:ext cx="24384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bg1">
                    <a:lumMod val="50000"/>
                  </a:schemeClr>
                </a:solidFill>
              </a:defRPr>
            </a:lvl1pPr>
          </a:lstStyle>
          <a:p>
            <a:fld id="{E150ECFD-5807-44D9-AF3B-3260B807F6AB}" type="slidenum">
              <a:rPr lang="en-US" smtClean="0"/>
              <a:pPr/>
              <a:t>‹#›</a:t>
            </a:fld>
            <a:endParaRPr lang="en-US" dirty="0"/>
          </a:p>
        </p:txBody>
      </p:sp>
      <p:grpSp>
        <p:nvGrpSpPr>
          <p:cNvPr id="1232" name="Group 208"/>
          <p:cNvGrpSpPr>
            <a:grpSpLocks noChangeAspect="1"/>
          </p:cNvGrpSpPr>
          <p:nvPr/>
        </p:nvGrpSpPr>
        <p:grpSpPr bwMode="auto">
          <a:xfrm>
            <a:off x="8093075" y="0"/>
            <a:ext cx="1050925" cy="301625"/>
            <a:chOff x="3269" y="1445"/>
            <a:chExt cx="1680" cy="482"/>
          </a:xfrm>
        </p:grpSpPr>
        <p:sp>
          <p:nvSpPr>
            <p:cNvPr id="1224" name="Rectangle 200"/>
            <p:cNvSpPr>
              <a:spLocks noChangeAspect="1" noChangeArrowheads="1"/>
            </p:cNvSpPr>
            <p:nvPr userDrawn="1"/>
          </p:nvSpPr>
          <p:spPr bwMode="auto">
            <a:xfrm>
              <a:off x="3269" y="1445"/>
              <a:ext cx="1680" cy="480"/>
            </a:xfrm>
            <a:prstGeom prst="rect">
              <a:avLst/>
            </a:prstGeom>
            <a:solidFill>
              <a:srgbClr val="FFFFFF"/>
            </a:solidFill>
            <a:ln w="9525">
              <a:noFill/>
              <a:miter lim="800000"/>
              <a:headEnd/>
              <a:tailEnd/>
            </a:ln>
          </p:spPr>
          <p:txBody>
            <a:bodyPr/>
            <a:lstStyle/>
            <a:p>
              <a:endParaRPr lang="en-US"/>
            </a:p>
          </p:txBody>
        </p:sp>
        <p:sp>
          <p:nvSpPr>
            <p:cNvPr id="1225" name="Freeform 201"/>
            <p:cNvSpPr>
              <a:spLocks noChangeAspect="1"/>
            </p:cNvSpPr>
            <p:nvPr userDrawn="1"/>
          </p:nvSpPr>
          <p:spPr bwMode="auto">
            <a:xfrm>
              <a:off x="3269" y="1445"/>
              <a:ext cx="545" cy="480"/>
            </a:xfrm>
            <a:custGeom>
              <a:avLst/>
              <a:gdLst/>
              <a:ahLst/>
              <a:cxnLst>
                <a:cxn ang="0">
                  <a:pos x="0" y="0"/>
                </a:cxn>
                <a:cxn ang="0">
                  <a:pos x="545" y="0"/>
                </a:cxn>
                <a:cxn ang="0">
                  <a:pos x="530" y="35"/>
                </a:cxn>
                <a:cxn ang="0">
                  <a:pos x="515" y="70"/>
                </a:cxn>
                <a:cxn ang="0">
                  <a:pos x="505" y="103"/>
                </a:cxn>
                <a:cxn ang="0">
                  <a:pos x="496" y="134"/>
                </a:cxn>
                <a:cxn ang="0">
                  <a:pos x="490" y="166"/>
                </a:cxn>
                <a:cxn ang="0">
                  <a:pos x="485" y="196"/>
                </a:cxn>
                <a:cxn ang="0">
                  <a:pos x="482" y="224"/>
                </a:cxn>
                <a:cxn ang="0">
                  <a:pos x="482" y="251"/>
                </a:cxn>
                <a:cxn ang="0">
                  <a:pos x="482" y="277"/>
                </a:cxn>
                <a:cxn ang="0">
                  <a:pos x="485" y="302"/>
                </a:cxn>
                <a:cxn ang="0">
                  <a:pos x="488" y="325"/>
                </a:cxn>
                <a:cxn ang="0">
                  <a:pos x="491" y="347"/>
                </a:cxn>
                <a:cxn ang="0">
                  <a:pos x="496" y="368"/>
                </a:cxn>
                <a:cxn ang="0">
                  <a:pos x="502" y="387"/>
                </a:cxn>
                <a:cxn ang="0">
                  <a:pos x="508" y="404"/>
                </a:cxn>
                <a:cxn ang="0">
                  <a:pos x="514" y="419"/>
                </a:cxn>
                <a:cxn ang="0">
                  <a:pos x="520" y="433"/>
                </a:cxn>
                <a:cxn ang="0">
                  <a:pos x="526" y="446"/>
                </a:cxn>
                <a:cxn ang="0">
                  <a:pos x="530" y="456"/>
                </a:cxn>
                <a:cxn ang="0">
                  <a:pos x="536" y="465"/>
                </a:cxn>
                <a:cxn ang="0">
                  <a:pos x="539" y="472"/>
                </a:cxn>
                <a:cxn ang="0">
                  <a:pos x="545" y="479"/>
                </a:cxn>
                <a:cxn ang="0">
                  <a:pos x="545" y="480"/>
                </a:cxn>
                <a:cxn ang="0">
                  <a:pos x="0" y="480"/>
                </a:cxn>
                <a:cxn ang="0">
                  <a:pos x="0" y="0"/>
                </a:cxn>
              </a:cxnLst>
              <a:rect l="0" t="0" r="r" b="b"/>
              <a:pathLst>
                <a:path w="545" h="480">
                  <a:moveTo>
                    <a:pt x="0" y="0"/>
                  </a:moveTo>
                  <a:lnTo>
                    <a:pt x="545" y="0"/>
                  </a:lnTo>
                  <a:lnTo>
                    <a:pt x="530" y="35"/>
                  </a:lnTo>
                  <a:lnTo>
                    <a:pt x="515" y="70"/>
                  </a:lnTo>
                  <a:lnTo>
                    <a:pt x="505" y="103"/>
                  </a:lnTo>
                  <a:lnTo>
                    <a:pt x="496" y="134"/>
                  </a:lnTo>
                  <a:lnTo>
                    <a:pt x="490" y="166"/>
                  </a:lnTo>
                  <a:lnTo>
                    <a:pt x="485" y="196"/>
                  </a:lnTo>
                  <a:lnTo>
                    <a:pt x="482" y="224"/>
                  </a:lnTo>
                  <a:lnTo>
                    <a:pt x="482" y="251"/>
                  </a:lnTo>
                  <a:lnTo>
                    <a:pt x="482" y="277"/>
                  </a:lnTo>
                  <a:lnTo>
                    <a:pt x="485" y="302"/>
                  </a:lnTo>
                  <a:lnTo>
                    <a:pt x="488" y="325"/>
                  </a:lnTo>
                  <a:lnTo>
                    <a:pt x="491" y="347"/>
                  </a:lnTo>
                  <a:lnTo>
                    <a:pt x="496" y="368"/>
                  </a:lnTo>
                  <a:lnTo>
                    <a:pt x="502" y="387"/>
                  </a:lnTo>
                  <a:lnTo>
                    <a:pt x="508" y="404"/>
                  </a:lnTo>
                  <a:lnTo>
                    <a:pt x="514" y="419"/>
                  </a:lnTo>
                  <a:lnTo>
                    <a:pt x="520" y="433"/>
                  </a:lnTo>
                  <a:lnTo>
                    <a:pt x="526" y="446"/>
                  </a:lnTo>
                  <a:lnTo>
                    <a:pt x="530" y="456"/>
                  </a:lnTo>
                  <a:lnTo>
                    <a:pt x="536" y="465"/>
                  </a:lnTo>
                  <a:lnTo>
                    <a:pt x="539" y="472"/>
                  </a:lnTo>
                  <a:lnTo>
                    <a:pt x="545" y="479"/>
                  </a:lnTo>
                  <a:lnTo>
                    <a:pt x="545" y="480"/>
                  </a:lnTo>
                  <a:lnTo>
                    <a:pt x="0" y="480"/>
                  </a:lnTo>
                  <a:lnTo>
                    <a:pt x="0" y="0"/>
                  </a:lnTo>
                  <a:close/>
                </a:path>
              </a:pathLst>
            </a:custGeom>
            <a:solidFill>
              <a:srgbClr val="963237"/>
            </a:solidFill>
            <a:ln w="9525">
              <a:noFill/>
              <a:round/>
              <a:headEnd/>
              <a:tailEnd/>
            </a:ln>
          </p:spPr>
          <p:txBody>
            <a:bodyPr/>
            <a:lstStyle/>
            <a:p>
              <a:endParaRPr lang="en-US"/>
            </a:p>
          </p:txBody>
        </p:sp>
        <p:sp>
          <p:nvSpPr>
            <p:cNvPr id="1226" name="Freeform 202"/>
            <p:cNvSpPr>
              <a:spLocks noChangeAspect="1"/>
            </p:cNvSpPr>
            <p:nvPr userDrawn="1"/>
          </p:nvSpPr>
          <p:spPr bwMode="auto">
            <a:xfrm>
              <a:off x="4397" y="1445"/>
              <a:ext cx="552" cy="480"/>
            </a:xfrm>
            <a:custGeom>
              <a:avLst/>
              <a:gdLst/>
              <a:ahLst/>
              <a:cxnLst>
                <a:cxn ang="0">
                  <a:pos x="0" y="0"/>
                </a:cxn>
                <a:cxn ang="0">
                  <a:pos x="552" y="0"/>
                </a:cxn>
                <a:cxn ang="0">
                  <a:pos x="551" y="480"/>
                </a:cxn>
                <a:cxn ang="0">
                  <a:pos x="67" y="480"/>
                </a:cxn>
                <a:cxn ang="0">
                  <a:pos x="51" y="454"/>
                </a:cxn>
                <a:cxn ang="0">
                  <a:pos x="39" y="428"/>
                </a:cxn>
                <a:cxn ang="0">
                  <a:pos x="28" y="404"/>
                </a:cxn>
                <a:cxn ang="0">
                  <a:pos x="20" y="381"/>
                </a:cxn>
                <a:cxn ang="0">
                  <a:pos x="13" y="358"/>
                </a:cxn>
                <a:cxn ang="0">
                  <a:pos x="8" y="338"/>
                </a:cxn>
                <a:cxn ang="0">
                  <a:pos x="5" y="320"/>
                </a:cxn>
                <a:cxn ang="0">
                  <a:pos x="2" y="303"/>
                </a:cxn>
                <a:cxn ang="0">
                  <a:pos x="1" y="290"/>
                </a:cxn>
                <a:cxn ang="0">
                  <a:pos x="0" y="278"/>
                </a:cxn>
                <a:cxn ang="0">
                  <a:pos x="0" y="0"/>
                </a:cxn>
              </a:cxnLst>
              <a:rect l="0" t="0" r="r" b="b"/>
              <a:pathLst>
                <a:path w="552" h="480">
                  <a:moveTo>
                    <a:pt x="0" y="0"/>
                  </a:moveTo>
                  <a:lnTo>
                    <a:pt x="552" y="0"/>
                  </a:lnTo>
                  <a:lnTo>
                    <a:pt x="551" y="480"/>
                  </a:lnTo>
                  <a:lnTo>
                    <a:pt x="67" y="480"/>
                  </a:lnTo>
                  <a:lnTo>
                    <a:pt x="51" y="454"/>
                  </a:lnTo>
                  <a:lnTo>
                    <a:pt x="39" y="428"/>
                  </a:lnTo>
                  <a:lnTo>
                    <a:pt x="28" y="404"/>
                  </a:lnTo>
                  <a:lnTo>
                    <a:pt x="20" y="381"/>
                  </a:lnTo>
                  <a:lnTo>
                    <a:pt x="13" y="358"/>
                  </a:lnTo>
                  <a:lnTo>
                    <a:pt x="8" y="338"/>
                  </a:lnTo>
                  <a:lnTo>
                    <a:pt x="5" y="320"/>
                  </a:lnTo>
                  <a:lnTo>
                    <a:pt x="2" y="303"/>
                  </a:lnTo>
                  <a:lnTo>
                    <a:pt x="1" y="290"/>
                  </a:lnTo>
                  <a:lnTo>
                    <a:pt x="0" y="278"/>
                  </a:lnTo>
                  <a:lnTo>
                    <a:pt x="0" y="0"/>
                  </a:lnTo>
                  <a:close/>
                </a:path>
              </a:pathLst>
            </a:custGeom>
            <a:solidFill>
              <a:srgbClr val="963237"/>
            </a:solidFill>
            <a:ln w="9525">
              <a:noFill/>
              <a:round/>
              <a:headEnd/>
              <a:tailEnd/>
            </a:ln>
          </p:spPr>
          <p:txBody>
            <a:bodyPr/>
            <a:lstStyle/>
            <a:p>
              <a:endParaRPr lang="en-US"/>
            </a:p>
          </p:txBody>
        </p:sp>
        <p:sp>
          <p:nvSpPr>
            <p:cNvPr id="1227" name="Freeform 203"/>
            <p:cNvSpPr>
              <a:spLocks noChangeAspect="1"/>
            </p:cNvSpPr>
            <p:nvPr userDrawn="1"/>
          </p:nvSpPr>
          <p:spPr bwMode="auto">
            <a:xfrm>
              <a:off x="3797" y="1445"/>
              <a:ext cx="121" cy="482"/>
            </a:xfrm>
            <a:custGeom>
              <a:avLst/>
              <a:gdLst/>
              <a:ahLst/>
              <a:cxnLst>
                <a:cxn ang="0">
                  <a:pos x="63" y="0"/>
                </a:cxn>
                <a:cxn ang="0">
                  <a:pos x="121" y="0"/>
                </a:cxn>
                <a:cxn ang="0">
                  <a:pos x="120" y="2"/>
                </a:cxn>
                <a:cxn ang="0">
                  <a:pos x="118" y="4"/>
                </a:cxn>
                <a:cxn ang="0">
                  <a:pos x="115" y="11"/>
                </a:cxn>
                <a:cxn ang="0">
                  <a:pos x="111" y="18"/>
                </a:cxn>
                <a:cxn ang="0">
                  <a:pos x="106" y="29"/>
                </a:cxn>
                <a:cxn ang="0">
                  <a:pos x="101" y="41"/>
                </a:cxn>
                <a:cxn ang="0">
                  <a:pos x="95" y="54"/>
                </a:cxn>
                <a:cxn ang="0">
                  <a:pos x="89" y="68"/>
                </a:cxn>
                <a:cxn ang="0">
                  <a:pos x="84" y="84"/>
                </a:cxn>
                <a:cxn ang="0">
                  <a:pos x="78" y="101"/>
                </a:cxn>
                <a:cxn ang="0">
                  <a:pos x="72" y="118"/>
                </a:cxn>
                <a:cxn ang="0">
                  <a:pos x="67" y="137"/>
                </a:cxn>
                <a:cxn ang="0">
                  <a:pos x="63" y="156"/>
                </a:cxn>
                <a:cxn ang="0">
                  <a:pos x="60" y="175"/>
                </a:cxn>
                <a:cxn ang="0">
                  <a:pos x="58" y="194"/>
                </a:cxn>
                <a:cxn ang="0">
                  <a:pos x="56" y="213"/>
                </a:cxn>
                <a:cxn ang="0">
                  <a:pos x="114" y="213"/>
                </a:cxn>
                <a:cxn ang="0">
                  <a:pos x="114" y="263"/>
                </a:cxn>
                <a:cxn ang="0">
                  <a:pos x="54" y="263"/>
                </a:cxn>
                <a:cxn ang="0">
                  <a:pos x="54" y="279"/>
                </a:cxn>
                <a:cxn ang="0">
                  <a:pos x="55" y="291"/>
                </a:cxn>
                <a:cxn ang="0">
                  <a:pos x="56" y="304"/>
                </a:cxn>
                <a:cxn ang="0">
                  <a:pos x="59" y="321"/>
                </a:cxn>
                <a:cxn ang="0">
                  <a:pos x="63" y="339"/>
                </a:cxn>
                <a:cxn ang="0">
                  <a:pos x="67" y="359"/>
                </a:cxn>
                <a:cxn ang="0">
                  <a:pos x="74" y="382"/>
                </a:cxn>
                <a:cxn ang="0">
                  <a:pos x="82" y="405"/>
                </a:cxn>
                <a:cxn ang="0">
                  <a:pos x="93" y="430"/>
                </a:cxn>
                <a:cxn ang="0">
                  <a:pos x="105" y="456"/>
                </a:cxn>
                <a:cxn ang="0">
                  <a:pos x="121" y="482"/>
                </a:cxn>
                <a:cxn ang="0">
                  <a:pos x="63" y="482"/>
                </a:cxn>
                <a:cxn ang="0">
                  <a:pos x="62" y="481"/>
                </a:cxn>
                <a:cxn ang="0">
                  <a:pos x="57" y="473"/>
                </a:cxn>
                <a:cxn ang="0">
                  <a:pos x="53" y="466"/>
                </a:cxn>
                <a:cxn ang="0">
                  <a:pos x="48" y="458"/>
                </a:cxn>
                <a:cxn ang="0">
                  <a:pos x="43" y="447"/>
                </a:cxn>
                <a:cxn ang="0">
                  <a:pos x="37" y="435"/>
                </a:cxn>
                <a:cxn ang="0">
                  <a:pos x="31" y="421"/>
                </a:cxn>
                <a:cxn ang="0">
                  <a:pos x="26" y="404"/>
                </a:cxn>
                <a:cxn ang="0">
                  <a:pos x="20" y="387"/>
                </a:cxn>
                <a:cxn ang="0">
                  <a:pos x="15" y="368"/>
                </a:cxn>
                <a:cxn ang="0">
                  <a:pos x="10" y="348"/>
                </a:cxn>
                <a:cxn ang="0">
                  <a:pos x="6" y="326"/>
                </a:cxn>
                <a:cxn ang="0">
                  <a:pos x="3" y="303"/>
                </a:cxn>
                <a:cxn ang="0">
                  <a:pos x="1" y="279"/>
                </a:cxn>
                <a:cxn ang="0">
                  <a:pos x="0" y="252"/>
                </a:cxn>
                <a:cxn ang="0">
                  <a:pos x="1" y="224"/>
                </a:cxn>
                <a:cxn ang="0">
                  <a:pos x="4" y="196"/>
                </a:cxn>
                <a:cxn ang="0">
                  <a:pos x="8" y="166"/>
                </a:cxn>
                <a:cxn ang="0">
                  <a:pos x="14" y="134"/>
                </a:cxn>
                <a:cxn ang="0">
                  <a:pos x="23" y="103"/>
                </a:cxn>
                <a:cxn ang="0">
                  <a:pos x="33" y="70"/>
                </a:cxn>
                <a:cxn ang="0">
                  <a:pos x="47" y="35"/>
                </a:cxn>
                <a:cxn ang="0">
                  <a:pos x="63" y="0"/>
                </a:cxn>
              </a:cxnLst>
              <a:rect l="0" t="0" r="r" b="b"/>
              <a:pathLst>
                <a:path w="121" h="482">
                  <a:moveTo>
                    <a:pt x="63" y="0"/>
                  </a:moveTo>
                  <a:lnTo>
                    <a:pt x="121" y="0"/>
                  </a:lnTo>
                  <a:lnTo>
                    <a:pt x="120" y="2"/>
                  </a:lnTo>
                  <a:lnTo>
                    <a:pt x="118" y="4"/>
                  </a:lnTo>
                  <a:lnTo>
                    <a:pt x="115" y="11"/>
                  </a:lnTo>
                  <a:lnTo>
                    <a:pt x="111" y="18"/>
                  </a:lnTo>
                  <a:lnTo>
                    <a:pt x="106" y="29"/>
                  </a:lnTo>
                  <a:lnTo>
                    <a:pt x="101" y="41"/>
                  </a:lnTo>
                  <a:lnTo>
                    <a:pt x="95" y="54"/>
                  </a:lnTo>
                  <a:lnTo>
                    <a:pt x="89" y="68"/>
                  </a:lnTo>
                  <a:lnTo>
                    <a:pt x="84" y="84"/>
                  </a:lnTo>
                  <a:lnTo>
                    <a:pt x="78" y="101"/>
                  </a:lnTo>
                  <a:lnTo>
                    <a:pt x="72" y="118"/>
                  </a:lnTo>
                  <a:lnTo>
                    <a:pt x="67" y="137"/>
                  </a:lnTo>
                  <a:lnTo>
                    <a:pt x="63" y="156"/>
                  </a:lnTo>
                  <a:lnTo>
                    <a:pt x="60" y="175"/>
                  </a:lnTo>
                  <a:lnTo>
                    <a:pt x="58" y="194"/>
                  </a:lnTo>
                  <a:lnTo>
                    <a:pt x="56" y="213"/>
                  </a:lnTo>
                  <a:lnTo>
                    <a:pt x="114" y="213"/>
                  </a:lnTo>
                  <a:lnTo>
                    <a:pt x="114" y="263"/>
                  </a:lnTo>
                  <a:lnTo>
                    <a:pt x="54" y="263"/>
                  </a:lnTo>
                  <a:lnTo>
                    <a:pt x="54" y="279"/>
                  </a:lnTo>
                  <a:lnTo>
                    <a:pt x="55" y="291"/>
                  </a:lnTo>
                  <a:lnTo>
                    <a:pt x="56" y="304"/>
                  </a:lnTo>
                  <a:lnTo>
                    <a:pt x="59" y="321"/>
                  </a:lnTo>
                  <a:lnTo>
                    <a:pt x="63" y="339"/>
                  </a:lnTo>
                  <a:lnTo>
                    <a:pt x="67" y="359"/>
                  </a:lnTo>
                  <a:lnTo>
                    <a:pt x="74" y="382"/>
                  </a:lnTo>
                  <a:lnTo>
                    <a:pt x="82" y="405"/>
                  </a:lnTo>
                  <a:lnTo>
                    <a:pt x="93" y="430"/>
                  </a:lnTo>
                  <a:lnTo>
                    <a:pt x="105" y="456"/>
                  </a:lnTo>
                  <a:lnTo>
                    <a:pt x="121" y="482"/>
                  </a:lnTo>
                  <a:lnTo>
                    <a:pt x="63" y="482"/>
                  </a:lnTo>
                  <a:lnTo>
                    <a:pt x="62" y="481"/>
                  </a:lnTo>
                  <a:lnTo>
                    <a:pt x="57" y="473"/>
                  </a:lnTo>
                  <a:lnTo>
                    <a:pt x="53" y="466"/>
                  </a:lnTo>
                  <a:lnTo>
                    <a:pt x="48" y="458"/>
                  </a:lnTo>
                  <a:lnTo>
                    <a:pt x="43" y="447"/>
                  </a:lnTo>
                  <a:lnTo>
                    <a:pt x="37" y="435"/>
                  </a:lnTo>
                  <a:lnTo>
                    <a:pt x="31" y="421"/>
                  </a:lnTo>
                  <a:lnTo>
                    <a:pt x="26" y="404"/>
                  </a:lnTo>
                  <a:lnTo>
                    <a:pt x="20" y="387"/>
                  </a:lnTo>
                  <a:lnTo>
                    <a:pt x="15" y="368"/>
                  </a:lnTo>
                  <a:lnTo>
                    <a:pt x="10" y="348"/>
                  </a:lnTo>
                  <a:lnTo>
                    <a:pt x="6" y="326"/>
                  </a:lnTo>
                  <a:lnTo>
                    <a:pt x="3" y="303"/>
                  </a:lnTo>
                  <a:lnTo>
                    <a:pt x="1" y="279"/>
                  </a:lnTo>
                  <a:lnTo>
                    <a:pt x="0" y="252"/>
                  </a:lnTo>
                  <a:lnTo>
                    <a:pt x="1" y="224"/>
                  </a:lnTo>
                  <a:lnTo>
                    <a:pt x="4" y="196"/>
                  </a:lnTo>
                  <a:lnTo>
                    <a:pt x="8" y="166"/>
                  </a:lnTo>
                  <a:lnTo>
                    <a:pt x="14" y="134"/>
                  </a:lnTo>
                  <a:lnTo>
                    <a:pt x="23" y="103"/>
                  </a:lnTo>
                  <a:lnTo>
                    <a:pt x="33" y="70"/>
                  </a:lnTo>
                  <a:lnTo>
                    <a:pt x="47" y="35"/>
                  </a:lnTo>
                  <a:lnTo>
                    <a:pt x="63" y="0"/>
                  </a:lnTo>
                  <a:close/>
                </a:path>
              </a:pathLst>
            </a:custGeom>
            <a:solidFill>
              <a:srgbClr val="000000"/>
            </a:solidFill>
            <a:ln w="9525">
              <a:noFill/>
              <a:round/>
              <a:headEnd/>
              <a:tailEnd/>
            </a:ln>
          </p:spPr>
          <p:txBody>
            <a:bodyPr/>
            <a:lstStyle/>
            <a:p>
              <a:endParaRPr lang="en-US"/>
            </a:p>
          </p:txBody>
        </p:sp>
        <p:sp>
          <p:nvSpPr>
            <p:cNvPr id="1228" name="Freeform 204"/>
            <p:cNvSpPr>
              <a:spLocks noChangeAspect="1"/>
            </p:cNvSpPr>
            <p:nvPr userDrawn="1"/>
          </p:nvSpPr>
          <p:spPr bwMode="auto">
            <a:xfrm>
              <a:off x="4157" y="1445"/>
              <a:ext cx="120" cy="482"/>
            </a:xfrm>
            <a:custGeom>
              <a:avLst/>
              <a:gdLst/>
              <a:ahLst/>
              <a:cxnLst>
                <a:cxn ang="0">
                  <a:pos x="62" y="0"/>
                </a:cxn>
                <a:cxn ang="0">
                  <a:pos x="120" y="0"/>
                </a:cxn>
                <a:cxn ang="0">
                  <a:pos x="119" y="2"/>
                </a:cxn>
                <a:cxn ang="0">
                  <a:pos x="117" y="4"/>
                </a:cxn>
                <a:cxn ang="0">
                  <a:pos x="114" y="11"/>
                </a:cxn>
                <a:cxn ang="0">
                  <a:pos x="110" y="18"/>
                </a:cxn>
                <a:cxn ang="0">
                  <a:pos x="106" y="29"/>
                </a:cxn>
                <a:cxn ang="0">
                  <a:pos x="100" y="41"/>
                </a:cxn>
                <a:cxn ang="0">
                  <a:pos x="94" y="54"/>
                </a:cxn>
                <a:cxn ang="0">
                  <a:pos x="89" y="68"/>
                </a:cxn>
                <a:cxn ang="0">
                  <a:pos x="82" y="84"/>
                </a:cxn>
                <a:cxn ang="0">
                  <a:pos x="71" y="118"/>
                </a:cxn>
                <a:cxn ang="0">
                  <a:pos x="62" y="156"/>
                </a:cxn>
                <a:cxn ang="0">
                  <a:pos x="59" y="175"/>
                </a:cxn>
                <a:cxn ang="0">
                  <a:pos x="56" y="194"/>
                </a:cxn>
                <a:cxn ang="0">
                  <a:pos x="55" y="213"/>
                </a:cxn>
                <a:cxn ang="0">
                  <a:pos x="113" y="213"/>
                </a:cxn>
                <a:cxn ang="0">
                  <a:pos x="113" y="263"/>
                </a:cxn>
                <a:cxn ang="0">
                  <a:pos x="55" y="263"/>
                </a:cxn>
                <a:cxn ang="0">
                  <a:pos x="55" y="482"/>
                </a:cxn>
                <a:cxn ang="0">
                  <a:pos x="0" y="482"/>
                </a:cxn>
                <a:cxn ang="0">
                  <a:pos x="0" y="241"/>
                </a:cxn>
                <a:cxn ang="0">
                  <a:pos x="1" y="215"/>
                </a:cxn>
                <a:cxn ang="0">
                  <a:pos x="4" y="188"/>
                </a:cxn>
                <a:cxn ang="0">
                  <a:pos x="8" y="159"/>
                </a:cxn>
                <a:cxn ang="0">
                  <a:pos x="15" y="129"/>
                </a:cxn>
                <a:cxn ang="0">
                  <a:pos x="23" y="98"/>
                </a:cxn>
                <a:cxn ang="0">
                  <a:pos x="34" y="66"/>
                </a:cxn>
                <a:cxn ang="0">
                  <a:pos x="46" y="34"/>
                </a:cxn>
                <a:cxn ang="0">
                  <a:pos x="62" y="0"/>
                </a:cxn>
              </a:cxnLst>
              <a:rect l="0" t="0" r="r" b="b"/>
              <a:pathLst>
                <a:path w="120" h="482">
                  <a:moveTo>
                    <a:pt x="62" y="0"/>
                  </a:moveTo>
                  <a:lnTo>
                    <a:pt x="120" y="0"/>
                  </a:lnTo>
                  <a:lnTo>
                    <a:pt x="119" y="2"/>
                  </a:lnTo>
                  <a:lnTo>
                    <a:pt x="117" y="4"/>
                  </a:lnTo>
                  <a:lnTo>
                    <a:pt x="114" y="11"/>
                  </a:lnTo>
                  <a:lnTo>
                    <a:pt x="110" y="18"/>
                  </a:lnTo>
                  <a:lnTo>
                    <a:pt x="106" y="29"/>
                  </a:lnTo>
                  <a:lnTo>
                    <a:pt x="100" y="41"/>
                  </a:lnTo>
                  <a:lnTo>
                    <a:pt x="94" y="54"/>
                  </a:lnTo>
                  <a:lnTo>
                    <a:pt x="89" y="68"/>
                  </a:lnTo>
                  <a:lnTo>
                    <a:pt x="82" y="84"/>
                  </a:lnTo>
                  <a:lnTo>
                    <a:pt x="71" y="118"/>
                  </a:lnTo>
                  <a:lnTo>
                    <a:pt x="62" y="156"/>
                  </a:lnTo>
                  <a:lnTo>
                    <a:pt x="59" y="175"/>
                  </a:lnTo>
                  <a:lnTo>
                    <a:pt x="56" y="194"/>
                  </a:lnTo>
                  <a:lnTo>
                    <a:pt x="55" y="213"/>
                  </a:lnTo>
                  <a:lnTo>
                    <a:pt x="113" y="213"/>
                  </a:lnTo>
                  <a:lnTo>
                    <a:pt x="113" y="263"/>
                  </a:lnTo>
                  <a:lnTo>
                    <a:pt x="55" y="263"/>
                  </a:lnTo>
                  <a:lnTo>
                    <a:pt x="55" y="482"/>
                  </a:lnTo>
                  <a:lnTo>
                    <a:pt x="0" y="482"/>
                  </a:lnTo>
                  <a:lnTo>
                    <a:pt x="0" y="241"/>
                  </a:lnTo>
                  <a:lnTo>
                    <a:pt x="1" y="215"/>
                  </a:lnTo>
                  <a:lnTo>
                    <a:pt x="4" y="188"/>
                  </a:lnTo>
                  <a:lnTo>
                    <a:pt x="8" y="159"/>
                  </a:lnTo>
                  <a:lnTo>
                    <a:pt x="15" y="129"/>
                  </a:lnTo>
                  <a:lnTo>
                    <a:pt x="23" y="98"/>
                  </a:lnTo>
                  <a:lnTo>
                    <a:pt x="34" y="66"/>
                  </a:lnTo>
                  <a:lnTo>
                    <a:pt x="46" y="34"/>
                  </a:lnTo>
                  <a:lnTo>
                    <a:pt x="62" y="0"/>
                  </a:lnTo>
                  <a:close/>
                </a:path>
              </a:pathLst>
            </a:custGeom>
            <a:solidFill>
              <a:srgbClr val="000000"/>
            </a:solidFill>
            <a:ln w="9525">
              <a:noFill/>
              <a:round/>
              <a:headEnd/>
              <a:tailEnd/>
            </a:ln>
          </p:spPr>
          <p:txBody>
            <a:bodyPr/>
            <a:lstStyle/>
            <a:p>
              <a:endParaRPr lang="en-US"/>
            </a:p>
          </p:txBody>
        </p:sp>
        <p:sp>
          <p:nvSpPr>
            <p:cNvPr id="1229" name="Freeform 205"/>
            <p:cNvSpPr>
              <a:spLocks noChangeAspect="1"/>
            </p:cNvSpPr>
            <p:nvPr userDrawn="1"/>
          </p:nvSpPr>
          <p:spPr bwMode="auto">
            <a:xfrm>
              <a:off x="4300" y="1445"/>
              <a:ext cx="121" cy="482"/>
            </a:xfrm>
            <a:custGeom>
              <a:avLst/>
              <a:gdLst/>
              <a:ahLst/>
              <a:cxnLst>
                <a:cxn ang="0">
                  <a:pos x="0" y="0"/>
                </a:cxn>
                <a:cxn ang="0">
                  <a:pos x="53" y="0"/>
                </a:cxn>
                <a:cxn ang="0">
                  <a:pos x="53" y="263"/>
                </a:cxn>
                <a:cxn ang="0">
                  <a:pos x="53" y="279"/>
                </a:cxn>
                <a:cxn ang="0">
                  <a:pos x="54" y="291"/>
                </a:cxn>
                <a:cxn ang="0">
                  <a:pos x="57" y="304"/>
                </a:cxn>
                <a:cxn ang="0">
                  <a:pos x="58" y="321"/>
                </a:cxn>
                <a:cxn ang="0">
                  <a:pos x="63" y="339"/>
                </a:cxn>
                <a:cxn ang="0">
                  <a:pos x="66" y="359"/>
                </a:cxn>
                <a:cxn ang="0">
                  <a:pos x="74" y="382"/>
                </a:cxn>
                <a:cxn ang="0">
                  <a:pos x="82" y="405"/>
                </a:cxn>
                <a:cxn ang="0">
                  <a:pos x="93" y="430"/>
                </a:cxn>
                <a:cxn ang="0">
                  <a:pos x="105" y="456"/>
                </a:cxn>
                <a:cxn ang="0">
                  <a:pos x="121" y="482"/>
                </a:cxn>
                <a:cxn ang="0">
                  <a:pos x="63" y="482"/>
                </a:cxn>
                <a:cxn ang="0">
                  <a:pos x="62" y="481"/>
                </a:cxn>
                <a:cxn ang="0">
                  <a:pos x="59" y="478"/>
                </a:cxn>
                <a:cxn ang="0">
                  <a:pos x="57" y="473"/>
                </a:cxn>
                <a:cxn ang="0">
                  <a:pos x="52" y="465"/>
                </a:cxn>
                <a:cxn ang="0">
                  <a:pos x="47" y="456"/>
                </a:cxn>
                <a:cxn ang="0">
                  <a:pos x="41" y="445"/>
                </a:cxn>
                <a:cxn ang="0">
                  <a:pos x="36" y="433"/>
                </a:cxn>
                <a:cxn ang="0">
                  <a:pos x="29" y="418"/>
                </a:cxn>
                <a:cxn ang="0">
                  <a:pos x="23" y="401"/>
                </a:cxn>
                <a:cxn ang="0">
                  <a:pos x="18" y="383"/>
                </a:cxn>
                <a:cxn ang="0">
                  <a:pos x="12" y="363"/>
                </a:cxn>
                <a:cxn ang="0">
                  <a:pos x="8" y="342"/>
                </a:cxn>
                <a:cxn ang="0">
                  <a:pos x="4" y="319"/>
                </a:cxn>
                <a:cxn ang="0">
                  <a:pos x="1" y="294"/>
                </a:cxn>
                <a:cxn ang="0">
                  <a:pos x="0" y="268"/>
                </a:cxn>
                <a:cxn ang="0">
                  <a:pos x="0" y="0"/>
                </a:cxn>
              </a:cxnLst>
              <a:rect l="0" t="0" r="r" b="b"/>
              <a:pathLst>
                <a:path w="121" h="482">
                  <a:moveTo>
                    <a:pt x="0" y="0"/>
                  </a:moveTo>
                  <a:lnTo>
                    <a:pt x="53" y="0"/>
                  </a:lnTo>
                  <a:lnTo>
                    <a:pt x="53" y="263"/>
                  </a:lnTo>
                  <a:lnTo>
                    <a:pt x="53" y="279"/>
                  </a:lnTo>
                  <a:lnTo>
                    <a:pt x="54" y="291"/>
                  </a:lnTo>
                  <a:lnTo>
                    <a:pt x="57" y="304"/>
                  </a:lnTo>
                  <a:lnTo>
                    <a:pt x="58" y="321"/>
                  </a:lnTo>
                  <a:lnTo>
                    <a:pt x="63" y="339"/>
                  </a:lnTo>
                  <a:lnTo>
                    <a:pt x="66" y="359"/>
                  </a:lnTo>
                  <a:lnTo>
                    <a:pt x="74" y="382"/>
                  </a:lnTo>
                  <a:lnTo>
                    <a:pt x="82" y="405"/>
                  </a:lnTo>
                  <a:lnTo>
                    <a:pt x="93" y="430"/>
                  </a:lnTo>
                  <a:lnTo>
                    <a:pt x="105" y="456"/>
                  </a:lnTo>
                  <a:lnTo>
                    <a:pt x="121" y="482"/>
                  </a:lnTo>
                  <a:lnTo>
                    <a:pt x="63" y="482"/>
                  </a:lnTo>
                  <a:lnTo>
                    <a:pt x="62" y="481"/>
                  </a:lnTo>
                  <a:lnTo>
                    <a:pt x="59" y="478"/>
                  </a:lnTo>
                  <a:lnTo>
                    <a:pt x="57" y="473"/>
                  </a:lnTo>
                  <a:lnTo>
                    <a:pt x="52" y="465"/>
                  </a:lnTo>
                  <a:lnTo>
                    <a:pt x="47" y="456"/>
                  </a:lnTo>
                  <a:lnTo>
                    <a:pt x="41" y="445"/>
                  </a:lnTo>
                  <a:lnTo>
                    <a:pt x="36" y="433"/>
                  </a:lnTo>
                  <a:lnTo>
                    <a:pt x="29" y="418"/>
                  </a:lnTo>
                  <a:lnTo>
                    <a:pt x="23" y="401"/>
                  </a:lnTo>
                  <a:lnTo>
                    <a:pt x="18" y="383"/>
                  </a:lnTo>
                  <a:lnTo>
                    <a:pt x="12" y="363"/>
                  </a:lnTo>
                  <a:lnTo>
                    <a:pt x="8" y="342"/>
                  </a:lnTo>
                  <a:lnTo>
                    <a:pt x="4" y="319"/>
                  </a:lnTo>
                  <a:lnTo>
                    <a:pt x="1" y="294"/>
                  </a:lnTo>
                  <a:lnTo>
                    <a:pt x="0" y="268"/>
                  </a:lnTo>
                  <a:lnTo>
                    <a:pt x="0" y="0"/>
                  </a:lnTo>
                  <a:close/>
                </a:path>
              </a:pathLst>
            </a:custGeom>
            <a:solidFill>
              <a:srgbClr val="000000"/>
            </a:solidFill>
            <a:ln w="9525">
              <a:noFill/>
              <a:round/>
              <a:headEnd/>
              <a:tailEnd/>
            </a:ln>
          </p:spPr>
          <p:txBody>
            <a:bodyPr/>
            <a:lstStyle/>
            <a:p>
              <a:endParaRPr lang="en-US"/>
            </a:p>
          </p:txBody>
        </p:sp>
        <p:sp>
          <p:nvSpPr>
            <p:cNvPr id="1230" name="Rectangle 206"/>
            <p:cNvSpPr>
              <a:spLocks noChangeAspect="1" noChangeArrowheads="1"/>
            </p:cNvSpPr>
            <p:nvPr userDrawn="1"/>
          </p:nvSpPr>
          <p:spPr bwMode="auto">
            <a:xfrm>
              <a:off x="3962" y="1445"/>
              <a:ext cx="56" cy="482"/>
            </a:xfrm>
            <a:prstGeom prst="rect">
              <a:avLst/>
            </a:prstGeom>
            <a:solidFill>
              <a:srgbClr val="000000"/>
            </a:solidFill>
            <a:ln w="9525">
              <a:noFill/>
              <a:miter lim="800000"/>
              <a:headEnd/>
              <a:tailEnd/>
            </a:ln>
          </p:spPr>
          <p:txBody>
            <a:bodyPr/>
            <a:lstStyle/>
            <a:p>
              <a:endParaRPr lang="en-US"/>
            </a:p>
          </p:txBody>
        </p:sp>
        <p:sp>
          <p:nvSpPr>
            <p:cNvPr id="1231" name="Freeform 207"/>
            <p:cNvSpPr>
              <a:spLocks noChangeAspect="1"/>
            </p:cNvSpPr>
            <p:nvPr userDrawn="1"/>
          </p:nvSpPr>
          <p:spPr bwMode="auto">
            <a:xfrm>
              <a:off x="4038" y="1445"/>
              <a:ext cx="95" cy="241"/>
            </a:xfrm>
            <a:custGeom>
              <a:avLst/>
              <a:gdLst/>
              <a:ahLst/>
              <a:cxnLst>
                <a:cxn ang="0">
                  <a:pos x="0" y="0"/>
                </a:cxn>
                <a:cxn ang="0">
                  <a:pos x="57" y="0"/>
                </a:cxn>
                <a:cxn ang="0">
                  <a:pos x="70" y="23"/>
                </a:cxn>
                <a:cxn ang="0">
                  <a:pos x="81" y="45"/>
                </a:cxn>
                <a:cxn ang="0">
                  <a:pos x="88" y="66"/>
                </a:cxn>
                <a:cxn ang="0">
                  <a:pos x="93" y="87"/>
                </a:cxn>
                <a:cxn ang="0">
                  <a:pos x="94" y="106"/>
                </a:cxn>
                <a:cxn ang="0">
                  <a:pos x="95" y="125"/>
                </a:cxn>
                <a:cxn ang="0">
                  <a:pos x="94" y="143"/>
                </a:cxn>
                <a:cxn ang="0">
                  <a:pos x="92" y="161"/>
                </a:cxn>
                <a:cxn ang="0">
                  <a:pos x="87" y="177"/>
                </a:cxn>
                <a:cxn ang="0">
                  <a:pos x="82" y="191"/>
                </a:cxn>
                <a:cxn ang="0">
                  <a:pos x="77" y="204"/>
                </a:cxn>
                <a:cxn ang="0">
                  <a:pos x="73" y="214"/>
                </a:cxn>
                <a:cxn ang="0">
                  <a:pos x="68" y="224"/>
                </a:cxn>
                <a:cxn ang="0">
                  <a:pos x="63" y="232"/>
                </a:cxn>
                <a:cxn ang="0">
                  <a:pos x="61" y="237"/>
                </a:cxn>
                <a:cxn ang="0">
                  <a:pos x="58" y="240"/>
                </a:cxn>
                <a:cxn ang="0">
                  <a:pos x="57" y="241"/>
                </a:cxn>
                <a:cxn ang="0">
                  <a:pos x="0" y="241"/>
                </a:cxn>
                <a:cxn ang="0">
                  <a:pos x="13" y="221"/>
                </a:cxn>
                <a:cxn ang="0">
                  <a:pos x="23" y="202"/>
                </a:cxn>
                <a:cxn ang="0">
                  <a:pos x="31" y="182"/>
                </a:cxn>
                <a:cxn ang="0">
                  <a:pos x="36" y="163"/>
                </a:cxn>
                <a:cxn ang="0">
                  <a:pos x="39" y="143"/>
                </a:cxn>
                <a:cxn ang="0">
                  <a:pos x="40" y="124"/>
                </a:cxn>
                <a:cxn ang="0">
                  <a:pos x="39" y="107"/>
                </a:cxn>
                <a:cxn ang="0">
                  <a:pos x="37" y="91"/>
                </a:cxn>
                <a:cxn ang="0">
                  <a:pos x="34" y="75"/>
                </a:cxn>
                <a:cxn ang="0">
                  <a:pos x="29" y="61"/>
                </a:cxn>
                <a:cxn ang="0">
                  <a:pos x="25" y="48"/>
                </a:cxn>
                <a:cxn ang="0">
                  <a:pos x="20" y="36"/>
                </a:cxn>
                <a:cxn ang="0">
                  <a:pos x="15" y="26"/>
                </a:cxn>
                <a:cxn ang="0">
                  <a:pos x="10" y="17"/>
                </a:cxn>
                <a:cxn ang="0">
                  <a:pos x="6" y="10"/>
                </a:cxn>
                <a:cxn ang="0">
                  <a:pos x="3" y="4"/>
                </a:cxn>
                <a:cxn ang="0">
                  <a:pos x="1" y="2"/>
                </a:cxn>
                <a:cxn ang="0">
                  <a:pos x="0" y="0"/>
                </a:cxn>
              </a:cxnLst>
              <a:rect l="0" t="0" r="r" b="b"/>
              <a:pathLst>
                <a:path w="95" h="241">
                  <a:moveTo>
                    <a:pt x="0" y="0"/>
                  </a:moveTo>
                  <a:lnTo>
                    <a:pt x="57" y="0"/>
                  </a:lnTo>
                  <a:lnTo>
                    <a:pt x="70" y="23"/>
                  </a:lnTo>
                  <a:lnTo>
                    <a:pt x="81" y="45"/>
                  </a:lnTo>
                  <a:lnTo>
                    <a:pt x="88" y="66"/>
                  </a:lnTo>
                  <a:lnTo>
                    <a:pt x="93" y="87"/>
                  </a:lnTo>
                  <a:lnTo>
                    <a:pt x="94" y="106"/>
                  </a:lnTo>
                  <a:lnTo>
                    <a:pt x="95" y="125"/>
                  </a:lnTo>
                  <a:lnTo>
                    <a:pt x="94" y="143"/>
                  </a:lnTo>
                  <a:lnTo>
                    <a:pt x="92" y="161"/>
                  </a:lnTo>
                  <a:lnTo>
                    <a:pt x="87" y="177"/>
                  </a:lnTo>
                  <a:lnTo>
                    <a:pt x="82" y="191"/>
                  </a:lnTo>
                  <a:lnTo>
                    <a:pt x="77" y="204"/>
                  </a:lnTo>
                  <a:lnTo>
                    <a:pt x="73" y="214"/>
                  </a:lnTo>
                  <a:lnTo>
                    <a:pt x="68" y="224"/>
                  </a:lnTo>
                  <a:lnTo>
                    <a:pt x="63" y="232"/>
                  </a:lnTo>
                  <a:lnTo>
                    <a:pt x="61" y="237"/>
                  </a:lnTo>
                  <a:lnTo>
                    <a:pt x="58" y="240"/>
                  </a:lnTo>
                  <a:lnTo>
                    <a:pt x="57" y="241"/>
                  </a:lnTo>
                  <a:lnTo>
                    <a:pt x="0" y="241"/>
                  </a:lnTo>
                  <a:lnTo>
                    <a:pt x="13" y="221"/>
                  </a:lnTo>
                  <a:lnTo>
                    <a:pt x="23" y="202"/>
                  </a:lnTo>
                  <a:lnTo>
                    <a:pt x="31" y="182"/>
                  </a:lnTo>
                  <a:lnTo>
                    <a:pt x="36" y="163"/>
                  </a:lnTo>
                  <a:lnTo>
                    <a:pt x="39" y="143"/>
                  </a:lnTo>
                  <a:lnTo>
                    <a:pt x="40" y="124"/>
                  </a:lnTo>
                  <a:lnTo>
                    <a:pt x="39" y="107"/>
                  </a:lnTo>
                  <a:lnTo>
                    <a:pt x="37" y="91"/>
                  </a:lnTo>
                  <a:lnTo>
                    <a:pt x="34" y="75"/>
                  </a:lnTo>
                  <a:lnTo>
                    <a:pt x="29" y="61"/>
                  </a:lnTo>
                  <a:lnTo>
                    <a:pt x="25" y="48"/>
                  </a:lnTo>
                  <a:lnTo>
                    <a:pt x="20" y="36"/>
                  </a:lnTo>
                  <a:lnTo>
                    <a:pt x="15" y="26"/>
                  </a:lnTo>
                  <a:lnTo>
                    <a:pt x="10" y="17"/>
                  </a:lnTo>
                  <a:lnTo>
                    <a:pt x="6" y="10"/>
                  </a:lnTo>
                  <a:lnTo>
                    <a:pt x="3" y="4"/>
                  </a:lnTo>
                  <a:lnTo>
                    <a:pt x="1" y="2"/>
                  </a:lnTo>
                  <a:lnTo>
                    <a:pt x="0" y="0"/>
                  </a:lnTo>
                  <a:close/>
                </a:path>
              </a:pathLst>
            </a:custGeom>
            <a:solidFill>
              <a:srgbClr val="000000"/>
            </a:solidFill>
            <a:ln w="9525">
              <a:noFill/>
              <a:round/>
              <a:headEnd/>
              <a:tailEnd/>
            </a:ln>
          </p:spPr>
          <p:txBody>
            <a:bodyPr/>
            <a:lstStyle/>
            <a:p>
              <a:endParaRPr lang="en-US"/>
            </a:p>
          </p:txBody>
        </p:sp>
      </p:grpSp>
      <p:grpSp>
        <p:nvGrpSpPr>
          <p:cNvPr id="1242" name="Group 218"/>
          <p:cNvGrpSpPr>
            <a:grpSpLocks/>
          </p:cNvGrpSpPr>
          <p:nvPr/>
        </p:nvGrpSpPr>
        <p:grpSpPr bwMode="auto">
          <a:xfrm>
            <a:off x="0" y="0"/>
            <a:ext cx="8270875" cy="300038"/>
            <a:chOff x="4608" y="240"/>
            <a:chExt cx="362" cy="189"/>
          </a:xfrm>
        </p:grpSpPr>
        <p:sp>
          <p:nvSpPr>
            <p:cNvPr id="1235" name="Freeform 211"/>
            <p:cNvSpPr>
              <a:spLocks noChangeAspect="1"/>
            </p:cNvSpPr>
            <p:nvPr userDrawn="1"/>
          </p:nvSpPr>
          <p:spPr bwMode="auto">
            <a:xfrm>
              <a:off x="4608" y="240"/>
              <a:ext cx="215" cy="189"/>
            </a:xfrm>
            <a:custGeom>
              <a:avLst/>
              <a:gdLst/>
              <a:ahLst/>
              <a:cxnLst>
                <a:cxn ang="0">
                  <a:pos x="0" y="0"/>
                </a:cxn>
                <a:cxn ang="0">
                  <a:pos x="545" y="0"/>
                </a:cxn>
                <a:cxn ang="0">
                  <a:pos x="530" y="35"/>
                </a:cxn>
                <a:cxn ang="0">
                  <a:pos x="515" y="70"/>
                </a:cxn>
                <a:cxn ang="0">
                  <a:pos x="505" y="103"/>
                </a:cxn>
                <a:cxn ang="0">
                  <a:pos x="496" y="134"/>
                </a:cxn>
                <a:cxn ang="0">
                  <a:pos x="490" y="166"/>
                </a:cxn>
                <a:cxn ang="0">
                  <a:pos x="485" y="196"/>
                </a:cxn>
                <a:cxn ang="0">
                  <a:pos x="482" y="224"/>
                </a:cxn>
                <a:cxn ang="0">
                  <a:pos x="482" y="251"/>
                </a:cxn>
                <a:cxn ang="0">
                  <a:pos x="482" y="277"/>
                </a:cxn>
                <a:cxn ang="0">
                  <a:pos x="485" y="302"/>
                </a:cxn>
                <a:cxn ang="0">
                  <a:pos x="488" y="325"/>
                </a:cxn>
                <a:cxn ang="0">
                  <a:pos x="491" y="347"/>
                </a:cxn>
                <a:cxn ang="0">
                  <a:pos x="496" y="368"/>
                </a:cxn>
                <a:cxn ang="0">
                  <a:pos x="502" y="387"/>
                </a:cxn>
                <a:cxn ang="0">
                  <a:pos x="508" y="404"/>
                </a:cxn>
                <a:cxn ang="0">
                  <a:pos x="514" y="419"/>
                </a:cxn>
                <a:cxn ang="0">
                  <a:pos x="520" y="433"/>
                </a:cxn>
                <a:cxn ang="0">
                  <a:pos x="526" y="446"/>
                </a:cxn>
                <a:cxn ang="0">
                  <a:pos x="530" y="456"/>
                </a:cxn>
                <a:cxn ang="0">
                  <a:pos x="536" y="465"/>
                </a:cxn>
                <a:cxn ang="0">
                  <a:pos x="539" y="472"/>
                </a:cxn>
                <a:cxn ang="0">
                  <a:pos x="545" y="479"/>
                </a:cxn>
                <a:cxn ang="0">
                  <a:pos x="545" y="480"/>
                </a:cxn>
                <a:cxn ang="0">
                  <a:pos x="0" y="480"/>
                </a:cxn>
                <a:cxn ang="0">
                  <a:pos x="0" y="0"/>
                </a:cxn>
              </a:cxnLst>
              <a:rect l="0" t="0" r="r" b="b"/>
              <a:pathLst>
                <a:path w="545" h="480">
                  <a:moveTo>
                    <a:pt x="0" y="0"/>
                  </a:moveTo>
                  <a:lnTo>
                    <a:pt x="545" y="0"/>
                  </a:lnTo>
                  <a:lnTo>
                    <a:pt x="530" y="35"/>
                  </a:lnTo>
                  <a:lnTo>
                    <a:pt x="515" y="70"/>
                  </a:lnTo>
                  <a:lnTo>
                    <a:pt x="505" y="103"/>
                  </a:lnTo>
                  <a:lnTo>
                    <a:pt x="496" y="134"/>
                  </a:lnTo>
                  <a:lnTo>
                    <a:pt x="490" y="166"/>
                  </a:lnTo>
                  <a:lnTo>
                    <a:pt x="485" y="196"/>
                  </a:lnTo>
                  <a:lnTo>
                    <a:pt x="482" y="224"/>
                  </a:lnTo>
                  <a:lnTo>
                    <a:pt x="482" y="251"/>
                  </a:lnTo>
                  <a:lnTo>
                    <a:pt x="482" y="277"/>
                  </a:lnTo>
                  <a:lnTo>
                    <a:pt x="485" y="302"/>
                  </a:lnTo>
                  <a:lnTo>
                    <a:pt x="488" y="325"/>
                  </a:lnTo>
                  <a:lnTo>
                    <a:pt x="491" y="347"/>
                  </a:lnTo>
                  <a:lnTo>
                    <a:pt x="496" y="368"/>
                  </a:lnTo>
                  <a:lnTo>
                    <a:pt x="502" y="387"/>
                  </a:lnTo>
                  <a:lnTo>
                    <a:pt x="508" y="404"/>
                  </a:lnTo>
                  <a:lnTo>
                    <a:pt x="514" y="419"/>
                  </a:lnTo>
                  <a:lnTo>
                    <a:pt x="520" y="433"/>
                  </a:lnTo>
                  <a:lnTo>
                    <a:pt x="526" y="446"/>
                  </a:lnTo>
                  <a:lnTo>
                    <a:pt x="530" y="456"/>
                  </a:lnTo>
                  <a:lnTo>
                    <a:pt x="536" y="465"/>
                  </a:lnTo>
                  <a:lnTo>
                    <a:pt x="539" y="472"/>
                  </a:lnTo>
                  <a:lnTo>
                    <a:pt x="545" y="479"/>
                  </a:lnTo>
                  <a:lnTo>
                    <a:pt x="545" y="480"/>
                  </a:lnTo>
                  <a:lnTo>
                    <a:pt x="0" y="480"/>
                  </a:lnTo>
                  <a:lnTo>
                    <a:pt x="0" y="0"/>
                  </a:lnTo>
                  <a:close/>
                </a:path>
              </a:pathLst>
            </a:custGeom>
            <a:solidFill>
              <a:srgbClr val="963237"/>
            </a:solidFill>
            <a:ln w="9525">
              <a:noFill/>
              <a:round/>
              <a:headEnd/>
              <a:tailEnd/>
            </a:ln>
          </p:spPr>
          <p:txBody>
            <a:bodyPr/>
            <a:lstStyle/>
            <a:p>
              <a:endParaRPr lang="en-US"/>
            </a:p>
          </p:txBody>
        </p:sp>
        <p:sp>
          <p:nvSpPr>
            <p:cNvPr id="1236" name="Freeform 212"/>
            <p:cNvSpPr>
              <a:spLocks noChangeAspect="1"/>
            </p:cNvSpPr>
            <p:nvPr userDrawn="1"/>
          </p:nvSpPr>
          <p:spPr bwMode="auto">
            <a:xfrm>
              <a:off x="4752" y="240"/>
              <a:ext cx="218" cy="189"/>
            </a:xfrm>
            <a:custGeom>
              <a:avLst/>
              <a:gdLst/>
              <a:ahLst/>
              <a:cxnLst>
                <a:cxn ang="0">
                  <a:pos x="0" y="0"/>
                </a:cxn>
                <a:cxn ang="0">
                  <a:pos x="552" y="0"/>
                </a:cxn>
                <a:cxn ang="0">
                  <a:pos x="551" y="480"/>
                </a:cxn>
                <a:cxn ang="0">
                  <a:pos x="67" y="480"/>
                </a:cxn>
                <a:cxn ang="0">
                  <a:pos x="51" y="454"/>
                </a:cxn>
                <a:cxn ang="0">
                  <a:pos x="39" y="428"/>
                </a:cxn>
                <a:cxn ang="0">
                  <a:pos x="28" y="404"/>
                </a:cxn>
                <a:cxn ang="0">
                  <a:pos x="20" y="381"/>
                </a:cxn>
                <a:cxn ang="0">
                  <a:pos x="13" y="358"/>
                </a:cxn>
                <a:cxn ang="0">
                  <a:pos x="8" y="338"/>
                </a:cxn>
                <a:cxn ang="0">
                  <a:pos x="5" y="320"/>
                </a:cxn>
                <a:cxn ang="0">
                  <a:pos x="2" y="303"/>
                </a:cxn>
                <a:cxn ang="0">
                  <a:pos x="1" y="290"/>
                </a:cxn>
                <a:cxn ang="0">
                  <a:pos x="0" y="278"/>
                </a:cxn>
                <a:cxn ang="0">
                  <a:pos x="0" y="0"/>
                </a:cxn>
              </a:cxnLst>
              <a:rect l="0" t="0" r="r" b="b"/>
              <a:pathLst>
                <a:path w="552" h="480">
                  <a:moveTo>
                    <a:pt x="0" y="0"/>
                  </a:moveTo>
                  <a:lnTo>
                    <a:pt x="552" y="0"/>
                  </a:lnTo>
                  <a:lnTo>
                    <a:pt x="551" y="480"/>
                  </a:lnTo>
                  <a:lnTo>
                    <a:pt x="67" y="480"/>
                  </a:lnTo>
                  <a:lnTo>
                    <a:pt x="51" y="454"/>
                  </a:lnTo>
                  <a:lnTo>
                    <a:pt x="39" y="428"/>
                  </a:lnTo>
                  <a:lnTo>
                    <a:pt x="28" y="404"/>
                  </a:lnTo>
                  <a:lnTo>
                    <a:pt x="20" y="381"/>
                  </a:lnTo>
                  <a:lnTo>
                    <a:pt x="13" y="358"/>
                  </a:lnTo>
                  <a:lnTo>
                    <a:pt x="8" y="338"/>
                  </a:lnTo>
                  <a:lnTo>
                    <a:pt x="5" y="320"/>
                  </a:lnTo>
                  <a:lnTo>
                    <a:pt x="2" y="303"/>
                  </a:lnTo>
                  <a:lnTo>
                    <a:pt x="1" y="290"/>
                  </a:lnTo>
                  <a:lnTo>
                    <a:pt x="0" y="278"/>
                  </a:lnTo>
                  <a:lnTo>
                    <a:pt x="0" y="0"/>
                  </a:lnTo>
                  <a:close/>
                </a:path>
              </a:pathLst>
            </a:custGeom>
            <a:solidFill>
              <a:srgbClr val="963237"/>
            </a:solidFill>
            <a:ln w="9525">
              <a:noFill/>
              <a:round/>
              <a:headEnd/>
              <a:tailEnd/>
            </a:ln>
          </p:spPr>
          <p:txBody>
            <a:bodyPr/>
            <a:lstStyle/>
            <a:p>
              <a:endParaRPr lang="en-US"/>
            </a:p>
          </p:txBody>
        </p:sp>
      </p:grpSp>
      <p:pic>
        <p:nvPicPr>
          <p:cNvPr id="17" name="Picture 4" descr="C:\Users\kingherc\Desktop\svn\2013-damon-scheduler\technohour\tmp\Untitled-4.png"/>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7524328" y="19890"/>
            <a:ext cx="745594" cy="289906"/>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Calibri" pitchFamily="34" charset="0"/>
          <a:cs typeface="Arial" charset="0"/>
        </a:defRPr>
      </a:lvl2pPr>
      <a:lvl3pPr algn="l" rtl="0" eaLnBrk="1" fontAlgn="base" hangingPunct="1">
        <a:spcBef>
          <a:spcPct val="0"/>
        </a:spcBef>
        <a:spcAft>
          <a:spcPct val="0"/>
        </a:spcAft>
        <a:defRPr sz="4400">
          <a:solidFill>
            <a:schemeClr val="tx2"/>
          </a:solidFill>
          <a:latin typeface="Calibri" pitchFamily="34" charset="0"/>
          <a:cs typeface="Arial" charset="0"/>
        </a:defRPr>
      </a:lvl3pPr>
      <a:lvl4pPr algn="l" rtl="0" eaLnBrk="1" fontAlgn="base" hangingPunct="1">
        <a:spcBef>
          <a:spcPct val="0"/>
        </a:spcBef>
        <a:spcAft>
          <a:spcPct val="0"/>
        </a:spcAft>
        <a:defRPr sz="4400">
          <a:solidFill>
            <a:schemeClr val="tx2"/>
          </a:solidFill>
          <a:latin typeface="Calibri" pitchFamily="34" charset="0"/>
          <a:cs typeface="Arial" charset="0"/>
        </a:defRPr>
      </a:lvl4pPr>
      <a:lvl5pPr algn="l" rtl="0" eaLnBrk="1" fontAlgn="base" hangingPunct="1">
        <a:spcBef>
          <a:spcPct val="0"/>
        </a:spcBef>
        <a:spcAft>
          <a:spcPct val="0"/>
        </a:spcAft>
        <a:defRPr sz="4400">
          <a:solidFill>
            <a:schemeClr val="tx2"/>
          </a:solidFill>
          <a:latin typeface="Calibri" pitchFamily="34" charset="0"/>
          <a:cs typeface="Arial" charset="0"/>
        </a:defRPr>
      </a:lvl5pPr>
      <a:lvl6pPr marL="457200" algn="l" rtl="0" eaLnBrk="1" fontAlgn="base" hangingPunct="1">
        <a:spcBef>
          <a:spcPct val="0"/>
        </a:spcBef>
        <a:spcAft>
          <a:spcPct val="0"/>
        </a:spcAft>
        <a:defRPr sz="4400">
          <a:solidFill>
            <a:schemeClr val="tx2"/>
          </a:solidFill>
          <a:latin typeface="Calibri" pitchFamily="34" charset="0"/>
          <a:cs typeface="Arial" charset="0"/>
        </a:defRPr>
      </a:lvl6pPr>
      <a:lvl7pPr marL="914400" algn="l" rtl="0" eaLnBrk="1" fontAlgn="base" hangingPunct="1">
        <a:spcBef>
          <a:spcPct val="0"/>
        </a:spcBef>
        <a:spcAft>
          <a:spcPct val="0"/>
        </a:spcAft>
        <a:defRPr sz="4400">
          <a:solidFill>
            <a:schemeClr val="tx2"/>
          </a:solidFill>
          <a:latin typeface="Calibri" pitchFamily="34" charset="0"/>
          <a:cs typeface="Arial" charset="0"/>
        </a:defRPr>
      </a:lvl7pPr>
      <a:lvl8pPr marL="1371600" algn="l" rtl="0" eaLnBrk="1" fontAlgn="base" hangingPunct="1">
        <a:spcBef>
          <a:spcPct val="0"/>
        </a:spcBef>
        <a:spcAft>
          <a:spcPct val="0"/>
        </a:spcAft>
        <a:defRPr sz="4400">
          <a:solidFill>
            <a:schemeClr val="tx2"/>
          </a:solidFill>
          <a:latin typeface="Calibri" pitchFamily="34" charset="0"/>
          <a:cs typeface="Arial" charset="0"/>
        </a:defRPr>
      </a:lvl8pPr>
      <a:lvl9pPr marL="1828800" algn="l" rtl="0" eaLnBrk="1" fontAlgn="base" hangingPunct="1">
        <a:spcBef>
          <a:spcPct val="0"/>
        </a:spcBef>
        <a:spcAft>
          <a:spcPct val="0"/>
        </a:spcAft>
        <a:defRPr sz="4400">
          <a:solidFill>
            <a:schemeClr val="tx2"/>
          </a:solidFill>
          <a:latin typeface="Calibri" pitchFamily="34"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cs typeface="+mn-cs"/>
        </a:defRPr>
      </a:lvl2pPr>
      <a:lvl3pPr marL="1143000" indent="-228600" algn="l" rtl="0" eaLnBrk="1" fontAlgn="base" hangingPunct="1">
        <a:spcBef>
          <a:spcPct val="20000"/>
        </a:spcBef>
        <a:spcAft>
          <a:spcPct val="0"/>
        </a:spcAft>
        <a:buChar char="•"/>
        <a:defRPr>
          <a:solidFill>
            <a:schemeClr val="tx1"/>
          </a:solidFill>
          <a:latin typeface="+mn-lt"/>
          <a:cs typeface="+mn-cs"/>
        </a:defRPr>
      </a:lvl3pPr>
      <a:lvl4pPr marL="1600200" indent="-228600" algn="l" rtl="0" eaLnBrk="1" fontAlgn="base" hangingPunct="1">
        <a:spcBef>
          <a:spcPct val="20000"/>
        </a:spcBef>
        <a:spcAft>
          <a:spcPct val="0"/>
        </a:spcAft>
        <a:buChar char="–"/>
        <a:defRPr>
          <a:solidFill>
            <a:schemeClr val="tx1"/>
          </a:solidFill>
          <a:latin typeface="+mn-lt"/>
          <a:cs typeface="+mn-cs"/>
        </a:defRPr>
      </a:lvl4pPr>
      <a:lvl5pPr marL="2057400" indent="-228600" algn="l" rtl="0" eaLnBrk="1" fontAlgn="base" hangingPunct="1">
        <a:spcBef>
          <a:spcPct val="20000"/>
        </a:spcBef>
        <a:spcAft>
          <a:spcPct val="0"/>
        </a:spcAft>
        <a:buChar char="»"/>
        <a:defRPr>
          <a:solidFill>
            <a:schemeClr val="tx1"/>
          </a:solidFill>
          <a:latin typeface="+mn-lt"/>
          <a:cs typeface="+mn-cs"/>
        </a:defRPr>
      </a:lvl5pPr>
      <a:lvl6pPr marL="2514600" indent="-228600" algn="l" rtl="0" eaLnBrk="1" fontAlgn="base" hangingPunct="1">
        <a:spcBef>
          <a:spcPct val="20000"/>
        </a:spcBef>
        <a:spcAft>
          <a:spcPct val="0"/>
        </a:spcAft>
        <a:buChar char="»"/>
        <a:defRPr>
          <a:solidFill>
            <a:schemeClr val="tx1"/>
          </a:solidFill>
          <a:latin typeface="+mn-lt"/>
          <a:cs typeface="+mn-cs"/>
        </a:defRPr>
      </a:lvl6pPr>
      <a:lvl7pPr marL="2971800" indent="-228600" algn="l" rtl="0" eaLnBrk="1" fontAlgn="base" hangingPunct="1">
        <a:spcBef>
          <a:spcPct val="20000"/>
        </a:spcBef>
        <a:spcAft>
          <a:spcPct val="0"/>
        </a:spcAft>
        <a:buChar char="»"/>
        <a:defRPr>
          <a:solidFill>
            <a:schemeClr val="tx1"/>
          </a:solidFill>
          <a:latin typeface="+mn-lt"/>
          <a:cs typeface="+mn-cs"/>
        </a:defRPr>
      </a:lvl7pPr>
      <a:lvl8pPr marL="3429000" indent="-228600" algn="l" rtl="0" eaLnBrk="1" fontAlgn="base" hangingPunct="1">
        <a:spcBef>
          <a:spcPct val="20000"/>
        </a:spcBef>
        <a:spcAft>
          <a:spcPct val="0"/>
        </a:spcAft>
        <a:buChar char="»"/>
        <a:defRPr>
          <a:solidFill>
            <a:schemeClr val="tx1"/>
          </a:solidFill>
          <a:latin typeface="+mn-lt"/>
          <a:cs typeface="+mn-cs"/>
        </a:defRPr>
      </a:lvl8pPr>
      <a:lvl9pPr marL="3886200" indent="-228600" algn="l" rtl="0" eaLnBrk="1" fontAlgn="base" hangingPunct="1">
        <a:spcBef>
          <a:spcPct val="20000"/>
        </a:spcBef>
        <a:spcAft>
          <a:spcPct val="0"/>
        </a:spcAft>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1340768"/>
            <a:ext cx="7772400" cy="1470025"/>
          </a:xfrm>
        </p:spPr>
        <p:txBody>
          <a:bodyPr/>
          <a:lstStyle/>
          <a:p>
            <a:r>
              <a:rPr lang="en-US" dirty="0"/>
              <a:t>CS422</a:t>
            </a:r>
            <a:br>
              <a:rPr lang="en-US" dirty="0"/>
            </a:br>
            <a:r>
              <a:rPr lang="en-US" dirty="0"/>
              <a:t>Database systems</a:t>
            </a:r>
          </a:p>
        </p:txBody>
      </p:sp>
      <p:sp>
        <p:nvSpPr>
          <p:cNvPr id="6" name="Subtitle 5"/>
          <p:cNvSpPr>
            <a:spLocks noGrp="1"/>
          </p:cNvSpPr>
          <p:nvPr>
            <p:ph type="subTitle" idx="1"/>
          </p:nvPr>
        </p:nvSpPr>
        <p:spPr>
          <a:xfrm>
            <a:off x="685800" y="2924944"/>
            <a:ext cx="7772400" cy="2016224"/>
          </a:xfrm>
        </p:spPr>
        <p:txBody>
          <a:bodyPr anchor="b" anchorCtr="0"/>
          <a:lstStyle/>
          <a:p>
            <a:pPr algn="ctr"/>
            <a:r>
              <a:rPr lang="en-US" dirty="0"/>
              <a:t>Today</a:t>
            </a:r>
            <a:r>
              <a:rPr lang="en-US"/>
              <a:t>: Revision</a:t>
            </a:r>
            <a:endParaRPr lang="en-US" sz="2400" dirty="0"/>
          </a:p>
          <a:p>
            <a:endParaRPr lang="en-US" sz="2400" dirty="0"/>
          </a:p>
          <a:p>
            <a:r>
              <a:rPr lang="en-US" sz="2400" dirty="0"/>
              <a:t>Data-Intensive Applications and Systems (DIAS) Laboratory</a:t>
            </a:r>
            <a:br>
              <a:rPr lang="en-US" sz="2400" dirty="0"/>
            </a:br>
            <a:r>
              <a:rPr lang="fr-FR" sz="2400" dirty="0"/>
              <a:t>École Polytechnique Fédérale de Lausanne</a:t>
            </a:r>
            <a:endParaRPr lang="el-GR" sz="2400" dirty="0"/>
          </a:p>
        </p:txBody>
      </p:sp>
      <p:sp>
        <p:nvSpPr>
          <p:cNvPr id="7" name="Subtitle 5"/>
          <p:cNvSpPr txBox="1">
            <a:spLocks/>
          </p:cNvSpPr>
          <p:nvPr/>
        </p:nvSpPr>
        <p:spPr bwMode="auto">
          <a:xfrm>
            <a:off x="685800" y="5157192"/>
            <a:ext cx="7846640" cy="86409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l" rtl="0" eaLnBrk="1" fontAlgn="base" hangingPunct="1">
              <a:spcBef>
                <a:spcPct val="20000"/>
              </a:spcBef>
              <a:spcAft>
                <a:spcPct val="0"/>
              </a:spcAft>
              <a:buFontTx/>
              <a:buNone/>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cs typeface="+mn-cs"/>
              </a:defRPr>
            </a:lvl2pPr>
            <a:lvl3pPr marL="1143000" indent="-228600" algn="l" rtl="0" eaLnBrk="1" fontAlgn="base" hangingPunct="1">
              <a:spcBef>
                <a:spcPct val="20000"/>
              </a:spcBef>
              <a:spcAft>
                <a:spcPct val="0"/>
              </a:spcAft>
              <a:buChar char="•"/>
              <a:defRPr>
                <a:solidFill>
                  <a:schemeClr val="tx1"/>
                </a:solidFill>
                <a:latin typeface="+mn-lt"/>
                <a:cs typeface="+mn-cs"/>
              </a:defRPr>
            </a:lvl3pPr>
            <a:lvl4pPr marL="1600200" indent="-228600" algn="l" rtl="0" eaLnBrk="1" fontAlgn="base" hangingPunct="1">
              <a:spcBef>
                <a:spcPct val="20000"/>
              </a:spcBef>
              <a:spcAft>
                <a:spcPct val="0"/>
              </a:spcAft>
              <a:buChar char="–"/>
              <a:defRPr>
                <a:solidFill>
                  <a:schemeClr val="tx1"/>
                </a:solidFill>
                <a:latin typeface="+mn-lt"/>
                <a:cs typeface="+mn-cs"/>
              </a:defRPr>
            </a:lvl4pPr>
            <a:lvl5pPr marL="2057400" indent="-228600" algn="l" rtl="0" eaLnBrk="1" fontAlgn="base" hangingPunct="1">
              <a:spcBef>
                <a:spcPct val="20000"/>
              </a:spcBef>
              <a:spcAft>
                <a:spcPct val="0"/>
              </a:spcAft>
              <a:buChar char="»"/>
              <a:defRPr>
                <a:solidFill>
                  <a:schemeClr val="tx1"/>
                </a:solidFill>
                <a:latin typeface="+mn-lt"/>
                <a:cs typeface="+mn-cs"/>
              </a:defRPr>
            </a:lvl5pPr>
            <a:lvl6pPr marL="2514600" indent="-228600" algn="l" rtl="0" eaLnBrk="1" fontAlgn="base" hangingPunct="1">
              <a:spcBef>
                <a:spcPct val="20000"/>
              </a:spcBef>
              <a:spcAft>
                <a:spcPct val="0"/>
              </a:spcAft>
              <a:buChar char="»"/>
              <a:defRPr>
                <a:solidFill>
                  <a:schemeClr val="tx1"/>
                </a:solidFill>
                <a:latin typeface="+mn-lt"/>
                <a:cs typeface="+mn-cs"/>
              </a:defRPr>
            </a:lvl6pPr>
            <a:lvl7pPr marL="2971800" indent="-228600" algn="l" rtl="0" eaLnBrk="1" fontAlgn="base" hangingPunct="1">
              <a:spcBef>
                <a:spcPct val="20000"/>
              </a:spcBef>
              <a:spcAft>
                <a:spcPct val="0"/>
              </a:spcAft>
              <a:buChar char="»"/>
              <a:defRPr>
                <a:solidFill>
                  <a:schemeClr val="tx1"/>
                </a:solidFill>
                <a:latin typeface="+mn-lt"/>
                <a:cs typeface="+mn-cs"/>
              </a:defRPr>
            </a:lvl7pPr>
            <a:lvl8pPr marL="3429000" indent="-228600" algn="l" rtl="0" eaLnBrk="1" fontAlgn="base" hangingPunct="1">
              <a:spcBef>
                <a:spcPct val="20000"/>
              </a:spcBef>
              <a:spcAft>
                <a:spcPct val="0"/>
              </a:spcAft>
              <a:buChar char="»"/>
              <a:defRPr>
                <a:solidFill>
                  <a:schemeClr val="tx1"/>
                </a:solidFill>
                <a:latin typeface="+mn-lt"/>
                <a:cs typeface="+mn-cs"/>
              </a:defRPr>
            </a:lvl8pPr>
            <a:lvl9pPr marL="3886200" indent="-228600" algn="l" rtl="0" eaLnBrk="1" fontAlgn="base" hangingPunct="1">
              <a:spcBef>
                <a:spcPct val="20000"/>
              </a:spcBef>
              <a:spcAft>
                <a:spcPct val="0"/>
              </a:spcAft>
              <a:buChar char="»"/>
              <a:defRPr>
                <a:solidFill>
                  <a:schemeClr val="tx1"/>
                </a:solidFill>
                <a:latin typeface="+mn-lt"/>
                <a:cs typeface="+mn-cs"/>
              </a:defRPr>
            </a:lvl9pPr>
          </a:lstStyle>
          <a:p>
            <a:endParaRPr lang="en-US" sz="2400" kern="0" dirty="0"/>
          </a:p>
        </p:txBody>
      </p:sp>
    </p:spTree>
    <p:extLst>
      <p:ext uri="{BB962C8B-B14F-4D97-AF65-F5344CB8AC3E}">
        <p14:creationId xmlns:p14="http://schemas.microsoft.com/office/powerpoint/2010/main" val="150357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warehouses/Decision support</a:t>
            </a:r>
          </a:p>
        </p:txBody>
      </p:sp>
      <p:sp>
        <p:nvSpPr>
          <p:cNvPr id="3" name="Content Placeholder 2"/>
          <p:cNvSpPr>
            <a:spLocks noGrp="1"/>
          </p:cNvSpPr>
          <p:nvPr>
            <p:ph idx="1"/>
          </p:nvPr>
        </p:nvSpPr>
        <p:spPr>
          <a:xfrm>
            <a:off x="457200" y="1219200"/>
            <a:ext cx="8003232" cy="4906963"/>
          </a:xfrm>
        </p:spPr>
        <p:txBody>
          <a:bodyPr/>
          <a:lstStyle/>
          <a:p>
            <a:r>
              <a:rPr lang="en-US" sz="2800" dirty="0"/>
              <a:t>Given a sample data input</a:t>
            </a:r>
          </a:p>
          <a:p>
            <a:pPr lvl="1"/>
            <a:r>
              <a:rPr lang="en-US" sz="2800" dirty="0"/>
              <a:t>execute an OLAP query</a:t>
            </a:r>
          </a:p>
          <a:p>
            <a:r>
              <a:rPr lang="en-US" sz="2800" dirty="0"/>
              <a:t>Write the SQLs corresponding </a:t>
            </a:r>
            <a:br>
              <a:rPr lang="en-US" sz="2800" dirty="0"/>
            </a:br>
            <a:r>
              <a:rPr lang="en-US" sz="2800" dirty="0"/>
              <a:t>to an OLAP operator, </a:t>
            </a:r>
            <a:br>
              <a:rPr lang="en-US" sz="2800" dirty="0"/>
            </a:br>
            <a:r>
              <a:rPr lang="en-US" sz="2800" dirty="0"/>
              <a:t>e.g., pivoting on state, year</a:t>
            </a:r>
          </a:p>
          <a:p>
            <a:r>
              <a:rPr lang="en-US" sz="2800" dirty="0"/>
              <a:t>Decide on indexes &amp; views for a typical OLAP workload</a:t>
            </a:r>
          </a:p>
          <a:p>
            <a:pPr lvl="1"/>
            <a:r>
              <a:rPr lang="en-US" dirty="0"/>
              <a:t>E.g., bitmap indexes for fields with a few discrete values (M/F, [1-5],</a:t>
            </a:r>
            <a:r>
              <a:rPr lang="mr-IN" dirty="0"/>
              <a:t>…</a:t>
            </a:r>
            <a:r>
              <a:rPr lang="en-US" dirty="0"/>
              <a:t>), materialized views</a:t>
            </a:r>
          </a:p>
          <a:p>
            <a:r>
              <a:rPr lang="en-US" sz="2800" dirty="0"/>
              <a:t>Implement something, e.g., an OLAP operator </a:t>
            </a:r>
            <a:br>
              <a:rPr lang="en-US" sz="2800" dirty="0"/>
            </a:br>
            <a:endParaRPr lang="en-US" sz="2800" dirty="0"/>
          </a:p>
        </p:txBody>
      </p:sp>
      <p:sp>
        <p:nvSpPr>
          <p:cNvPr id="4" name="Slide Number Placeholder 3"/>
          <p:cNvSpPr>
            <a:spLocks noGrp="1"/>
          </p:cNvSpPr>
          <p:nvPr>
            <p:ph type="sldNum" sz="quarter" idx="12"/>
          </p:nvPr>
        </p:nvSpPr>
        <p:spPr/>
        <p:txBody>
          <a:bodyPr/>
          <a:lstStyle/>
          <a:p>
            <a:fld id="{35B54189-C436-47D0-AC37-8484B13A8E13}" type="slidenum">
              <a:rPr lang="en-US" smtClean="0"/>
              <a:pPr/>
              <a:t>10</a:t>
            </a:fld>
            <a:endParaRPr lang="en-US"/>
          </a:p>
        </p:txBody>
      </p:sp>
      <p:grpSp>
        <p:nvGrpSpPr>
          <p:cNvPr id="5" name="Group 4"/>
          <p:cNvGrpSpPr/>
          <p:nvPr/>
        </p:nvGrpSpPr>
        <p:grpSpPr>
          <a:xfrm>
            <a:off x="6948264" y="4653136"/>
            <a:ext cx="2195736" cy="2204864"/>
            <a:chOff x="6948264" y="4653136"/>
            <a:chExt cx="2195736" cy="2204864"/>
          </a:xfrm>
        </p:grpSpPr>
        <p:sp>
          <p:nvSpPr>
            <p:cNvPr id="6" name="Right Triangle 5"/>
            <p:cNvSpPr/>
            <p:nvPr/>
          </p:nvSpPr>
          <p:spPr>
            <a:xfrm rot="16200000">
              <a:off x="6943700" y="4657700"/>
              <a:ext cx="2204864" cy="2195736"/>
            </a:xfrm>
            <a:prstGeom prst="r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n w="0"/>
                <a:solidFill>
                  <a:schemeClr val="accent1"/>
                </a:solidFill>
                <a:effectLst>
                  <a:outerShdw blurRad="38100" dist="25400" dir="5400000" algn="ctr" rotWithShape="0">
                    <a:srgbClr val="6E747A">
                      <a:alpha val="43000"/>
                    </a:srgbClr>
                  </a:outerShdw>
                </a:effectLst>
              </a:endParaRPr>
            </a:p>
          </p:txBody>
        </p:sp>
        <p:sp>
          <p:nvSpPr>
            <p:cNvPr id="7" name="TextBox 6"/>
            <p:cNvSpPr txBox="1"/>
            <p:nvPr/>
          </p:nvSpPr>
          <p:spPr>
            <a:xfrm rot="18916022">
              <a:off x="7643541" y="5617281"/>
              <a:ext cx="1495410" cy="954107"/>
            </a:xfrm>
            <a:prstGeom prst="rect">
              <a:avLst/>
            </a:prstGeom>
            <a:noFill/>
          </p:spPr>
          <p:txBody>
            <a:bodyPr wrap="none" rtlCol="0">
              <a:spAutoFit/>
            </a:bodyPr>
            <a:lstStyle/>
            <a:p>
              <a:pPr algn="ctr"/>
              <a:r>
                <a:rPr lang="en-US" sz="2800" dirty="0"/>
                <a:t>Sample</a:t>
              </a:r>
            </a:p>
            <a:p>
              <a:pPr algn="ctr"/>
              <a:r>
                <a:rPr lang="en-US" sz="2800" dirty="0"/>
                <a:t>exercises</a:t>
              </a:r>
            </a:p>
          </p:txBody>
        </p:sp>
      </p:grpSp>
      <p:sp>
        <p:nvSpPr>
          <p:cNvPr id="8" name="Rectangle 7"/>
          <p:cNvSpPr/>
          <p:nvPr/>
        </p:nvSpPr>
        <p:spPr>
          <a:xfrm>
            <a:off x="6718733" y="2191609"/>
            <a:ext cx="1306085" cy="1057344"/>
          </a:xfrm>
          <a:prstGeom prst="rect">
            <a:avLst/>
          </a:prstGeom>
          <a:pattFill prst="wdDnDiag">
            <a:fgClr>
              <a:schemeClr val="bg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p:cNvGraphicFramePr>
            <a:graphicFrameLocks noGrp="1"/>
          </p:cNvGraphicFramePr>
          <p:nvPr>
            <p:extLst>
              <p:ext uri="{D42A27DB-BD31-4B8C-83A1-F6EECF244321}">
                <p14:modId xmlns:p14="http://schemas.microsoft.com/office/powerpoint/2010/main" val="1839537820"/>
              </p:ext>
            </p:extLst>
          </p:nvPr>
        </p:nvGraphicFramePr>
        <p:xfrm>
          <a:off x="6728674" y="2191609"/>
          <a:ext cx="2065041" cy="1483360"/>
        </p:xfrm>
        <a:graphic>
          <a:graphicData uri="http://schemas.openxmlformats.org/drawingml/2006/table">
            <a:tbl>
              <a:tblPr>
                <a:tableStyleId>{5940675A-B579-460E-94D1-54222C63F5DA}</a:tableStyleId>
              </a:tblPr>
              <a:tblGrid>
                <a:gridCol w="688347">
                  <a:extLst>
                    <a:ext uri="{9D8B030D-6E8A-4147-A177-3AD203B41FA5}">
                      <a16:colId xmlns:a16="http://schemas.microsoft.com/office/drawing/2014/main" val="20000"/>
                    </a:ext>
                  </a:extLst>
                </a:gridCol>
                <a:gridCol w="688347">
                  <a:extLst>
                    <a:ext uri="{9D8B030D-6E8A-4147-A177-3AD203B41FA5}">
                      <a16:colId xmlns:a16="http://schemas.microsoft.com/office/drawing/2014/main" val="20001"/>
                    </a:ext>
                  </a:extLst>
                </a:gridCol>
                <a:gridCol w="688347">
                  <a:extLst>
                    <a:ext uri="{9D8B030D-6E8A-4147-A177-3AD203B41FA5}">
                      <a16:colId xmlns:a16="http://schemas.microsoft.com/office/drawing/2014/main" val="20002"/>
                    </a:ext>
                  </a:extLst>
                </a:gridCol>
              </a:tblGrid>
              <a:tr h="370840">
                <a:tc>
                  <a:txBody>
                    <a:bodyPr/>
                    <a:lstStyle/>
                    <a:p>
                      <a:pPr algn="ctr"/>
                      <a:r>
                        <a:rPr lang="en-US" dirty="0"/>
                        <a:t>30</a:t>
                      </a:r>
                    </a:p>
                  </a:txBody>
                  <a:tcPr/>
                </a:tc>
                <a:tc>
                  <a:txBody>
                    <a:bodyPr/>
                    <a:lstStyle/>
                    <a:p>
                      <a:pPr algn="ctr"/>
                      <a:r>
                        <a:rPr lang="en-US" dirty="0"/>
                        <a:t>44</a:t>
                      </a:r>
                    </a:p>
                  </a:txBody>
                  <a:tcPr/>
                </a:tc>
                <a:tc>
                  <a:txBody>
                    <a:bodyPr/>
                    <a:lstStyle/>
                    <a:p>
                      <a:pPr algn="ctr"/>
                      <a:r>
                        <a:rPr lang="en-US" dirty="0"/>
                        <a:t>74</a:t>
                      </a:r>
                    </a:p>
                  </a:txBody>
                  <a:tcPr>
                    <a:solidFill>
                      <a:schemeClr val="bg1">
                        <a:lumMod val="75000"/>
                      </a:schemeClr>
                    </a:solidFill>
                  </a:tcPr>
                </a:tc>
                <a:extLst>
                  <a:ext uri="{0D108BD9-81ED-4DB2-BD59-A6C34878D82A}">
                    <a16:rowId xmlns:a16="http://schemas.microsoft.com/office/drawing/2014/main" val="10000"/>
                  </a:ext>
                </a:extLst>
              </a:tr>
              <a:tr h="370840">
                <a:tc>
                  <a:txBody>
                    <a:bodyPr/>
                    <a:lstStyle/>
                    <a:p>
                      <a:pPr algn="ctr"/>
                      <a:r>
                        <a:rPr lang="en-US" dirty="0"/>
                        <a:t>52</a:t>
                      </a:r>
                    </a:p>
                  </a:txBody>
                  <a:tcPr/>
                </a:tc>
                <a:tc>
                  <a:txBody>
                    <a:bodyPr/>
                    <a:lstStyle/>
                    <a:p>
                      <a:pPr algn="ctr"/>
                      <a:r>
                        <a:rPr lang="en-US" dirty="0"/>
                        <a:t>113</a:t>
                      </a:r>
                    </a:p>
                  </a:txBody>
                  <a:tcPr/>
                </a:tc>
                <a:tc>
                  <a:txBody>
                    <a:bodyPr/>
                    <a:lstStyle/>
                    <a:p>
                      <a:pPr algn="ctr"/>
                      <a:r>
                        <a:rPr lang="en-US" dirty="0"/>
                        <a:t>165</a:t>
                      </a:r>
                    </a:p>
                  </a:txBody>
                  <a:tcPr>
                    <a:solidFill>
                      <a:schemeClr val="bg1">
                        <a:lumMod val="75000"/>
                      </a:schemeClr>
                    </a:solidFill>
                  </a:tcPr>
                </a:tc>
                <a:extLst>
                  <a:ext uri="{0D108BD9-81ED-4DB2-BD59-A6C34878D82A}">
                    <a16:rowId xmlns:a16="http://schemas.microsoft.com/office/drawing/2014/main" val="10001"/>
                  </a:ext>
                </a:extLst>
              </a:tr>
              <a:tr h="370840">
                <a:tc>
                  <a:txBody>
                    <a:bodyPr/>
                    <a:lstStyle/>
                    <a:p>
                      <a:pPr algn="ctr"/>
                      <a:r>
                        <a:rPr lang="en-US" dirty="0"/>
                        <a:t>55</a:t>
                      </a:r>
                    </a:p>
                  </a:txBody>
                  <a:tcPr/>
                </a:tc>
                <a:tc>
                  <a:txBody>
                    <a:bodyPr/>
                    <a:lstStyle/>
                    <a:p>
                      <a:pPr algn="ctr"/>
                      <a:r>
                        <a:rPr lang="en-US" dirty="0"/>
                        <a:t>442</a:t>
                      </a:r>
                    </a:p>
                  </a:txBody>
                  <a:tcPr/>
                </a:tc>
                <a:tc>
                  <a:txBody>
                    <a:bodyPr/>
                    <a:lstStyle/>
                    <a:p>
                      <a:pPr algn="ctr"/>
                      <a:r>
                        <a:rPr lang="en-US" dirty="0"/>
                        <a:t>497</a:t>
                      </a:r>
                    </a:p>
                  </a:txBody>
                  <a:tcPr>
                    <a:solidFill>
                      <a:schemeClr val="bg1">
                        <a:lumMod val="75000"/>
                      </a:schemeClr>
                    </a:solidFill>
                  </a:tcPr>
                </a:tc>
                <a:extLst>
                  <a:ext uri="{0D108BD9-81ED-4DB2-BD59-A6C34878D82A}">
                    <a16:rowId xmlns:a16="http://schemas.microsoft.com/office/drawing/2014/main" val="10002"/>
                  </a:ext>
                </a:extLst>
              </a:tr>
              <a:tr h="370840">
                <a:tc>
                  <a:txBody>
                    <a:bodyPr/>
                    <a:lstStyle/>
                    <a:p>
                      <a:pPr algn="ctr"/>
                      <a:r>
                        <a:rPr lang="en-US" dirty="0"/>
                        <a:t>137</a:t>
                      </a:r>
                    </a:p>
                  </a:txBody>
                  <a:tcPr>
                    <a:solidFill>
                      <a:schemeClr val="bg1">
                        <a:lumMod val="75000"/>
                      </a:schemeClr>
                    </a:solidFill>
                  </a:tcPr>
                </a:tc>
                <a:tc>
                  <a:txBody>
                    <a:bodyPr/>
                    <a:lstStyle/>
                    <a:p>
                      <a:pPr algn="ctr"/>
                      <a:r>
                        <a:rPr lang="en-US" dirty="0"/>
                        <a:t>599</a:t>
                      </a:r>
                    </a:p>
                  </a:txBody>
                  <a:tcPr>
                    <a:solidFill>
                      <a:schemeClr val="bg1">
                        <a:lumMod val="75000"/>
                      </a:schemeClr>
                    </a:solidFill>
                  </a:tcPr>
                </a:tc>
                <a:tc>
                  <a:txBody>
                    <a:bodyPr/>
                    <a:lstStyle/>
                    <a:p>
                      <a:pPr algn="ctr"/>
                      <a:r>
                        <a:rPr lang="en-US" b="1" dirty="0"/>
                        <a:t>736</a:t>
                      </a:r>
                    </a:p>
                  </a:txBody>
                  <a:tcPr>
                    <a:solidFill>
                      <a:schemeClr val="bg1">
                        <a:lumMod val="75000"/>
                      </a:schemeClr>
                    </a:solidFill>
                  </a:tcPr>
                </a:tc>
                <a:extLst>
                  <a:ext uri="{0D108BD9-81ED-4DB2-BD59-A6C34878D82A}">
                    <a16:rowId xmlns:a16="http://schemas.microsoft.com/office/drawing/2014/main" val="10003"/>
                  </a:ext>
                </a:extLst>
              </a:tr>
            </a:tbl>
          </a:graphicData>
        </a:graphic>
      </p:graphicFrame>
      <p:sp>
        <p:nvSpPr>
          <p:cNvPr id="10" name="TextBox 9"/>
          <p:cNvSpPr txBox="1"/>
          <p:nvPr/>
        </p:nvSpPr>
        <p:spPr>
          <a:xfrm>
            <a:off x="6729542" y="1458561"/>
            <a:ext cx="2231380" cy="1200329"/>
          </a:xfrm>
          <a:prstGeom prst="rect">
            <a:avLst/>
          </a:prstGeom>
          <a:noFill/>
        </p:spPr>
        <p:txBody>
          <a:bodyPr wrap="none" rtlCol="0">
            <a:spAutoFit/>
          </a:bodyPr>
          <a:lstStyle/>
          <a:p>
            <a:r>
              <a:rPr lang="en-US" dirty="0"/>
              <a:t>    State</a:t>
            </a:r>
          </a:p>
          <a:p>
            <a:r>
              <a:rPr lang="en-US" dirty="0"/>
              <a:t> IL       CA    Total</a:t>
            </a:r>
          </a:p>
          <a:p>
            <a:endParaRPr lang="en-US" dirty="0"/>
          </a:p>
        </p:txBody>
      </p:sp>
      <p:sp>
        <p:nvSpPr>
          <p:cNvPr id="11" name="TextBox 10"/>
          <p:cNvSpPr txBox="1"/>
          <p:nvPr/>
        </p:nvSpPr>
        <p:spPr>
          <a:xfrm rot="16200000">
            <a:off x="5806294" y="2544767"/>
            <a:ext cx="722249" cy="461665"/>
          </a:xfrm>
          <a:prstGeom prst="rect">
            <a:avLst/>
          </a:prstGeom>
          <a:noFill/>
        </p:spPr>
        <p:txBody>
          <a:bodyPr wrap="none" rtlCol="0">
            <a:spAutoFit/>
          </a:bodyPr>
          <a:lstStyle/>
          <a:p>
            <a:pPr algn="ctr"/>
            <a:r>
              <a:rPr lang="en-US" dirty="0"/>
              <a:t>Year</a:t>
            </a:r>
          </a:p>
        </p:txBody>
      </p:sp>
      <p:sp>
        <p:nvSpPr>
          <p:cNvPr id="12" name="TextBox 11"/>
          <p:cNvSpPr txBox="1"/>
          <p:nvPr/>
        </p:nvSpPr>
        <p:spPr>
          <a:xfrm>
            <a:off x="6305033" y="2149024"/>
            <a:ext cx="495649" cy="461665"/>
          </a:xfrm>
          <a:prstGeom prst="rect">
            <a:avLst/>
          </a:prstGeom>
          <a:noFill/>
        </p:spPr>
        <p:txBody>
          <a:bodyPr wrap="none" rtlCol="0">
            <a:spAutoFit/>
          </a:bodyPr>
          <a:lstStyle/>
          <a:p>
            <a:r>
              <a:rPr lang="en-US" dirty="0"/>
              <a:t>07</a:t>
            </a:r>
          </a:p>
        </p:txBody>
      </p:sp>
      <p:sp>
        <p:nvSpPr>
          <p:cNvPr id="13" name="TextBox 12"/>
          <p:cNvSpPr txBox="1"/>
          <p:nvPr/>
        </p:nvSpPr>
        <p:spPr>
          <a:xfrm>
            <a:off x="6305033" y="2509064"/>
            <a:ext cx="495649" cy="461665"/>
          </a:xfrm>
          <a:prstGeom prst="rect">
            <a:avLst/>
          </a:prstGeom>
          <a:noFill/>
        </p:spPr>
        <p:txBody>
          <a:bodyPr wrap="none" rtlCol="0">
            <a:spAutoFit/>
          </a:bodyPr>
          <a:lstStyle/>
          <a:p>
            <a:r>
              <a:rPr lang="en-US" dirty="0"/>
              <a:t>08</a:t>
            </a:r>
          </a:p>
        </p:txBody>
      </p:sp>
      <p:sp>
        <p:nvSpPr>
          <p:cNvPr id="14" name="TextBox 13"/>
          <p:cNvSpPr txBox="1"/>
          <p:nvPr/>
        </p:nvSpPr>
        <p:spPr>
          <a:xfrm>
            <a:off x="6305033" y="2869104"/>
            <a:ext cx="495649" cy="461665"/>
          </a:xfrm>
          <a:prstGeom prst="rect">
            <a:avLst/>
          </a:prstGeom>
          <a:noFill/>
        </p:spPr>
        <p:txBody>
          <a:bodyPr wrap="none" rtlCol="0">
            <a:spAutoFit/>
          </a:bodyPr>
          <a:lstStyle/>
          <a:p>
            <a:r>
              <a:rPr lang="en-US" dirty="0"/>
              <a:t>09</a:t>
            </a:r>
          </a:p>
        </p:txBody>
      </p:sp>
      <p:sp>
        <p:nvSpPr>
          <p:cNvPr id="15" name="TextBox 14"/>
          <p:cNvSpPr txBox="1"/>
          <p:nvPr/>
        </p:nvSpPr>
        <p:spPr>
          <a:xfrm>
            <a:off x="5931658" y="3248953"/>
            <a:ext cx="787075" cy="461665"/>
          </a:xfrm>
          <a:prstGeom prst="rect">
            <a:avLst/>
          </a:prstGeom>
          <a:noFill/>
        </p:spPr>
        <p:txBody>
          <a:bodyPr wrap="none" rtlCol="0">
            <a:spAutoFit/>
          </a:bodyPr>
          <a:lstStyle/>
          <a:p>
            <a:r>
              <a:rPr lang="en-US"/>
              <a:t>Total</a:t>
            </a:r>
            <a:endParaRPr lang="en-US" dirty="0"/>
          </a:p>
        </p:txBody>
      </p:sp>
      <p:cxnSp>
        <p:nvCxnSpPr>
          <p:cNvPr id="16" name="Straight Connector 15"/>
          <p:cNvCxnSpPr/>
          <p:nvPr/>
        </p:nvCxnSpPr>
        <p:spPr>
          <a:xfrm>
            <a:off x="8024818" y="1890609"/>
            <a:ext cx="0" cy="1368152"/>
          </a:xfrm>
          <a:prstGeom prst="line">
            <a:avLst/>
          </a:prstGeom>
          <a:ln w="44450">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296626" y="3248953"/>
            <a:ext cx="1750369" cy="9808"/>
          </a:xfrm>
          <a:prstGeom prst="line">
            <a:avLst/>
          </a:prstGeom>
          <a:ln w="44450">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433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a:t>
            </a:r>
          </a:p>
        </p:txBody>
      </p:sp>
      <p:sp>
        <p:nvSpPr>
          <p:cNvPr id="3" name="Content Placeholder 2"/>
          <p:cNvSpPr>
            <a:spLocks noGrp="1"/>
          </p:cNvSpPr>
          <p:nvPr>
            <p:ph idx="1"/>
          </p:nvPr>
        </p:nvSpPr>
        <p:spPr/>
        <p:txBody>
          <a:bodyPr/>
          <a:lstStyle/>
          <a:p>
            <a:r>
              <a:rPr lang="en-US" dirty="0"/>
              <a:t>Is a schedule (conflict) serializable? Are two schedules (conflict) equivalent</a:t>
            </a:r>
            <a:r>
              <a:rPr lang="en-US" altLang="x-none" dirty="0"/>
              <a:t>?</a:t>
            </a:r>
          </a:p>
          <a:p>
            <a:pPr lvl="1"/>
            <a:r>
              <a:rPr lang="en-US" sz="2800" dirty="0"/>
              <a:t>Relation between serializable and conflict serializable</a:t>
            </a:r>
          </a:p>
          <a:p>
            <a:endParaRPr lang="en-US" dirty="0"/>
          </a:p>
          <a:p>
            <a:r>
              <a:rPr lang="en-US" dirty="0"/>
              <a:t>Cascading aborts </a:t>
            </a:r>
            <a:r>
              <a:rPr lang="mr-IN" dirty="0"/>
              <a:t>–</a:t>
            </a:r>
            <a:r>
              <a:rPr lang="en-US" dirty="0"/>
              <a:t> when can they cause problems</a:t>
            </a:r>
          </a:p>
          <a:p>
            <a:endParaRPr lang="en-US" dirty="0"/>
          </a:p>
          <a:p>
            <a:r>
              <a:rPr lang="en-US" dirty="0"/>
              <a:t>Identify if a schedule is conflict serializable with a dependency graph</a:t>
            </a:r>
          </a:p>
        </p:txBody>
      </p:sp>
      <p:sp>
        <p:nvSpPr>
          <p:cNvPr id="4" name="Slide Number Placeholder 3"/>
          <p:cNvSpPr>
            <a:spLocks noGrp="1"/>
          </p:cNvSpPr>
          <p:nvPr>
            <p:ph type="sldNum" sz="quarter" idx="12"/>
          </p:nvPr>
        </p:nvSpPr>
        <p:spPr/>
        <p:txBody>
          <a:bodyPr/>
          <a:lstStyle/>
          <a:p>
            <a:fld id="{35B54189-C436-47D0-AC37-8484B13A8E13}" type="slidenum">
              <a:rPr lang="en-US" smtClean="0"/>
              <a:pPr/>
              <a:t>11</a:t>
            </a:fld>
            <a:endParaRPr lang="en-US"/>
          </a:p>
        </p:txBody>
      </p:sp>
      <p:grpSp>
        <p:nvGrpSpPr>
          <p:cNvPr id="5" name="Group 4"/>
          <p:cNvGrpSpPr/>
          <p:nvPr/>
        </p:nvGrpSpPr>
        <p:grpSpPr>
          <a:xfrm>
            <a:off x="6948264" y="4653136"/>
            <a:ext cx="2195736" cy="2204864"/>
            <a:chOff x="6948264" y="4653136"/>
            <a:chExt cx="2195736" cy="2204864"/>
          </a:xfrm>
        </p:grpSpPr>
        <p:sp>
          <p:nvSpPr>
            <p:cNvPr id="6" name="Right Triangle 5"/>
            <p:cNvSpPr/>
            <p:nvPr/>
          </p:nvSpPr>
          <p:spPr>
            <a:xfrm rot="16200000">
              <a:off x="6943700" y="4657700"/>
              <a:ext cx="2204864" cy="2195736"/>
            </a:xfrm>
            <a:prstGeom prst="r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n w="0"/>
                <a:solidFill>
                  <a:schemeClr val="accent1"/>
                </a:solidFill>
                <a:effectLst>
                  <a:outerShdw blurRad="38100" dist="25400" dir="5400000" algn="ctr" rotWithShape="0">
                    <a:srgbClr val="6E747A">
                      <a:alpha val="43000"/>
                    </a:srgbClr>
                  </a:outerShdw>
                </a:effectLst>
              </a:endParaRPr>
            </a:p>
          </p:txBody>
        </p:sp>
        <p:sp>
          <p:nvSpPr>
            <p:cNvPr id="7" name="TextBox 6"/>
            <p:cNvSpPr txBox="1"/>
            <p:nvPr/>
          </p:nvSpPr>
          <p:spPr>
            <a:xfrm rot="18916022">
              <a:off x="7643541" y="5617281"/>
              <a:ext cx="1495410" cy="954107"/>
            </a:xfrm>
            <a:prstGeom prst="rect">
              <a:avLst/>
            </a:prstGeom>
            <a:noFill/>
          </p:spPr>
          <p:txBody>
            <a:bodyPr wrap="none" rtlCol="0">
              <a:spAutoFit/>
            </a:bodyPr>
            <a:lstStyle/>
            <a:p>
              <a:pPr algn="ctr"/>
              <a:r>
                <a:rPr lang="en-US" sz="2800" dirty="0"/>
                <a:t>Sample</a:t>
              </a:r>
            </a:p>
            <a:p>
              <a:pPr algn="ctr"/>
              <a:r>
                <a:rPr lang="en-US" sz="2800" dirty="0"/>
                <a:t>exercises</a:t>
              </a:r>
            </a:p>
          </p:txBody>
        </p:sp>
      </p:grpSp>
    </p:spTree>
    <p:extLst>
      <p:ext uri="{BB962C8B-B14F-4D97-AF65-F5344CB8AC3E}">
        <p14:creationId xmlns:p14="http://schemas.microsoft.com/office/powerpoint/2010/main" val="1609128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a:t>
            </a:r>
          </a:p>
        </p:txBody>
      </p:sp>
      <p:sp>
        <p:nvSpPr>
          <p:cNvPr id="3" name="Content Placeholder 2"/>
          <p:cNvSpPr>
            <a:spLocks noGrp="1"/>
          </p:cNvSpPr>
          <p:nvPr>
            <p:ph idx="1"/>
          </p:nvPr>
        </p:nvSpPr>
        <p:spPr>
          <a:xfrm>
            <a:off x="457200" y="1219200"/>
            <a:ext cx="8686800" cy="4906963"/>
          </a:xfrm>
        </p:spPr>
        <p:txBody>
          <a:bodyPr/>
          <a:lstStyle/>
          <a:p>
            <a:r>
              <a:rPr lang="en-US" sz="2800" dirty="0"/>
              <a:t>2PL</a:t>
            </a:r>
          </a:p>
          <a:p>
            <a:pPr lvl="1"/>
            <a:r>
              <a:rPr lang="en-US" sz="2800" dirty="0"/>
              <a:t>deadlock detection using </a:t>
            </a:r>
            <a:r>
              <a:rPr lang="en-US" sz="2800" dirty="0">
                <a:solidFill>
                  <a:srgbClr val="7030A0"/>
                </a:solidFill>
              </a:rPr>
              <a:t>waits-for graph </a:t>
            </a:r>
            <a:r>
              <a:rPr lang="en-US" sz="2800" dirty="0">
                <a:sym typeface="Wingdings"/>
              </a:rPr>
              <a:t> kill after detection</a:t>
            </a:r>
            <a:endParaRPr lang="en-US" sz="2800" dirty="0"/>
          </a:p>
          <a:p>
            <a:pPr lvl="1"/>
            <a:r>
              <a:rPr lang="en-US" sz="2800" dirty="0"/>
              <a:t>deadlock prevention with timestamps</a:t>
            </a:r>
          </a:p>
          <a:p>
            <a:pPr lvl="1"/>
            <a:endParaRPr lang="en-US" dirty="0"/>
          </a:p>
          <a:p>
            <a:pPr>
              <a:spcBef>
                <a:spcPct val="0"/>
              </a:spcBef>
              <a:buFont typeface="Wingdings" charset="2"/>
              <a:buNone/>
            </a:pPr>
            <a:r>
              <a:rPr lang="en-US" altLang="en-US" sz="2138" dirty="0"/>
              <a:t>T1:  </a:t>
            </a:r>
            <a:r>
              <a:rPr lang="en-US" altLang="en-US" sz="2138" dirty="0">
                <a:latin typeface="Courier New" charset="0"/>
                <a:ea typeface="Courier New" charset="0"/>
                <a:cs typeface="Courier New" charset="0"/>
              </a:rPr>
              <a:t>S(A) R(A)          S(B)</a:t>
            </a:r>
          </a:p>
          <a:p>
            <a:pPr>
              <a:spcBef>
                <a:spcPct val="0"/>
              </a:spcBef>
              <a:buFont typeface="Wingdings" charset="2"/>
              <a:buNone/>
            </a:pPr>
            <a:r>
              <a:rPr lang="en-US" altLang="en-US" sz="2138" dirty="0"/>
              <a:t>T2:</a:t>
            </a:r>
            <a:r>
              <a:rPr lang="en-US" altLang="en-US" sz="2138" dirty="0">
                <a:latin typeface="Courier New" charset="0"/>
                <a:ea typeface="Courier New" charset="0"/>
                <a:cs typeface="Courier New" charset="0"/>
              </a:rPr>
              <a:t>	       X(B) W(B)               X(C)</a:t>
            </a:r>
          </a:p>
          <a:p>
            <a:pPr>
              <a:spcBef>
                <a:spcPct val="0"/>
              </a:spcBef>
              <a:buFont typeface="Wingdings" charset="2"/>
              <a:buNone/>
            </a:pPr>
            <a:r>
              <a:rPr lang="en-US" altLang="en-US" sz="2138" dirty="0"/>
              <a:t>T3:</a:t>
            </a:r>
            <a:r>
              <a:rPr lang="en-US" altLang="en-US" sz="2138" dirty="0">
                <a:latin typeface="Courier New" charset="0"/>
                <a:ea typeface="Courier New" charset="0"/>
                <a:cs typeface="Courier New" charset="0"/>
              </a:rPr>
              <a:t>                         S(C)      	       </a:t>
            </a:r>
            <a:r>
              <a:rPr lang="en-US" altLang="en-US" sz="2138" dirty="0">
                <a:solidFill>
                  <a:schemeClr val="accent2"/>
                </a:solidFill>
                <a:latin typeface="Courier New" charset="0"/>
                <a:ea typeface="Courier New" charset="0"/>
                <a:cs typeface="Courier New" charset="0"/>
              </a:rPr>
              <a:t>X(A)</a:t>
            </a:r>
          </a:p>
          <a:p>
            <a:pPr>
              <a:spcBef>
                <a:spcPct val="0"/>
              </a:spcBef>
              <a:buFont typeface="Wingdings" charset="2"/>
              <a:buNone/>
            </a:pPr>
            <a:r>
              <a:rPr lang="en-US" altLang="en-US" sz="2138" dirty="0"/>
              <a:t>T4: </a:t>
            </a:r>
            <a:r>
              <a:rPr lang="en-US" altLang="en-US" sz="2138" dirty="0">
                <a:latin typeface="Courier New" charset="0"/>
                <a:ea typeface="Courier New" charset="0"/>
                <a:cs typeface="Courier New" charset="0"/>
              </a:rPr>
              <a:t>                                       X(B)</a:t>
            </a:r>
          </a:p>
          <a:p>
            <a:pPr marL="342900" lvl="1" indent="-342900">
              <a:spcBef>
                <a:spcPct val="0"/>
              </a:spcBef>
              <a:buNone/>
            </a:pPr>
            <a:endParaRPr lang="en-US" dirty="0"/>
          </a:p>
          <a:p>
            <a:pPr marL="342900" lvl="1" indent="-342900">
              <a:spcBef>
                <a:spcPct val="0"/>
              </a:spcBef>
              <a:buNone/>
            </a:pPr>
            <a:r>
              <a:rPr lang="en-US" sz="3200" dirty="0"/>
              <a:t>What will happen in each case?</a:t>
            </a:r>
            <a:endParaRPr lang="en-US" altLang="en-US" sz="2800" dirty="0"/>
          </a:p>
          <a:p>
            <a:pPr>
              <a:spcBef>
                <a:spcPct val="0"/>
              </a:spcBef>
              <a:buFont typeface="Wingdings" charset="2"/>
              <a:buNone/>
            </a:pPr>
            <a:endParaRPr lang="en-US" altLang="en-US" sz="2138" dirty="0"/>
          </a:p>
          <a:p>
            <a:pPr marL="457200" lvl="1" indent="0">
              <a:buNone/>
            </a:pPr>
            <a:endParaRPr lang="en-US" dirty="0"/>
          </a:p>
        </p:txBody>
      </p:sp>
      <p:sp>
        <p:nvSpPr>
          <p:cNvPr id="4" name="Slide Number Placeholder 3"/>
          <p:cNvSpPr>
            <a:spLocks noGrp="1"/>
          </p:cNvSpPr>
          <p:nvPr>
            <p:ph type="sldNum" sz="quarter" idx="12"/>
          </p:nvPr>
        </p:nvSpPr>
        <p:spPr/>
        <p:txBody>
          <a:bodyPr/>
          <a:lstStyle/>
          <a:p>
            <a:fld id="{35B54189-C436-47D0-AC37-8484B13A8E13}" type="slidenum">
              <a:rPr lang="en-US" smtClean="0"/>
              <a:pPr/>
              <a:t>12</a:t>
            </a:fld>
            <a:endParaRPr lang="en-US"/>
          </a:p>
        </p:txBody>
      </p:sp>
      <p:grpSp>
        <p:nvGrpSpPr>
          <p:cNvPr id="5" name="Group 4"/>
          <p:cNvGrpSpPr/>
          <p:nvPr/>
        </p:nvGrpSpPr>
        <p:grpSpPr>
          <a:xfrm>
            <a:off x="6948264" y="4653136"/>
            <a:ext cx="2195736" cy="2204864"/>
            <a:chOff x="6948264" y="4653136"/>
            <a:chExt cx="2195736" cy="2204864"/>
          </a:xfrm>
        </p:grpSpPr>
        <p:sp>
          <p:nvSpPr>
            <p:cNvPr id="6" name="Right Triangle 5"/>
            <p:cNvSpPr/>
            <p:nvPr/>
          </p:nvSpPr>
          <p:spPr>
            <a:xfrm rot="16200000">
              <a:off x="6943700" y="4657700"/>
              <a:ext cx="2204864" cy="2195736"/>
            </a:xfrm>
            <a:prstGeom prst="r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n w="0"/>
                <a:solidFill>
                  <a:schemeClr val="accent1"/>
                </a:solidFill>
                <a:effectLst>
                  <a:outerShdw blurRad="38100" dist="25400" dir="5400000" algn="ctr" rotWithShape="0">
                    <a:srgbClr val="6E747A">
                      <a:alpha val="43000"/>
                    </a:srgbClr>
                  </a:outerShdw>
                </a:effectLst>
              </a:endParaRPr>
            </a:p>
          </p:txBody>
        </p:sp>
        <p:sp>
          <p:nvSpPr>
            <p:cNvPr id="7" name="TextBox 6"/>
            <p:cNvSpPr txBox="1"/>
            <p:nvPr/>
          </p:nvSpPr>
          <p:spPr>
            <a:xfrm rot="18916022">
              <a:off x="7643541" y="5617281"/>
              <a:ext cx="1495410" cy="954107"/>
            </a:xfrm>
            <a:prstGeom prst="rect">
              <a:avLst/>
            </a:prstGeom>
            <a:noFill/>
          </p:spPr>
          <p:txBody>
            <a:bodyPr wrap="none" rtlCol="0">
              <a:spAutoFit/>
            </a:bodyPr>
            <a:lstStyle/>
            <a:p>
              <a:pPr algn="ctr"/>
              <a:r>
                <a:rPr lang="en-US" sz="2800" dirty="0"/>
                <a:t>Sample</a:t>
              </a:r>
            </a:p>
            <a:p>
              <a:pPr algn="ctr"/>
              <a:r>
                <a:rPr lang="en-US" sz="2800" dirty="0"/>
                <a:t>exercises</a:t>
              </a:r>
            </a:p>
          </p:txBody>
        </p:sp>
      </p:grpSp>
    </p:spTree>
    <p:extLst>
      <p:ext uri="{BB962C8B-B14F-4D97-AF65-F5344CB8AC3E}">
        <p14:creationId xmlns:p14="http://schemas.microsoft.com/office/powerpoint/2010/main" val="425876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a:t>
            </a:r>
          </a:p>
        </p:txBody>
      </p:sp>
      <p:sp>
        <p:nvSpPr>
          <p:cNvPr id="3" name="Content Placeholder 2"/>
          <p:cNvSpPr>
            <a:spLocks noGrp="1"/>
          </p:cNvSpPr>
          <p:nvPr>
            <p:ph idx="1"/>
          </p:nvPr>
        </p:nvSpPr>
        <p:spPr/>
        <p:txBody>
          <a:bodyPr/>
          <a:lstStyle/>
          <a:p>
            <a:r>
              <a:rPr lang="en-US" sz="2800" dirty="0">
                <a:solidFill>
                  <a:srgbClr val="6F2529"/>
                </a:solidFill>
              </a:rPr>
              <a:t>Similar exercise for all CC protocols: Given a schedule, find out what will happen.</a:t>
            </a:r>
          </a:p>
          <a:p>
            <a:r>
              <a:rPr lang="en-US" sz="2800" dirty="0"/>
              <a:t>Compare the CC protocols (for a particular workload). Where are the bottlenecks? Which one is better?</a:t>
            </a:r>
          </a:p>
          <a:p>
            <a:r>
              <a:rPr lang="en-US" sz="2800" dirty="0"/>
              <a:t>Which transaction model is suitable for a described problem statement? </a:t>
            </a:r>
          </a:p>
          <a:p>
            <a:pPr lvl="1"/>
            <a:r>
              <a:rPr lang="en-US" sz="2800" dirty="0"/>
              <a:t>Flat, with </a:t>
            </a:r>
            <a:r>
              <a:rPr lang="en-US" sz="2800" dirty="0" err="1"/>
              <a:t>savepoints</a:t>
            </a:r>
            <a:r>
              <a:rPr lang="en-US" sz="2800" dirty="0"/>
              <a:t>, chained, nested, saga, compensating</a:t>
            </a:r>
          </a:p>
          <a:p>
            <a:pPr lvl="1"/>
            <a:r>
              <a:rPr lang="en-US" sz="2800" dirty="0"/>
              <a:t>What will be the result of a set of </a:t>
            </a:r>
            <a:br>
              <a:rPr lang="en-US" sz="2800" dirty="0"/>
            </a:br>
            <a:r>
              <a:rPr lang="en-US" sz="2800" dirty="0"/>
              <a:t>actions/rollbacks</a:t>
            </a:r>
          </a:p>
        </p:txBody>
      </p:sp>
      <p:sp>
        <p:nvSpPr>
          <p:cNvPr id="4" name="Slide Number Placeholder 3"/>
          <p:cNvSpPr>
            <a:spLocks noGrp="1"/>
          </p:cNvSpPr>
          <p:nvPr>
            <p:ph type="sldNum" sz="quarter" idx="12"/>
          </p:nvPr>
        </p:nvSpPr>
        <p:spPr/>
        <p:txBody>
          <a:bodyPr/>
          <a:lstStyle/>
          <a:p>
            <a:fld id="{35B54189-C436-47D0-AC37-8484B13A8E13}" type="slidenum">
              <a:rPr lang="en-US" smtClean="0"/>
              <a:pPr/>
              <a:t>13</a:t>
            </a:fld>
            <a:endParaRPr lang="en-US"/>
          </a:p>
        </p:txBody>
      </p:sp>
      <p:grpSp>
        <p:nvGrpSpPr>
          <p:cNvPr id="5" name="Group 4"/>
          <p:cNvGrpSpPr/>
          <p:nvPr/>
        </p:nvGrpSpPr>
        <p:grpSpPr>
          <a:xfrm>
            <a:off x="6948264" y="4653136"/>
            <a:ext cx="2195736" cy="2204864"/>
            <a:chOff x="6948264" y="4653136"/>
            <a:chExt cx="2195736" cy="2204864"/>
          </a:xfrm>
        </p:grpSpPr>
        <p:sp>
          <p:nvSpPr>
            <p:cNvPr id="6" name="Right Triangle 5"/>
            <p:cNvSpPr/>
            <p:nvPr/>
          </p:nvSpPr>
          <p:spPr>
            <a:xfrm rot="16200000">
              <a:off x="6943700" y="4657700"/>
              <a:ext cx="2204864" cy="2195736"/>
            </a:xfrm>
            <a:prstGeom prst="r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n w="0"/>
                <a:solidFill>
                  <a:schemeClr val="accent1"/>
                </a:solidFill>
                <a:effectLst>
                  <a:outerShdw blurRad="38100" dist="25400" dir="5400000" algn="ctr" rotWithShape="0">
                    <a:srgbClr val="6E747A">
                      <a:alpha val="43000"/>
                    </a:srgbClr>
                  </a:outerShdw>
                </a:effectLst>
              </a:endParaRPr>
            </a:p>
          </p:txBody>
        </p:sp>
        <p:sp>
          <p:nvSpPr>
            <p:cNvPr id="7" name="TextBox 6"/>
            <p:cNvSpPr txBox="1"/>
            <p:nvPr/>
          </p:nvSpPr>
          <p:spPr>
            <a:xfrm rot="18916022">
              <a:off x="7643541" y="5617281"/>
              <a:ext cx="1495410" cy="954107"/>
            </a:xfrm>
            <a:prstGeom prst="rect">
              <a:avLst/>
            </a:prstGeom>
            <a:noFill/>
          </p:spPr>
          <p:txBody>
            <a:bodyPr wrap="none" rtlCol="0">
              <a:spAutoFit/>
            </a:bodyPr>
            <a:lstStyle/>
            <a:p>
              <a:pPr algn="ctr"/>
              <a:r>
                <a:rPr lang="en-US" sz="2800" dirty="0"/>
                <a:t>Sample</a:t>
              </a:r>
            </a:p>
            <a:p>
              <a:pPr algn="ctr"/>
              <a:r>
                <a:rPr lang="en-US" sz="2800" dirty="0"/>
                <a:t>exercises</a:t>
              </a:r>
            </a:p>
          </p:txBody>
        </p:sp>
      </p:grpSp>
    </p:spTree>
    <p:extLst>
      <p:ext uri="{BB962C8B-B14F-4D97-AF65-F5344CB8AC3E}">
        <p14:creationId xmlns:p14="http://schemas.microsoft.com/office/powerpoint/2010/main" val="682163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for nested transactions</a:t>
            </a:r>
          </a:p>
        </p:txBody>
      </p:sp>
      <p:sp>
        <p:nvSpPr>
          <p:cNvPr id="4" name="Slide Number Placeholder 3"/>
          <p:cNvSpPr>
            <a:spLocks noGrp="1"/>
          </p:cNvSpPr>
          <p:nvPr>
            <p:ph type="sldNum" sz="quarter" idx="12"/>
          </p:nvPr>
        </p:nvSpPr>
        <p:spPr/>
        <p:txBody>
          <a:bodyPr/>
          <a:lstStyle/>
          <a:p>
            <a:fld id="{35B54189-C436-47D0-AC37-8484B13A8E13}" type="slidenum">
              <a:rPr lang="en-US" smtClean="0"/>
              <a:pPr/>
              <a:t>14</a:t>
            </a:fld>
            <a:endParaRPr lang="en-US"/>
          </a:p>
        </p:txBody>
      </p:sp>
      <p:sp>
        <p:nvSpPr>
          <p:cNvPr id="26" name="Rectangle 25"/>
          <p:cNvSpPr/>
          <p:nvPr/>
        </p:nvSpPr>
        <p:spPr>
          <a:xfrm>
            <a:off x="307367" y="1414325"/>
            <a:ext cx="2523730" cy="503901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448209" y="1558341"/>
            <a:ext cx="2238872" cy="36004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BEGIN</a:t>
            </a:r>
          </a:p>
        </p:txBody>
      </p:sp>
      <p:sp>
        <p:nvSpPr>
          <p:cNvPr id="29" name="Rectangle 28"/>
          <p:cNvSpPr/>
          <p:nvPr/>
        </p:nvSpPr>
        <p:spPr>
          <a:xfrm>
            <a:off x="448209" y="2043510"/>
            <a:ext cx="2238872" cy="36004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WRITE(A)</a:t>
            </a:r>
          </a:p>
        </p:txBody>
      </p:sp>
      <p:sp>
        <p:nvSpPr>
          <p:cNvPr id="30" name="Rectangle 29"/>
          <p:cNvSpPr/>
          <p:nvPr/>
        </p:nvSpPr>
        <p:spPr>
          <a:xfrm>
            <a:off x="448209" y="2528679"/>
            <a:ext cx="2238872" cy="3600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BEGIN</a:t>
            </a:r>
          </a:p>
        </p:txBody>
      </p:sp>
      <p:sp>
        <p:nvSpPr>
          <p:cNvPr id="31" name="Rectangle 30"/>
          <p:cNvSpPr/>
          <p:nvPr/>
        </p:nvSpPr>
        <p:spPr>
          <a:xfrm>
            <a:off x="448209" y="3013848"/>
            <a:ext cx="2238872" cy="36004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WRITE(B)</a:t>
            </a:r>
          </a:p>
        </p:txBody>
      </p:sp>
      <p:sp>
        <p:nvSpPr>
          <p:cNvPr id="32" name="Rectangle 31"/>
          <p:cNvSpPr/>
          <p:nvPr/>
        </p:nvSpPr>
        <p:spPr>
          <a:xfrm>
            <a:off x="448209" y="3499017"/>
            <a:ext cx="2238872" cy="3600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BEGIN</a:t>
            </a:r>
          </a:p>
        </p:txBody>
      </p:sp>
      <p:sp>
        <p:nvSpPr>
          <p:cNvPr id="33" name="Rectangle 32"/>
          <p:cNvSpPr/>
          <p:nvPr/>
        </p:nvSpPr>
        <p:spPr>
          <a:xfrm>
            <a:off x="448209" y="3984186"/>
            <a:ext cx="2238872" cy="36004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WRITE(C)</a:t>
            </a:r>
          </a:p>
        </p:txBody>
      </p:sp>
      <p:sp>
        <p:nvSpPr>
          <p:cNvPr id="34" name="TextBox 33"/>
          <p:cNvSpPr txBox="1"/>
          <p:nvPr/>
        </p:nvSpPr>
        <p:spPr>
          <a:xfrm>
            <a:off x="1115616" y="984572"/>
            <a:ext cx="995401" cy="461665"/>
          </a:xfrm>
          <a:prstGeom prst="rect">
            <a:avLst/>
          </a:prstGeom>
          <a:noFill/>
        </p:spPr>
        <p:txBody>
          <a:bodyPr wrap="none" rtlCol="0">
            <a:spAutoFit/>
          </a:bodyPr>
          <a:lstStyle/>
          <a:p>
            <a:r>
              <a:rPr lang="en-US" dirty="0" err="1"/>
              <a:t>Txn</a:t>
            </a:r>
            <a:r>
              <a:rPr lang="en-US" dirty="0"/>
              <a:t> #1</a:t>
            </a:r>
          </a:p>
        </p:txBody>
      </p:sp>
      <p:sp>
        <p:nvSpPr>
          <p:cNvPr id="35" name="Rectangle 34"/>
          <p:cNvSpPr/>
          <p:nvPr/>
        </p:nvSpPr>
        <p:spPr>
          <a:xfrm>
            <a:off x="448209" y="4469355"/>
            <a:ext cx="2238872" cy="3600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a:t>
            </a:r>
          </a:p>
        </p:txBody>
      </p:sp>
      <p:sp>
        <p:nvSpPr>
          <p:cNvPr id="36" name="Rectangle 35"/>
          <p:cNvSpPr/>
          <p:nvPr/>
        </p:nvSpPr>
        <p:spPr>
          <a:xfrm>
            <a:off x="448209" y="4954524"/>
            <a:ext cx="2238872" cy="36004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WRITE(D)</a:t>
            </a:r>
          </a:p>
        </p:txBody>
      </p:sp>
      <p:sp>
        <p:nvSpPr>
          <p:cNvPr id="37" name="Rectangle 36"/>
          <p:cNvSpPr/>
          <p:nvPr/>
        </p:nvSpPr>
        <p:spPr>
          <a:xfrm>
            <a:off x="455141" y="5439693"/>
            <a:ext cx="2238872" cy="3600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ROLLBACK</a:t>
            </a:r>
          </a:p>
        </p:txBody>
      </p:sp>
      <p:sp>
        <p:nvSpPr>
          <p:cNvPr id="38" name="Rectangle 37"/>
          <p:cNvSpPr/>
          <p:nvPr/>
        </p:nvSpPr>
        <p:spPr>
          <a:xfrm>
            <a:off x="448226" y="5924860"/>
            <a:ext cx="2238872" cy="3600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a:t>
            </a:r>
          </a:p>
        </p:txBody>
      </p:sp>
      <p:sp>
        <p:nvSpPr>
          <p:cNvPr id="40" name="Right Arrow 39"/>
          <p:cNvSpPr/>
          <p:nvPr/>
        </p:nvSpPr>
        <p:spPr>
          <a:xfrm>
            <a:off x="105445" y="1556792"/>
            <a:ext cx="34969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Arrow 40"/>
          <p:cNvSpPr/>
          <p:nvPr/>
        </p:nvSpPr>
        <p:spPr>
          <a:xfrm>
            <a:off x="107504" y="2060848"/>
            <a:ext cx="34969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Arrow 41"/>
          <p:cNvSpPr/>
          <p:nvPr/>
        </p:nvSpPr>
        <p:spPr>
          <a:xfrm>
            <a:off x="107504" y="2564904"/>
            <a:ext cx="34969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491880" y="2403550"/>
            <a:ext cx="2523730" cy="352131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3632722" y="2534210"/>
            <a:ext cx="2238872" cy="3600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BEGIN</a:t>
            </a:r>
          </a:p>
        </p:txBody>
      </p:sp>
      <p:sp>
        <p:nvSpPr>
          <p:cNvPr id="49" name="Rectangle 48"/>
          <p:cNvSpPr/>
          <p:nvPr/>
        </p:nvSpPr>
        <p:spPr>
          <a:xfrm>
            <a:off x="3632722" y="3019379"/>
            <a:ext cx="2238872" cy="36004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WRITE(B)</a:t>
            </a:r>
          </a:p>
        </p:txBody>
      </p:sp>
      <p:sp>
        <p:nvSpPr>
          <p:cNvPr id="50" name="Rectangle 49"/>
          <p:cNvSpPr/>
          <p:nvPr/>
        </p:nvSpPr>
        <p:spPr>
          <a:xfrm>
            <a:off x="3632722" y="3504548"/>
            <a:ext cx="2238872" cy="3600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BEGIN</a:t>
            </a:r>
          </a:p>
        </p:txBody>
      </p:sp>
      <p:sp>
        <p:nvSpPr>
          <p:cNvPr id="51" name="Rectangle 50"/>
          <p:cNvSpPr/>
          <p:nvPr/>
        </p:nvSpPr>
        <p:spPr>
          <a:xfrm>
            <a:off x="3632722" y="3989717"/>
            <a:ext cx="2238872" cy="36004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WRITE(C)</a:t>
            </a:r>
          </a:p>
        </p:txBody>
      </p:sp>
      <p:sp>
        <p:nvSpPr>
          <p:cNvPr id="52" name="TextBox 51"/>
          <p:cNvSpPr txBox="1"/>
          <p:nvPr/>
        </p:nvSpPr>
        <p:spPr>
          <a:xfrm>
            <a:off x="3885574" y="1983613"/>
            <a:ext cx="1733167" cy="461665"/>
          </a:xfrm>
          <a:prstGeom prst="rect">
            <a:avLst/>
          </a:prstGeom>
          <a:noFill/>
        </p:spPr>
        <p:txBody>
          <a:bodyPr wrap="none" rtlCol="0">
            <a:spAutoFit/>
          </a:bodyPr>
          <a:lstStyle/>
          <a:p>
            <a:r>
              <a:rPr lang="en-US" dirty="0"/>
              <a:t>sub-</a:t>
            </a:r>
            <a:r>
              <a:rPr lang="en-US" dirty="0" err="1"/>
              <a:t>txn</a:t>
            </a:r>
            <a:r>
              <a:rPr lang="en-US" dirty="0"/>
              <a:t> #1.1</a:t>
            </a:r>
          </a:p>
        </p:txBody>
      </p:sp>
      <p:sp>
        <p:nvSpPr>
          <p:cNvPr id="53" name="Rectangle 52"/>
          <p:cNvSpPr/>
          <p:nvPr/>
        </p:nvSpPr>
        <p:spPr>
          <a:xfrm>
            <a:off x="3632722" y="4474886"/>
            <a:ext cx="2238872" cy="3600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a:t>
            </a:r>
          </a:p>
        </p:txBody>
      </p:sp>
      <p:sp>
        <p:nvSpPr>
          <p:cNvPr id="54" name="Rectangle 53"/>
          <p:cNvSpPr/>
          <p:nvPr/>
        </p:nvSpPr>
        <p:spPr>
          <a:xfrm>
            <a:off x="3632722" y="4960055"/>
            <a:ext cx="2238872" cy="36004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WRITE(D)</a:t>
            </a:r>
          </a:p>
        </p:txBody>
      </p:sp>
      <p:sp>
        <p:nvSpPr>
          <p:cNvPr id="55" name="Rectangle 54"/>
          <p:cNvSpPr/>
          <p:nvPr/>
        </p:nvSpPr>
        <p:spPr>
          <a:xfrm>
            <a:off x="3639654" y="5445224"/>
            <a:ext cx="2238872" cy="3600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ROLLBACK</a:t>
            </a:r>
          </a:p>
        </p:txBody>
      </p:sp>
      <p:sp>
        <p:nvSpPr>
          <p:cNvPr id="57" name="Right Arrow 56"/>
          <p:cNvSpPr/>
          <p:nvPr/>
        </p:nvSpPr>
        <p:spPr>
          <a:xfrm>
            <a:off x="3289958" y="2546017"/>
            <a:ext cx="34969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ight Arrow 57"/>
          <p:cNvSpPr/>
          <p:nvPr/>
        </p:nvSpPr>
        <p:spPr>
          <a:xfrm>
            <a:off x="3292017" y="3050073"/>
            <a:ext cx="34969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p:cNvSpPr/>
          <p:nvPr/>
        </p:nvSpPr>
        <p:spPr>
          <a:xfrm>
            <a:off x="3292017" y="3554129"/>
            <a:ext cx="34969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6584774" y="3416889"/>
            <a:ext cx="2523730" cy="17292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p:cNvSpPr/>
          <p:nvPr/>
        </p:nvSpPr>
        <p:spPr>
          <a:xfrm>
            <a:off x="6725616" y="3547549"/>
            <a:ext cx="2238872" cy="3600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BEGIN</a:t>
            </a:r>
          </a:p>
        </p:txBody>
      </p:sp>
      <p:sp>
        <p:nvSpPr>
          <p:cNvPr id="62" name="Rectangle 61"/>
          <p:cNvSpPr/>
          <p:nvPr/>
        </p:nvSpPr>
        <p:spPr>
          <a:xfrm>
            <a:off x="6725616" y="4032718"/>
            <a:ext cx="2238872" cy="36004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WRITE(C)</a:t>
            </a:r>
          </a:p>
        </p:txBody>
      </p:sp>
      <p:sp>
        <p:nvSpPr>
          <p:cNvPr id="63" name="Rectangle 62"/>
          <p:cNvSpPr/>
          <p:nvPr/>
        </p:nvSpPr>
        <p:spPr>
          <a:xfrm>
            <a:off x="6725616" y="4517887"/>
            <a:ext cx="2238872" cy="3600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a:t>
            </a:r>
          </a:p>
        </p:txBody>
      </p:sp>
      <p:sp>
        <p:nvSpPr>
          <p:cNvPr id="65" name="TextBox 64"/>
          <p:cNvSpPr txBox="1"/>
          <p:nvPr/>
        </p:nvSpPr>
        <p:spPr>
          <a:xfrm>
            <a:off x="6978468" y="2996952"/>
            <a:ext cx="1963999" cy="461665"/>
          </a:xfrm>
          <a:prstGeom prst="rect">
            <a:avLst/>
          </a:prstGeom>
          <a:noFill/>
        </p:spPr>
        <p:txBody>
          <a:bodyPr wrap="none" rtlCol="0">
            <a:spAutoFit/>
          </a:bodyPr>
          <a:lstStyle/>
          <a:p>
            <a:r>
              <a:rPr lang="en-US" dirty="0"/>
              <a:t>sub-</a:t>
            </a:r>
            <a:r>
              <a:rPr lang="en-US" dirty="0" err="1"/>
              <a:t>txn</a:t>
            </a:r>
            <a:r>
              <a:rPr lang="en-US" dirty="0"/>
              <a:t> #1.1.1</a:t>
            </a:r>
          </a:p>
        </p:txBody>
      </p:sp>
      <p:sp>
        <p:nvSpPr>
          <p:cNvPr id="72" name="Right Arrow 71"/>
          <p:cNvSpPr/>
          <p:nvPr/>
        </p:nvSpPr>
        <p:spPr>
          <a:xfrm>
            <a:off x="6369506" y="3509083"/>
            <a:ext cx="34969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ight Arrow 72"/>
          <p:cNvSpPr/>
          <p:nvPr/>
        </p:nvSpPr>
        <p:spPr>
          <a:xfrm>
            <a:off x="6371565" y="4013139"/>
            <a:ext cx="34969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ight Arrow 73"/>
          <p:cNvSpPr/>
          <p:nvPr/>
        </p:nvSpPr>
        <p:spPr>
          <a:xfrm>
            <a:off x="6371565" y="4517195"/>
            <a:ext cx="34969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ight Arrow 74"/>
          <p:cNvSpPr/>
          <p:nvPr/>
        </p:nvSpPr>
        <p:spPr>
          <a:xfrm>
            <a:off x="3292017" y="4966160"/>
            <a:ext cx="34969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ight Arrow 75"/>
          <p:cNvSpPr/>
          <p:nvPr/>
        </p:nvSpPr>
        <p:spPr>
          <a:xfrm>
            <a:off x="3294076" y="5470216"/>
            <a:ext cx="34969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7557151" y="3469884"/>
            <a:ext cx="806632" cy="1446550"/>
          </a:xfrm>
          <a:prstGeom prst="rect">
            <a:avLst/>
          </a:prstGeom>
          <a:noFill/>
        </p:spPr>
        <p:txBody>
          <a:bodyPr wrap="none" lIns="91440" tIns="45720" rIns="91440" bIns="45720">
            <a:spAutoFit/>
          </a:bodyPr>
          <a:lstStyle/>
          <a:p>
            <a:pPr algn="ctr"/>
            <a:r>
              <a:rPr lang="en-US" sz="8800" b="1" cap="none" spc="0">
                <a:ln/>
                <a:solidFill>
                  <a:srgbClr val="FF0000"/>
                </a:solidFill>
                <a:effectLst>
                  <a:outerShdw blurRad="38100" dist="19050" dir="2700000" algn="tl" rotWithShape="0">
                    <a:schemeClr val="dk1">
                      <a:lumMod val="50000"/>
                      <a:alpha val="40000"/>
                    </a:schemeClr>
                  </a:outerShdw>
                </a:effectLst>
              </a:rPr>
              <a:t>X</a:t>
            </a:r>
            <a:endParaRPr lang="en-US" sz="8800" b="1" cap="none" spc="0" dirty="0">
              <a:ln/>
              <a:solidFill>
                <a:srgbClr val="FF0000"/>
              </a:solidFill>
              <a:effectLst>
                <a:outerShdw blurRad="38100" dist="19050" dir="2700000" algn="tl" rotWithShape="0">
                  <a:schemeClr val="dk1">
                    <a:lumMod val="50000"/>
                    <a:alpha val="40000"/>
                  </a:schemeClr>
                </a:outerShdw>
              </a:effectLst>
            </a:endParaRPr>
          </a:p>
        </p:txBody>
      </p:sp>
      <p:sp>
        <p:nvSpPr>
          <p:cNvPr id="78" name="Rectangle 77"/>
          <p:cNvSpPr/>
          <p:nvPr/>
        </p:nvSpPr>
        <p:spPr>
          <a:xfrm>
            <a:off x="4351278" y="2461039"/>
            <a:ext cx="806632" cy="1446550"/>
          </a:xfrm>
          <a:prstGeom prst="rect">
            <a:avLst/>
          </a:prstGeom>
          <a:noFill/>
        </p:spPr>
        <p:txBody>
          <a:bodyPr wrap="none" lIns="91440" tIns="45720" rIns="91440" bIns="45720">
            <a:spAutoFit/>
          </a:bodyPr>
          <a:lstStyle/>
          <a:p>
            <a:pPr algn="ctr"/>
            <a:r>
              <a:rPr lang="en-US" sz="8800" b="1" cap="none" spc="0">
                <a:ln/>
                <a:solidFill>
                  <a:srgbClr val="FF0000"/>
                </a:solidFill>
                <a:effectLst>
                  <a:outerShdw blurRad="38100" dist="19050" dir="2700000" algn="tl" rotWithShape="0">
                    <a:schemeClr val="dk1">
                      <a:lumMod val="50000"/>
                      <a:alpha val="40000"/>
                    </a:schemeClr>
                  </a:outerShdw>
                </a:effectLst>
              </a:rPr>
              <a:t>X</a:t>
            </a:r>
            <a:endParaRPr lang="en-US" sz="8800" b="1" cap="none" spc="0" dirty="0">
              <a:ln/>
              <a:solidFill>
                <a:srgbClr val="FF0000"/>
              </a:solidFill>
              <a:effectLst>
                <a:outerShdw blurRad="38100" dist="19050" dir="2700000" algn="tl" rotWithShape="0">
                  <a:schemeClr val="dk1">
                    <a:lumMod val="50000"/>
                    <a:alpha val="40000"/>
                  </a:schemeClr>
                </a:outerShdw>
              </a:effectLst>
            </a:endParaRPr>
          </a:p>
        </p:txBody>
      </p:sp>
      <p:sp>
        <p:nvSpPr>
          <p:cNvPr id="79" name="Rectangle 78"/>
          <p:cNvSpPr/>
          <p:nvPr/>
        </p:nvSpPr>
        <p:spPr>
          <a:xfrm>
            <a:off x="4334435" y="4272977"/>
            <a:ext cx="806632" cy="1446550"/>
          </a:xfrm>
          <a:prstGeom prst="rect">
            <a:avLst/>
          </a:prstGeom>
          <a:noFill/>
        </p:spPr>
        <p:txBody>
          <a:bodyPr wrap="none" lIns="91440" tIns="45720" rIns="91440" bIns="45720">
            <a:spAutoFit/>
          </a:bodyPr>
          <a:lstStyle/>
          <a:p>
            <a:pPr algn="ctr"/>
            <a:r>
              <a:rPr lang="en-US" sz="8800" b="1" cap="none" spc="0">
                <a:ln/>
                <a:solidFill>
                  <a:srgbClr val="FF0000"/>
                </a:solidFill>
                <a:effectLst>
                  <a:outerShdw blurRad="38100" dist="19050" dir="2700000" algn="tl" rotWithShape="0">
                    <a:schemeClr val="dk1">
                      <a:lumMod val="50000"/>
                      <a:alpha val="40000"/>
                    </a:schemeClr>
                  </a:outerShdw>
                </a:effectLst>
              </a:rPr>
              <a:t>X</a:t>
            </a:r>
            <a:endParaRPr lang="en-US" sz="8800" b="1" cap="none" spc="0" dirty="0">
              <a:ln/>
              <a:solidFill>
                <a:srgbClr val="FF0000"/>
              </a:solidFill>
              <a:effectLst>
                <a:outerShdw blurRad="38100" dist="19050" dir="2700000" algn="tl" rotWithShape="0">
                  <a:schemeClr val="dk1">
                    <a:lumMod val="50000"/>
                    <a:alpha val="40000"/>
                  </a:schemeClr>
                </a:outerShdw>
              </a:effectLst>
            </a:endParaRPr>
          </a:p>
        </p:txBody>
      </p:sp>
      <p:sp>
        <p:nvSpPr>
          <p:cNvPr id="80" name="Right Arrow 79"/>
          <p:cNvSpPr/>
          <p:nvPr/>
        </p:nvSpPr>
        <p:spPr>
          <a:xfrm>
            <a:off x="98513" y="5931390"/>
            <a:ext cx="34969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Content Placeholder 2"/>
          <p:cNvSpPr txBox="1">
            <a:spLocks/>
          </p:cNvSpPr>
          <p:nvPr/>
        </p:nvSpPr>
        <p:spPr bwMode="auto">
          <a:xfrm>
            <a:off x="3203848" y="5875803"/>
            <a:ext cx="4392488" cy="41394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cs typeface="+mn-cs"/>
              </a:defRPr>
            </a:lvl2pPr>
            <a:lvl3pPr marL="1143000" indent="-228600" algn="l" rtl="0" eaLnBrk="1" fontAlgn="base" hangingPunct="1">
              <a:spcBef>
                <a:spcPct val="20000"/>
              </a:spcBef>
              <a:spcAft>
                <a:spcPct val="0"/>
              </a:spcAft>
              <a:buChar char="•"/>
              <a:defRPr>
                <a:solidFill>
                  <a:schemeClr val="tx1"/>
                </a:solidFill>
                <a:latin typeface="+mn-lt"/>
                <a:cs typeface="+mn-cs"/>
              </a:defRPr>
            </a:lvl3pPr>
            <a:lvl4pPr marL="1600200" indent="-228600" algn="l" rtl="0" eaLnBrk="1" fontAlgn="base" hangingPunct="1">
              <a:spcBef>
                <a:spcPct val="20000"/>
              </a:spcBef>
              <a:spcAft>
                <a:spcPct val="0"/>
              </a:spcAft>
              <a:buChar char="–"/>
              <a:defRPr>
                <a:solidFill>
                  <a:schemeClr val="tx1"/>
                </a:solidFill>
                <a:latin typeface="+mn-lt"/>
                <a:cs typeface="+mn-cs"/>
              </a:defRPr>
            </a:lvl4pPr>
            <a:lvl5pPr marL="2057400" indent="-228600" algn="l" rtl="0" eaLnBrk="1" fontAlgn="base" hangingPunct="1">
              <a:spcBef>
                <a:spcPct val="20000"/>
              </a:spcBef>
              <a:spcAft>
                <a:spcPct val="0"/>
              </a:spcAft>
              <a:buChar char="»"/>
              <a:defRPr>
                <a:solidFill>
                  <a:schemeClr val="tx1"/>
                </a:solidFill>
                <a:latin typeface="+mn-lt"/>
                <a:cs typeface="+mn-cs"/>
              </a:defRPr>
            </a:lvl5pPr>
            <a:lvl6pPr marL="2514600" indent="-228600" algn="l" rtl="0" eaLnBrk="1" fontAlgn="base" hangingPunct="1">
              <a:spcBef>
                <a:spcPct val="20000"/>
              </a:spcBef>
              <a:spcAft>
                <a:spcPct val="0"/>
              </a:spcAft>
              <a:buChar char="»"/>
              <a:defRPr>
                <a:solidFill>
                  <a:schemeClr val="tx1"/>
                </a:solidFill>
                <a:latin typeface="+mn-lt"/>
                <a:cs typeface="+mn-cs"/>
              </a:defRPr>
            </a:lvl6pPr>
            <a:lvl7pPr marL="2971800" indent="-228600" algn="l" rtl="0" eaLnBrk="1" fontAlgn="base" hangingPunct="1">
              <a:spcBef>
                <a:spcPct val="20000"/>
              </a:spcBef>
              <a:spcAft>
                <a:spcPct val="0"/>
              </a:spcAft>
              <a:buChar char="»"/>
              <a:defRPr>
                <a:solidFill>
                  <a:schemeClr val="tx1"/>
                </a:solidFill>
                <a:latin typeface="+mn-lt"/>
                <a:cs typeface="+mn-cs"/>
              </a:defRPr>
            </a:lvl7pPr>
            <a:lvl8pPr marL="3429000" indent="-228600" algn="l" rtl="0" eaLnBrk="1" fontAlgn="base" hangingPunct="1">
              <a:spcBef>
                <a:spcPct val="20000"/>
              </a:spcBef>
              <a:spcAft>
                <a:spcPct val="0"/>
              </a:spcAft>
              <a:buChar char="»"/>
              <a:defRPr>
                <a:solidFill>
                  <a:schemeClr val="tx1"/>
                </a:solidFill>
                <a:latin typeface="+mn-lt"/>
                <a:cs typeface="+mn-cs"/>
              </a:defRPr>
            </a:lvl8pPr>
            <a:lvl9pPr marL="3886200" indent="-228600" algn="l" rtl="0" eaLnBrk="1" fontAlgn="base" hangingPunct="1">
              <a:spcBef>
                <a:spcPct val="20000"/>
              </a:spcBef>
              <a:spcAft>
                <a:spcPct val="0"/>
              </a:spcAft>
              <a:buChar char="»"/>
              <a:defRPr>
                <a:solidFill>
                  <a:schemeClr val="tx1"/>
                </a:solidFill>
                <a:latin typeface="+mn-lt"/>
                <a:cs typeface="+mn-cs"/>
              </a:defRPr>
            </a:lvl9pPr>
          </a:lstStyle>
          <a:p>
            <a:pPr marL="0" indent="0" algn="r">
              <a:buFontTx/>
              <a:buNone/>
            </a:pPr>
            <a:r>
              <a:rPr lang="en-US" kern="0" dirty="0"/>
              <a:t>What is committed here?</a:t>
            </a:r>
          </a:p>
        </p:txBody>
      </p:sp>
      <p:grpSp>
        <p:nvGrpSpPr>
          <p:cNvPr id="46" name="Group 45"/>
          <p:cNvGrpSpPr/>
          <p:nvPr/>
        </p:nvGrpSpPr>
        <p:grpSpPr>
          <a:xfrm>
            <a:off x="6948264" y="4653136"/>
            <a:ext cx="2195736" cy="2204864"/>
            <a:chOff x="6948264" y="4653136"/>
            <a:chExt cx="2195736" cy="2204864"/>
          </a:xfrm>
        </p:grpSpPr>
        <p:sp>
          <p:nvSpPr>
            <p:cNvPr id="47" name="Right Triangle 46"/>
            <p:cNvSpPr/>
            <p:nvPr/>
          </p:nvSpPr>
          <p:spPr>
            <a:xfrm rot="16200000">
              <a:off x="6943700" y="4657700"/>
              <a:ext cx="2204864" cy="2195736"/>
            </a:xfrm>
            <a:prstGeom prst="r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n w="0"/>
                <a:solidFill>
                  <a:schemeClr val="accent1"/>
                </a:solidFill>
                <a:effectLst>
                  <a:outerShdw blurRad="38100" dist="25400" dir="5400000" algn="ctr" rotWithShape="0">
                    <a:srgbClr val="6E747A">
                      <a:alpha val="43000"/>
                    </a:srgbClr>
                  </a:outerShdw>
                </a:effectLst>
              </a:endParaRPr>
            </a:p>
          </p:txBody>
        </p:sp>
        <p:sp>
          <p:nvSpPr>
            <p:cNvPr id="56" name="TextBox 55"/>
            <p:cNvSpPr txBox="1"/>
            <p:nvPr/>
          </p:nvSpPr>
          <p:spPr>
            <a:xfrm rot="18916022">
              <a:off x="7643541" y="5617281"/>
              <a:ext cx="1495410" cy="954107"/>
            </a:xfrm>
            <a:prstGeom prst="rect">
              <a:avLst/>
            </a:prstGeom>
            <a:noFill/>
          </p:spPr>
          <p:txBody>
            <a:bodyPr wrap="none" rtlCol="0">
              <a:spAutoFit/>
            </a:bodyPr>
            <a:lstStyle/>
            <a:p>
              <a:pPr algn="ctr"/>
              <a:r>
                <a:rPr lang="en-US" sz="2800" dirty="0"/>
                <a:t>Sample</a:t>
              </a:r>
            </a:p>
            <a:p>
              <a:pPr algn="ctr"/>
              <a:r>
                <a:rPr lang="en-US" sz="2800" dirty="0"/>
                <a:t>exercises</a:t>
              </a:r>
            </a:p>
          </p:txBody>
        </p:sp>
      </p:grpSp>
      <p:sp>
        <p:nvSpPr>
          <p:cNvPr id="3" name="Frame 2"/>
          <p:cNvSpPr/>
          <p:nvPr/>
        </p:nvSpPr>
        <p:spPr>
          <a:xfrm>
            <a:off x="98513" y="984572"/>
            <a:ext cx="3073377" cy="5736903"/>
          </a:xfrm>
          <a:prstGeom prst="fram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Content Placeholder 2"/>
          <p:cNvSpPr txBox="1">
            <a:spLocks/>
          </p:cNvSpPr>
          <p:nvPr/>
        </p:nvSpPr>
        <p:spPr bwMode="auto">
          <a:xfrm>
            <a:off x="3231034" y="1116274"/>
            <a:ext cx="5877470" cy="6567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cs typeface="+mn-cs"/>
              </a:defRPr>
            </a:lvl2pPr>
            <a:lvl3pPr marL="1143000" indent="-228600" algn="l" rtl="0" eaLnBrk="1" fontAlgn="base" hangingPunct="1">
              <a:spcBef>
                <a:spcPct val="20000"/>
              </a:spcBef>
              <a:spcAft>
                <a:spcPct val="0"/>
              </a:spcAft>
              <a:buChar char="•"/>
              <a:defRPr>
                <a:solidFill>
                  <a:schemeClr val="tx1"/>
                </a:solidFill>
                <a:latin typeface="+mn-lt"/>
                <a:cs typeface="+mn-cs"/>
              </a:defRPr>
            </a:lvl3pPr>
            <a:lvl4pPr marL="1600200" indent="-228600" algn="l" rtl="0" eaLnBrk="1" fontAlgn="base" hangingPunct="1">
              <a:spcBef>
                <a:spcPct val="20000"/>
              </a:spcBef>
              <a:spcAft>
                <a:spcPct val="0"/>
              </a:spcAft>
              <a:buChar char="–"/>
              <a:defRPr>
                <a:solidFill>
                  <a:schemeClr val="tx1"/>
                </a:solidFill>
                <a:latin typeface="+mn-lt"/>
                <a:cs typeface="+mn-cs"/>
              </a:defRPr>
            </a:lvl4pPr>
            <a:lvl5pPr marL="2057400" indent="-228600" algn="l" rtl="0" eaLnBrk="1" fontAlgn="base" hangingPunct="1">
              <a:spcBef>
                <a:spcPct val="20000"/>
              </a:spcBef>
              <a:spcAft>
                <a:spcPct val="0"/>
              </a:spcAft>
              <a:buChar char="»"/>
              <a:defRPr>
                <a:solidFill>
                  <a:schemeClr val="tx1"/>
                </a:solidFill>
                <a:latin typeface="+mn-lt"/>
                <a:cs typeface="+mn-cs"/>
              </a:defRPr>
            </a:lvl5pPr>
            <a:lvl6pPr marL="2514600" indent="-228600" algn="l" rtl="0" eaLnBrk="1" fontAlgn="base" hangingPunct="1">
              <a:spcBef>
                <a:spcPct val="20000"/>
              </a:spcBef>
              <a:spcAft>
                <a:spcPct val="0"/>
              </a:spcAft>
              <a:buChar char="»"/>
              <a:defRPr>
                <a:solidFill>
                  <a:schemeClr val="tx1"/>
                </a:solidFill>
                <a:latin typeface="+mn-lt"/>
                <a:cs typeface="+mn-cs"/>
              </a:defRPr>
            </a:lvl6pPr>
            <a:lvl7pPr marL="2971800" indent="-228600" algn="l" rtl="0" eaLnBrk="1" fontAlgn="base" hangingPunct="1">
              <a:spcBef>
                <a:spcPct val="20000"/>
              </a:spcBef>
              <a:spcAft>
                <a:spcPct val="0"/>
              </a:spcAft>
              <a:buChar char="»"/>
              <a:defRPr>
                <a:solidFill>
                  <a:schemeClr val="tx1"/>
                </a:solidFill>
                <a:latin typeface="+mn-lt"/>
                <a:cs typeface="+mn-cs"/>
              </a:defRPr>
            </a:lvl7pPr>
            <a:lvl8pPr marL="3429000" indent="-228600" algn="l" rtl="0" eaLnBrk="1" fontAlgn="base" hangingPunct="1">
              <a:spcBef>
                <a:spcPct val="20000"/>
              </a:spcBef>
              <a:spcAft>
                <a:spcPct val="0"/>
              </a:spcAft>
              <a:buChar char="»"/>
              <a:defRPr>
                <a:solidFill>
                  <a:schemeClr val="tx1"/>
                </a:solidFill>
                <a:latin typeface="+mn-lt"/>
                <a:cs typeface="+mn-cs"/>
              </a:defRPr>
            </a:lvl8pPr>
            <a:lvl9pPr marL="3886200" indent="-228600" algn="l" rtl="0" eaLnBrk="1" fontAlgn="base" hangingPunct="1">
              <a:spcBef>
                <a:spcPct val="20000"/>
              </a:spcBef>
              <a:spcAft>
                <a:spcPct val="0"/>
              </a:spcAft>
              <a:buChar char="»"/>
              <a:defRPr>
                <a:solidFill>
                  <a:schemeClr val="tx1"/>
                </a:solidFill>
                <a:latin typeface="+mn-lt"/>
                <a:cs typeface="+mn-cs"/>
              </a:defRPr>
            </a:lvl9pPr>
          </a:lstStyle>
          <a:p>
            <a:pPr marL="0" indent="0">
              <a:buFontTx/>
              <a:buNone/>
            </a:pPr>
            <a:r>
              <a:rPr lang="en-US" kern="0" dirty="0">
                <a:sym typeface="Wingdings"/>
              </a:rPr>
              <a:t> which actions will be made permanent?</a:t>
            </a:r>
            <a:endParaRPr lang="en-US" kern="0" dirty="0"/>
          </a:p>
        </p:txBody>
      </p:sp>
    </p:spTree>
    <p:extLst>
      <p:ext uri="{BB962C8B-B14F-4D97-AF65-F5344CB8AC3E}">
        <p14:creationId xmlns:p14="http://schemas.microsoft.com/office/powerpoint/2010/main" val="1435051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dissolve">
                                      <p:cBhvr>
                                        <p:cTn id="10" dur="500"/>
                                        <p:tgtEl>
                                          <p:spTgt spid="6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grpId="1" nodeType="clickEffect">
                                  <p:stCondLst>
                                    <p:cond delay="0"/>
                                  </p:stCondLst>
                                  <p:childTnLst>
                                    <p:animEffect transition="out" filter="dissolv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9" presetClass="exit" presetSubtype="0" fill="hold" grpId="1" nodeType="withEffect">
                                  <p:stCondLst>
                                    <p:cond delay="0"/>
                                  </p:stCondLst>
                                  <p:childTnLst>
                                    <p:animEffect transition="out" filter="dissolve">
                                      <p:cBhvr>
                                        <p:cTn id="17" dur="500"/>
                                        <p:tgtEl>
                                          <p:spTgt spid="64"/>
                                        </p:tgtEl>
                                      </p:cBhvr>
                                    </p:animEffect>
                                    <p:set>
                                      <p:cBhvr>
                                        <p:cTn id="18" dur="1" fill="hold">
                                          <p:stCondLst>
                                            <p:cond delay="499"/>
                                          </p:stCondLst>
                                        </p:cTn>
                                        <p:tgtEl>
                                          <p:spTgt spid="6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dissolve">
                                      <p:cBhvr>
                                        <p:cTn id="23" dur="500"/>
                                        <p:tgtEl>
                                          <p:spTgt spid="40"/>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40"/>
                                        </p:tgtEl>
                                        <p:attrNameLst>
                                          <p:attrName>style.visibility</p:attrName>
                                        </p:attrNameLst>
                                      </p:cBhvr>
                                      <p:to>
                                        <p:strVal val="hidden"/>
                                      </p:to>
                                    </p:set>
                                  </p:childTnLst>
                                </p:cTn>
                              </p:par>
                              <p:par>
                                <p:cTn id="28" presetID="9" presetClass="entr" presetSubtype="0" fill="hold" grpId="0" nodeType="with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dissolve">
                                      <p:cBhvr>
                                        <p:cTn id="30" dur="500"/>
                                        <p:tgtEl>
                                          <p:spTgt spid="4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41"/>
                                        </p:tgtEl>
                                        <p:attrNameLst>
                                          <p:attrName>style.visibility</p:attrName>
                                        </p:attrNameLst>
                                      </p:cBhvr>
                                      <p:to>
                                        <p:strVal val="hidden"/>
                                      </p:to>
                                    </p:set>
                                  </p:childTnLst>
                                </p:cTn>
                              </p:par>
                              <p:par>
                                <p:cTn id="35" presetID="9"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dissolve">
                                      <p:cBhvr>
                                        <p:cTn id="37" dur="500"/>
                                        <p:tgtEl>
                                          <p:spTgt spid="42"/>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dissolve">
                                      <p:cBhvr>
                                        <p:cTn id="42" dur="500"/>
                                        <p:tgtEl>
                                          <p:spTgt spid="45"/>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dissolve">
                                      <p:cBhvr>
                                        <p:cTn id="45" dur="500"/>
                                        <p:tgtEl>
                                          <p:spTgt spid="48"/>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49"/>
                                        </p:tgtEl>
                                        <p:attrNameLst>
                                          <p:attrName>style.visibility</p:attrName>
                                        </p:attrNameLst>
                                      </p:cBhvr>
                                      <p:to>
                                        <p:strVal val="visible"/>
                                      </p:to>
                                    </p:set>
                                    <p:animEffect transition="in" filter="dissolve">
                                      <p:cBhvr>
                                        <p:cTn id="48" dur="500"/>
                                        <p:tgtEl>
                                          <p:spTgt spid="49"/>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50"/>
                                        </p:tgtEl>
                                        <p:attrNameLst>
                                          <p:attrName>style.visibility</p:attrName>
                                        </p:attrNameLst>
                                      </p:cBhvr>
                                      <p:to>
                                        <p:strVal val="visible"/>
                                      </p:to>
                                    </p:set>
                                    <p:animEffect transition="in" filter="dissolve">
                                      <p:cBhvr>
                                        <p:cTn id="51" dur="500"/>
                                        <p:tgtEl>
                                          <p:spTgt spid="50"/>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dissolve">
                                      <p:cBhvr>
                                        <p:cTn id="54" dur="500"/>
                                        <p:tgtEl>
                                          <p:spTgt spid="51"/>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animEffect transition="in" filter="dissolve">
                                      <p:cBhvr>
                                        <p:cTn id="57" dur="500"/>
                                        <p:tgtEl>
                                          <p:spTgt spid="52"/>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dissolve">
                                      <p:cBhvr>
                                        <p:cTn id="60" dur="500"/>
                                        <p:tgtEl>
                                          <p:spTgt spid="53"/>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54"/>
                                        </p:tgtEl>
                                        <p:attrNameLst>
                                          <p:attrName>style.visibility</p:attrName>
                                        </p:attrNameLst>
                                      </p:cBhvr>
                                      <p:to>
                                        <p:strVal val="visible"/>
                                      </p:to>
                                    </p:set>
                                    <p:animEffect transition="in" filter="dissolve">
                                      <p:cBhvr>
                                        <p:cTn id="63" dur="500"/>
                                        <p:tgtEl>
                                          <p:spTgt spid="54"/>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55"/>
                                        </p:tgtEl>
                                        <p:attrNameLst>
                                          <p:attrName>style.visibility</p:attrName>
                                        </p:attrNameLst>
                                      </p:cBhvr>
                                      <p:to>
                                        <p:strVal val="visible"/>
                                      </p:to>
                                    </p:set>
                                    <p:animEffect transition="in" filter="dissolve">
                                      <p:cBhvr>
                                        <p:cTn id="66" dur="500"/>
                                        <p:tgtEl>
                                          <p:spTgt spid="55"/>
                                        </p:tgtEl>
                                      </p:cBhvr>
                                    </p:animEffect>
                                  </p:childTnLst>
                                </p:cTn>
                              </p:par>
                              <p:par>
                                <p:cTn id="67" presetID="9" presetClass="exit" presetSubtype="0" fill="hold" grpId="0" nodeType="withEffect">
                                  <p:stCondLst>
                                    <p:cond delay="0"/>
                                  </p:stCondLst>
                                  <p:childTnLst>
                                    <p:animEffect transition="out" filter="dissolve">
                                      <p:cBhvr>
                                        <p:cTn id="68" dur="500"/>
                                        <p:tgtEl>
                                          <p:spTgt spid="30"/>
                                        </p:tgtEl>
                                      </p:cBhvr>
                                    </p:animEffect>
                                    <p:set>
                                      <p:cBhvr>
                                        <p:cTn id="69" dur="1" fill="hold">
                                          <p:stCondLst>
                                            <p:cond delay="499"/>
                                          </p:stCondLst>
                                        </p:cTn>
                                        <p:tgtEl>
                                          <p:spTgt spid="30"/>
                                        </p:tgtEl>
                                        <p:attrNameLst>
                                          <p:attrName>style.visibility</p:attrName>
                                        </p:attrNameLst>
                                      </p:cBhvr>
                                      <p:to>
                                        <p:strVal val="hidden"/>
                                      </p:to>
                                    </p:set>
                                  </p:childTnLst>
                                </p:cTn>
                              </p:par>
                              <p:par>
                                <p:cTn id="70" presetID="9" presetClass="exit" presetSubtype="0" fill="hold" grpId="1" nodeType="withEffect">
                                  <p:stCondLst>
                                    <p:cond delay="0"/>
                                  </p:stCondLst>
                                  <p:childTnLst>
                                    <p:animEffect transition="out" filter="dissolve">
                                      <p:cBhvr>
                                        <p:cTn id="71" dur="500"/>
                                        <p:tgtEl>
                                          <p:spTgt spid="31"/>
                                        </p:tgtEl>
                                      </p:cBhvr>
                                    </p:animEffect>
                                    <p:set>
                                      <p:cBhvr>
                                        <p:cTn id="72" dur="1" fill="hold">
                                          <p:stCondLst>
                                            <p:cond delay="499"/>
                                          </p:stCondLst>
                                        </p:cTn>
                                        <p:tgtEl>
                                          <p:spTgt spid="31"/>
                                        </p:tgtEl>
                                        <p:attrNameLst>
                                          <p:attrName>style.visibility</p:attrName>
                                        </p:attrNameLst>
                                      </p:cBhvr>
                                      <p:to>
                                        <p:strVal val="hidden"/>
                                      </p:to>
                                    </p:set>
                                  </p:childTnLst>
                                </p:cTn>
                              </p:par>
                              <p:par>
                                <p:cTn id="73" presetID="9" presetClass="exit" presetSubtype="0" fill="hold" grpId="1" nodeType="withEffect">
                                  <p:stCondLst>
                                    <p:cond delay="0"/>
                                  </p:stCondLst>
                                  <p:childTnLst>
                                    <p:animEffect transition="out" filter="dissolve">
                                      <p:cBhvr>
                                        <p:cTn id="74" dur="500"/>
                                        <p:tgtEl>
                                          <p:spTgt spid="32"/>
                                        </p:tgtEl>
                                      </p:cBhvr>
                                    </p:animEffect>
                                    <p:set>
                                      <p:cBhvr>
                                        <p:cTn id="75" dur="1" fill="hold">
                                          <p:stCondLst>
                                            <p:cond delay="499"/>
                                          </p:stCondLst>
                                        </p:cTn>
                                        <p:tgtEl>
                                          <p:spTgt spid="32"/>
                                        </p:tgtEl>
                                        <p:attrNameLst>
                                          <p:attrName>style.visibility</p:attrName>
                                        </p:attrNameLst>
                                      </p:cBhvr>
                                      <p:to>
                                        <p:strVal val="hidden"/>
                                      </p:to>
                                    </p:set>
                                  </p:childTnLst>
                                </p:cTn>
                              </p:par>
                              <p:par>
                                <p:cTn id="76" presetID="9" presetClass="exit" presetSubtype="0" fill="hold" grpId="1" nodeType="withEffect">
                                  <p:stCondLst>
                                    <p:cond delay="0"/>
                                  </p:stCondLst>
                                  <p:childTnLst>
                                    <p:animEffect transition="out" filter="dissolve">
                                      <p:cBhvr>
                                        <p:cTn id="77" dur="500"/>
                                        <p:tgtEl>
                                          <p:spTgt spid="33"/>
                                        </p:tgtEl>
                                      </p:cBhvr>
                                    </p:animEffect>
                                    <p:set>
                                      <p:cBhvr>
                                        <p:cTn id="78" dur="1" fill="hold">
                                          <p:stCondLst>
                                            <p:cond delay="499"/>
                                          </p:stCondLst>
                                        </p:cTn>
                                        <p:tgtEl>
                                          <p:spTgt spid="33"/>
                                        </p:tgtEl>
                                        <p:attrNameLst>
                                          <p:attrName>style.visibility</p:attrName>
                                        </p:attrNameLst>
                                      </p:cBhvr>
                                      <p:to>
                                        <p:strVal val="hidden"/>
                                      </p:to>
                                    </p:set>
                                  </p:childTnLst>
                                </p:cTn>
                              </p:par>
                              <p:par>
                                <p:cTn id="79" presetID="9" presetClass="exit" presetSubtype="0" fill="hold" grpId="1" nodeType="withEffect">
                                  <p:stCondLst>
                                    <p:cond delay="0"/>
                                  </p:stCondLst>
                                  <p:childTnLst>
                                    <p:animEffect transition="out" filter="dissolve">
                                      <p:cBhvr>
                                        <p:cTn id="80" dur="500"/>
                                        <p:tgtEl>
                                          <p:spTgt spid="35"/>
                                        </p:tgtEl>
                                      </p:cBhvr>
                                    </p:animEffect>
                                    <p:set>
                                      <p:cBhvr>
                                        <p:cTn id="81" dur="1" fill="hold">
                                          <p:stCondLst>
                                            <p:cond delay="499"/>
                                          </p:stCondLst>
                                        </p:cTn>
                                        <p:tgtEl>
                                          <p:spTgt spid="35"/>
                                        </p:tgtEl>
                                        <p:attrNameLst>
                                          <p:attrName>style.visibility</p:attrName>
                                        </p:attrNameLst>
                                      </p:cBhvr>
                                      <p:to>
                                        <p:strVal val="hidden"/>
                                      </p:to>
                                    </p:set>
                                  </p:childTnLst>
                                </p:cTn>
                              </p:par>
                              <p:par>
                                <p:cTn id="82" presetID="9" presetClass="exit" presetSubtype="0" fill="hold" grpId="1" nodeType="withEffect">
                                  <p:stCondLst>
                                    <p:cond delay="0"/>
                                  </p:stCondLst>
                                  <p:childTnLst>
                                    <p:animEffect transition="out" filter="dissolve">
                                      <p:cBhvr>
                                        <p:cTn id="83" dur="500"/>
                                        <p:tgtEl>
                                          <p:spTgt spid="36"/>
                                        </p:tgtEl>
                                      </p:cBhvr>
                                    </p:animEffect>
                                    <p:set>
                                      <p:cBhvr>
                                        <p:cTn id="84" dur="1" fill="hold">
                                          <p:stCondLst>
                                            <p:cond delay="499"/>
                                          </p:stCondLst>
                                        </p:cTn>
                                        <p:tgtEl>
                                          <p:spTgt spid="36"/>
                                        </p:tgtEl>
                                        <p:attrNameLst>
                                          <p:attrName>style.visibility</p:attrName>
                                        </p:attrNameLst>
                                      </p:cBhvr>
                                      <p:to>
                                        <p:strVal val="hidden"/>
                                      </p:to>
                                    </p:set>
                                  </p:childTnLst>
                                </p:cTn>
                              </p:par>
                              <p:par>
                                <p:cTn id="85" presetID="9" presetClass="exit" presetSubtype="0" fill="hold" grpId="1" nodeType="withEffect">
                                  <p:stCondLst>
                                    <p:cond delay="0"/>
                                  </p:stCondLst>
                                  <p:childTnLst>
                                    <p:animEffect transition="out" filter="dissolve">
                                      <p:cBhvr>
                                        <p:cTn id="86" dur="500"/>
                                        <p:tgtEl>
                                          <p:spTgt spid="37"/>
                                        </p:tgtEl>
                                      </p:cBhvr>
                                    </p:animEffect>
                                    <p:set>
                                      <p:cBhvr>
                                        <p:cTn id="87" dur="1" fill="hold">
                                          <p:stCondLst>
                                            <p:cond delay="499"/>
                                          </p:stCondLst>
                                        </p:cTn>
                                        <p:tgtEl>
                                          <p:spTgt spid="37"/>
                                        </p:tgtEl>
                                        <p:attrNameLst>
                                          <p:attrName>style.visibility</p:attrName>
                                        </p:attrNameLst>
                                      </p:cBhvr>
                                      <p:to>
                                        <p:strVal val="hidden"/>
                                      </p:to>
                                    </p:set>
                                  </p:childTnLst>
                                </p:cTn>
                              </p:par>
                              <p:par>
                                <p:cTn id="88" presetID="1" presetClass="exit" presetSubtype="0" fill="hold" grpId="1" nodeType="withEffect">
                                  <p:stCondLst>
                                    <p:cond delay="0"/>
                                  </p:stCondLst>
                                  <p:childTnLst>
                                    <p:set>
                                      <p:cBhvr>
                                        <p:cTn id="89" dur="1" fill="hold">
                                          <p:stCondLst>
                                            <p:cond delay="0"/>
                                          </p:stCondLst>
                                        </p:cTn>
                                        <p:tgtEl>
                                          <p:spTgt spid="42"/>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dissolve">
                                      <p:cBhvr>
                                        <p:cTn id="94" dur="500"/>
                                        <p:tgtEl>
                                          <p:spTgt spid="57"/>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57"/>
                                        </p:tgtEl>
                                        <p:attrNameLst>
                                          <p:attrName>style.visibility</p:attrName>
                                        </p:attrNameLst>
                                      </p:cBhvr>
                                      <p:to>
                                        <p:strVal val="hidden"/>
                                      </p:to>
                                    </p:set>
                                  </p:childTnLst>
                                </p:cTn>
                              </p:par>
                              <p:par>
                                <p:cTn id="99" presetID="9" presetClass="entr" presetSubtype="0" fill="hold" grpId="0" nodeType="withEffect">
                                  <p:stCondLst>
                                    <p:cond delay="0"/>
                                  </p:stCondLst>
                                  <p:childTnLst>
                                    <p:set>
                                      <p:cBhvr>
                                        <p:cTn id="100" dur="1" fill="hold">
                                          <p:stCondLst>
                                            <p:cond delay="0"/>
                                          </p:stCondLst>
                                        </p:cTn>
                                        <p:tgtEl>
                                          <p:spTgt spid="58"/>
                                        </p:tgtEl>
                                        <p:attrNameLst>
                                          <p:attrName>style.visibility</p:attrName>
                                        </p:attrNameLst>
                                      </p:cBhvr>
                                      <p:to>
                                        <p:strVal val="visible"/>
                                      </p:to>
                                    </p:set>
                                    <p:animEffect transition="in" filter="dissolve">
                                      <p:cBhvr>
                                        <p:cTn id="101" dur="500"/>
                                        <p:tgtEl>
                                          <p:spTgt spid="58"/>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xit" presetSubtype="0" fill="hold" grpId="1" nodeType="clickEffect">
                                  <p:stCondLst>
                                    <p:cond delay="0"/>
                                  </p:stCondLst>
                                  <p:childTnLst>
                                    <p:set>
                                      <p:cBhvr>
                                        <p:cTn id="105" dur="1" fill="hold">
                                          <p:stCondLst>
                                            <p:cond delay="0"/>
                                          </p:stCondLst>
                                        </p:cTn>
                                        <p:tgtEl>
                                          <p:spTgt spid="58"/>
                                        </p:tgtEl>
                                        <p:attrNameLst>
                                          <p:attrName>style.visibility</p:attrName>
                                        </p:attrNameLst>
                                      </p:cBhvr>
                                      <p:to>
                                        <p:strVal val="hidden"/>
                                      </p:to>
                                    </p:set>
                                  </p:childTnLst>
                                </p:cTn>
                              </p:par>
                              <p:par>
                                <p:cTn id="106" presetID="9" presetClass="entr" presetSubtype="0" fill="hold" grpId="0" nodeType="withEffect">
                                  <p:stCondLst>
                                    <p:cond delay="0"/>
                                  </p:stCondLst>
                                  <p:childTnLst>
                                    <p:set>
                                      <p:cBhvr>
                                        <p:cTn id="107" dur="1" fill="hold">
                                          <p:stCondLst>
                                            <p:cond delay="0"/>
                                          </p:stCondLst>
                                        </p:cTn>
                                        <p:tgtEl>
                                          <p:spTgt spid="59"/>
                                        </p:tgtEl>
                                        <p:attrNameLst>
                                          <p:attrName>style.visibility</p:attrName>
                                        </p:attrNameLst>
                                      </p:cBhvr>
                                      <p:to>
                                        <p:strVal val="visible"/>
                                      </p:to>
                                    </p:set>
                                    <p:animEffect transition="in" filter="dissolve">
                                      <p:cBhvr>
                                        <p:cTn id="108" dur="500"/>
                                        <p:tgtEl>
                                          <p:spTgt spid="59"/>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59"/>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50"/>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51"/>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53"/>
                                        </p:tgtEl>
                                        <p:attrNameLst>
                                          <p:attrName>style.visibility</p:attrName>
                                        </p:attrNameLst>
                                      </p:cBhvr>
                                      <p:to>
                                        <p:strVal val="hidden"/>
                                      </p:to>
                                    </p:set>
                                  </p:childTnLst>
                                </p:cTn>
                              </p:par>
                              <p:par>
                                <p:cTn id="119" presetID="1" presetClass="exit" presetSubtype="0" fill="hold" grpId="0" nodeType="withEffect">
                                  <p:stCondLst>
                                    <p:cond delay="0"/>
                                  </p:stCondLst>
                                  <p:childTnLst>
                                    <p:set>
                                      <p:cBhvr>
                                        <p:cTn id="120" dur="1" fill="hold">
                                          <p:stCondLst>
                                            <p:cond delay="0"/>
                                          </p:stCondLst>
                                        </p:cTn>
                                        <p:tgtEl>
                                          <p:spTgt spid="31"/>
                                        </p:tgtEl>
                                        <p:attrNameLst>
                                          <p:attrName>style.visibility</p:attrName>
                                        </p:attrNameLst>
                                      </p:cBhvr>
                                      <p:to>
                                        <p:strVal val="hidden"/>
                                      </p:to>
                                    </p:set>
                                  </p:childTnLst>
                                </p:cTn>
                              </p:par>
                              <p:par>
                                <p:cTn id="121" presetID="1" presetClass="exit" presetSubtype="0" fill="hold" grpId="0" nodeType="withEffect">
                                  <p:stCondLst>
                                    <p:cond delay="0"/>
                                  </p:stCondLst>
                                  <p:childTnLst>
                                    <p:set>
                                      <p:cBhvr>
                                        <p:cTn id="122" dur="1" fill="hold">
                                          <p:stCondLst>
                                            <p:cond delay="0"/>
                                          </p:stCondLst>
                                        </p:cTn>
                                        <p:tgtEl>
                                          <p:spTgt spid="32"/>
                                        </p:tgtEl>
                                        <p:attrNameLst>
                                          <p:attrName>style.visibility</p:attrName>
                                        </p:attrNameLst>
                                      </p:cBhvr>
                                      <p:to>
                                        <p:strVal val="hidden"/>
                                      </p:to>
                                    </p:set>
                                  </p:childTnLst>
                                </p:cTn>
                              </p:par>
                              <p:par>
                                <p:cTn id="123" presetID="1" presetClass="exit" presetSubtype="0" fill="hold" grpId="0" nodeType="withEffect">
                                  <p:stCondLst>
                                    <p:cond delay="0"/>
                                  </p:stCondLst>
                                  <p:childTnLst>
                                    <p:set>
                                      <p:cBhvr>
                                        <p:cTn id="124" dur="1" fill="hold">
                                          <p:stCondLst>
                                            <p:cond delay="0"/>
                                          </p:stCondLst>
                                        </p:cTn>
                                        <p:tgtEl>
                                          <p:spTgt spid="33"/>
                                        </p:tgtEl>
                                        <p:attrNameLst>
                                          <p:attrName>style.visibility</p:attrName>
                                        </p:attrNameLst>
                                      </p:cBhvr>
                                      <p:to>
                                        <p:strVal val="hidden"/>
                                      </p:to>
                                    </p:set>
                                  </p:childTnLst>
                                </p:cTn>
                              </p:par>
                              <p:par>
                                <p:cTn id="125" presetID="1" presetClass="exit" presetSubtype="0" fill="hold" grpId="0" nodeType="withEffect">
                                  <p:stCondLst>
                                    <p:cond delay="0"/>
                                  </p:stCondLst>
                                  <p:childTnLst>
                                    <p:set>
                                      <p:cBhvr>
                                        <p:cTn id="126" dur="1" fill="hold">
                                          <p:stCondLst>
                                            <p:cond delay="0"/>
                                          </p:stCondLst>
                                        </p:cTn>
                                        <p:tgtEl>
                                          <p:spTgt spid="35"/>
                                        </p:tgtEl>
                                        <p:attrNameLst>
                                          <p:attrName>style.visibility</p:attrName>
                                        </p:attrNameLst>
                                      </p:cBhvr>
                                      <p:to>
                                        <p:strVal val="hidden"/>
                                      </p:to>
                                    </p:set>
                                  </p:childTnLst>
                                </p:cTn>
                              </p:par>
                              <p:par>
                                <p:cTn id="127" presetID="1" presetClass="exit" presetSubtype="0" fill="hold" grpId="0" nodeType="withEffect">
                                  <p:stCondLst>
                                    <p:cond delay="0"/>
                                  </p:stCondLst>
                                  <p:childTnLst>
                                    <p:set>
                                      <p:cBhvr>
                                        <p:cTn id="128" dur="1" fill="hold">
                                          <p:stCondLst>
                                            <p:cond delay="0"/>
                                          </p:stCondLst>
                                        </p:cTn>
                                        <p:tgtEl>
                                          <p:spTgt spid="36"/>
                                        </p:tgtEl>
                                        <p:attrNameLst>
                                          <p:attrName>style.visibility</p:attrName>
                                        </p:attrNameLst>
                                      </p:cBhvr>
                                      <p:to>
                                        <p:strVal val="hidden"/>
                                      </p:to>
                                    </p:set>
                                  </p:childTnLst>
                                </p:cTn>
                              </p:par>
                              <p:par>
                                <p:cTn id="129" presetID="1" presetClass="exit" presetSubtype="0" fill="hold" grpId="0" nodeType="withEffect">
                                  <p:stCondLst>
                                    <p:cond delay="0"/>
                                  </p:stCondLst>
                                  <p:childTnLst>
                                    <p:set>
                                      <p:cBhvr>
                                        <p:cTn id="130" dur="1" fill="hold">
                                          <p:stCondLst>
                                            <p:cond delay="0"/>
                                          </p:stCondLst>
                                        </p:cTn>
                                        <p:tgtEl>
                                          <p:spTgt spid="37"/>
                                        </p:tgtEl>
                                        <p:attrNameLst>
                                          <p:attrName>style.visibility</p:attrName>
                                        </p:attrNameLst>
                                      </p:cBhvr>
                                      <p:to>
                                        <p:strVal val="hidden"/>
                                      </p:to>
                                    </p:set>
                                  </p:childTnLst>
                                </p:cTn>
                              </p:par>
                              <p:par>
                                <p:cTn id="131" presetID="9" presetClass="entr" presetSubtype="0" fill="hold" grpId="0" nodeType="withEffect">
                                  <p:stCondLst>
                                    <p:cond delay="0"/>
                                  </p:stCondLst>
                                  <p:childTnLst>
                                    <p:set>
                                      <p:cBhvr>
                                        <p:cTn id="132" dur="1" fill="hold">
                                          <p:stCondLst>
                                            <p:cond delay="0"/>
                                          </p:stCondLst>
                                        </p:cTn>
                                        <p:tgtEl>
                                          <p:spTgt spid="60"/>
                                        </p:tgtEl>
                                        <p:attrNameLst>
                                          <p:attrName>style.visibility</p:attrName>
                                        </p:attrNameLst>
                                      </p:cBhvr>
                                      <p:to>
                                        <p:strVal val="visible"/>
                                      </p:to>
                                    </p:set>
                                    <p:animEffect transition="in" filter="dissolve">
                                      <p:cBhvr>
                                        <p:cTn id="133" dur="500"/>
                                        <p:tgtEl>
                                          <p:spTgt spid="60"/>
                                        </p:tgtEl>
                                      </p:cBhvr>
                                    </p:animEffect>
                                  </p:childTnLst>
                                </p:cTn>
                              </p:par>
                              <p:par>
                                <p:cTn id="134" presetID="9" presetClass="entr" presetSubtype="0" fill="hold" grpId="0" nodeType="withEffect">
                                  <p:stCondLst>
                                    <p:cond delay="0"/>
                                  </p:stCondLst>
                                  <p:childTnLst>
                                    <p:set>
                                      <p:cBhvr>
                                        <p:cTn id="135" dur="1" fill="hold">
                                          <p:stCondLst>
                                            <p:cond delay="0"/>
                                          </p:stCondLst>
                                        </p:cTn>
                                        <p:tgtEl>
                                          <p:spTgt spid="61"/>
                                        </p:tgtEl>
                                        <p:attrNameLst>
                                          <p:attrName>style.visibility</p:attrName>
                                        </p:attrNameLst>
                                      </p:cBhvr>
                                      <p:to>
                                        <p:strVal val="visible"/>
                                      </p:to>
                                    </p:set>
                                    <p:animEffect transition="in" filter="dissolve">
                                      <p:cBhvr>
                                        <p:cTn id="136" dur="500"/>
                                        <p:tgtEl>
                                          <p:spTgt spid="61"/>
                                        </p:tgtEl>
                                      </p:cBhvr>
                                    </p:animEffect>
                                  </p:childTnLst>
                                </p:cTn>
                              </p:par>
                              <p:par>
                                <p:cTn id="137" presetID="9" presetClass="entr" presetSubtype="0" fill="hold" grpId="0" nodeType="withEffect">
                                  <p:stCondLst>
                                    <p:cond delay="0"/>
                                  </p:stCondLst>
                                  <p:childTnLst>
                                    <p:set>
                                      <p:cBhvr>
                                        <p:cTn id="138" dur="1" fill="hold">
                                          <p:stCondLst>
                                            <p:cond delay="0"/>
                                          </p:stCondLst>
                                        </p:cTn>
                                        <p:tgtEl>
                                          <p:spTgt spid="62"/>
                                        </p:tgtEl>
                                        <p:attrNameLst>
                                          <p:attrName>style.visibility</p:attrName>
                                        </p:attrNameLst>
                                      </p:cBhvr>
                                      <p:to>
                                        <p:strVal val="visible"/>
                                      </p:to>
                                    </p:set>
                                    <p:animEffect transition="in" filter="dissolve">
                                      <p:cBhvr>
                                        <p:cTn id="139" dur="500"/>
                                        <p:tgtEl>
                                          <p:spTgt spid="62"/>
                                        </p:tgtEl>
                                      </p:cBhvr>
                                    </p:animEffect>
                                  </p:childTnLst>
                                </p:cTn>
                              </p:par>
                              <p:par>
                                <p:cTn id="140" presetID="9" presetClass="entr" presetSubtype="0" fill="hold" grpId="0" nodeType="withEffect">
                                  <p:stCondLst>
                                    <p:cond delay="0"/>
                                  </p:stCondLst>
                                  <p:childTnLst>
                                    <p:set>
                                      <p:cBhvr>
                                        <p:cTn id="141" dur="1" fill="hold">
                                          <p:stCondLst>
                                            <p:cond delay="0"/>
                                          </p:stCondLst>
                                        </p:cTn>
                                        <p:tgtEl>
                                          <p:spTgt spid="63"/>
                                        </p:tgtEl>
                                        <p:attrNameLst>
                                          <p:attrName>style.visibility</p:attrName>
                                        </p:attrNameLst>
                                      </p:cBhvr>
                                      <p:to>
                                        <p:strVal val="visible"/>
                                      </p:to>
                                    </p:set>
                                    <p:animEffect transition="in" filter="dissolve">
                                      <p:cBhvr>
                                        <p:cTn id="142" dur="500"/>
                                        <p:tgtEl>
                                          <p:spTgt spid="63"/>
                                        </p:tgtEl>
                                      </p:cBhvr>
                                    </p:animEffect>
                                  </p:childTnLst>
                                </p:cTn>
                              </p:par>
                              <p:par>
                                <p:cTn id="143" presetID="9" presetClass="entr" presetSubtype="0" fill="hold" grpId="0" nodeType="withEffect">
                                  <p:stCondLst>
                                    <p:cond delay="0"/>
                                  </p:stCondLst>
                                  <p:childTnLst>
                                    <p:set>
                                      <p:cBhvr>
                                        <p:cTn id="144" dur="1" fill="hold">
                                          <p:stCondLst>
                                            <p:cond delay="0"/>
                                          </p:stCondLst>
                                        </p:cTn>
                                        <p:tgtEl>
                                          <p:spTgt spid="65"/>
                                        </p:tgtEl>
                                        <p:attrNameLst>
                                          <p:attrName>style.visibility</p:attrName>
                                        </p:attrNameLst>
                                      </p:cBhvr>
                                      <p:to>
                                        <p:strVal val="visible"/>
                                      </p:to>
                                    </p:set>
                                    <p:animEffect transition="in" filter="dissolve">
                                      <p:cBhvr>
                                        <p:cTn id="145" dur="500"/>
                                        <p:tgtEl>
                                          <p:spTgt spid="65"/>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72"/>
                                        </p:tgtEl>
                                        <p:attrNameLst>
                                          <p:attrName>style.visibility</p:attrName>
                                        </p:attrNameLst>
                                      </p:cBhvr>
                                      <p:to>
                                        <p:strVal val="visible"/>
                                      </p:to>
                                    </p:set>
                                    <p:animEffect transition="in" filter="dissolve">
                                      <p:cBhvr>
                                        <p:cTn id="150" dur="500"/>
                                        <p:tgtEl>
                                          <p:spTgt spid="72"/>
                                        </p:tgtEl>
                                      </p:cBhvr>
                                    </p:animEffect>
                                  </p:childTnLst>
                                </p:cTn>
                              </p:par>
                            </p:childTnLst>
                          </p:cTn>
                        </p:par>
                      </p:childTnLst>
                    </p:cTn>
                  </p:par>
                  <p:par>
                    <p:cTn id="151" fill="hold">
                      <p:stCondLst>
                        <p:cond delay="indefinite"/>
                      </p:stCondLst>
                      <p:childTnLst>
                        <p:par>
                          <p:cTn id="152" fill="hold">
                            <p:stCondLst>
                              <p:cond delay="0"/>
                            </p:stCondLst>
                            <p:childTnLst>
                              <p:par>
                                <p:cTn id="153" presetID="1" presetClass="exit" presetSubtype="0" fill="hold" grpId="1" nodeType="clickEffect">
                                  <p:stCondLst>
                                    <p:cond delay="0"/>
                                  </p:stCondLst>
                                  <p:childTnLst>
                                    <p:set>
                                      <p:cBhvr>
                                        <p:cTn id="154" dur="1" fill="hold">
                                          <p:stCondLst>
                                            <p:cond delay="0"/>
                                          </p:stCondLst>
                                        </p:cTn>
                                        <p:tgtEl>
                                          <p:spTgt spid="72"/>
                                        </p:tgtEl>
                                        <p:attrNameLst>
                                          <p:attrName>style.visibility</p:attrName>
                                        </p:attrNameLst>
                                      </p:cBhvr>
                                      <p:to>
                                        <p:strVal val="hidden"/>
                                      </p:to>
                                    </p:set>
                                  </p:childTnLst>
                                </p:cTn>
                              </p:par>
                              <p:par>
                                <p:cTn id="155" presetID="9" presetClass="entr" presetSubtype="0" fill="hold" grpId="0" nodeType="withEffect">
                                  <p:stCondLst>
                                    <p:cond delay="0"/>
                                  </p:stCondLst>
                                  <p:childTnLst>
                                    <p:set>
                                      <p:cBhvr>
                                        <p:cTn id="156" dur="1" fill="hold">
                                          <p:stCondLst>
                                            <p:cond delay="0"/>
                                          </p:stCondLst>
                                        </p:cTn>
                                        <p:tgtEl>
                                          <p:spTgt spid="73"/>
                                        </p:tgtEl>
                                        <p:attrNameLst>
                                          <p:attrName>style.visibility</p:attrName>
                                        </p:attrNameLst>
                                      </p:cBhvr>
                                      <p:to>
                                        <p:strVal val="visible"/>
                                      </p:to>
                                    </p:set>
                                    <p:animEffect transition="in" filter="dissolve">
                                      <p:cBhvr>
                                        <p:cTn id="157" dur="500"/>
                                        <p:tgtEl>
                                          <p:spTgt spid="73"/>
                                        </p:tgtEl>
                                      </p:cBhvr>
                                    </p:animEffect>
                                  </p:childTnLst>
                                </p:cTn>
                              </p:par>
                            </p:childTnLst>
                          </p:cTn>
                        </p:par>
                      </p:childTnLst>
                    </p:cTn>
                  </p:par>
                  <p:par>
                    <p:cTn id="158" fill="hold">
                      <p:stCondLst>
                        <p:cond delay="indefinite"/>
                      </p:stCondLst>
                      <p:childTnLst>
                        <p:par>
                          <p:cTn id="159" fill="hold">
                            <p:stCondLst>
                              <p:cond delay="0"/>
                            </p:stCondLst>
                            <p:childTnLst>
                              <p:par>
                                <p:cTn id="160" presetID="1" presetClass="exit" presetSubtype="0" fill="hold" grpId="1" nodeType="clickEffect">
                                  <p:stCondLst>
                                    <p:cond delay="0"/>
                                  </p:stCondLst>
                                  <p:childTnLst>
                                    <p:set>
                                      <p:cBhvr>
                                        <p:cTn id="161" dur="1" fill="hold">
                                          <p:stCondLst>
                                            <p:cond delay="0"/>
                                          </p:stCondLst>
                                        </p:cTn>
                                        <p:tgtEl>
                                          <p:spTgt spid="73"/>
                                        </p:tgtEl>
                                        <p:attrNameLst>
                                          <p:attrName>style.visibility</p:attrName>
                                        </p:attrNameLst>
                                      </p:cBhvr>
                                      <p:to>
                                        <p:strVal val="hidden"/>
                                      </p:to>
                                    </p:set>
                                  </p:childTnLst>
                                </p:cTn>
                              </p:par>
                              <p:par>
                                <p:cTn id="162" presetID="9" presetClass="entr" presetSubtype="0" fill="hold" grpId="0" nodeType="withEffect">
                                  <p:stCondLst>
                                    <p:cond delay="0"/>
                                  </p:stCondLst>
                                  <p:childTnLst>
                                    <p:set>
                                      <p:cBhvr>
                                        <p:cTn id="163" dur="1" fill="hold">
                                          <p:stCondLst>
                                            <p:cond delay="0"/>
                                          </p:stCondLst>
                                        </p:cTn>
                                        <p:tgtEl>
                                          <p:spTgt spid="74"/>
                                        </p:tgtEl>
                                        <p:attrNameLst>
                                          <p:attrName>style.visibility</p:attrName>
                                        </p:attrNameLst>
                                      </p:cBhvr>
                                      <p:to>
                                        <p:strVal val="visible"/>
                                      </p:to>
                                    </p:set>
                                    <p:animEffect transition="in" filter="dissolve">
                                      <p:cBhvr>
                                        <p:cTn id="164" dur="500"/>
                                        <p:tgtEl>
                                          <p:spTgt spid="74"/>
                                        </p:tgtEl>
                                      </p:cBhvr>
                                    </p:animEffec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74"/>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9" presetClass="entr" presetSubtype="0" fill="hold" grpId="0" nodeType="clickEffect">
                                  <p:stCondLst>
                                    <p:cond delay="0"/>
                                  </p:stCondLst>
                                  <p:childTnLst>
                                    <p:set>
                                      <p:cBhvr>
                                        <p:cTn id="172" dur="1" fill="hold">
                                          <p:stCondLst>
                                            <p:cond delay="0"/>
                                          </p:stCondLst>
                                        </p:cTn>
                                        <p:tgtEl>
                                          <p:spTgt spid="75"/>
                                        </p:tgtEl>
                                        <p:attrNameLst>
                                          <p:attrName>style.visibility</p:attrName>
                                        </p:attrNameLst>
                                      </p:cBhvr>
                                      <p:to>
                                        <p:strVal val="visible"/>
                                      </p:to>
                                    </p:set>
                                    <p:animEffect transition="in" filter="dissolve">
                                      <p:cBhvr>
                                        <p:cTn id="173" dur="500"/>
                                        <p:tgtEl>
                                          <p:spTgt spid="75"/>
                                        </p:tgtEl>
                                      </p:cBhvr>
                                    </p:animEffect>
                                  </p:childTnLst>
                                </p:cTn>
                              </p:par>
                            </p:childTnLst>
                          </p:cTn>
                        </p:par>
                      </p:childTnLst>
                    </p:cTn>
                  </p:par>
                  <p:par>
                    <p:cTn id="174" fill="hold">
                      <p:stCondLst>
                        <p:cond delay="indefinite"/>
                      </p:stCondLst>
                      <p:childTnLst>
                        <p:par>
                          <p:cTn id="175" fill="hold">
                            <p:stCondLst>
                              <p:cond delay="0"/>
                            </p:stCondLst>
                            <p:childTnLst>
                              <p:par>
                                <p:cTn id="176" presetID="1" presetClass="exit" presetSubtype="0" fill="hold" grpId="1" nodeType="clickEffect">
                                  <p:stCondLst>
                                    <p:cond delay="0"/>
                                  </p:stCondLst>
                                  <p:childTnLst>
                                    <p:set>
                                      <p:cBhvr>
                                        <p:cTn id="177" dur="1" fill="hold">
                                          <p:stCondLst>
                                            <p:cond delay="0"/>
                                          </p:stCondLst>
                                        </p:cTn>
                                        <p:tgtEl>
                                          <p:spTgt spid="75"/>
                                        </p:tgtEl>
                                        <p:attrNameLst>
                                          <p:attrName>style.visibility</p:attrName>
                                        </p:attrNameLst>
                                      </p:cBhvr>
                                      <p:to>
                                        <p:strVal val="hidden"/>
                                      </p:to>
                                    </p:set>
                                  </p:childTnLst>
                                </p:cTn>
                              </p:par>
                              <p:par>
                                <p:cTn id="178" presetID="9" presetClass="entr" presetSubtype="0" fill="hold" grpId="0" nodeType="withEffect">
                                  <p:stCondLst>
                                    <p:cond delay="0"/>
                                  </p:stCondLst>
                                  <p:childTnLst>
                                    <p:set>
                                      <p:cBhvr>
                                        <p:cTn id="179" dur="1" fill="hold">
                                          <p:stCondLst>
                                            <p:cond delay="0"/>
                                          </p:stCondLst>
                                        </p:cTn>
                                        <p:tgtEl>
                                          <p:spTgt spid="76"/>
                                        </p:tgtEl>
                                        <p:attrNameLst>
                                          <p:attrName>style.visibility</p:attrName>
                                        </p:attrNameLst>
                                      </p:cBhvr>
                                      <p:to>
                                        <p:strVal val="visible"/>
                                      </p:to>
                                    </p:set>
                                    <p:animEffect transition="in" filter="dissolve">
                                      <p:cBhvr>
                                        <p:cTn id="180" dur="500"/>
                                        <p:tgtEl>
                                          <p:spTgt spid="76"/>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78"/>
                                        </p:tgtEl>
                                        <p:attrNameLst>
                                          <p:attrName>style.visibility</p:attrName>
                                        </p:attrNameLst>
                                      </p:cBhvr>
                                      <p:to>
                                        <p:strVal val="visible"/>
                                      </p:to>
                                    </p:set>
                                    <p:animEffect transition="in" filter="dissolve">
                                      <p:cBhvr>
                                        <p:cTn id="185" dur="500"/>
                                        <p:tgtEl>
                                          <p:spTgt spid="78"/>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79"/>
                                        </p:tgtEl>
                                        <p:attrNameLst>
                                          <p:attrName>style.visibility</p:attrName>
                                        </p:attrNameLst>
                                      </p:cBhvr>
                                      <p:to>
                                        <p:strVal val="visible"/>
                                      </p:to>
                                    </p:set>
                                    <p:animEffect transition="in" filter="dissolve">
                                      <p:cBhvr>
                                        <p:cTn id="188" dur="500"/>
                                        <p:tgtEl>
                                          <p:spTgt spid="79"/>
                                        </p:tgtEl>
                                      </p:cBhvr>
                                    </p:animEffect>
                                  </p:childTnLst>
                                </p:cTn>
                              </p:par>
                              <p:par>
                                <p:cTn id="189" presetID="9" presetClass="entr" presetSubtype="0" fill="hold" grpId="0" nodeType="withEffect">
                                  <p:stCondLst>
                                    <p:cond delay="0"/>
                                  </p:stCondLst>
                                  <p:childTnLst>
                                    <p:set>
                                      <p:cBhvr>
                                        <p:cTn id="190" dur="1" fill="hold">
                                          <p:stCondLst>
                                            <p:cond delay="0"/>
                                          </p:stCondLst>
                                        </p:cTn>
                                        <p:tgtEl>
                                          <p:spTgt spid="77"/>
                                        </p:tgtEl>
                                        <p:attrNameLst>
                                          <p:attrName>style.visibility</p:attrName>
                                        </p:attrNameLst>
                                      </p:cBhvr>
                                      <p:to>
                                        <p:strVal val="visible"/>
                                      </p:to>
                                    </p:set>
                                    <p:animEffect transition="in" filter="dissolve">
                                      <p:cBhvr>
                                        <p:cTn id="191" dur="500"/>
                                        <p:tgtEl>
                                          <p:spTgt spid="77"/>
                                        </p:tgtEl>
                                      </p:cBhvr>
                                    </p:animEffect>
                                  </p:childTnLst>
                                </p:cTn>
                              </p:par>
                            </p:childTnLst>
                          </p:cTn>
                        </p:par>
                      </p:childTnLst>
                    </p:cTn>
                  </p:par>
                  <p:par>
                    <p:cTn id="192" fill="hold">
                      <p:stCondLst>
                        <p:cond delay="indefinite"/>
                      </p:stCondLst>
                      <p:childTnLst>
                        <p:par>
                          <p:cTn id="193" fill="hold">
                            <p:stCondLst>
                              <p:cond delay="0"/>
                            </p:stCondLst>
                            <p:childTnLst>
                              <p:par>
                                <p:cTn id="194" presetID="1" presetClass="exit" presetSubtype="0" fill="hold" grpId="1" nodeType="clickEffect">
                                  <p:stCondLst>
                                    <p:cond delay="0"/>
                                  </p:stCondLst>
                                  <p:childTnLst>
                                    <p:set>
                                      <p:cBhvr>
                                        <p:cTn id="195" dur="1" fill="hold">
                                          <p:stCondLst>
                                            <p:cond delay="0"/>
                                          </p:stCondLst>
                                        </p:cTn>
                                        <p:tgtEl>
                                          <p:spTgt spid="76"/>
                                        </p:tgtEl>
                                        <p:attrNameLst>
                                          <p:attrName>style.visibility</p:attrName>
                                        </p:attrNameLst>
                                      </p:cBhvr>
                                      <p:to>
                                        <p:strVal val="hidden"/>
                                      </p:to>
                                    </p:set>
                                  </p:childTnLst>
                                </p:cTn>
                              </p:par>
                            </p:childTnLst>
                          </p:cTn>
                        </p:par>
                      </p:childTnLst>
                    </p:cTn>
                  </p:par>
                  <p:par>
                    <p:cTn id="196" fill="hold">
                      <p:stCondLst>
                        <p:cond delay="indefinite"/>
                      </p:stCondLst>
                      <p:childTnLst>
                        <p:par>
                          <p:cTn id="197" fill="hold">
                            <p:stCondLst>
                              <p:cond delay="0"/>
                            </p:stCondLst>
                            <p:childTnLst>
                              <p:par>
                                <p:cTn id="198" presetID="9" presetClass="entr" presetSubtype="0" fill="hold" grpId="0" nodeType="clickEffect">
                                  <p:stCondLst>
                                    <p:cond delay="0"/>
                                  </p:stCondLst>
                                  <p:childTnLst>
                                    <p:set>
                                      <p:cBhvr>
                                        <p:cTn id="199" dur="1" fill="hold">
                                          <p:stCondLst>
                                            <p:cond delay="0"/>
                                          </p:stCondLst>
                                        </p:cTn>
                                        <p:tgtEl>
                                          <p:spTgt spid="80"/>
                                        </p:tgtEl>
                                        <p:attrNameLst>
                                          <p:attrName>style.visibility</p:attrName>
                                        </p:attrNameLst>
                                      </p:cBhvr>
                                      <p:to>
                                        <p:strVal val="visible"/>
                                      </p:to>
                                    </p:set>
                                    <p:animEffect transition="in" filter="dissolve">
                                      <p:cBhvr>
                                        <p:cTn id="200" dur="500"/>
                                        <p:tgtEl>
                                          <p:spTgt spid="80"/>
                                        </p:tgtEl>
                                      </p:cBhvr>
                                    </p:animEffect>
                                  </p:childTnLst>
                                </p:cTn>
                              </p:par>
                            </p:childTnLst>
                          </p:cTn>
                        </p:par>
                      </p:childTnLst>
                    </p:cTn>
                  </p:par>
                  <p:par>
                    <p:cTn id="201" fill="hold">
                      <p:stCondLst>
                        <p:cond delay="indefinite"/>
                      </p:stCondLst>
                      <p:childTnLst>
                        <p:par>
                          <p:cTn id="202" fill="hold">
                            <p:stCondLst>
                              <p:cond delay="0"/>
                            </p:stCondLst>
                            <p:childTnLst>
                              <p:par>
                                <p:cTn id="203" presetID="9" presetClass="entr" presetSubtype="0" fill="hold" grpId="0" nodeType="clickEffect">
                                  <p:stCondLst>
                                    <p:cond delay="0"/>
                                  </p:stCondLst>
                                  <p:childTnLst>
                                    <p:set>
                                      <p:cBhvr>
                                        <p:cTn id="204" dur="1" fill="hold">
                                          <p:stCondLst>
                                            <p:cond delay="0"/>
                                          </p:stCondLst>
                                        </p:cTn>
                                        <p:tgtEl>
                                          <p:spTgt spid="82"/>
                                        </p:tgtEl>
                                        <p:attrNameLst>
                                          <p:attrName>style.visibility</p:attrName>
                                        </p:attrNameLst>
                                      </p:cBhvr>
                                      <p:to>
                                        <p:strVal val="visible"/>
                                      </p:to>
                                    </p:set>
                                    <p:animEffect transition="in" filter="dissolve">
                                      <p:cBhvr>
                                        <p:cTn id="205"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1" grpId="1" animBg="1"/>
      <p:bldP spid="32" grpId="0" animBg="1"/>
      <p:bldP spid="32" grpId="1" animBg="1"/>
      <p:bldP spid="33" grpId="0" animBg="1"/>
      <p:bldP spid="33" grpId="1" animBg="1"/>
      <p:bldP spid="35" grpId="0" animBg="1"/>
      <p:bldP spid="35" grpId="1" animBg="1"/>
      <p:bldP spid="36" grpId="0" animBg="1"/>
      <p:bldP spid="36" grpId="1" animBg="1"/>
      <p:bldP spid="37" grpId="0" animBg="1"/>
      <p:bldP spid="37" grpId="1" animBg="1"/>
      <p:bldP spid="40" grpId="0" animBg="1"/>
      <p:bldP spid="40" grpId="1" animBg="1"/>
      <p:bldP spid="41" grpId="0" animBg="1"/>
      <p:bldP spid="41" grpId="1" animBg="1"/>
      <p:bldP spid="42" grpId="0" animBg="1"/>
      <p:bldP spid="42" grpId="1" animBg="1"/>
      <p:bldP spid="45" grpId="0" animBg="1"/>
      <p:bldP spid="48" grpId="0" animBg="1"/>
      <p:bldP spid="49" grpId="0" animBg="1"/>
      <p:bldP spid="50" grpId="0" animBg="1"/>
      <p:bldP spid="50" grpId="1" animBg="1"/>
      <p:bldP spid="51" grpId="0" animBg="1"/>
      <p:bldP spid="51" grpId="1" animBg="1"/>
      <p:bldP spid="52" grpId="0"/>
      <p:bldP spid="53" grpId="0" animBg="1"/>
      <p:bldP spid="53" grpId="1" animBg="1"/>
      <p:bldP spid="54" grpId="0" animBg="1"/>
      <p:bldP spid="55" grpId="0" animBg="1"/>
      <p:bldP spid="57" grpId="0" animBg="1"/>
      <p:bldP spid="57" grpId="1" animBg="1"/>
      <p:bldP spid="58" grpId="0" animBg="1"/>
      <p:bldP spid="58" grpId="1" animBg="1"/>
      <p:bldP spid="59" grpId="0" animBg="1"/>
      <p:bldP spid="59" grpId="1" animBg="1"/>
      <p:bldP spid="60" grpId="0" animBg="1"/>
      <p:bldP spid="61" grpId="0" animBg="1"/>
      <p:bldP spid="62" grpId="0" animBg="1"/>
      <p:bldP spid="63" grpId="0" animBg="1"/>
      <p:bldP spid="65" grpId="0"/>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p:bldP spid="78" grpId="0"/>
      <p:bldP spid="79" grpId="0"/>
      <p:bldP spid="80" grpId="0" animBg="1"/>
      <p:bldP spid="82" grpId="0"/>
      <p:bldP spid="3" grpId="0" animBg="1"/>
      <p:bldP spid="3" grpId="1" animBg="1"/>
      <p:bldP spid="64" grpId="0"/>
      <p:bldP spid="64"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67544" y="274638"/>
            <a:ext cx="8229600" cy="792162"/>
          </a:xfrm>
        </p:spPr>
        <p:txBody>
          <a:bodyPr/>
          <a:lstStyle/>
          <a:p>
            <a:pPr>
              <a:defRPr/>
            </a:pPr>
            <a:r>
              <a:rPr lang="en-US" dirty="0"/>
              <a:t>Distributed Deadlock Detection</a:t>
            </a:r>
          </a:p>
        </p:txBody>
      </p:sp>
      <p:sp>
        <p:nvSpPr>
          <p:cNvPr id="107522" name="Rectangle 3"/>
          <p:cNvSpPr>
            <a:spLocks noGrp="1" noChangeArrowheads="1"/>
          </p:cNvSpPr>
          <p:nvPr>
            <p:ph type="body" idx="1"/>
          </p:nvPr>
        </p:nvSpPr>
        <p:spPr bwMode="auto">
          <a:xfrm>
            <a:off x="685800" y="1340643"/>
            <a:ext cx="7772400" cy="168830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641" tIns="40821" rIns="81641" bIns="40821" numCol="1" rtlCol="0" anchor="t" anchorCtr="0" compatLnSpc="1">
            <a:prstTxWarp prst="textNoShape">
              <a:avLst/>
            </a:prstTxWarp>
            <a:noAutofit/>
          </a:bodyPr>
          <a:lstStyle/>
          <a:p>
            <a:r>
              <a:rPr lang="en-US" altLang="x-none" dirty="0"/>
              <a:t>Each site maintains a </a:t>
            </a:r>
            <a:r>
              <a:rPr lang="en-US" altLang="x-none" dirty="0">
                <a:solidFill>
                  <a:schemeClr val="accent2"/>
                </a:solidFill>
              </a:rPr>
              <a:t>local waits-for graph.</a:t>
            </a:r>
          </a:p>
          <a:p>
            <a:r>
              <a:rPr lang="en-US" altLang="x-none" dirty="0"/>
              <a:t>A global deadlock might exist</a:t>
            </a:r>
            <a:r>
              <a:rPr lang="en-US" altLang="x-none" dirty="0">
                <a:solidFill>
                  <a:schemeClr val="accent2"/>
                </a:solidFill>
              </a:rPr>
              <a:t> </a:t>
            </a:r>
            <a:r>
              <a:rPr lang="en-US" altLang="x-none" dirty="0"/>
              <a:t>even if the local graphs contain no cycles:</a:t>
            </a:r>
          </a:p>
        </p:txBody>
      </p:sp>
      <p:sp>
        <p:nvSpPr>
          <p:cNvPr id="49156" name="Oval 4"/>
          <p:cNvSpPr>
            <a:spLocks noChangeArrowheads="1"/>
          </p:cNvSpPr>
          <p:nvPr/>
        </p:nvSpPr>
        <p:spPr bwMode="auto">
          <a:xfrm>
            <a:off x="158949" y="3205163"/>
            <a:ext cx="748904" cy="561975"/>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41" tIns="40821" rIns="81641" bIns="40821" anchor="ctr"/>
          <a:lstStyle/>
          <a:p>
            <a:pPr>
              <a:defRPr/>
            </a:pPr>
            <a:endParaRPr lang="en-US" sz="2000">
              <a:ea typeface="ヒラギノ角ゴ ProN W3" charset="0"/>
            </a:endParaRPr>
          </a:p>
        </p:txBody>
      </p:sp>
      <p:sp>
        <p:nvSpPr>
          <p:cNvPr id="49157" name="Oval 5"/>
          <p:cNvSpPr>
            <a:spLocks noChangeArrowheads="1"/>
          </p:cNvSpPr>
          <p:nvPr/>
        </p:nvSpPr>
        <p:spPr bwMode="auto">
          <a:xfrm>
            <a:off x="1911549" y="3205163"/>
            <a:ext cx="748904" cy="561975"/>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41" tIns="40821" rIns="81641" bIns="40821" anchor="ctr"/>
          <a:lstStyle/>
          <a:p>
            <a:pPr>
              <a:defRPr/>
            </a:pPr>
            <a:endParaRPr lang="en-US" sz="2000">
              <a:ea typeface="ヒラギノ角ゴ ProN W3" charset="0"/>
            </a:endParaRPr>
          </a:p>
        </p:txBody>
      </p:sp>
      <p:sp>
        <p:nvSpPr>
          <p:cNvPr id="49158" name="Oval 6"/>
          <p:cNvSpPr>
            <a:spLocks noChangeArrowheads="1"/>
          </p:cNvSpPr>
          <p:nvPr/>
        </p:nvSpPr>
        <p:spPr bwMode="auto">
          <a:xfrm>
            <a:off x="3206949" y="3205163"/>
            <a:ext cx="748904" cy="561975"/>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41" tIns="40821" rIns="81641" bIns="40821" anchor="ctr"/>
          <a:lstStyle/>
          <a:p>
            <a:pPr>
              <a:defRPr/>
            </a:pPr>
            <a:endParaRPr lang="en-US" sz="2000">
              <a:ea typeface="ヒラギノ角ゴ ProN W3" charset="0"/>
            </a:endParaRPr>
          </a:p>
        </p:txBody>
      </p:sp>
      <p:sp>
        <p:nvSpPr>
          <p:cNvPr id="49159" name="Oval 7"/>
          <p:cNvSpPr>
            <a:spLocks noChangeArrowheads="1"/>
          </p:cNvSpPr>
          <p:nvPr/>
        </p:nvSpPr>
        <p:spPr bwMode="auto">
          <a:xfrm>
            <a:off x="4959549" y="3205163"/>
            <a:ext cx="748904" cy="561975"/>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41" tIns="40821" rIns="81641" bIns="40821" anchor="ctr"/>
          <a:lstStyle/>
          <a:p>
            <a:pPr>
              <a:defRPr/>
            </a:pPr>
            <a:endParaRPr lang="en-US" sz="2000">
              <a:ea typeface="ヒラギノ角ゴ ProN W3" charset="0"/>
            </a:endParaRPr>
          </a:p>
        </p:txBody>
      </p:sp>
      <p:sp>
        <p:nvSpPr>
          <p:cNvPr id="49160" name="Oval 8"/>
          <p:cNvSpPr>
            <a:spLocks noChangeArrowheads="1"/>
          </p:cNvSpPr>
          <p:nvPr/>
        </p:nvSpPr>
        <p:spPr bwMode="auto">
          <a:xfrm>
            <a:off x="6256140" y="3148013"/>
            <a:ext cx="749498" cy="561975"/>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41" tIns="40821" rIns="81641" bIns="40821" anchor="ctr"/>
          <a:lstStyle/>
          <a:p>
            <a:pPr>
              <a:defRPr/>
            </a:pPr>
            <a:endParaRPr lang="en-US" sz="2000">
              <a:ea typeface="ヒラギノ角ゴ ProN W3" charset="0"/>
            </a:endParaRPr>
          </a:p>
        </p:txBody>
      </p:sp>
      <p:sp>
        <p:nvSpPr>
          <p:cNvPr id="49161" name="Oval 9"/>
          <p:cNvSpPr>
            <a:spLocks noChangeArrowheads="1"/>
          </p:cNvSpPr>
          <p:nvPr/>
        </p:nvSpPr>
        <p:spPr bwMode="auto">
          <a:xfrm>
            <a:off x="8008740" y="3148013"/>
            <a:ext cx="749498" cy="561975"/>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41" tIns="40821" rIns="81641" bIns="40821" anchor="ctr"/>
          <a:lstStyle/>
          <a:p>
            <a:pPr>
              <a:defRPr/>
            </a:pPr>
            <a:endParaRPr lang="en-US" sz="2000">
              <a:ea typeface="ヒラギノ角ゴ ProN W3" charset="0"/>
            </a:endParaRPr>
          </a:p>
        </p:txBody>
      </p:sp>
      <p:sp>
        <p:nvSpPr>
          <p:cNvPr id="49162" name="Rectangle 10"/>
          <p:cNvSpPr>
            <a:spLocks noChangeArrowheads="1"/>
          </p:cNvSpPr>
          <p:nvPr/>
        </p:nvSpPr>
        <p:spPr bwMode="auto">
          <a:xfrm>
            <a:off x="288727" y="3302794"/>
            <a:ext cx="422502" cy="3907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208" tIns="41105" rIns="82208" bIns="41105">
            <a:spAutoFit/>
          </a:bodyPr>
          <a:lstStyle/>
          <a:p>
            <a:pPr>
              <a:defRPr/>
            </a:pPr>
            <a:r>
              <a:rPr lang="en-US" sz="2000" b="1">
                <a:solidFill>
                  <a:schemeClr val="bg1"/>
                </a:solidFill>
                <a:ea typeface="ヒラギノ角ゴ ProN W3" charset="0"/>
              </a:rPr>
              <a:t>T1</a:t>
            </a:r>
          </a:p>
        </p:txBody>
      </p:sp>
      <p:sp>
        <p:nvSpPr>
          <p:cNvPr id="49163" name="Rectangle 11"/>
          <p:cNvSpPr>
            <a:spLocks noChangeArrowheads="1"/>
          </p:cNvSpPr>
          <p:nvPr/>
        </p:nvSpPr>
        <p:spPr bwMode="auto">
          <a:xfrm>
            <a:off x="3336727" y="3302794"/>
            <a:ext cx="422502" cy="3907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208" tIns="41105" rIns="82208" bIns="41105">
            <a:spAutoFit/>
          </a:bodyPr>
          <a:lstStyle/>
          <a:p>
            <a:pPr>
              <a:defRPr/>
            </a:pPr>
            <a:r>
              <a:rPr lang="en-US" sz="2000" b="1">
                <a:solidFill>
                  <a:schemeClr val="bg1"/>
                </a:solidFill>
                <a:ea typeface="ヒラギノ角ゴ ProN W3" charset="0"/>
              </a:rPr>
              <a:t>T1</a:t>
            </a:r>
          </a:p>
        </p:txBody>
      </p:sp>
      <p:sp>
        <p:nvSpPr>
          <p:cNvPr id="49164" name="Rectangle 12"/>
          <p:cNvSpPr>
            <a:spLocks noChangeArrowheads="1"/>
          </p:cNvSpPr>
          <p:nvPr/>
        </p:nvSpPr>
        <p:spPr bwMode="auto">
          <a:xfrm>
            <a:off x="6384727" y="3302794"/>
            <a:ext cx="422502" cy="3907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208" tIns="41105" rIns="82208" bIns="41105">
            <a:spAutoFit/>
          </a:bodyPr>
          <a:lstStyle/>
          <a:p>
            <a:pPr>
              <a:defRPr/>
            </a:pPr>
            <a:r>
              <a:rPr lang="en-US" sz="2000" b="1">
                <a:solidFill>
                  <a:schemeClr val="bg1"/>
                </a:solidFill>
                <a:ea typeface="ヒラギノ角ゴ ProN W3" charset="0"/>
              </a:rPr>
              <a:t>T1</a:t>
            </a:r>
          </a:p>
        </p:txBody>
      </p:sp>
      <p:sp>
        <p:nvSpPr>
          <p:cNvPr id="49165" name="Rectangle 13"/>
          <p:cNvSpPr>
            <a:spLocks noChangeArrowheads="1"/>
          </p:cNvSpPr>
          <p:nvPr/>
        </p:nvSpPr>
        <p:spPr bwMode="auto">
          <a:xfrm>
            <a:off x="2041327" y="3302794"/>
            <a:ext cx="422502" cy="3907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208" tIns="41105" rIns="82208" bIns="41105">
            <a:spAutoFit/>
          </a:bodyPr>
          <a:lstStyle/>
          <a:p>
            <a:pPr>
              <a:defRPr/>
            </a:pPr>
            <a:r>
              <a:rPr lang="en-US" sz="2000" b="1">
                <a:solidFill>
                  <a:schemeClr val="bg1"/>
                </a:solidFill>
                <a:ea typeface="ヒラギノ角ゴ ProN W3" charset="0"/>
              </a:rPr>
              <a:t>T2</a:t>
            </a:r>
          </a:p>
        </p:txBody>
      </p:sp>
      <p:sp>
        <p:nvSpPr>
          <p:cNvPr id="49166" name="Rectangle 14"/>
          <p:cNvSpPr>
            <a:spLocks noChangeArrowheads="1"/>
          </p:cNvSpPr>
          <p:nvPr/>
        </p:nvSpPr>
        <p:spPr bwMode="auto">
          <a:xfrm>
            <a:off x="5089327" y="3302794"/>
            <a:ext cx="422502" cy="3907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208" tIns="41105" rIns="82208" bIns="41105">
            <a:spAutoFit/>
          </a:bodyPr>
          <a:lstStyle/>
          <a:p>
            <a:pPr>
              <a:defRPr/>
            </a:pPr>
            <a:r>
              <a:rPr lang="en-US" sz="2000" b="1">
                <a:solidFill>
                  <a:schemeClr val="bg1"/>
                </a:solidFill>
                <a:ea typeface="ヒラギノ角ゴ ProN W3" charset="0"/>
              </a:rPr>
              <a:t>T2</a:t>
            </a:r>
          </a:p>
        </p:txBody>
      </p:sp>
      <p:sp>
        <p:nvSpPr>
          <p:cNvPr id="49167" name="Rectangle 15"/>
          <p:cNvSpPr>
            <a:spLocks noChangeArrowheads="1"/>
          </p:cNvSpPr>
          <p:nvPr/>
        </p:nvSpPr>
        <p:spPr bwMode="auto">
          <a:xfrm>
            <a:off x="8137327" y="3302794"/>
            <a:ext cx="422502" cy="3907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208" tIns="41105" rIns="82208" bIns="41105">
            <a:spAutoFit/>
          </a:bodyPr>
          <a:lstStyle/>
          <a:p>
            <a:pPr>
              <a:defRPr/>
            </a:pPr>
            <a:r>
              <a:rPr lang="en-US" sz="2000" b="1">
                <a:solidFill>
                  <a:schemeClr val="bg1"/>
                </a:solidFill>
                <a:ea typeface="ヒラギノ角ゴ ProN W3" charset="0"/>
              </a:rPr>
              <a:t>T2</a:t>
            </a:r>
          </a:p>
        </p:txBody>
      </p:sp>
      <p:sp>
        <p:nvSpPr>
          <p:cNvPr id="49168" name="Line 16"/>
          <p:cNvSpPr>
            <a:spLocks noChangeShapeType="1"/>
          </p:cNvSpPr>
          <p:nvPr/>
        </p:nvSpPr>
        <p:spPr bwMode="auto">
          <a:xfrm>
            <a:off x="914400" y="3486150"/>
            <a:ext cx="990600" cy="0"/>
          </a:xfrm>
          <a:prstGeom prst="line">
            <a:avLst/>
          </a:prstGeom>
          <a:noFill/>
          <a:ln w="508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81641" tIns="40821" rIns="81641" bIns="40821"/>
          <a:lstStyle/>
          <a:p>
            <a:pPr>
              <a:defRPr/>
            </a:pPr>
            <a:endParaRPr lang="en-US" sz="2000">
              <a:ea typeface="ヒラギノ角ゴ ProN W3" charset="0"/>
            </a:endParaRPr>
          </a:p>
        </p:txBody>
      </p:sp>
      <p:sp>
        <p:nvSpPr>
          <p:cNvPr id="49169" name="Line 17"/>
          <p:cNvSpPr>
            <a:spLocks noChangeShapeType="1"/>
          </p:cNvSpPr>
          <p:nvPr/>
        </p:nvSpPr>
        <p:spPr bwMode="auto">
          <a:xfrm>
            <a:off x="3962400" y="3486150"/>
            <a:ext cx="990600" cy="0"/>
          </a:xfrm>
          <a:prstGeom prst="line">
            <a:avLst/>
          </a:prstGeom>
          <a:noFill/>
          <a:ln w="50800">
            <a:solidFill>
              <a:schemeClr val="tx1"/>
            </a:solidFill>
            <a:round/>
            <a:headEnd type="stealth" w="med" len="me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81641" tIns="40821" rIns="81641" bIns="40821"/>
          <a:lstStyle/>
          <a:p>
            <a:pPr>
              <a:defRPr/>
            </a:pPr>
            <a:endParaRPr lang="en-US" sz="2000">
              <a:ea typeface="ヒラギノ角ゴ ProN W3" charset="0"/>
            </a:endParaRPr>
          </a:p>
        </p:txBody>
      </p:sp>
      <p:sp>
        <p:nvSpPr>
          <p:cNvPr id="49170" name="Line 18"/>
          <p:cNvSpPr>
            <a:spLocks noChangeShapeType="1"/>
          </p:cNvSpPr>
          <p:nvPr/>
        </p:nvSpPr>
        <p:spPr bwMode="auto">
          <a:xfrm>
            <a:off x="6934200" y="3257550"/>
            <a:ext cx="1143000" cy="0"/>
          </a:xfrm>
          <a:prstGeom prst="line">
            <a:avLst/>
          </a:prstGeom>
          <a:noFill/>
          <a:ln w="508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81641" tIns="40821" rIns="81641" bIns="40821"/>
          <a:lstStyle/>
          <a:p>
            <a:pPr>
              <a:defRPr/>
            </a:pPr>
            <a:endParaRPr lang="en-US" sz="2000">
              <a:ea typeface="ヒラギノ角ゴ ProN W3" charset="0"/>
            </a:endParaRPr>
          </a:p>
        </p:txBody>
      </p:sp>
      <p:sp>
        <p:nvSpPr>
          <p:cNvPr id="49171" name="Line 19"/>
          <p:cNvSpPr>
            <a:spLocks noChangeShapeType="1"/>
          </p:cNvSpPr>
          <p:nvPr/>
        </p:nvSpPr>
        <p:spPr bwMode="auto">
          <a:xfrm>
            <a:off x="6934200" y="3600450"/>
            <a:ext cx="1143000" cy="0"/>
          </a:xfrm>
          <a:prstGeom prst="line">
            <a:avLst/>
          </a:prstGeom>
          <a:noFill/>
          <a:ln w="50800">
            <a:solidFill>
              <a:schemeClr val="tx1"/>
            </a:solidFill>
            <a:round/>
            <a:headEnd type="stealth" w="med" len="lg"/>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81641" tIns="40821" rIns="81641" bIns="40821"/>
          <a:lstStyle/>
          <a:p>
            <a:pPr>
              <a:defRPr/>
            </a:pPr>
            <a:endParaRPr lang="en-US" sz="2000">
              <a:ea typeface="ヒラギノ角ゴ ProN W3" charset="0"/>
            </a:endParaRPr>
          </a:p>
        </p:txBody>
      </p:sp>
      <p:sp>
        <p:nvSpPr>
          <p:cNvPr id="49172" name="Rectangle 20"/>
          <p:cNvSpPr>
            <a:spLocks noChangeArrowheads="1"/>
          </p:cNvSpPr>
          <p:nvPr/>
        </p:nvSpPr>
        <p:spPr bwMode="auto">
          <a:xfrm>
            <a:off x="822127" y="3759994"/>
            <a:ext cx="1616419" cy="3907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208" tIns="41105" rIns="82208" bIns="41105">
            <a:spAutoFit/>
          </a:bodyPr>
          <a:lstStyle/>
          <a:p>
            <a:pPr>
              <a:defRPr/>
            </a:pPr>
            <a:r>
              <a:rPr lang="en-US" sz="2000" b="1" dirty="0">
                <a:ea typeface="ヒラギノ角ゴ ProN W3" charset="0"/>
              </a:rPr>
              <a:t>SITE storing A</a:t>
            </a:r>
          </a:p>
        </p:txBody>
      </p:sp>
      <p:sp>
        <p:nvSpPr>
          <p:cNvPr id="49173" name="Rectangle 21"/>
          <p:cNvSpPr>
            <a:spLocks noChangeArrowheads="1"/>
          </p:cNvSpPr>
          <p:nvPr/>
        </p:nvSpPr>
        <p:spPr bwMode="auto">
          <a:xfrm>
            <a:off x="3870127" y="3759994"/>
            <a:ext cx="1605198" cy="3907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208" tIns="41105" rIns="82208" bIns="41105">
            <a:spAutoFit/>
          </a:bodyPr>
          <a:lstStyle/>
          <a:p>
            <a:pPr>
              <a:defRPr/>
            </a:pPr>
            <a:r>
              <a:rPr lang="en-US" sz="2000" b="1" dirty="0">
                <a:ea typeface="ヒラギノ角ゴ ProN W3" charset="0"/>
              </a:rPr>
              <a:t>SITE storing B</a:t>
            </a:r>
          </a:p>
        </p:txBody>
      </p:sp>
      <p:sp>
        <p:nvSpPr>
          <p:cNvPr id="49174" name="Rectangle 22"/>
          <p:cNvSpPr>
            <a:spLocks noChangeArrowheads="1"/>
          </p:cNvSpPr>
          <p:nvPr/>
        </p:nvSpPr>
        <p:spPr bwMode="auto">
          <a:xfrm>
            <a:off x="6841927" y="3759994"/>
            <a:ext cx="1013754" cy="3907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208" tIns="41105" rIns="82208" bIns="41105">
            <a:spAutoFit/>
          </a:bodyPr>
          <a:lstStyle/>
          <a:p>
            <a:pPr>
              <a:defRPr/>
            </a:pPr>
            <a:r>
              <a:rPr lang="en-US" sz="2000" b="1">
                <a:ea typeface="ヒラギノ角ゴ ProN W3" charset="0"/>
              </a:rPr>
              <a:t>GLOBAL</a:t>
            </a:r>
          </a:p>
        </p:txBody>
      </p:sp>
      <p:sp>
        <p:nvSpPr>
          <p:cNvPr id="49175" name="Rectangle 23"/>
          <p:cNvSpPr>
            <a:spLocks noChangeArrowheads="1"/>
          </p:cNvSpPr>
          <p:nvPr/>
        </p:nvSpPr>
        <p:spPr bwMode="auto">
          <a:xfrm>
            <a:off x="228600" y="4229100"/>
            <a:ext cx="8763000" cy="24402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82208" tIns="41105" rIns="82208" bIns="41105"/>
          <a:lstStyle/>
          <a:p>
            <a:pPr>
              <a:spcBef>
                <a:spcPct val="20000"/>
              </a:spcBef>
              <a:buClr>
                <a:schemeClr val="tx1"/>
              </a:buClr>
              <a:buSzPct val="75000"/>
              <a:defRPr/>
            </a:pPr>
            <a:r>
              <a:rPr lang="en-US" sz="2800" dirty="0">
                <a:ea typeface="ヒラギノ角ゴ ProN W3" charset="0"/>
              </a:rPr>
              <a:t>Three solutions</a:t>
            </a:r>
          </a:p>
          <a:p>
            <a:pPr marL="257175" indent="-257175">
              <a:spcBef>
                <a:spcPct val="20000"/>
              </a:spcBef>
              <a:buClr>
                <a:schemeClr val="tx1"/>
              </a:buClr>
              <a:buSzPct val="75000"/>
              <a:buFont typeface="Arial"/>
              <a:buChar char="•"/>
              <a:defRPr/>
            </a:pPr>
            <a:r>
              <a:rPr lang="en-US" sz="2800" dirty="0">
                <a:solidFill>
                  <a:schemeClr val="accent2"/>
                </a:solidFill>
                <a:ea typeface="ヒラギノ角ゴ ProN W3" charset="0"/>
              </a:rPr>
              <a:t>Centralized</a:t>
            </a:r>
            <a:r>
              <a:rPr lang="en-US" sz="2800" dirty="0">
                <a:ea typeface="ヒラギノ角ゴ ProN W3" charset="0"/>
              </a:rPr>
              <a:t> (send all local graphs to one site);</a:t>
            </a:r>
          </a:p>
          <a:p>
            <a:pPr marL="257175" indent="-257175">
              <a:spcBef>
                <a:spcPct val="20000"/>
              </a:spcBef>
              <a:buClr>
                <a:schemeClr val="tx1"/>
              </a:buClr>
              <a:buSzPct val="75000"/>
              <a:buFont typeface="Arial"/>
              <a:buChar char="•"/>
              <a:defRPr/>
            </a:pPr>
            <a:r>
              <a:rPr lang="en-US" sz="2800" dirty="0">
                <a:solidFill>
                  <a:schemeClr val="accent2"/>
                </a:solidFill>
                <a:ea typeface="ヒラギノ角ゴ ProN W3" charset="0"/>
              </a:rPr>
              <a:t>Hierarchical </a:t>
            </a:r>
            <a:r>
              <a:rPr lang="en-US" sz="2800" dirty="0">
                <a:ea typeface="ヒラギノ角ゴ ProN W3" charset="0"/>
              </a:rPr>
              <a:t>(organize sites into a hierarchy and send </a:t>
            </a:r>
            <a:br>
              <a:rPr lang="en-US" sz="2800" dirty="0">
                <a:ea typeface="ヒラギノ角ゴ ProN W3" charset="0"/>
              </a:rPr>
            </a:br>
            <a:r>
              <a:rPr lang="en-US" sz="2800" dirty="0">
                <a:ea typeface="ヒラギノ角ゴ ProN W3" charset="0"/>
              </a:rPr>
              <a:t>local graphs to parent in the hierarchy);</a:t>
            </a:r>
          </a:p>
          <a:p>
            <a:pPr marL="257175" indent="-257175">
              <a:spcBef>
                <a:spcPct val="20000"/>
              </a:spcBef>
              <a:buClr>
                <a:schemeClr val="tx1"/>
              </a:buClr>
              <a:buSzPct val="75000"/>
              <a:buFont typeface="Arial"/>
              <a:buChar char="•"/>
              <a:defRPr/>
            </a:pPr>
            <a:r>
              <a:rPr lang="en-US" sz="2800" dirty="0">
                <a:solidFill>
                  <a:schemeClr val="accent2"/>
                </a:solidFill>
                <a:ea typeface="ヒラギノ角ゴ ProN W3" charset="0"/>
              </a:rPr>
              <a:t>Timeout </a:t>
            </a:r>
            <a:r>
              <a:rPr lang="en-US" sz="2800" dirty="0">
                <a:ea typeface="ヒラギノ角ゴ ProN W3" charset="0"/>
              </a:rPr>
              <a:t>(abort </a:t>
            </a:r>
            <a:r>
              <a:rPr lang="en-US" sz="2800" dirty="0" err="1">
                <a:ea typeface="ヒラギノ角ゴ ProN W3" charset="0"/>
              </a:rPr>
              <a:t>txn</a:t>
            </a:r>
            <a:r>
              <a:rPr lang="en-US" sz="2800" dirty="0">
                <a:ea typeface="ヒラギノ角ゴ ProN W3" charset="0"/>
              </a:rPr>
              <a:t> if it waits too long).</a:t>
            </a:r>
          </a:p>
        </p:txBody>
      </p:sp>
      <p:grpSp>
        <p:nvGrpSpPr>
          <p:cNvPr id="24" name="Group 23"/>
          <p:cNvGrpSpPr/>
          <p:nvPr/>
        </p:nvGrpSpPr>
        <p:grpSpPr>
          <a:xfrm>
            <a:off x="6948264" y="4653136"/>
            <a:ext cx="2195736" cy="2204864"/>
            <a:chOff x="6948264" y="4653136"/>
            <a:chExt cx="2195736" cy="2204864"/>
          </a:xfrm>
        </p:grpSpPr>
        <p:sp>
          <p:nvSpPr>
            <p:cNvPr id="25" name="Right Triangle 24"/>
            <p:cNvSpPr/>
            <p:nvPr/>
          </p:nvSpPr>
          <p:spPr>
            <a:xfrm rot="16200000">
              <a:off x="6943700" y="4657700"/>
              <a:ext cx="2204864" cy="2195736"/>
            </a:xfrm>
            <a:prstGeom prst="r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n w="0"/>
                <a:solidFill>
                  <a:schemeClr val="accent1"/>
                </a:solidFill>
                <a:effectLst>
                  <a:outerShdw blurRad="38100" dist="25400" dir="5400000" algn="ctr" rotWithShape="0">
                    <a:srgbClr val="6E747A">
                      <a:alpha val="43000"/>
                    </a:srgbClr>
                  </a:outerShdw>
                </a:effectLst>
              </a:endParaRPr>
            </a:p>
          </p:txBody>
        </p:sp>
        <p:sp>
          <p:nvSpPr>
            <p:cNvPr id="26" name="TextBox 25"/>
            <p:cNvSpPr txBox="1"/>
            <p:nvPr/>
          </p:nvSpPr>
          <p:spPr>
            <a:xfrm rot="18916022">
              <a:off x="7643541" y="5617281"/>
              <a:ext cx="1495410" cy="954107"/>
            </a:xfrm>
            <a:prstGeom prst="rect">
              <a:avLst/>
            </a:prstGeom>
            <a:noFill/>
          </p:spPr>
          <p:txBody>
            <a:bodyPr wrap="none" rtlCol="0">
              <a:spAutoFit/>
            </a:bodyPr>
            <a:lstStyle/>
            <a:p>
              <a:pPr algn="ctr"/>
              <a:r>
                <a:rPr lang="en-US" sz="2800" dirty="0"/>
                <a:t>Sample</a:t>
              </a:r>
            </a:p>
            <a:p>
              <a:pPr algn="ctr"/>
              <a:r>
                <a:rPr lang="en-US" sz="2800" dirty="0"/>
                <a:t>exercises</a:t>
              </a:r>
            </a:p>
          </p:txBody>
        </p:sp>
      </p:grpSp>
      <p:sp>
        <p:nvSpPr>
          <p:cNvPr id="2" name="Rectangle 1"/>
          <p:cNvSpPr/>
          <p:nvPr/>
        </p:nvSpPr>
        <p:spPr>
          <a:xfrm>
            <a:off x="0" y="0"/>
            <a:ext cx="9144000" cy="13406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How does centralized deadlock </a:t>
            </a:r>
          </a:p>
          <a:p>
            <a:pPr algn="ctr"/>
            <a:r>
              <a:rPr lang="en-US" sz="3200" dirty="0"/>
              <a:t>detection compare to fully distributed locking?</a:t>
            </a:r>
          </a:p>
        </p:txBody>
      </p:sp>
    </p:spTree>
    <p:extLst>
      <p:ext uri="{BB962C8B-B14F-4D97-AF65-F5344CB8AC3E}">
        <p14:creationId xmlns:p14="http://schemas.microsoft.com/office/powerpoint/2010/main" val="366499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&amp; distributed databases</a:t>
            </a:r>
          </a:p>
        </p:txBody>
      </p:sp>
      <p:sp>
        <p:nvSpPr>
          <p:cNvPr id="3" name="Content Placeholder 2"/>
          <p:cNvSpPr>
            <a:spLocks noGrp="1"/>
          </p:cNvSpPr>
          <p:nvPr>
            <p:ph idx="1"/>
          </p:nvPr>
        </p:nvSpPr>
        <p:spPr>
          <a:xfrm>
            <a:off x="457200" y="1219200"/>
            <a:ext cx="8229600" cy="5450160"/>
          </a:xfrm>
        </p:spPr>
        <p:txBody>
          <a:bodyPr/>
          <a:lstStyle/>
          <a:p>
            <a:r>
              <a:rPr lang="en-US" dirty="0"/>
              <a:t>Commit protocols</a:t>
            </a:r>
          </a:p>
          <a:p>
            <a:pPr lvl="1"/>
            <a:r>
              <a:rPr lang="en-US" sz="3200" dirty="0"/>
              <a:t>Why? </a:t>
            </a:r>
          </a:p>
          <a:p>
            <a:pPr lvl="2"/>
            <a:r>
              <a:rPr lang="en-US" sz="2600" dirty="0"/>
              <a:t>Ensure that the transaction will be committed or aborted AS A WHOLE in the distributed db.</a:t>
            </a:r>
          </a:p>
          <a:p>
            <a:pPr lvl="2"/>
            <a:r>
              <a:rPr lang="en-US" sz="2600" dirty="0"/>
              <a:t>Not part of the concurrency control.</a:t>
            </a:r>
          </a:p>
          <a:p>
            <a:pPr lvl="1"/>
            <a:r>
              <a:rPr lang="en-US" sz="3200" dirty="0"/>
              <a:t>2PC (and extensions)</a:t>
            </a:r>
          </a:p>
          <a:p>
            <a:pPr lvl="1"/>
            <a:r>
              <a:rPr lang="en-US" sz="3200" dirty="0"/>
              <a:t>What will happen at a failure?</a:t>
            </a:r>
          </a:p>
          <a:p>
            <a:pPr lvl="2"/>
            <a:r>
              <a:rPr lang="en-US" sz="2600" dirty="0"/>
              <a:t>Failure at a site</a:t>
            </a:r>
          </a:p>
          <a:p>
            <a:pPr lvl="2"/>
            <a:r>
              <a:rPr lang="en-US" sz="2600" dirty="0"/>
              <a:t>Coordinator failure</a:t>
            </a:r>
          </a:p>
        </p:txBody>
      </p:sp>
      <p:grpSp>
        <p:nvGrpSpPr>
          <p:cNvPr id="8" name="Group 7"/>
          <p:cNvGrpSpPr/>
          <p:nvPr/>
        </p:nvGrpSpPr>
        <p:grpSpPr>
          <a:xfrm>
            <a:off x="6948264" y="4653136"/>
            <a:ext cx="2195736" cy="2204864"/>
            <a:chOff x="6948264" y="4653136"/>
            <a:chExt cx="2195736" cy="2204864"/>
          </a:xfrm>
        </p:grpSpPr>
        <p:sp>
          <p:nvSpPr>
            <p:cNvPr id="9" name="Right Triangle 8"/>
            <p:cNvSpPr/>
            <p:nvPr/>
          </p:nvSpPr>
          <p:spPr>
            <a:xfrm rot="16200000">
              <a:off x="6943700" y="4657700"/>
              <a:ext cx="2204864" cy="2195736"/>
            </a:xfrm>
            <a:prstGeom prst="r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n w="0"/>
                <a:solidFill>
                  <a:schemeClr val="accent1"/>
                </a:solidFill>
                <a:effectLst>
                  <a:outerShdw blurRad="38100" dist="25400" dir="5400000" algn="ctr" rotWithShape="0">
                    <a:srgbClr val="6E747A">
                      <a:alpha val="43000"/>
                    </a:srgbClr>
                  </a:outerShdw>
                </a:effectLst>
              </a:endParaRPr>
            </a:p>
          </p:txBody>
        </p:sp>
        <p:sp>
          <p:nvSpPr>
            <p:cNvPr id="10" name="TextBox 9"/>
            <p:cNvSpPr txBox="1"/>
            <p:nvPr/>
          </p:nvSpPr>
          <p:spPr>
            <a:xfrm rot="18916022">
              <a:off x="7643541" y="5617281"/>
              <a:ext cx="1495410" cy="954107"/>
            </a:xfrm>
            <a:prstGeom prst="rect">
              <a:avLst/>
            </a:prstGeom>
            <a:noFill/>
          </p:spPr>
          <p:txBody>
            <a:bodyPr wrap="none" rtlCol="0">
              <a:spAutoFit/>
            </a:bodyPr>
            <a:lstStyle/>
            <a:p>
              <a:pPr algn="ctr"/>
              <a:r>
                <a:rPr lang="en-US" sz="2800" dirty="0"/>
                <a:t>Sample</a:t>
              </a:r>
            </a:p>
            <a:p>
              <a:pPr algn="ctr"/>
              <a:r>
                <a:rPr lang="en-US" sz="2800" dirty="0"/>
                <a:t>exercises</a:t>
              </a:r>
            </a:p>
          </p:txBody>
        </p:sp>
      </p:grpSp>
    </p:spTree>
    <p:extLst>
      <p:ext uri="{BB962C8B-B14F-4D97-AF65-F5344CB8AC3E}">
        <p14:creationId xmlns:p14="http://schemas.microsoft.com/office/powerpoint/2010/main" val="1059751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 infrastructures</a:t>
            </a:r>
          </a:p>
        </p:txBody>
      </p:sp>
      <p:sp>
        <p:nvSpPr>
          <p:cNvPr id="3" name="Content Placeholder 2"/>
          <p:cNvSpPr>
            <a:spLocks noGrp="1"/>
          </p:cNvSpPr>
          <p:nvPr>
            <p:ph idx="1"/>
          </p:nvPr>
        </p:nvSpPr>
        <p:spPr/>
        <p:txBody>
          <a:bodyPr/>
          <a:lstStyle/>
          <a:p>
            <a:endParaRPr lang="en-US" dirty="0"/>
          </a:p>
          <a:p>
            <a:r>
              <a:rPr lang="en-US" dirty="0"/>
              <a:t>The 3 (+2) Vs</a:t>
            </a:r>
          </a:p>
          <a:p>
            <a:endParaRPr lang="en-US" dirty="0"/>
          </a:p>
          <a:p>
            <a:r>
              <a:rPr lang="en-US" dirty="0"/>
              <a:t>An overview of Big Data processing infrastructures</a:t>
            </a:r>
          </a:p>
          <a:p>
            <a:endParaRPr lang="en-US" dirty="0"/>
          </a:p>
          <a:p>
            <a:r>
              <a:rPr lang="en-US" dirty="0"/>
              <a:t>Design choices</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35B54189-C436-47D0-AC37-8484B13A8E13}" type="slidenum">
              <a:rPr lang="en-US" smtClean="0"/>
              <a:pPr/>
              <a:t>17</a:t>
            </a:fld>
            <a:endParaRPr lang="en-US"/>
          </a:p>
        </p:txBody>
      </p:sp>
    </p:spTree>
    <p:extLst>
      <p:ext uri="{BB962C8B-B14F-4D97-AF65-F5344CB8AC3E}">
        <p14:creationId xmlns:p14="http://schemas.microsoft.com/office/powerpoint/2010/main" val="845833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 infrastructures</a:t>
            </a:r>
          </a:p>
        </p:txBody>
      </p:sp>
      <p:sp>
        <p:nvSpPr>
          <p:cNvPr id="3" name="Content Placeholder 2"/>
          <p:cNvSpPr>
            <a:spLocks noGrp="1"/>
          </p:cNvSpPr>
          <p:nvPr>
            <p:ph idx="1"/>
          </p:nvPr>
        </p:nvSpPr>
        <p:spPr/>
        <p:txBody>
          <a:bodyPr/>
          <a:lstStyle/>
          <a:p>
            <a:pPr marL="0" indent="0">
              <a:buNone/>
            </a:pPr>
            <a:r>
              <a:rPr lang="en-US" sz="3600" dirty="0"/>
              <a:t>Design choices</a:t>
            </a:r>
            <a:endParaRPr lang="en-US" dirty="0"/>
          </a:p>
          <a:p>
            <a:r>
              <a:rPr lang="en-US" dirty="0"/>
              <a:t>Storage layer</a:t>
            </a:r>
          </a:p>
          <a:p>
            <a:r>
              <a:rPr lang="en-US" dirty="0"/>
              <a:t>Programming model  &amp; exec. engine</a:t>
            </a:r>
          </a:p>
          <a:p>
            <a:r>
              <a:rPr lang="en-US" dirty="0"/>
              <a:t>Scheduling</a:t>
            </a:r>
          </a:p>
          <a:p>
            <a:r>
              <a:rPr lang="en-US" dirty="0"/>
              <a:t>Optimizations</a:t>
            </a:r>
          </a:p>
          <a:p>
            <a:r>
              <a:rPr lang="en-US" dirty="0"/>
              <a:t>Resource management</a:t>
            </a:r>
          </a:p>
          <a:p>
            <a:r>
              <a:rPr lang="en-US" dirty="0"/>
              <a:t>Fault tolerance</a:t>
            </a:r>
          </a:p>
          <a:p>
            <a:endParaRPr lang="en-US" dirty="0"/>
          </a:p>
        </p:txBody>
      </p:sp>
      <p:sp>
        <p:nvSpPr>
          <p:cNvPr id="4" name="Slide Number Placeholder 3"/>
          <p:cNvSpPr>
            <a:spLocks noGrp="1"/>
          </p:cNvSpPr>
          <p:nvPr>
            <p:ph type="sldNum" sz="quarter" idx="12"/>
          </p:nvPr>
        </p:nvSpPr>
        <p:spPr/>
        <p:txBody>
          <a:bodyPr/>
          <a:lstStyle/>
          <a:p>
            <a:fld id="{35B54189-C436-47D0-AC37-8484B13A8E13}" type="slidenum">
              <a:rPr lang="en-US" smtClean="0"/>
              <a:pPr/>
              <a:t>18</a:t>
            </a:fld>
            <a:endParaRPr lang="en-US"/>
          </a:p>
        </p:txBody>
      </p:sp>
    </p:spTree>
    <p:extLst>
      <p:ext uri="{BB962C8B-B14F-4D97-AF65-F5344CB8AC3E}">
        <p14:creationId xmlns:p14="http://schemas.microsoft.com/office/powerpoint/2010/main" val="2125286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 infrastructures</a:t>
            </a:r>
          </a:p>
        </p:txBody>
      </p:sp>
      <p:sp>
        <p:nvSpPr>
          <p:cNvPr id="3" name="Content Placeholder 2"/>
          <p:cNvSpPr>
            <a:spLocks noGrp="1"/>
          </p:cNvSpPr>
          <p:nvPr>
            <p:ph idx="1"/>
          </p:nvPr>
        </p:nvSpPr>
        <p:spPr/>
        <p:txBody>
          <a:bodyPr/>
          <a:lstStyle/>
          <a:p>
            <a:r>
              <a:rPr lang="en-US" dirty="0">
                <a:solidFill>
                  <a:srgbClr val="C00000"/>
                </a:solidFill>
              </a:rPr>
              <a:t>Write code or describe a solution </a:t>
            </a:r>
            <a:r>
              <a:rPr lang="en-US" dirty="0"/>
              <a:t>to solve a problem</a:t>
            </a:r>
          </a:p>
          <a:p>
            <a:pPr marL="0" indent="0">
              <a:buNone/>
            </a:pPr>
            <a:endParaRPr lang="en-US" dirty="0"/>
          </a:p>
          <a:p>
            <a:pPr marL="0" indent="0">
              <a:buNone/>
            </a:pPr>
            <a:endParaRPr lang="en-US" dirty="0"/>
          </a:p>
          <a:p>
            <a:r>
              <a:rPr lang="en-US" dirty="0"/>
              <a:t>Fault tolerance: explain how it will work in a particular setup/failure</a:t>
            </a:r>
          </a:p>
          <a:p>
            <a:endParaRPr lang="en-US" dirty="0"/>
          </a:p>
        </p:txBody>
      </p:sp>
      <p:grpSp>
        <p:nvGrpSpPr>
          <p:cNvPr id="8" name="Group 7"/>
          <p:cNvGrpSpPr/>
          <p:nvPr/>
        </p:nvGrpSpPr>
        <p:grpSpPr>
          <a:xfrm>
            <a:off x="6948264" y="4653136"/>
            <a:ext cx="2195736" cy="2204864"/>
            <a:chOff x="6948264" y="4653136"/>
            <a:chExt cx="2195736" cy="2204864"/>
          </a:xfrm>
        </p:grpSpPr>
        <p:sp>
          <p:nvSpPr>
            <p:cNvPr id="9" name="Right Triangle 8"/>
            <p:cNvSpPr/>
            <p:nvPr/>
          </p:nvSpPr>
          <p:spPr>
            <a:xfrm rot="16200000">
              <a:off x="6943700" y="4657700"/>
              <a:ext cx="2204864" cy="2195736"/>
            </a:xfrm>
            <a:prstGeom prst="r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n w="0"/>
                <a:solidFill>
                  <a:schemeClr val="accent1"/>
                </a:solidFill>
                <a:effectLst>
                  <a:outerShdw blurRad="38100" dist="25400" dir="5400000" algn="ctr" rotWithShape="0">
                    <a:srgbClr val="6E747A">
                      <a:alpha val="43000"/>
                    </a:srgbClr>
                  </a:outerShdw>
                </a:effectLst>
              </a:endParaRPr>
            </a:p>
          </p:txBody>
        </p:sp>
        <p:sp>
          <p:nvSpPr>
            <p:cNvPr id="10" name="TextBox 9"/>
            <p:cNvSpPr txBox="1"/>
            <p:nvPr/>
          </p:nvSpPr>
          <p:spPr>
            <a:xfrm rot="18916022">
              <a:off x="7643541" y="5617281"/>
              <a:ext cx="1495410" cy="954107"/>
            </a:xfrm>
            <a:prstGeom prst="rect">
              <a:avLst/>
            </a:prstGeom>
            <a:noFill/>
          </p:spPr>
          <p:txBody>
            <a:bodyPr wrap="none" rtlCol="0">
              <a:spAutoFit/>
            </a:bodyPr>
            <a:lstStyle/>
            <a:p>
              <a:pPr algn="ctr"/>
              <a:r>
                <a:rPr lang="en-US" sz="2800" dirty="0"/>
                <a:t>Sample</a:t>
              </a:r>
            </a:p>
            <a:p>
              <a:pPr algn="ctr"/>
              <a:r>
                <a:rPr lang="en-US" sz="2800" dirty="0"/>
                <a:t>exercises</a:t>
              </a:r>
            </a:p>
          </p:txBody>
        </p:sp>
      </p:grpSp>
    </p:spTree>
    <p:extLst>
      <p:ext uri="{BB962C8B-B14F-4D97-AF65-F5344CB8AC3E}">
        <p14:creationId xmlns:p14="http://schemas.microsoft.com/office/powerpoint/2010/main" val="1405555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Instructions for the exam</a:t>
            </a:r>
          </a:p>
        </p:txBody>
      </p:sp>
      <p:sp>
        <p:nvSpPr>
          <p:cNvPr id="3" name="Content Placeholder 2"/>
          <p:cNvSpPr>
            <a:spLocks noGrp="1"/>
          </p:cNvSpPr>
          <p:nvPr>
            <p:ph idx="1"/>
          </p:nvPr>
        </p:nvSpPr>
        <p:spPr>
          <a:xfrm>
            <a:off x="251520" y="1219200"/>
            <a:ext cx="8640960" cy="4906963"/>
          </a:xfrm>
        </p:spPr>
        <p:txBody>
          <a:bodyPr/>
          <a:lstStyle/>
          <a:p>
            <a:r>
              <a:rPr lang="en-US" sz="2800" dirty="0"/>
              <a:t>Check announcements in the </a:t>
            </a:r>
            <a:r>
              <a:rPr lang="en-US" sz="2800" dirty="0" err="1"/>
              <a:t>moodle</a:t>
            </a:r>
            <a:r>
              <a:rPr lang="en-US" sz="2800" dirty="0"/>
              <a:t>:</a:t>
            </a:r>
          </a:p>
          <a:p>
            <a:pPr lvl="1"/>
            <a:r>
              <a:rPr lang="en-US" sz="2800" dirty="0"/>
              <a:t>Starting time</a:t>
            </a:r>
          </a:p>
          <a:p>
            <a:pPr lvl="1"/>
            <a:r>
              <a:rPr lang="en-CA" sz="2800" dirty="0"/>
              <a:t>R</a:t>
            </a:r>
            <a:r>
              <a:rPr lang="en-CA" sz="2800"/>
              <a:t>ooms/partitioning </a:t>
            </a:r>
            <a:endParaRPr lang="en-CA" sz="2800" dirty="0"/>
          </a:p>
          <a:p>
            <a:pPr lvl="1"/>
            <a:r>
              <a:rPr lang="en-US" sz="2800" dirty="0">
                <a:solidFill>
                  <a:srgbClr val="6F2529"/>
                </a:solidFill>
              </a:rPr>
              <a:t>Go to the correct room</a:t>
            </a:r>
          </a:p>
          <a:p>
            <a:pPr marL="457200" lvl="1" indent="0">
              <a:buNone/>
            </a:pPr>
            <a:endParaRPr lang="en-US" sz="2800" dirty="0"/>
          </a:p>
          <a:p>
            <a:r>
              <a:rPr lang="en-US" sz="2800" dirty="0"/>
              <a:t>Be brief (and clear handwriting) </a:t>
            </a:r>
          </a:p>
          <a:p>
            <a:pPr lvl="1"/>
            <a:r>
              <a:rPr lang="en-US" sz="2800" dirty="0"/>
              <a:t>The provided space is indicative on the expected details</a:t>
            </a:r>
          </a:p>
          <a:p>
            <a:endParaRPr lang="en-US" sz="2800" dirty="0"/>
          </a:p>
          <a:p>
            <a:r>
              <a:rPr lang="en-US" sz="2800" dirty="0"/>
              <a:t>Read each question carefully before answering</a:t>
            </a:r>
          </a:p>
        </p:txBody>
      </p:sp>
      <p:sp>
        <p:nvSpPr>
          <p:cNvPr id="4" name="Slide Number Placeholder 3"/>
          <p:cNvSpPr>
            <a:spLocks noGrp="1"/>
          </p:cNvSpPr>
          <p:nvPr>
            <p:ph type="sldNum" sz="quarter" idx="12"/>
          </p:nvPr>
        </p:nvSpPr>
        <p:spPr/>
        <p:txBody>
          <a:bodyPr/>
          <a:lstStyle/>
          <a:p>
            <a:fld id="{35B54189-C436-47D0-AC37-8484B13A8E13}" type="slidenum">
              <a:rPr lang="en-US" smtClean="0"/>
              <a:pPr/>
              <a:t>2</a:t>
            </a:fld>
            <a:endParaRPr lang="en-US"/>
          </a:p>
        </p:txBody>
      </p:sp>
    </p:spTree>
    <p:extLst>
      <p:ext uri="{BB962C8B-B14F-4D97-AF65-F5344CB8AC3E}">
        <p14:creationId xmlns:p14="http://schemas.microsoft.com/office/powerpoint/2010/main" val="1019741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 infrastructures</a:t>
            </a:r>
          </a:p>
        </p:txBody>
      </p:sp>
      <p:sp>
        <p:nvSpPr>
          <p:cNvPr id="3" name="Content Placeholder 2"/>
          <p:cNvSpPr>
            <a:spLocks noGrp="1"/>
          </p:cNvSpPr>
          <p:nvPr>
            <p:ph idx="1"/>
          </p:nvPr>
        </p:nvSpPr>
        <p:spPr/>
        <p:txBody>
          <a:bodyPr/>
          <a:lstStyle/>
          <a:p>
            <a:r>
              <a:rPr lang="en-US" dirty="0"/>
              <a:t>Explain main innovation of the discussed programming models. Which model is preferred for a particular problem?</a:t>
            </a:r>
          </a:p>
          <a:p>
            <a:r>
              <a:rPr lang="en-US" dirty="0"/>
              <a:t>Data partitioning questions</a:t>
            </a:r>
          </a:p>
          <a:p>
            <a:pPr lvl="1"/>
            <a:r>
              <a:rPr lang="en-US" sz="2800" dirty="0"/>
              <a:t>How to partition the data in </a:t>
            </a:r>
            <a:br>
              <a:rPr lang="en-US" sz="2800" dirty="0"/>
            </a:br>
            <a:r>
              <a:rPr lang="en-US" sz="2800" dirty="0"/>
              <a:t>order to make code more </a:t>
            </a:r>
            <a:br>
              <a:rPr lang="en-US" sz="2800" dirty="0"/>
            </a:br>
            <a:r>
              <a:rPr lang="en-US" sz="2800" dirty="0"/>
              <a:t>efficient? Round-robin? </a:t>
            </a:r>
            <a:br>
              <a:rPr lang="en-US" sz="2800" dirty="0"/>
            </a:br>
            <a:r>
              <a:rPr lang="en-US" sz="2800" dirty="0"/>
              <a:t>Hash? Range?</a:t>
            </a:r>
          </a:p>
          <a:p>
            <a:pPr lvl="1"/>
            <a:r>
              <a:rPr lang="en-US" sz="2800" dirty="0"/>
              <a:t>What issues can arise</a:t>
            </a:r>
          </a:p>
          <a:p>
            <a:endParaRPr lang="en-US" dirty="0"/>
          </a:p>
        </p:txBody>
      </p:sp>
      <p:grpSp>
        <p:nvGrpSpPr>
          <p:cNvPr id="8" name="Group 7"/>
          <p:cNvGrpSpPr/>
          <p:nvPr/>
        </p:nvGrpSpPr>
        <p:grpSpPr>
          <a:xfrm>
            <a:off x="6948264" y="4653136"/>
            <a:ext cx="2195736" cy="2204864"/>
            <a:chOff x="6948264" y="4653136"/>
            <a:chExt cx="2195736" cy="2204864"/>
          </a:xfrm>
        </p:grpSpPr>
        <p:sp>
          <p:nvSpPr>
            <p:cNvPr id="9" name="Right Triangle 8"/>
            <p:cNvSpPr/>
            <p:nvPr/>
          </p:nvSpPr>
          <p:spPr>
            <a:xfrm rot="16200000">
              <a:off x="6943700" y="4657700"/>
              <a:ext cx="2204864" cy="2195736"/>
            </a:xfrm>
            <a:prstGeom prst="r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n w="0"/>
                <a:solidFill>
                  <a:schemeClr val="accent1"/>
                </a:solidFill>
                <a:effectLst>
                  <a:outerShdw blurRad="38100" dist="25400" dir="5400000" algn="ctr" rotWithShape="0">
                    <a:srgbClr val="6E747A">
                      <a:alpha val="43000"/>
                    </a:srgbClr>
                  </a:outerShdw>
                </a:effectLst>
              </a:endParaRPr>
            </a:p>
          </p:txBody>
        </p:sp>
        <p:sp>
          <p:nvSpPr>
            <p:cNvPr id="10" name="TextBox 9"/>
            <p:cNvSpPr txBox="1"/>
            <p:nvPr/>
          </p:nvSpPr>
          <p:spPr>
            <a:xfrm rot="18916022">
              <a:off x="7643541" y="5617281"/>
              <a:ext cx="1495410" cy="954107"/>
            </a:xfrm>
            <a:prstGeom prst="rect">
              <a:avLst/>
            </a:prstGeom>
            <a:noFill/>
          </p:spPr>
          <p:txBody>
            <a:bodyPr wrap="none" rtlCol="0">
              <a:spAutoFit/>
            </a:bodyPr>
            <a:lstStyle/>
            <a:p>
              <a:pPr algn="ctr"/>
              <a:r>
                <a:rPr lang="en-US" sz="2800" dirty="0"/>
                <a:t>Sample</a:t>
              </a:r>
            </a:p>
            <a:p>
              <a:pPr algn="ctr"/>
              <a:r>
                <a:rPr lang="en-US" sz="2800" dirty="0"/>
                <a:t>exercises</a:t>
              </a:r>
            </a:p>
          </p:txBody>
        </p:sp>
      </p:grpSp>
      <p:sp>
        <p:nvSpPr>
          <p:cNvPr id="4" name="Left Brace 3"/>
          <p:cNvSpPr/>
          <p:nvPr/>
        </p:nvSpPr>
        <p:spPr>
          <a:xfrm rot="10800000">
            <a:off x="5436096" y="3501007"/>
            <a:ext cx="277688" cy="2088232"/>
          </a:xfrm>
          <a:prstGeom prst="leftBrace">
            <a:avLst>
              <a:gd name="adj1" fmla="val 8557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5774808" y="3822408"/>
            <a:ext cx="3369192" cy="1569660"/>
          </a:xfrm>
          <a:prstGeom prst="rect">
            <a:avLst/>
          </a:prstGeom>
          <a:noFill/>
        </p:spPr>
        <p:txBody>
          <a:bodyPr wrap="none" rtlCol="0">
            <a:spAutoFit/>
          </a:bodyPr>
          <a:lstStyle/>
          <a:p>
            <a:r>
              <a:rPr lang="en-US" dirty="0"/>
              <a:t>Combines material </a:t>
            </a:r>
            <a:br>
              <a:rPr lang="en-US" dirty="0"/>
            </a:br>
            <a:r>
              <a:rPr lang="en-US" dirty="0"/>
              <a:t>taught in distr. databases </a:t>
            </a:r>
            <a:br>
              <a:rPr lang="en-US" dirty="0"/>
            </a:br>
            <a:r>
              <a:rPr lang="en-US" dirty="0"/>
              <a:t>and in Big Data </a:t>
            </a:r>
            <a:br>
              <a:rPr lang="en-US" dirty="0"/>
            </a:br>
            <a:r>
              <a:rPr lang="en-US" dirty="0"/>
              <a:t>infrastructures lectures.</a:t>
            </a:r>
          </a:p>
        </p:txBody>
      </p:sp>
    </p:spTree>
    <p:extLst>
      <p:ext uri="{BB962C8B-B14F-4D97-AF65-F5344CB8AC3E}">
        <p14:creationId xmlns:p14="http://schemas.microsoft.com/office/powerpoint/2010/main" val="961073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 infrastructures</a:t>
            </a:r>
          </a:p>
        </p:txBody>
      </p:sp>
      <p:sp>
        <p:nvSpPr>
          <p:cNvPr id="3" name="Content Placeholder 2"/>
          <p:cNvSpPr>
            <a:spLocks noGrp="1"/>
          </p:cNvSpPr>
          <p:nvPr>
            <p:ph idx="1"/>
          </p:nvPr>
        </p:nvSpPr>
        <p:spPr/>
        <p:txBody>
          <a:bodyPr/>
          <a:lstStyle/>
          <a:p>
            <a:r>
              <a:rPr lang="en-US" dirty="0"/>
              <a:t>Fault tolerance: explain how it will work </a:t>
            </a:r>
            <a:br>
              <a:rPr lang="en-US" dirty="0"/>
            </a:br>
            <a:r>
              <a:rPr lang="en-US" dirty="0"/>
              <a:t>in a particular setup/failure</a:t>
            </a:r>
          </a:p>
          <a:p>
            <a:pPr lvl="1"/>
            <a:r>
              <a:rPr lang="en-US" sz="2800" dirty="0"/>
              <a:t>E.g., in Spark: losing a split and losing an RDD</a:t>
            </a:r>
            <a:endParaRPr lang="en-US" dirty="0"/>
          </a:p>
        </p:txBody>
      </p:sp>
      <p:grpSp>
        <p:nvGrpSpPr>
          <p:cNvPr id="8" name="Group 7"/>
          <p:cNvGrpSpPr/>
          <p:nvPr/>
        </p:nvGrpSpPr>
        <p:grpSpPr>
          <a:xfrm>
            <a:off x="6948264" y="4653136"/>
            <a:ext cx="2195736" cy="2204864"/>
            <a:chOff x="6948264" y="4653136"/>
            <a:chExt cx="2195736" cy="2204864"/>
          </a:xfrm>
        </p:grpSpPr>
        <p:sp>
          <p:nvSpPr>
            <p:cNvPr id="9" name="Right Triangle 8"/>
            <p:cNvSpPr/>
            <p:nvPr/>
          </p:nvSpPr>
          <p:spPr>
            <a:xfrm rot="16200000">
              <a:off x="6943700" y="4657700"/>
              <a:ext cx="2204864" cy="2195736"/>
            </a:xfrm>
            <a:prstGeom prst="r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n w="0"/>
                <a:solidFill>
                  <a:schemeClr val="accent1"/>
                </a:solidFill>
                <a:effectLst>
                  <a:outerShdw blurRad="38100" dist="25400" dir="5400000" algn="ctr" rotWithShape="0">
                    <a:srgbClr val="6E747A">
                      <a:alpha val="43000"/>
                    </a:srgbClr>
                  </a:outerShdw>
                </a:effectLst>
              </a:endParaRPr>
            </a:p>
          </p:txBody>
        </p:sp>
        <p:sp>
          <p:nvSpPr>
            <p:cNvPr id="10" name="TextBox 9"/>
            <p:cNvSpPr txBox="1"/>
            <p:nvPr/>
          </p:nvSpPr>
          <p:spPr>
            <a:xfrm rot="18916022">
              <a:off x="7643541" y="5617281"/>
              <a:ext cx="1495410" cy="954107"/>
            </a:xfrm>
            <a:prstGeom prst="rect">
              <a:avLst/>
            </a:prstGeom>
            <a:noFill/>
          </p:spPr>
          <p:txBody>
            <a:bodyPr wrap="none" rtlCol="0">
              <a:spAutoFit/>
            </a:bodyPr>
            <a:lstStyle/>
            <a:p>
              <a:pPr algn="ctr"/>
              <a:r>
                <a:rPr lang="en-US" sz="2800" dirty="0"/>
                <a:t>Sample</a:t>
              </a:r>
            </a:p>
            <a:p>
              <a:pPr algn="ctr"/>
              <a:r>
                <a:rPr lang="en-US" sz="2800" dirty="0"/>
                <a:t>exercises</a:t>
              </a:r>
            </a:p>
          </p:txBody>
        </p:sp>
      </p:grpSp>
      <p:sp>
        <p:nvSpPr>
          <p:cNvPr id="11" name="Rectangle 10"/>
          <p:cNvSpPr/>
          <p:nvPr/>
        </p:nvSpPr>
        <p:spPr>
          <a:xfrm>
            <a:off x="659989" y="3030851"/>
            <a:ext cx="981000" cy="38305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RDD 1</a:t>
            </a:r>
          </a:p>
        </p:txBody>
      </p:sp>
      <p:sp>
        <p:nvSpPr>
          <p:cNvPr id="12" name="Rectangle 11"/>
          <p:cNvSpPr/>
          <p:nvPr/>
        </p:nvSpPr>
        <p:spPr>
          <a:xfrm>
            <a:off x="659989" y="3960303"/>
            <a:ext cx="981000" cy="38305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RDD 2</a:t>
            </a:r>
          </a:p>
        </p:txBody>
      </p:sp>
      <p:sp>
        <p:nvSpPr>
          <p:cNvPr id="13" name="Rectangle 12"/>
          <p:cNvSpPr/>
          <p:nvPr/>
        </p:nvSpPr>
        <p:spPr>
          <a:xfrm>
            <a:off x="659989" y="4889755"/>
            <a:ext cx="981000" cy="38305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RDD 3</a:t>
            </a:r>
          </a:p>
        </p:txBody>
      </p:sp>
      <p:cxnSp>
        <p:nvCxnSpPr>
          <p:cNvPr id="14" name="Straight Arrow Connector 13"/>
          <p:cNvCxnSpPr>
            <a:stCxn id="17" idx="2"/>
          </p:cNvCxnSpPr>
          <p:nvPr/>
        </p:nvCxnSpPr>
        <p:spPr>
          <a:xfrm>
            <a:off x="1150489" y="3413904"/>
            <a:ext cx="0" cy="546399"/>
          </a:xfrm>
          <a:prstGeom prst="straightConnector1">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59989" y="5819206"/>
            <a:ext cx="981000" cy="3830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RDD 4</a:t>
            </a:r>
          </a:p>
        </p:txBody>
      </p:sp>
      <p:cxnSp>
        <p:nvCxnSpPr>
          <p:cNvPr id="16" name="Straight Arrow Connector 15"/>
          <p:cNvCxnSpPr/>
          <p:nvPr/>
        </p:nvCxnSpPr>
        <p:spPr>
          <a:xfrm>
            <a:off x="1150489" y="4343356"/>
            <a:ext cx="0" cy="546399"/>
          </a:xfrm>
          <a:prstGeom prst="straightConnector1">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150489" y="5272808"/>
            <a:ext cx="0" cy="546398"/>
          </a:xfrm>
          <a:prstGeom prst="straightConnector1">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26828" y="2888939"/>
            <a:ext cx="491738" cy="352839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1" name="Rectangle 20"/>
          <p:cNvSpPr/>
          <p:nvPr/>
        </p:nvSpPr>
        <p:spPr>
          <a:xfrm>
            <a:off x="918566" y="2888939"/>
            <a:ext cx="491738" cy="3528392"/>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2" name="Rectangle 21"/>
          <p:cNvSpPr/>
          <p:nvPr/>
        </p:nvSpPr>
        <p:spPr>
          <a:xfrm>
            <a:off x="1423012" y="2888939"/>
            <a:ext cx="491738" cy="3528392"/>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4" name="TextBox 23"/>
          <p:cNvSpPr txBox="1"/>
          <p:nvPr/>
        </p:nvSpPr>
        <p:spPr>
          <a:xfrm>
            <a:off x="1401502" y="5724545"/>
            <a:ext cx="471410" cy="584775"/>
          </a:xfrm>
          <a:prstGeom prst="rect">
            <a:avLst/>
          </a:prstGeom>
          <a:noFill/>
        </p:spPr>
        <p:txBody>
          <a:bodyPr wrap="square" rtlCol="0">
            <a:spAutoFit/>
          </a:bodyPr>
          <a:lstStyle/>
          <a:p>
            <a:r>
              <a:rPr lang="en-US" sz="3200" dirty="0">
                <a:solidFill>
                  <a:srgbClr val="FF0000"/>
                </a:solidFill>
              </a:rPr>
              <a:t>X</a:t>
            </a:r>
            <a:endParaRPr lang="en-US" sz="1100" dirty="0">
              <a:solidFill>
                <a:srgbClr val="FF0000"/>
              </a:solidFill>
            </a:endParaRPr>
          </a:p>
        </p:txBody>
      </p:sp>
      <p:sp>
        <p:nvSpPr>
          <p:cNvPr id="25" name="Rectangle 24"/>
          <p:cNvSpPr/>
          <p:nvPr/>
        </p:nvSpPr>
        <p:spPr>
          <a:xfrm>
            <a:off x="5017874" y="2950812"/>
            <a:ext cx="981000" cy="38305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RDD 1</a:t>
            </a:r>
          </a:p>
        </p:txBody>
      </p:sp>
      <p:sp>
        <p:nvSpPr>
          <p:cNvPr id="26" name="Rectangle 25"/>
          <p:cNvSpPr/>
          <p:nvPr/>
        </p:nvSpPr>
        <p:spPr>
          <a:xfrm>
            <a:off x="5017874" y="3880264"/>
            <a:ext cx="981000" cy="38305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RDD 2</a:t>
            </a:r>
          </a:p>
        </p:txBody>
      </p:sp>
      <p:sp>
        <p:nvSpPr>
          <p:cNvPr id="27" name="Rectangle 26"/>
          <p:cNvSpPr/>
          <p:nvPr/>
        </p:nvSpPr>
        <p:spPr>
          <a:xfrm>
            <a:off x="5017874" y="4809716"/>
            <a:ext cx="981000" cy="38305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RDD 3</a:t>
            </a:r>
          </a:p>
        </p:txBody>
      </p:sp>
      <p:cxnSp>
        <p:nvCxnSpPr>
          <p:cNvPr id="28" name="Straight Arrow Connector 27"/>
          <p:cNvCxnSpPr>
            <a:stCxn id="28" idx="2"/>
            <a:endCxn id="33" idx="0"/>
          </p:cNvCxnSpPr>
          <p:nvPr/>
        </p:nvCxnSpPr>
        <p:spPr>
          <a:xfrm>
            <a:off x="5508374" y="3333865"/>
            <a:ext cx="0" cy="546399"/>
          </a:xfrm>
          <a:prstGeom prst="straightConnector1">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2"/>
          <a:stretch>
            <a:fillRect/>
          </a:stretch>
        </p:blipFill>
        <p:spPr>
          <a:xfrm>
            <a:off x="5263865" y="4703322"/>
            <a:ext cx="489017" cy="612819"/>
          </a:xfrm>
          <a:prstGeom prst="rect">
            <a:avLst/>
          </a:prstGeom>
        </p:spPr>
      </p:pic>
      <p:sp>
        <p:nvSpPr>
          <p:cNvPr id="30" name="Rectangle 29"/>
          <p:cNvSpPr/>
          <p:nvPr/>
        </p:nvSpPr>
        <p:spPr>
          <a:xfrm>
            <a:off x="5017874" y="5739167"/>
            <a:ext cx="981000" cy="3830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RDD 4</a:t>
            </a:r>
          </a:p>
        </p:txBody>
      </p:sp>
      <p:cxnSp>
        <p:nvCxnSpPr>
          <p:cNvPr id="31" name="Straight Arrow Connector 30"/>
          <p:cNvCxnSpPr/>
          <p:nvPr/>
        </p:nvCxnSpPr>
        <p:spPr>
          <a:xfrm>
            <a:off x="5508374" y="4263317"/>
            <a:ext cx="0" cy="546399"/>
          </a:xfrm>
          <a:prstGeom prst="straightConnector1">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508374" y="5192769"/>
            <a:ext cx="0" cy="546398"/>
          </a:xfrm>
          <a:prstGeom prst="straightConnector1">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740298" y="3375029"/>
            <a:ext cx="781111" cy="461665"/>
          </a:xfrm>
          <a:prstGeom prst="rect">
            <a:avLst/>
          </a:prstGeom>
          <a:noFill/>
        </p:spPr>
        <p:txBody>
          <a:bodyPr wrap="none" rtlCol="0">
            <a:spAutoFit/>
          </a:bodyPr>
          <a:lstStyle/>
          <a:p>
            <a:r>
              <a:rPr lang="en-US" dirty="0"/>
              <a:t>filter</a:t>
            </a:r>
          </a:p>
        </p:txBody>
      </p:sp>
      <p:sp>
        <p:nvSpPr>
          <p:cNvPr id="34" name="TextBox 33"/>
          <p:cNvSpPr txBox="1"/>
          <p:nvPr/>
        </p:nvSpPr>
        <p:spPr>
          <a:xfrm>
            <a:off x="5740297" y="4249691"/>
            <a:ext cx="1418337" cy="461665"/>
          </a:xfrm>
          <a:prstGeom prst="rect">
            <a:avLst/>
          </a:prstGeom>
          <a:noFill/>
        </p:spPr>
        <p:txBody>
          <a:bodyPr wrap="none" rtlCol="0">
            <a:spAutoFit/>
          </a:bodyPr>
          <a:lstStyle/>
          <a:p>
            <a:r>
              <a:rPr lang="en-US" dirty="0"/>
              <a:t>transform</a:t>
            </a:r>
          </a:p>
        </p:txBody>
      </p:sp>
      <p:sp>
        <p:nvSpPr>
          <p:cNvPr id="35" name="TextBox 34"/>
          <p:cNvSpPr txBox="1"/>
          <p:nvPr/>
        </p:nvSpPr>
        <p:spPr>
          <a:xfrm>
            <a:off x="5740296" y="5185510"/>
            <a:ext cx="1418337" cy="461665"/>
          </a:xfrm>
          <a:prstGeom prst="rect">
            <a:avLst/>
          </a:prstGeom>
          <a:noFill/>
        </p:spPr>
        <p:txBody>
          <a:bodyPr wrap="none" rtlCol="0">
            <a:spAutoFit/>
          </a:bodyPr>
          <a:lstStyle/>
          <a:p>
            <a:r>
              <a:rPr lang="en-US" dirty="0"/>
              <a:t>transform</a:t>
            </a:r>
          </a:p>
        </p:txBody>
      </p:sp>
      <p:cxnSp>
        <p:nvCxnSpPr>
          <p:cNvPr id="36" name="Straight Arrow Connector 35"/>
          <p:cNvCxnSpPr/>
          <p:nvPr/>
        </p:nvCxnSpPr>
        <p:spPr>
          <a:xfrm>
            <a:off x="5269317" y="4263316"/>
            <a:ext cx="0" cy="546399"/>
          </a:xfrm>
          <a:prstGeom prst="straightConnector1">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950607" y="4778606"/>
            <a:ext cx="1025474" cy="461665"/>
          </a:xfrm>
          <a:prstGeom prst="rect">
            <a:avLst/>
          </a:prstGeom>
          <a:noFill/>
        </p:spPr>
        <p:txBody>
          <a:bodyPr wrap="none" rtlCol="0">
            <a:spAutoFit/>
          </a:bodyPr>
          <a:lstStyle/>
          <a:p>
            <a:r>
              <a:rPr lang="en-US"/>
              <a:t>Failure</a:t>
            </a:r>
            <a:endParaRPr lang="en-US" dirty="0"/>
          </a:p>
        </p:txBody>
      </p:sp>
    </p:spTree>
    <p:extLst>
      <p:ext uri="{BB962C8B-B14F-4D97-AF65-F5344CB8AC3E}">
        <p14:creationId xmlns:p14="http://schemas.microsoft.com/office/powerpoint/2010/main" val="792941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dissolve">
                                      <p:cBhvr>
                                        <p:cTn id="12" dur="500"/>
                                        <p:tgtEl>
                                          <p:spTgt spid="28"/>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dissolve">
                                      <p:cBhvr>
                                        <p:cTn id="15" dur="500"/>
                                        <p:tgtEl>
                                          <p:spTgt spid="33"/>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dissolve">
                                      <p:cBhvr>
                                        <p:cTn id="20" dur="500"/>
                                        <p:tgtEl>
                                          <p:spTgt spid="26"/>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dissolve">
                                      <p:cBhvr>
                                        <p:cTn id="25" dur="500"/>
                                        <p:tgtEl>
                                          <p:spTgt spid="34"/>
                                        </p:tgtEl>
                                      </p:cBhvr>
                                    </p:animEffect>
                                  </p:childTnLst>
                                </p:cTn>
                              </p:par>
                              <p:par>
                                <p:cTn id="26" presetID="9" presetClass="entr" presetSubtype="0" fill="hold"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dissolve">
                                      <p:cBhvr>
                                        <p:cTn id="28" dur="500"/>
                                        <p:tgtEl>
                                          <p:spTgt spid="31"/>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dissolve">
                                      <p:cBhvr>
                                        <p:cTn id="33" dur="500"/>
                                        <p:tgtEl>
                                          <p:spTgt spid="27"/>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dissolve">
                                      <p:cBhvr>
                                        <p:cTn id="38" dur="500"/>
                                        <p:tgtEl>
                                          <p:spTgt spid="32"/>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dissolve">
                                      <p:cBhvr>
                                        <p:cTn id="41" dur="500"/>
                                        <p:tgtEl>
                                          <p:spTgt spid="35"/>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dissolve">
                                      <p:cBhvr>
                                        <p:cTn id="46" dur="500"/>
                                        <p:tgtEl>
                                          <p:spTgt spid="37"/>
                                        </p:tgtEl>
                                      </p:cBhvr>
                                    </p:animEffect>
                                  </p:childTnLst>
                                </p:cTn>
                              </p:par>
                              <p:par>
                                <p:cTn id="47" presetID="9"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dissolve">
                                      <p:cBhvr>
                                        <p:cTn id="49" dur="500"/>
                                        <p:tgtEl>
                                          <p:spTgt spid="29"/>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dissolve">
                                      <p:cBhvr>
                                        <p:cTn id="54" dur="500"/>
                                        <p:tgtEl>
                                          <p:spTgt spid="36"/>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29"/>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dissolve">
                                      <p:cBhvr>
                                        <p:cTn id="63" dur="500"/>
                                        <p:tgtEl>
                                          <p:spTgt spid="32"/>
                                        </p:tgtEl>
                                      </p:cBhvr>
                                    </p:animEffect>
                                  </p:childTnLst>
                                </p:cTn>
                              </p:par>
                              <p:par>
                                <p:cTn id="64" presetID="9" presetClass="entr" presetSubtype="0" fill="hold" grpId="1" nodeType="withEffect">
                                  <p:stCondLst>
                                    <p:cond delay="0"/>
                                  </p:stCondLst>
                                  <p:childTnLst>
                                    <p:set>
                                      <p:cBhvr>
                                        <p:cTn id="65" dur="1" fill="hold">
                                          <p:stCondLst>
                                            <p:cond delay="0"/>
                                          </p:stCondLst>
                                        </p:cTn>
                                        <p:tgtEl>
                                          <p:spTgt spid="35"/>
                                        </p:tgtEl>
                                        <p:attrNameLst>
                                          <p:attrName>style.visibility</p:attrName>
                                        </p:attrNameLst>
                                      </p:cBhvr>
                                      <p:to>
                                        <p:strVal val="visible"/>
                                      </p:to>
                                    </p:set>
                                    <p:animEffect transition="in" filter="dissolve">
                                      <p:cBhvr>
                                        <p:cTn id="66" dur="500"/>
                                        <p:tgtEl>
                                          <p:spTgt spid="35"/>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dissolve">
                                      <p:cBhvr>
                                        <p:cTn id="7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30" grpId="0" animBg="1"/>
      <p:bldP spid="33" grpId="0"/>
      <p:bldP spid="34" grpId="0"/>
      <p:bldP spid="35" grpId="0"/>
      <p:bldP spid="35" grpId="1"/>
      <p:bldP spid="3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20" y="274638"/>
            <a:ext cx="5626968" cy="792162"/>
          </a:xfrm>
        </p:spPr>
        <p:txBody>
          <a:bodyPr/>
          <a:lstStyle/>
          <a:p>
            <a:r>
              <a:rPr lang="en-US" sz="4000" dirty="0"/>
              <a:t>Big Data infrastructures</a:t>
            </a:r>
          </a:p>
        </p:txBody>
      </p:sp>
      <p:sp>
        <p:nvSpPr>
          <p:cNvPr id="4" name="Slide Number Placeholder 3"/>
          <p:cNvSpPr>
            <a:spLocks noGrp="1"/>
          </p:cNvSpPr>
          <p:nvPr>
            <p:ph type="sldNum" sz="quarter" idx="12"/>
          </p:nvPr>
        </p:nvSpPr>
        <p:spPr/>
        <p:txBody>
          <a:bodyPr/>
          <a:lstStyle/>
          <a:p>
            <a:fld id="{35B54189-C436-47D0-AC37-8484B13A8E13}" type="slidenum">
              <a:rPr lang="en-US" smtClean="0"/>
              <a:pPr/>
              <a:t>22</a:t>
            </a:fld>
            <a:endParaRPr lang="en-US"/>
          </a:p>
        </p:txBody>
      </p:sp>
      <p:grpSp>
        <p:nvGrpSpPr>
          <p:cNvPr id="6" name="Group 5"/>
          <p:cNvGrpSpPr/>
          <p:nvPr/>
        </p:nvGrpSpPr>
        <p:grpSpPr>
          <a:xfrm>
            <a:off x="6948264" y="4653136"/>
            <a:ext cx="2195736" cy="2204864"/>
            <a:chOff x="6948264" y="4653136"/>
            <a:chExt cx="2195736" cy="2204864"/>
          </a:xfrm>
        </p:grpSpPr>
        <p:sp>
          <p:nvSpPr>
            <p:cNvPr id="7" name="Right Triangle 6"/>
            <p:cNvSpPr/>
            <p:nvPr/>
          </p:nvSpPr>
          <p:spPr>
            <a:xfrm rot="16200000">
              <a:off x="6943700" y="4657700"/>
              <a:ext cx="2204864" cy="2195736"/>
            </a:xfrm>
            <a:prstGeom prst="r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n w="0"/>
                <a:solidFill>
                  <a:schemeClr val="accent1"/>
                </a:solidFill>
                <a:effectLst>
                  <a:outerShdw blurRad="38100" dist="25400" dir="5400000" algn="ctr" rotWithShape="0">
                    <a:srgbClr val="6E747A">
                      <a:alpha val="43000"/>
                    </a:srgbClr>
                  </a:outerShdw>
                </a:effectLst>
              </a:endParaRPr>
            </a:p>
          </p:txBody>
        </p:sp>
        <p:sp>
          <p:nvSpPr>
            <p:cNvPr id="8" name="TextBox 7"/>
            <p:cNvSpPr txBox="1"/>
            <p:nvPr/>
          </p:nvSpPr>
          <p:spPr>
            <a:xfrm rot="18916022">
              <a:off x="7643541" y="5617281"/>
              <a:ext cx="1495410" cy="954107"/>
            </a:xfrm>
            <a:prstGeom prst="rect">
              <a:avLst/>
            </a:prstGeom>
            <a:noFill/>
          </p:spPr>
          <p:txBody>
            <a:bodyPr wrap="none" rtlCol="0">
              <a:spAutoFit/>
            </a:bodyPr>
            <a:lstStyle/>
            <a:p>
              <a:pPr algn="ctr"/>
              <a:r>
                <a:rPr lang="en-US" sz="2800" dirty="0"/>
                <a:t>Sample</a:t>
              </a:r>
            </a:p>
            <a:p>
              <a:pPr algn="ctr"/>
              <a:r>
                <a:rPr lang="en-US" sz="2800" dirty="0"/>
                <a:t>exercises</a:t>
              </a:r>
            </a:p>
          </p:txBody>
        </p:sp>
      </p:grpSp>
      <p:pic>
        <p:nvPicPr>
          <p:cNvPr id="5" name="Picture 4"/>
          <p:cNvPicPr>
            <a:picLocks noChangeAspect="1"/>
          </p:cNvPicPr>
          <p:nvPr/>
        </p:nvPicPr>
        <p:blipFill>
          <a:blip r:embed="rId3"/>
          <a:stretch>
            <a:fillRect/>
          </a:stretch>
        </p:blipFill>
        <p:spPr>
          <a:xfrm>
            <a:off x="5220072" y="430143"/>
            <a:ext cx="3921472" cy="5375121"/>
          </a:xfrm>
          <a:prstGeom prst="rect">
            <a:avLst/>
          </a:prstGeom>
        </p:spPr>
      </p:pic>
      <p:sp>
        <p:nvSpPr>
          <p:cNvPr id="11" name="TextBox 10"/>
          <p:cNvSpPr txBox="1"/>
          <p:nvPr/>
        </p:nvSpPr>
        <p:spPr>
          <a:xfrm>
            <a:off x="251520" y="1474688"/>
            <a:ext cx="4320480" cy="4770537"/>
          </a:xfrm>
          <a:prstGeom prst="rect">
            <a:avLst/>
          </a:prstGeom>
          <a:noFill/>
        </p:spPr>
        <p:txBody>
          <a:bodyPr wrap="square" rtlCol="0">
            <a:spAutoFit/>
          </a:bodyPr>
          <a:lstStyle/>
          <a:p>
            <a:pPr marL="342900" indent="-342900">
              <a:buFont typeface="Arial" panose="020B0604020202020204" pitchFamily="34" charset="0"/>
              <a:buChar char="•"/>
            </a:pPr>
            <a:r>
              <a:rPr lang="en-US" sz="2800" dirty="0"/>
              <a:t>Decomposability and associative-decomposable functions</a:t>
            </a:r>
          </a:p>
          <a:p>
            <a:endParaRPr lang="en-US" sz="2800" dirty="0"/>
          </a:p>
          <a:p>
            <a:pPr marL="800100" lvl="1" indent="-342900">
              <a:buFontTx/>
              <a:buChar char="-"/>
            </a:pPr>
            <a:r>
              <a:rPr lang="en-US" dirty="0"/>
              <a:t>Local (partial) reduce</a:t>
            </a:r>
          </a:p>
          <a:p>
            <a:pPr marL="800100" lvl="1" indent="-342900">
              <a:buFontTx/>
              <a:buChar char="-"/>
            </a:pPr>
            <a:r>
              <a:rPr lang="en-US" dirty="0"/>
              <a:t>Which problems can be decomposed?</a:t>
            </a:r>
          </a:p>
          <a:p>
            <a:pPr marL="800100" lvl="1" indent="-342900">
              <a:buFontTx/>
              <a:buChar char="-"/>
            </a:pPr>
            <a:r>
              <a:rPr lang="en-US" dirty="0"/>
              <a:t>Joins, aggregates, intersections, Cartesian product,…?</a:t>
            </a:r>
          </a:p>
          <a:p>
            <a:pPr marL="800100" lvl="1" indent="-342900">
              <a:buFontTx/>
              <a:buChar char="-"/>
            </a:pPr>
            <a:r>
              <a:rPr lang="en-US" dirty="0">
                <a:solidFill>
                  <a:srgbClr val="6F2529"/>
                </a:solidFill>
              </a:rPr>
              <a:t>Do not memorize, Understand!</a:t>
            </a:r>
            <a:endParaRPr lang="en-US" sz="3200" dirty="0"/>
          </a:p>
        </p:txBody>
      </p:sp>
    </p:spTree>
    <p:extLst>
      <p:ext uri="{BB962C8B-B14F-4D97-AF65-F5344CB8AC3E}">
        <p14:creationId xmlns:p14="http://schemas.microsoft.com/office/powerpoint/2010/main" val="232482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 systems</a:t>
            </a:r>
          </a:p>
        </p:txBody>
      </p:sp>
      <p:sp>
        <p:nvSpPr>
          <p:cNvPr id="3" name="Content Placeholder 2"/>
          <p:cNvSpPr>
            <a:spLocks noGrp="1"/>
          </p:cNvSpPr>
          <p:nvPr>
            <p:ph idx="1"/>
          </p:nvPr>
        </p:nvSpPr>
        <p:spPr/>
        <p:txBody>
          <a:bodyPr/>
          <a:lstStyle/>
          <a:p>
            <a:r>
              <a:rPr lang="en-US" dirty="0"/>
              <a:t>Big Data Systems focusing on SQL and streams</a:t>
            </a:r>
          </a:p>
          <a:p>
            <a:pPr lvl="1"/>
            <a:r>
              <a:rPr lang="en-US" sz="2800" dirty="0"/>
              <a:t>Spark SQL </a:t>
            </a:r>
          </a:p>
          <a:p>
            <a:pPr lvl="1"/>
            <a:r>
              <a:rPr lang="en-US" sz="2800" dirty="0" err="1"/>
              <a:t>BlinkDB</a:t>
            </a:r>
            <a:endParaRPr lang="en-US" sz="2800" dirty="0"/>
          </a:p>
          <a:p>
            <a:pPr lvl="1"/>
            <a:r>
              <a:rPr lang="en-US" sz="2800" dirty="0"/>
              <a:t>Spark Streaming</a:t>
            </a:r>
          </a:p>
          <a:p>
            <a:endParaRPr lang="en-US" dirty="0"/>
          </a:p>
        </p:txBody>
      </p:sp>
      <p:sp>
        <p:nvSpPr>
          <p:cNvPr id="4" name="Slide Number Placeholder 3"/>
          <p:cNvSpPr>
            <a:spLocks noGrp="1"/>
          </p:cNvSpPr>
          <p:nvPr>
            <p:ph type="sldNum" sz="quarter" idx="12"/>
          </p:nvPr>
        </p:nvSpPr>
        <p:spPr/>
        <p:txBody>
          <a:bodyPr/>
          <a:lstStyle/>
          <a:p>
            <a:fld id="{35B54189-C436-47D0-AC37-8484B13A8E13}" type="slidenum">
              <a:rPr lang="en-US" smtClean="0"/>
              <a:pPr/>
              <a:t>23</a:t>
            </a:fld>
            <a:endParaRPr lang="en-US"/>
          </a:p>
        </p:txBody>
      </p:sp>
    </p:spTree>
    <p:extLst>
      <p:ext uri="{BB962C8B-B14F-4D97-AF65-F5344CB8AC3E}">
        <p14:creationId xmlns:p14="http://schemas.microsoft.com/office/powerpoint/2010/main" val="821273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566"/>
            <a:ext cx="8229600" cy="792162"/>
          </a:xfrm>
        </p:spPr>
        <p:txBody>
          <a:bodyPr/>
          <a:lstStyle/>
          <a:p>
            <a:r>
              <a:rPr lang="en-US" dirty="0"/>
              <a:t>Spark &amp; Spark SQL</a:t>
            </a:r>
          </a:p>
        </p:txBody>
      </p:sp>
      <p:sp>
        <p:nvSpPr>
          <p:cNvPr id="3" name="Content Placeholder 2"/>
          <p:cNvSpPr>
            <a:spLocks noGrp="1"/>
          </p:cNvSpPr>
          <p:nvPr>
            <p:ph idx="1"/>
          </p:nvPr>
        </p:nvSpPr>
        <p:spPr>
          <a:xfrm>
            <a:off x="755576" y="1124744"/>
            <a:ext cx="8236024" cy="4690939"/>
          </a:xfrm>
        </p:spPr>
        <p:txBody>
          <a:bodyPr/>
          <a:lstStyle/>
          <a:p>
            <a:r>
              <a:rPr lang="en-US" sz="3200"/>
              <a:t>Read </a:t>
            </a:r>
            <a:r>
              <a:rPr lang="en-US" sz="3200" dirty="0"/>
              <a:t>the question carefully</a:t>
            </a:r>
          </a:p>
          <a:p>
            <a:pPr lvl="1"/>
            <a:r>
              <a:rPr lang="en-US" sz="3200" dirty="0"/>
              <a:t>If it asks for Spark, use Spark, not Spark SQL</a:t>
            </a:r>
          </a:p>
          <a:p>
            <a:r>
              <a:rPr lang="en-US" dirty="0"/>
              <a:t>Construct and use a UDAFs</a:t>
            </a:r>
          </a:p>
          <a:p>
            <a:r>
              <a:rPr lang="en-US" dirty="0"/>
              <a:t>How will UDFs/UDAFs be executed?</a:t>
            </a:r>
          </a:p>
          <a:p>
            <a:pPr lvl="1"/>
            <a:endParaRPr lang="en-US" sz="3200" dirty="0"/>
          </a:p>
        </p:txBody>
      </p:sp>
      <p:sp>
        <p:nvSpPr>
          <p:cNvPr id="4" name="Slide Number Placeholder 3"/>
          <p:cNvSpPr>
            <a:spLocks noGrp="1"/>
          </p:cNvSpPr>
          <p:nvPr>
            <p:ph type="sldNum" sz="quarter" idx="12"/>
          </p:nvPr>
        </p:nvSpPr>
        <p:spPr/>
        <p:txBody>
          <a:bodyPr/>
          <a:lstStyle/>
          <a:p>
            <a:fld id="{35B54189-C436-47D0-AC37-8484B13A8E13}" type="slidenum">
              <a:rPr lang="en-US" smtClean="0"/>
              <a:pPr/>
              <a:t>24</a:t>
            </a:fld>
            <a:endParaRPr lang="en-US"/>
          </a:p>
        </p:txBody>
      </p:sp>
      <p:grpSp>
        <p:nvGrpSpPr>
          <p:cNvPr id="5" name="Group 4"/>
          <p:cNvGrpSpPr/>
          <p:nvPr/>
        </p:nvGrpSpPr>
        <p:grpSpPr>
          <a:xfrm>
            <a:off x="6948264" y="4653136"/>
            <a:ext cx="2195736" cy="2204864"/>
            <a:chOff x="6948264" y="4653136"/>
            <a:chExt cx="2195736" cy="2204864"/>
          </a:xfrm>
        </p:grpSpPr>
        <p:sp>
          <p:nvSpPr>
            <p:cNvPr id="6" name="Right Triangle 5"/>
            <p:cNvSpPr/>
            <p:nvPr/>
          </p:nvSpPr>
          <p:spPr>
            <a:xfrm rot="16200000">
              <a:off x="6943700" y="4657700"/>
              <a:ext cx="2204864" cy="2195736"/>
            </a:xfrm>
            <a:prstGeom prst="r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n w="0"/>
                <a:solidFill>
                  <a:schemeClr val="accent1"/>
                </a:solidFill>
                <a:effectLst>
                  <a:outerShdw blurRad="38100" dist="25400" dir="5400000" algn="ctr" rotWithShape="0">
                    <a:srgbClr val="6E747A">
                      <a:alpha val="43000"/>
                    </a:srgbClr>
                  </a:outerShdw>
                </a:effectLst>
              </a:endParaRPr>
            </a:p>
          </p:txBody>
        </p:sp>
        <p:sp>
          <p:nvSpPr>
            <p:cNvPr id="7" name="TextBox 6"/>
            <p:cNvSpPr txBox="1"/>
            <p:nvPr/>
          </p:nvSpPr>
          <p:spPr>
            <a:xfrm rot="18916022">
              <a:off x="7643541" y="5617281"/>
              <a:ext cx="1495410" cy="954107"/>
            </a:xfrm>
            <a:prstGeom prst="rect">
              <a:avLst/>
            </a:prstGeom>
            <a:noFill/>
          </p:spPr>
          <p:txBody>
            <a:bodyPr wrap="none" rtlCol="0">
              <a:spAutoFit/>
            </a:bodyPr>
            <a:lstStyle/>
            <a:p>
              <a:pPr algn="ctr"/>
              <a:r>
                <a:rPr lang="en-US" sz="2800" dirty="0"/>
                <a:t>Sample</a:t>
              </a:r>
            </a:p>
            <a:p>
              <a:pPr algn="ctr"/>
              <a:r>
                <a:rPr lang="en-US" sz="2800" dirty="0"/>
                <a:t>exercises</a:t>
              </a:r>
            </a:p>
          </p:txBody>
        </p:sp>
      </p:grpSp>
    </p:spTree>
    <p:extLst>
      <p:ext uri="{BB962C8B-B14F-4D97-AF65-F5344CB8AC3E}">
        <p14:creationId xmlns:p14="http://schemas.microsoft.com/office/powerpoint/2010/main" val="1475129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BlinkDB</a:t>
            </a:r>
            <a:endParaRPr lang="en-US" dirty="0"/>
          </a:p>
        </p:txBody>
      </p:sp>
      <p:sp>
        <p:nvSpPr>
          <p:cNvPr id="3" name="Content Placeholder 2"/>
          <p:cNvSpPr>
            <a:spLocks noGrp="1"/>
          </p:cNvSpPr>
          <p:nvPr>
            <p:ph idx="1"/>
          </p:nvPr>
        </p:nvSpPr>
        <p:spPr/>
        <p:txBody>
          <a:bodyPr/>
          <a:lstStyle/>
          <a:p>
            <a:r>
              <a:rPr lang="en-US" sz="2800" dirty="0"/>
              <a:t>Decide on type of sampling for a particular query/data</a:t>
            </a:r>
          </a:p>
          <a:p>
            <a:pPr lvl="1"/>
            <a:r>
              <a:rPr lang="en-US" sz="2800" dirty="0"/>
              <a:t>Uniform or stratified</a:t>
            </a:r>
          </a:p>
          <a:p>
            <a:r>
              <a:rPr lang="en-US" sz="2800" dirty="0"/>
              <a:t>Column selection for stratified sampling</a:t>
            </a:r>
          </a:p>
          <a:p>
            <a:endParaRPr lang="en-US" sz="2800" dirty="0"/>
          </a:p>
          <a:p>
            <a:r>
              <a:rPr lang="en-US" sz="2800" dirty="0"/>
              <a:t>You don’t have to remember any closed form formulas for error calculation</a:t>
            </a:r>
          </a:p>
        </p:txBody>
      </p:sp>
      <p:sp>
        <p:nvSpPr>
          <p:cNvPr id="4" name="Slide Number Placeholder 3"/>
          <p:cNvSpPr>
            <a:spLocks noGrp="1"/>
          </p:cNvSpPr>
          <p:nvPr>
            <p:ph type="sldNum" sz="quarter" idx="12"/>
          </p:nvPr>
        </p:nvSpPr>
        <p:spPr/>
        <p:txBody>
          <a:bodyPr/>
          <a:lstStyle/>
          <a:p>
            <a:fld id="{35B54189-C436-47D0-AC37-8484B13A8E13}" type="slidenum">
              <a:rPr lang="en-US" smtClean="0"/>
              <a:pPr/>
              <a:t>25</a:t>
            </a:fld>
            <a:endParaRPr lang="en-US"/>
          </a:p>
        </p:txBody>
      </p:sp>
      <p:grpSp>
        <p:nvGrpSpPr>
          <p:cNvPr id="6" name="Group 5"/>
          <p:cNvGrpSpPr/>
          <p:nvPr/>
        </p:nvGrpSpPr>
        <p:grpSpPr>
          <a:xfrm>
            <a:off x="6948264" y="4653136"/>
            <a:ext cx="2195736" cy="2204864"/>
            <a:chOff x="6948264" y="4653136"/>
            <a:chExt cx="2195736" cy="2204864"/>
          </a:xfrm>
        </p:grpSpPr>
        <p:sp>
          <p:nvSpPr>
            <p:cNvPr id="7" name="Right Triangle 6"/>
            <p:cNvSpPr/>
            <p:nvPr/>
          </p:nvSpPr>
          <p:spPr>
            <a:xfrm rot="16200000">
              <a:off x="6943700" y="4657700"/>
              <a:ext cx="2204864" cy="2195736"/>
            </a:xfrm>
            <a:prstGeom prst="r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n w="0"/>
                <a:solidFill>
                  <a:schemeClr val="accent1"/>
                </a:solidFill>
                <a:effectLst>
                  <a:outerShdw blurRad="38100" dist="25400" dir="5400000" algn="ctr" rotWithShape="0">
                    <a:srgbClr val="6E747A">
                      <a:alpha val="43000"/>
                    </a:srgbClr>
                  </a:outerShdw>
                </a:effectLst>
              </a:endParaRPr>
            </a:p>
          </p:txBody>
        </p:sp>
        <p:sp>
          <p:nvSpPr>
            <p:cNvPr id="8" name="TextBox 7"/>
            <p:cNvSpPr txBox="1"/>
            <p:nvPr/>
          </p:nvSpPr>
          <p:spPr>
            <a:xfrm rot="18916022">
              <a:off x="7643541" y="5617281"/>
              <a:ext cx="1495410" cy="954107"/>
            </a:xfrm>
            <a:prstGeom prst="rect">
              <a:avLst/>
            </a:prstGeom>
            <a:noFill/>
          </p:spPr>
          <p:txBody>
            <a:bodyPr wrap="none" rtlCol="0">
              <a:spAutoFit/>
            </a:bodyPr>
            <a:lstStyle/>
            <a:p>
              <a:pPr algn="ctr"/>
              <a:r>
                <a:rPr lang="en-US" sz="2800" dirty="0"/>
                <a:t>Sample</a:t>
              </a:r>
            </a:p>
            <a:p>
              <a:pPr algn="ctr"/>
              <a:r>
                <a:rPr lang="en-US" sz="2800" dirty="0"/>
                <a:t>exercises</a:t>
              </a:r>
            </a:p>
          </p:txBody>
        </p:sp>
      </p:grpSp>
    </p:spTree>
    <p:extLst>
      <p:ext uri="{BB962C8B-B14F-4D97-AF65-F5344CB8AC3E}">
        <p14:creationId xmlns:p14="http://schemas.microsoft.com/office/powerpoint/2010/main" val="18113980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Streaming</a:t>
            </a:r>
          </a:p>
        </p:txBody>
      </p:sp>
      <p:sp>
        <p:nvSpPr>
          <p:cNvPr id="3" name="Content Placeholder 2"/>
          <p:cNvSpPr>
            <a:spLocks noGrp="1"/>
          </p:cNvSpPr>
          <p:nvPr>
            <p:ph idx="1"/>
          </p:nvPr>
        </p:nvSpPr>
        <p:spPr/>
        <p:txBody>
          <a:bodyPr/>
          <a:lstStyle/>
          <a:p>
            <a:r>
              <a:rPr lang="en-US" dirty="0"/>
              <a:t>Describe the discretized stream model</a:t>
            </a:r>
          </a:p>
          <a:p>
            <a:r>
              <a:rPr lang="en-US" dirty="0"/>
              <a:t>Compare different fault tolerance methods</a:t>
            </a:r>
          </a:p>
          <a:p>
            <a:r>
              <a:rPr lang="en-US" dirty="0"/>
              <a:t>Write small code snippets</a:t>
            </a:r>
          </a:p>
        </p:txBody>
      </p:sp>
      <p:sp>
        <p:nvSpPr>
          <p:cNvPr id="4" name="Slide Number Placeholder 3"/>
          <p:cNvSpPr>
            <a:spLocks noGrp="1"/>
          </p:cNvSpPr>
          <p:nvPr>
            <p:ph type="sldNum" sz="quarter" idx="12"/>
          </p:nvPr>
        </p:nvSpPr>
        <p:spPr/>
        <p:txBody>
          <a:bodyPr/>
          <a:lstStyle/>
          <a:p>
            <a:fld id="{35B54189-C436-47D0-AC37-8484B13A8E13}" type="slidenum">
              <a:rPr lang="en-US" smtClean="0"/>
              <a:pPr/>
              <a:t>26</a:t>
            </a:fld>
            <a:endParaRPr lang="en-US"/>
          </a:p>
        </p:txBody>
      </p:sp>
      <p:grpSp>
        <p:nvGrpSpPr>
          <p:cNvPr id="5" name="Group 4"/>
          <p:cNvGrpSpPr/>
          <p:nvPr/>
        </p:nvGrpSpPr>
        <p:grpSpPr>
          <a:xfrm>
            <a:off x="6948264" y="4653136"/>
            <a:ext cx="2195736" cy="2204864"/>
            <a:chOff x="6948264" y="4653136"/>
            <a:chExt cx="2195736" cy="2204864"/>
          </a:xfrm>
        </p:grpSpPr>
        <p:sp>
          <p:nvSpPr>
            <p:cNvPr id="6" name="Right Triangle 5"/>
            <p:cNvSpPr/>
            <p:nvPr/>
          </p:nvSpPr>
          <p:spPr>
            <a:xfrm rot="16200000">
              <a:off x="6943700" y="4657700"/>
              <a:ext cx="2204864" cy="2195736"/>
            </a:xfrm>
            <a:prstGeom prst="r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n w="0"/>
                <a:solidFill>
                  <a:schemeClr val="accent1"/>
                </a:solidFill>
                <a:effectLst>
                  <a:outerShdw blurRad="38100" dist="25400" dir="5400000" algn="ctr" rotWithShape="0">
                    <a:srgbClr val="6E747A">
                      <a:alpha val="43000"/>
                    </a:srgbClr>
                  </a:outerShdw>
                </a:effectLst>
              </a:endParaRPr>
            </a:p>
          </p:txBody>
        </p:sp>
        <p:sp>
          <p:nvSpPr>
            <p:cNvPr id="7" name="TextBox 6"/>
            <p:cNvSpPr txBox="1"/>
            <p:nvPr/>
          </p:nvSpPr>
          <p:spPr>
            <a:xfrm rot="18916022">
              <a:off x="7643541" y="5617281"/>
              <a:ext cx="1495410" cy="954107"/>
            </a:xfrm>
            <a:prstGeom prst="rect">
              <a:avLst/>
            </a:prstGeom>
            <a:noFill/>
          </p:spPr>
          <p:txBody>
            <a:bodyPr wrap="none" rtlCol="0">
              <a:spAutoFit/>
            </a:bodyPr>
            <a:lstStyle/>
            <a:p>
              <a:pPr algn="ctr"/>
              <a:r>
                <a:rPr lang="en-US" sz="2800" dirty="0"/>
                <a:t>Sample</a:t>
              </a:r>
            </a:p>
            <a:p>
              <a:pPr algn="ctr"/>
              <a:r>
                <a:rPr lang="en-US" sz="2800" dirty="0"/>
                <a:t>exercises</a:t>
              </a:r>
            </a:p>
          </p:txBody>
        </p:sp>
      </p:grpSp>
      <p:sp>
        <p:nvSpPr>
          <p:cNvPr id="8" name="Rectangle 7"/>
          <p:cNvSpPr/>
          <p:nvPr/>
        </p:nvSpPr>
        <p:spPr>
          <a:xfrm>
            <a:off x="683096" y="3523377"/>
            <a:ext cx="6985248" cy="2308324"/>
          </a:xfrm>
          <a:prstGeom prst="rect">
            <a:avLst/>
          </a:prstGeom>
        </p:spPr>
        <p:txBody>
          <a:bodyPr wrap="square">
            <a:spAutoFit/>
          </a:bodyPr>
          <a:lstStyle/>
          <a:p>
            <a:pPr marL="0" indent="0">
              <a:buNone/>
              <a:defRPr/>
            </a:pPr>
            <a:r>
              <a:rPr lang="en-US" sz="1800" dirty="0" err="1">
                <a:latin typeface="Consolas"/>
                <a:cs typeface="Consolas"/>
              </a:rPr>
              <a:t>val</a:t>
            </a:r>
            <a:r>
              <a:rPr lang="en-US" sz="1800" dirty="0">
                <a:latin typeface="Consolas"/>
                <a:cs typeface="Consolas"/>
              </a:rPr>
              <a:t> </a:t>
            </a:r>
            <a:r>
              <a:rPr lang="en-US" sz="1800" dirty="0" err="1">
                <a:solidFill>
                  <a:srgbClr val="C00000"/>
                </a:solidFill>
                <a:latin typeface="Consolas"/>
                <a:cs typeface="Consolas"/>
              </a:rPr>
              <a:t>ssc</a:t>
            </a:r>
            <a:r>
              <a:rPr lang="en-US" sz="1800" dirty="0">
                <a:solidFill>
                  <a:srgbClr val="C00000"/>
                </a:solidFill>
                <a:latin typeface="Consolas"/>
                <a:cs typeface="Consolas"/>
              </a:rPr>
              <a:t> </a:t>
            </a:r>
            <a:r>
              <a:rPr lang="en-US" sz="1800" dirty="0">
                <a:latin typeface="Consolas"/>
                <a:cs typeface="Consolas"/>
              </a:rPr>
              <a:t>= new </a:t>
            </a:r>
            <a:r>
              <a:rPr lang="en-US" sz="1800" dirty="0" err="1">
                <a:solidFill>
                  <a:srgbClr val="0070C0"/>
                </a:solidFill>
                <a:latin typeface="Consolas"/>
                <a:cs typeface="Consolas"/>
              </a:rPr>
              <a:t>StreamingContext</a:t>
            </a:r>
            <a:r>
              <a:rPr lang="en-US" sz="1800" dirty="0">
                <a:latin typeface="Consolas"/>
                <a:cs typeface="Consolas"/>
              </a:rPr>
              <a:t>(</a:t>
            </a:r>
            <a:r>
              <a:rPr lang="mr-IN" sz="1800" dirty="0">
                <a:latin typeface="Consolas"/>
                <a:cs typeface="Consolas"/>
              </a:rPr>
              <a:t>…</a:t>
            </a:r>
            <a:r>
              <a:rPr lang="en-US" sz="1800" dirty="0">
                <a:latin typeface="Consolas"/>
                <a:cs typeface="Consolas"/>
              </a:rPr>
              <a:t>, Seconds(5))</a:t>
            </a:r>
          </a:p>
          <a:p>
            <a:pPr marL="0" indent="0">
              <a:buNone/>
              <a:defRPr/>
            </a:pPr>
            <a:r>
              <a:rPr lang="en-US" sz="1800" dirty="0" err="1">
                <a:latin typeface="Consolas"/>
                <a:cs typeface="Consolas"/>
              </a:rPr>
              <a:t>val</a:t>
            </a:r>
            <a:r>
              <a:rPr lang="en-US" sz="1800" dirty="0">
                <a:latin typeface="Consolas"/>
                <a:cs typeface="Consolas"/>
              </a:rPr>
              <a:t> </a:t>
            </a:r>
            <a:r>
              <a:rPr lang="en-US" sz="1800" dirty="0">
                <a:solidFill>
                  <a:srgbClr val="C00000"/>
                </a:solidFill>
                <a:latin typeface="Consolas"/>
                <a:cs typeface="Consolas"/>
              </a:rPr>
              <a:t>lines</a:t>
            </a:r>
            <a:r>
              <a:rPr lang="en-US" sz="1800" dirty="0">
                <a:latin typeface="Consolas"/>
                <a:cs typeface="Consolas"/>
              </a:rPr>
              <a:t> = </a:t>
            </a:r>
            <a:r>
              <a:rPr lang="en-US" sz="1800" dirty="0" err="1">
                <a:latin typeface="Consolas"/>
                <a:cs typeface="Consolas"/>
              </a:rPr>
              <a:t>ssc.</a:t>
            </a:r>
            <a:r>
              <a:rPr lang="en-US" sz="1800" dirty="0" err="1">
                <a:solidFill>
                  <a:srgbClr val="0070C0"/>
                </a:solidFill>
                <a:latin typeface="Consolas"/>
                <a:cs typeface="Consolas"/>
              </a:rPr>
              <a:t>socketTextStream</a:t>
            </a:r>
            <a:r>
              <a:rPr lang="en-US" sz="1800" dirty="0">
                <a:latin typeface="Consolas"/>
                <a:cs typeface="Consolas"/>
              </a:rPr>
              <a:t>(</a:t>
            </a:r>
            <a:r>
              <a:rPr lang="en-US" sz="1800" dirty="0" err="1">
                <a:latin typeface="Consolas"/>
                <a:cs typeface="Consolas"/>
              </a:rPr>
              <a:t>url,port</a:t>
            </a:r>
            <a:r>
              <a:rPr lang="en-US" sz="1800" dirty="0">
                <a:latin typeface="Consolas"/>
                <a:cs typeface="Consolas"/>
              </a:rPr>
              <a:t>)</a:t>
            </a:r>
          </a:p>
          <a:p>
            <a:pPr marL="0" indent="0">
              <a:buNone/>
              <a:defRPr/>
            </a:pPr>
            <a:r>
              <a:rPr lang="en-US" sz="1800" dirty="0" err="1">
                <a:latin typeface="Consolas"/>
                <a:cs typeface="Consolas"/>
              </a:rPr>
              <a:t>val</a:t>
            </a:r>
            <a:r>
              <a:rPr lang="en-US" sz="1800" dirty="0">
                <a:latin typeface="Consolas"/>
                <a:cs typeface="Consolas"/>
              </a:rPr>
              <a:t> </a:t>
            </a:r>
            <a:r>
              <a:rPr lang="en-US" sz="1800" dirty="0">
                <a:solidFill>
                  <a:srgbClr val="C00000"/>
                </a:solidFill>
                <a:latin typeface="Consolas"/>
                <a:cs typeface="Consolas"/>
              </a:rPr>
              <a:t>words</a:t>
            </a:r>
            <a:r>
              <a:rPr lang="en-US" sz="1800" dirty="0">
                <a:latin typeface="Consolas"/>
                <a:cs typeface="Consolas"/>
              </a:rPr>
              <a:t> = </a:t>
            </a:r>
            <a:r>
              <a:rPr lang="en-US" sz="1800" dirty="0" err="1">
                <a:latin typeface="Consolas"/>
                <a:cs typeface="Consolas"/>
              </a:rPr>
              <a:t>lines.</a:t>
            </a:r>
            <a:r>
              <a:rPr lang="en-US" sz="1800" dirty="0" err="1">
                <a:solidFill>
                  <a:srgbClr val="0070C0"/>
                </a:solidFill>
                <a:latin typeface="Consolas"/>
                <a:cs typeface="Consolas"/>
              </a:rPr>
              <a:t>window</a:t>
            </a:r>
            <a:r>
              <a:rPr lang="en-US" sz="1800" dirty="0">
                <a:latin typeface="Consolas"/>
                <a:cs typeface="Consolas"/>
              </a:rPr>
              <a:t>(</a:t>
            </a:r>
            <a:r>
              <a:rPr lang="en-US" sz="1800" dirty="0">
                <a:solidFill>
                  <a:srgbClr val="0070C0"/>
                </a:solidFill>
                <a:latin typeface="Consolas"/>
                <a:cs typeface="Consolas"/>
              </a:rPr>
              <a:t>Seconds</a:t>
            </a:r>
            <a:r>
              <a:rPr lang="en-US" sz="1800" dirty="0">
                <a:latin typeface="Consolas"/>
                <a:cs typeface="Consolas"/>
              </a:rPr>
              <a:t>(10))</a:t>
            </a:r>
          </a:p>
          <a:p>
            <a:pPr marL="0" indent="0">
              <a:buNone/>
              <a:defRPr/>
            </a:pPr>
            <a:r>
              <a:rPr lang="en-US" sz="1800" dirty="0">
                <a:latin typeface="Consolas"/>
                <a:cs typeface="Consolas"/>
              </a:rPr>
              <a:t>                 .</a:t>
            </a:r>
            <a:r>
              <a:rPr lang="en-US" sz="1800" dirty="0" err="1">
                <a:solidFill>
                  <a:srgbClr val="0070C0"/>
                </a:solidFill>
                <a:latin typeface="Consolas"/>
                <a:cs typeface="Consolas"/>
              </a:rPr>
              <a:t>flatMap</a:t>
            </a:r>
            <a:r>
              <a:rPr lang="en-US" sz="1800" dirty="0">
                <a:latin typeface="Consolas"/>
                <a:cs typeface="Consolas"/>
              </a:rPr>
              <a:t>(_.split(" "))</a:t>
            </a:r>
          </a:p>
          <a:p>
            <a:pPr marL="0" indent="0">
              <a:buNone/>
              <a:defRPr/>
            </a:pPr>
            <a:r>
              <a:rPr lang="en-US" sz="1800" dirty="0">
                <a:latin typeface="Consolas"/>
                <a:cs typeface="Consolas"/>
              </a:rPr>
              <a:t>                 .</a:t>
            </a:r>
            <a:r>
              <a:rPr lang="en-US" sz="1800" dirty="0">
                <a:solidFill>
                  <a:srgbClr val="0070C0"/>
                </a:solidFill>
                <a:latin typeface="Consolas"/>
                <a:cs typeface="Consolas"/>
              </a:rPr>
              <a:t>map</a:t>
            </a:r>
            <a:r>
              <a:rPr lang="en-US" sz="1800" dirty="0">
                <a:latin typeface="Consolas"/>
                <a:cs typeface="Consolas"/>
              </a:rPr>
              <a:t>(x =&gt; (x, 1)).</a:t>
            </a:r>
            <a:r>
              <a:rPr lang="en-US" sz="1800" dirty="0" err="1">
                <a:solidFill>
                  <a:srgbClr val="0070C0"/>
                </a:solidFill>
                <a:latin typeface="Consolas"/>
                <a:cs typeface="Consolas"/>
              </a:rPr>
              <a:t>reduceByKey</a:t>
            </a:r>
            <a:r>
              <a:rPr lang="en-US" sz="1800" dirty="0">
                <a:latin typeface="Consolas"/>
                <a:cs typeface="Consolas"/>
              </a:rPr>
              <a:t>(_ + _)</a:t>
            </a:r>
          </a:p>
          <a:p>
            <a:pPr marL="0" indent="0">
              <a:buNone/>
              <a:defRPr/>
            </a:pPr>
            <a:r>
              <a:rPr lang="en-US" sz="1800" dirty="0" err="1">
                <a:solidFill>
                  <a:srgbClr val="C00000"/>
                </a:solidFill>
                <a:latin typeface="Consolas"/>
                <a:cs typeface="Consolas"/>
              </a:rPr>
              <a:t>words</a:t>
            </a:r>
            <a:r>
              <a:rPr lang="en-US" sz="1800" dirty="0" err="1">
                <a:latin typeface="Consolas"/>
                <a:cs typeface="Consolas"/>
              </a:rPr>
              <a:t>.</a:t>
            </a:r>
            <a:r>
              <a:rPr lang="en-US" sz="1800" dirty="0" err="1">
                <a:solidFill>
                  <a:srgbClr val="0070C0"/>
                </a:solidFill>
                <a:latin typeface="Consolas"/>
                <a:cs typeface="Consolas"/>
              </a:rPr>
              <a:t>print</a:t>
            </a:r>
            <a:r>
              <a:rPr lang="en-US" sz="1800" dirty="0">
                <a:latin typeface="Consolas"/>
                <a:cs typeface="Consolas"/>
              </a:rPr>
              <a:t>()    </a:t>
            </a:r>
          </a:p>
          <a:p>
            <a:pPr marL="0" indent="0">
              <a:buNone/>
              <a:defRPr/>
            </a:pPr>
            <a:r>
              <a:rPr lang="en-US" sz="1800" dirty="0" err="1">
                <a:latin typeface="Consolas"/>
                <a:cs typeface="Consolas"/>
              </a:rPr>
              <a:t>ssc.start</a:t>
            </a:r>
            <a:r>
              <a:rPr lang="en-US" sz="1800" dirty="0">
                <a:latin typeface="Consolas"/>
                <a:cs typeface="Consolas"/>
              </a:rPr>
              <a:t>()    </a:t>
            </a:r>
          </a:p>
          <a:p>
            <a:pPr marL="0" indent="0">
              <a:buNone/>
              <a:defRPr/>
            </a:pPr>
            <a:r>
              <a:rPr lang="en-US" sz="1800" dirty="0" err="1">
                <a:latin typeface="Consolas"/>
                <a:cs typeface="Consolas"/>
              </a:rPr>
              <a:t>ssc.awaitTermination</a:t>
            </a:r>
            <a:r>
              <a:rPr lang="en-US" sz="1800" dirty="0">
                <a:latin typeface="Consolas"/>
                <a:cs typeface="Consolas"/>
              </a:rPr>
              <a:t>() </a:t>
            </a:r>
          </a:p>
        </p:txBody>
      </p:sp>
    </p:spTree>
    <p:extLst>
      <p:ext uri="{BB962C8B-B14F-4D97-AF65-F5344CB8AC3E}">
        <p14:creationId xmlns:p14="http://schemas.microsoft.com/office/powerpoint/2010/main" val="197075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Streaming</a:t>
            </a:r>
          </a:p>
        </p:txBody>
      </p:sp>
      <p:sp>
        <p:nvSpPr>
          <p:cNvPr id="3" name="Content Placeholder 2"/>
          <p:cNvSpPr>
            <a:spLocks noGrp="1"/>
          </p:cNvSpPr>
          <p:nvPr>
            <p:ph idx="1"/>
          </p:nvPr>
        </p:nvSpPr>
        <p:spPr/>
        <p:txBody>
          <a:bodyPr/>
          <a:lstStyle/>
          <a:p>
            <a:r>
              <a:rPr lang="en-US" dirty="0"/>
              <a:t>Write small code snippets that mix RDD and </a:t>
            </a:r>
            <a:r>
              <a:rPr lang="en-US" dirty="0" err="1"/>
              <a:t>Dstream</a:t>
            </a:r>
            <a:r>
              <a:rPr lang="en-US" dirty="0"/>
              <a:t> operations</a:t>
            </a:r>
          </a:p>
          <a:p>
            <a:endParaRPr lang="en-US" dirty="0"/>
          </a:p>
          <a:p>
            <a:pPr marL="320040" lvl="1" indent="0">
              <a:lnSpc>
                <a:spcPct val="130000"/>
              </a:lnSpc>
              <a:buNone/>
              <a:defRPr/>
            </a:pPr>
            <a:r>
              <a:rPr lang="en-US" sz="1800" dirty="0">
                <a:solidFill>
                  <a:srgbClr val="C61B1B"/>
                </a:solidFill>
                <a:latin typeface="Consolas"/>
                <a:cs typeface="Consolas"/>
              </a:rPr>
              <a:t> </a:t>
            </a:r>
            <a:r>
              <a:rPr lang="en-US" sz="1800" dirty="0" err="1">
                <a:solidFill>
                  <a:srgbClr val="C61B1B"/>
                </a:solidFill>
                <a:latin typeface="Consolas"/>
                <a:cs typeface="Consolas"/>
              </a:rPr>
              <a:t>tweets</a:t>
            </a:r>
            <a:r>
              <a:rPr lang="en-US" sz="1800" dirty="0" err="1">
                <a:solidFill>
                  <a:srgbClr val="000000"/>
                </a:solidFill>
                <a:latin typeface="Consolas"/>
                <a:cs typeface="Consolas"/>
              </a:rPr>
              <a:t>.</a:t>
            </a:r>
            <a:r>
              <a:rPr lang="en-US" sz="1800" dirty="0" err="1">
                <a:solidFill>
                  <a:srgbClr val="0D8BE6"/>
                </a:solidFill>
                <a:latin typeface="Consolas"/>
                <a:cs typeface="Consolas"/>
              </a:rPr>
              <a:t>transform</a:t>
            </a:r>
            <a:r>
              <a:rPr lang="en-US" sz="1800" dirty="0">
                <a:solidFill>
                  <a:srgbClr val="000000"/>
                </a:solidFill>
                <a:latin typeface="Consolas"/>
                <a:cs typeface="Consolas"/>
              </a:rPr>
              <a:t>(</a:t>
            </a:r>
            <a:r>
              <a:rPr lang="en-US" sz="1800" dirty="0" err="1">
                <a:solidFill>
                  <a:srgbClr val="000000"/>
                </a:solidFill>
                <a:latin typeface="Consolas"/>
                <a:cs typeface="Consolas"/>
              </a:rPr>
              <a:t>tweetsRDD</a:t>
            </a:r>
            <a:r>
              <a:rPr lang="en-US" sz="1800" dirty="0">
                <a:solidFill>
                  <a:srgbClr val="000000"/>
                </a:solidFill>
                <a:latin typeface="Consolas"/>
                <a:cs typeface="Consolas"/>
              </a:rPr>
              <a:t> =&gt; {		</a:t>
            </a:r>
            <a:r>
              <a:rPr lang="en-US" sz="1800" dirty="0" err="1">
                <a:solidFill>
                  <a:srgbClr val="000000"/>
                </a:solidFill>
                <a:latin typeface="Consolas"/>
                <a:cs typeface="Consolas"/>
              </a:rPr>
              <a:t>tweetsRDD.</a:t>
            </a:r>
            <a:r>
              <a:rPr lang="en-US" sz="1800" dirty="0" err="1">
                <a:solidFill>
                  <a:schemeClr val="accent1"/>
                </a:solidFill>
                <a:latin typeface="Consolas"/>
                <a:cs typeface="Consolas"/>
              </a:rPr>
              <a:t>join</a:t>
            </a:r>
            <a:r>
              <a:rPr lang="en-US" sz="1800" dirty="0">
                <a:solidFill>
                  <a:srgbClr val="000000"/>
                </a:solidFill>
                <a:latin typeface="Consolas"/>
                <a:cs typeface="Consolas"/>
              </a:rPr>
              <a:t>(</a:t>
            </a:r>
            <a:r>
              <a:rPr lang="en-US" sz="1800" dirty="0" err="1">
                <a:solidFill>
                  <a:srgbClr val="000000"/>
                </a:solidFill>
                <a:latin typeface="Consolas"/>
                <a:cs typeface="Consolas"/>
              </a:rPr>
              <a:t>spamHDFSFile</a:t>
            </a:r>
            <a:r>
              <a:rPr lang="en-US" sz="1800" dirty="0">
                <a:solidFill>
                  <a:srgbClr val="000000"/>
                </a:solidFill>
                <a:latin typeface="Consolas"/>
                <a:cs typeface="Consolas"/>
              </a:rPr>
              <a:t>).</a:t>
            </a:r>
            <a:r>
              <a:rPr lang="en-US" sz="1800" dirty="0">
                <a:solidFill>
                  <a:srgbClr val="1D86CD"/>
                </a:solidFill>
                <a:latin typeface="Consolas"/>
                <a:cs typeface="Consolas"/>
              </a:rPr>
              <a:t>filter</a:t>
            </a:r>
            <a:r>
              <a:rPr lang="en-US" sz="1800" dirty="0">
                <a:solidFill>
                  <a:srgbClr val="000000"/>
                </a:solidFill>
                <a:latin typeface="Consolas"/>
                <a:cs typeface="Consolas"/>
              </a:rPr>
              <a:t>(...)</a:t>
            </a:r>
          </a:p>
          <a:p>
            <a:pPr marL="320040" lvl="1" indent="0">
              <a:lnSpc>
                <a:spcPct val="130000"/>
              </a:lnSpc>
              <a:buNone/>
              <a:defRPr/>
            </a:pPr>
            <a:r>
              <a:rPr lang="en-US" sz="1800" dirty="0">
                <a:solidFill>
                  <a:srgbClr val="000000"/>
                </a:solidFill>
                <a:latin typeface="Consolas"/>
                <a:cs typeface="Consolas"/>
              </a:rPr>
              <a:t> })</a:t>
            </a:r>
          </a:p>
          <a:p>
            <a:endParaRPr lang="en-US" dirty="0"/>
          </a:p>
        </p:txBody>
      </p:sp>
      <p:sp>
        <p:nvSpPr>
          <p:cNvPr id="4" name="Slide Number Placeholder 3"/>
          <p:cNvSpPr>
            <a:spLocks noGrp="1"/>
          </p:cNvSpPr>
          <p:nvPr>
            <p:ph type="sldNum" sz="quarter" idx="12"/>
          </p:nvPr>
        </p:nvSpPr>
        <p:spPr/>
        <p:txBody>
          <a:bodyPr/>
          <a:lstStyle/>
          <a:p>
            <a:fld id="{35B54189-C436-47D0-AC37-8484B13A8E13}" type="slidenum">
              <a:rPr lang="en-US" smtClean="0"/>
              <a:pPr/>
              <a:t>27</a:t>
            </a:fld>
            <a:endParaRPr lang="en-US"/>
          </a:p>
        </p:txBody>
      </p:sp>
      <p:grpSp>
        <p:nvGrpSpPr>
          <p:cNvPr id="5" name="Group 4"/>
          <p:cNvGrpSpPr/>
          <p:nvPr/>
        </p:nvGrpSpPr>
        <p:grpSpPr>
          <a:xfrm>
            <a:off x="6948264" y="4653136"/>
            <a:ext cx="2195736" cy="2204864"/>
            <a:chOff x="6948264" y="4653136"/>
            <a:chExt cx="2195736" cy="2204864"/>
          </a:xfrm>
        </p:grpSpPr>
        <p:sp>
          <p:nvSpPr>
            <p:cNvPr id="6" name="Right Triangle 5"/>
            <p:cNvSpPr/>
            <p:nvPr/>
          </p:nvSpPr>
          <p:spPr>
            <a:xfrm rot="16200000">
              <a:off x="6943700" y="4657700"/>
              <a:ext cx="2204864" cy="2195736"/>
            </a:xfrm>
            <a:prstGeom prst="r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n w="0"/>
                <a:solidFill>
                  <a:schemeClr val="accent1"/>
                </a:solidFill>
                <a:effectLst>
                  <a:outerShdw blurRad="38100" dist="25400" dir="5400000" algn="ctr" rotWithShape="0">
                    <a:srgbClr val="6E747A">
                      <a:alpha val="43000"/>
                    </a:srgbClr>
                  </a:outerShdw>
                </a:effectLst>
              </a:endParaRPr>
            </a:p>
          </p:txBody>
        </p:sp>
        <p:sp>
          <p:nvSpPr>
            <p:cNvPr id="7" name="TextBox 6"/>
            <p:cNvSpPr txBox="1"/>
            <p:nvPr/>
          </p:nvSpPr>
          <p:spPr>
            <a:xfrm rot="18916022">
              <a:off x="7643541" y="5617281"/>
              <a:ext cx="1495410" cy="954107"/>
            </a:xfrm>
            <a:prstGeom prst="rect">
              <a:avLst/>
            </a:prstGeom>
            <a:noFill/>
          </p:spPr>
          <p:txBody>
            <a:bodyPr wrap="none" rtlCol="0">
              <a:spAutoFit/>
            </a:bodyPr>
            <a:lstStyle/>
            <a:p>
              <a:pPr algn="ctr"/>
              <a:r>
                <a:rPr lang="en-US" sz="2800" dirty="0"/>
                <a:t>Sample</a:t>
              </a:r>
            </a:p>
            <a:p>
              <a:pPr algn="ctr"/>
              <a:r>
                <a:rPr lang="en-US" sz="2800" dirty="0"/>
                <a:t>exercises</a:t>
              </a:r>
            </a:p>
          </p:txBody>
        </p:sp>
      </p:grpSp>
      <p:sp>
        <p:nvSpPr>
          <p:cNvPr id="9" name="TextBox 8"/>
          <p:cNvSpPr txBox="1"/>
          <p:nvPr/>
        </p:nvSpPr>
        <p:spPr>
          <a:xfrm>
            <a:off x="4211960" y="2257872"/>
            <a:ext cx="1584176" cy="461665"/>
          </a:xfrm>
          <a:prstGeom prst="rect">
            <a:avLst/>
          </a:prstGeom>
          <a:noFill/>
        </p:spPr>
        <p:txBody>
          <a:bodyPr wrap="square" rtlCol="0">
            <a:spAutoFit/>
          </a:bodyPr>
          <a:lstStyle/>
          <a:p>
            <a:r>
              <a:rPr lang="en-US" dirty="0"/>
              <a:t>A </a:t>
            </a:r>
            <a:r>
              <a:rPr lang="en-US" dirty="0" err="1"/>
              <a:t>DStream</a:t>
            </a:r>
            <a:endParaRPr lang="en-US" dirty="0"/>
          </a:p>
        </p:txBody>
      </p:sp>
      <p:cxnSp>
        <p:nvCxnSpPr>
          <p:cNvPr id="11" name="Straight Arrow Connector 10"/>
          <p:cNvCxnSpPr/>
          <p:nvPr/>
        </p:nvCxnSpPr>
        <p:spPr>
          <a:xfrm flipH="1">
            <a:off x="3779912" y="2564904"/>
            <a:ext cx="432048" cy="36004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58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Instructions for the exam</a:t>
            </a:r>
          </a:p>
        </p:txBody>
      </p:sp>
      <p:sp>
        <p:nvSpPr>
          <p:cNvPr id="3" name="Content Placeholder 2"/>
          <p:cNvSpPr>
            <a:spLocks noGrp="1"/>
          </p:cNvSpPr>
          <p:nvPr>
            <p:ph idx="1"/>
          </p:nvPr>
        </p:nvSpPr>
        <p:spPr>
          <a:xfrm>
            <a:off x="251520" y="1219200"/>
            <a:ext cx="8640960" cy="4906963"/>
          </a:xfrm>
        </p:spPr>
        <p:txBody>
          <a:bodyPr/>
          <a:lstStyle/>
          <a:p>
            <a:r>
              <a:rPr lang="en-US" sz="2800" dirty="0"/>
              <a:t>Exam material</a:t>
            </a:r>
          </a:p>
          <a:p>
            <a:pPr lvl="1"/>
            <a:r>
              <a:rPr lang="en-US" sz="2800" dirty="0"/>
              <a:t>Slides, exercise sessions, assignments, reading list, book </a:t>
            </a:r>
          </a:p>
          <a:p>
            <a:pPr lvl="1"/>
            <a:r>
              <a:rPr lang="en-US" sz="2800" dirty="0"/>
              <a:t>Have a look at the exercises in the book for extra practice! </a:t>
            </a:r>
          </a:p>
          <a:p>
            <a:pPr lvl="1"/>
            <a:r>
              <a:rPr lang="en-US" sz="2800" dirty="0"/>
              <a:t>In-class discussions &amp; examples</a:t>
            </a:r>
          </a:p>
          <a:p>
            <a:pPr lvl="1"/>
            <a:r>
              <a:rPr lang="en-US" sz="2800" dirty="0"/>
              <a:t>All weeks included (also before midterm)</a:t>
            </a:r>
          </a:p>
        </p:txBody>
      </p:sp>
      <p:sp>
        <p:nvSpPr>
          <p:cNvPr id="4" name="Slide Number Placeholder 3"/>
          <p:cNvSpPr>
            <a:spLocks noGrp="1"/>
          </p:cNvSpPr>
          <p:nvPr>
            <p:ph type="sldNum" sz="quarter" idx="12"/>
          </p:nvPr>
        </p:nvSpPr>
        <p:spPr/>
        <p:txBody>
          <a:bodyPr/>
          <a:lstStyle/>
          <a:p>
            <a:fld id="{35B54189-C436-47D0-AC37-8484B13A8E13}" type="slidenum">
              <a:rPr lang="en-US" smtClean="0"/>
              <a:pPr/>
              <a:t>3</a:t>
            </a:fld>
            <a:endParaRPr lang="en-US"/>
          </a:p>
        </p:txBody>
      </p:sp>
    </p:spTree>
    <p:extLst>
      <p:ext uri="{BB962C8B-B14F-4D97-AF65-F5344CB8AC3E}">
        <p14:creationId xmlns:p14="http://schemas.microsoft.com/office/powerpoint/2010/main" val="288458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Instructions for the exam</a:t>
            </a:r>
          </a:p>
        </p:txBody>
      </p:sp>
      <p:sp>
        <p:nvSpPr>
          <p:cNvPr id="3" name="Content Placeholder 2"/>
          <p:cNvSpPr>
            <a:spLocks noGrp="1"/>
          </p:cNvSpPr>
          <p:nvPr>
            <p:ph idx="1"/>
          </p:nvPr>
        </p:nvSpPr>
        <p:spPr>
          <a:xfrm>
            <a:off x="251520" y="1219200"/>
            <a:ext cx="8640960" cy="4906963"/>
          </a:xfrm>
        </p:spPr>
        <p:txBody>
          <a:bodyPr/>
          <a:lstStyle/>
          <a:p>
            <a:r>
              <a:rPr lang="en-US" sz="2800" dirty="0"/>
              <a:t>Types of questions (non-exhaustive list!)</a:t>
            </a:r>
          </a:p>
          <a:p>
            <a:pPr lvl="1"/>
            <a:r>
              <a:rPr lang="en-US" sz="2800" dirty="0"/>
              <a:t>Examine understanding of concepts and ability to apply them, how to solve a particular problem, compare different solutions, criticize solutions, write code (also Spark code), simulate execution of an algorithm, </a:t>
            </a:r>
            <a:r>
              <a:rPr lang="mr-IN" sz="2800" dirty="0"/>
              <a:t>…</a:t>
            </a:r>
            <a:endParaRPr lang="en-US" sz="2800" dirty="0"/>
          </a:p>
          <a:p>
            <a:r>
              <a:rPr lang="en-US" sz="2800" dirty="0"/>
              <a:t>Both theory questions and exercises</a:t>
            </a:r>
          </a:p>
          <a:p>
            <a:r>
              <a:rPr lang="en-US" sz="2800" dirty="0"/>
              <a:t>Now that we have covered all the material, we can have more exercises (also exercises combining different topics) </a:t>
            </a:r>
            <a:r>
              <a:rPr lang="en-US" sz="2800" dirty="0">
                <a:sym typeface="Wingdings" panose="05000000000000000000" pitchFamily="2" charset="2"/>
              </a:rPr>
              <a:t> </a:t>
            </a:r>
            <a:endParaRPr lang="en-US" sz="2800" dirty="0"/>
          </a:p>
        </p:txBody>
      </p:sp>
      <p:sp>
        <p:nvSpPr>
          <p:cNvPr id="4" name="Slide Number Placeholder 3"/>
          <p:cNvSpPr>
            <a:spLocks noGrp="1"/>
          </p:cNvSpPr>
          <p:nvPr>
            <p:ph type="sldNum" sz="quarter" idx="12"/>
          </p:nvPr>
        </p:nvSpPr>
        <p:spPr/>
        <p:txBody>
          <a:bodyPr/>
          <a:lstStyle/>
          <a:p>
            <a:fld id="{35B54189-C436-47D0-AC37-8484B13A8E13}" type="slidenum">
              <a:rPr lang="en-US" smtClean="0"/>
              <a:pPr/>
              <a:t>4</a:t>
            </a:fld>
            <a:endParaRPr lang="en-US"/>
          </a:p>
        </p:txBody>
      </p:sp>
    </p:spTree>
    <p:extLst>
      <p:ext uri="{BB962C8B-B14F-4D97-AF65-F5344CB8AC3E}">
        <p14:creationId xmlns:p14="http://schemas.microsoft.com/office/powerpoint/2010/main" val="1548658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Instructions for the exam</a:t>
            </a:r>
          </a:p>
        </p:txBody>
      </p:sp>
      <p:sp>
        <p:nvSpPr>
          <p:cNvPr id="3" name="Content Placeholder 2"/>
          <p:cNvSpPr>
            <a:spLocks noGrp="1"/>
          </p:cNvSpPr>
          <p:nvPr>
            <p:ph idx="1"/>
          </p:nvPr>
        </p:nvSpPr>
        <p:spPr>
          <a:xfrm>
            <a:off x="457200" y="1219200"/>
            <a:ext cx="8229600" cy="5502275"/>
          </a:xfrm>
        </p:spPr>
        <p:txBody>
          <a:bodyPr/>
          <a:lstStyle/>
          <a:p>
            <a:r>
              <a:rPr lang="en-US" sz="2800" dirty="0"/>
              <a:t>Don’t leave early if you have unanswered questions</a:t>
            </a:r>
          </a:p>
          <a:p>
            <a:pPr lvl="1"/>
            <a:r>
              <a:rPr lang="en-US" sz="2800" dirty="0"/>
              <a:t>If you have time, always try to answer -- even if you are unsure of the answers</a:t>
            </a:r>
          </a:p>
          <a:p>
            <a:endParaRPr lang="en-US" sz="2800" dirty="0"/>
          </a:p>
          <a:p>
            <a:r>
              <a:rPr lang="en-US" sz="2800" dirty="0"/>
              <a:t>Spend 2-3 minutes at the beginning to go over the paper, and to prioritize</a:t>
            </a:r>
          </a:p>
          <a:p>
            <a:endParaRPr lang="en-US" sz="2800" dirty="0"/>
          </a:p>
          <a:p>
            <a:r>
              <a:rPr lang="en-US" sz="2800" dirty="0"/>
              <a:t>Today: discuss a few </a:t>
            </a:r>
            <a:r>
              <a:rPr lang="en-US" sz="2800" b="1" dirty="0"/>
              <a:t>sample</a:t>
            </a:r>
            <a:r>
              <a:rPr lang="en-US" sz="2800" dirty="0"/>
              <a:t> questions</a:t>
            </a:r>
          </a:p>
        </p:txBody>
      </p:sp>
      <p:sp>
        <p:nvSpPr>
          <p:cNvPr id="4" name="Slide Number Placeholder 3"/>
          <p:cNvSpPr>
            <a:spLocks noGrp="1"/>
          </p:cNvSpPr>
          <p:nvPr>
            <p:ph type="sldNum" sz="quarter" idx="12"/>
          </p:nvPr>
        </p:nvSpPr>
        <p:spPr/>
        <p:txBody>
          <a:bodyPr/>
          <a:lstStyle/>
          <a:p>
            <a:fld id="{35B54189-C436-47D0-AC37-8484B13A8E13}" type="slidenum">
              <a:rPr lang="en-US" smtClean="0"/>
              <a:pPr/>
              <a:t>5</a:t>
            </a:fld>
            <a:endParaRPr lang="en-US"/>
          </a:p>
        </p:txBody>
      </p:sp>
    </p:spTree>
    <p:extLst>
      <p:ext uri="{BB962C8B-B14F-4D97-AF65-F5344CB8AC3E}">
        <p14:creationId xmlns:p14="http://schemas.microsoft.com/office/powerpoint/2010/main" val="1056712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404664"/>
            <a:ext cx="8884096" cy="6453336"/>
          </a:xfrm>
        </p:spPr>
        <p:txBody>
          <a:bodyPr/>
          <a:lstStyle/>
          <a:p>
            <a:pPr marL="0" indent="0">
              <a:buNone/>
            </a:pPr>
            <a:r>
              <a:rPr lang="en-US" sz="2400" b="1" u="sng" dirty="0"/>
              <a:t>Examples for grading code</a:t>
            </a:r>
          </a:p>
          <a:p>
            <a:r>
              <a:rPr lang="en-US" sz="2400" dirty="0"/>
              <a:t>No or very small penalty</a:t>
            </a:r>
          </a:p>
          <a:p>
            <a:pPr lvl="1"/>
            <a:r>
              <a:rPr lang="en-US" dirty="0"/>
              <a:t>Small syntax errors, e.g., </a:t>
            </a:r>
            <a:r>
              <a:rPr lang="en-US" dirty="0" err="1"/>
              <a:t>mapPartition</a:t>
            </a:r>
            <a:r>
              <a:rPr lang="en-US" dirty="0"/>
              <a:t> instead of </a:t>
            </a:r>
            <a:r>
              <a:rPr lang="en-US" dirty="0" err="1"/>
              <a:t>mapPartitions</a:t>
            </a:r>
            <a:endParaRPr lang="en-US" dirty="0"/>
          </a:p>
          <a:p>
            <a:pPr lvl="1"/>
            <a:r>
              <a:rPr lang="en-US" dirty="0"/>
              <a:t>Forgetting a parameter </a:t>
            </a:r>
            <a:r>
              <a:rPr lang="en-US" b="1" dirty="0"/>
              <a:t>that is not important</a:t>
            </a:r>
          </a:p>
          <a:p>
            <a:r>
              <a:rPr lang="en-US" sz="2400" dirty="0"/>
              <a:t>It depends</a:t>
            </a:r>
          </a:p>
          <a:p>
            <a:pPr lvl="1"/>
            <a:r>
              <a:rPr lang="en-US" dirty="0"/>
              <a:t>Wrong (order of) parameters: is this dubious? Does it affect performance?</a:t>
            </a:r>
          </a:p>
          <a:p>
            <a:r>
              <a:rPr lang="en-US" sz="2400" dirty="0"/>
              <a:t>Serious penalty</a:t>
            </a:r>
          </a:p>
          <a:p>
            <a:pPr lvl="1"/>
            <a:r>
              <a:rPr lang="en-US" dirty="0"/>
              <a:t>Basic principles, e.g.,  difference between data frames and RDDs</a:t>
            </a:r>
          </a:p>
          <a:p>
            <a:pPr lvl="1"/>
            <a:r>
              <a:rPr lang="en-US" dirty="0"/>
              <a:t>Use of the wrong function (reduce vs </a:t>
            </a:r>
            <a:r>
              <a:rPr lang="en-US" dirty="0" err="1"/>
              <a:t>reduceByKey</a:t>
            </a:r>
            <a:r>
              <a:rPr lang="en-US" dirty="0"/>
              <a:t>)</a:t>
            </a:r>
          </a:p>
          <a:p>
            <a:pPr lvl="1"/>
            <a:r>
              <a:rPr lang="en-US" dirty="0"/>
              <a:t>Code that does not adhere to instructions concerning optimizations</a:t>
            </a:r>
          </a:p>
          <a:p>
            <a:r>
              <a:rPr lang="en-US" sz="2400" dirty="0"/>
              <a:t>In general: main idea and understanding of basic concepts </a:t>
            </a:r>
            <a:r>
              <a:rPr lang="en-US" sz="2400" b="1" dirty="0"/>
              <a:t>need to be visible in the code</a:t>
            </a:r>
          </a:p>
        </p:txBody>
      </p:sp>
    </p:spTree>
    <p:extLst>
      <p:ext uri="{BB962C8B-B14F-4D97-AF65-F5344CB8AC3E}">
        <p14:creationId xmlns:p14="http://schemas.microsoft.com/office/powerpoint/2010/main" val="1597828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Column stores</a:t>
            </a:r>
          </a:p>
        </p:txBody>
      </p:sp>
      <p:sp>
        <p:nvSpPr>
          <p:cNvPr id="3" name="Content Placeholder 2"/>
          <p:cNvSpPr>
            <a:spLocks noGrp="1"/>
          </p:cNvSpPr>
          <p:nvPr>
            <p:ph idx="1"/>
          </p:nvPr>
        </p:nvSpPr>
        <p:spPr/>
        <p:txBody>
          <a:bodyPr/>
          <a:lstStyle/>
          <a:p>
            <a:pPr marL="342900" lvl="1" indent="-342900">
              <a:buFontTx/>
              <a:buChar char="•"/>
            </a:pPr>
            <a:r>
              <a:rPr lang="en-US" sz="3200" dirty="0"/>
              <a:t>Column store internals</a:t>
            </a:r>
          </a:p>
          <a:p>
            <a:pPr lvl="1"/>
            <a:r>
              <a:rPr lang="en-US" sz="2800" dirty="0"/>
              <a:t>Storage</a:t>
            </a:r>
          </a:p>
          <a:p>
            <a:pPr lvl="1"/>
            <a:r>
              <a:rPr lang="en-US" sz="2800" dirty="0"/>
              <a:t>Writes</a:t>
            </a:r>
          </a:p>
          <a:p>
            <a:pPr lvl="1"/>
            <a:r>
              <a:rPr lang="en-US" sz="2800" dirty="0"/>
              <a:t>Query execution</a:t>
            </a:r>
          </a:p>
          <a:p>
            <a:pPr lvl="2"/>
            <a:r>
              <a:rPr lang="en-US" sz="2800" dirty="0"/>
              <a:t>Joins </a:t>
            </a:r>
          </a:p>
          <a:p>
            <a:pPr lvl="2"/>
            <a:r>
              <a:rPr lang="en-US" sz="2800" dirty="0"/>
              <a:t>Aggregates</a:t>
            </a:r>
          </a:p>
          <a:p>
            <a:r>
              <a:rPr lang="en-US" dirty="0"/>
              <a:t>Optimizations</a:t>
            </a:r>
          </a:p>
          <a:p>
            <a:r>
              <a:rPr lang="en-US" dirty="0"/>
              <a:t>Column stores Vs row stores, hybrid stores</a:t>
            </a:r>
          </a:p>
          <a:p>
            <a:pPr lvl="1"/>
            <a:endParaRPr lang="en-US" dirty="0"/>
          </a:p>
        </p:txBody>
      </p:sp>
      <p:sp>
        <p:nvSpPr>
          <p:cNvPr id="4" name="Slide Number Placeholder 3"/>
          <p:cNvSpPr>
            <a:spLocks noGrp="1"/>
          </p:cNvSpPr>
          <p:nvPr>
            <p:ph type="sldNum" sz="quarter" idx="12"/>
          </p:nvPr>
        </p:nvSpPr>
        <p:spPr/>
        <p:txBody>
          <a:bodyPr/>
          <a:lstStyle/>
          <a:p>
            <a:fld id="{35B54189-C436-47D0-AC37-8484B13A8E13}" type="slidenum">
              <a:rPr lang="en-US" smtClean="0"/>
              <a:pPr/>
              <a:t>7</a:t>
            </a:fld>
            <a:endParaRPr lang="en-US"/>
          </a:p>
        </p:txBody>
      </p:sp>
    </p:spTree>
    <p:extLst>
      <p:ext uri="{BB962C8B-B14F-4D97-AF65-F5344CB8AC3E}">
        <p14:creationId xmlns:p14="http://schemas.microsoft.com/office/powerpoint/2010/main" val="156899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Column stores</a:t>
            </a:r>
          </a:p>
        </p:txBody>
      </p:sp>
      <p:sp>
        <p:nvSpPr>
          <p:cNvPr id="3" name="Content Placeholder 2"/>
          <p:cNvSpPr>
            <a:spLocks noGrp="1"/>
          </p:cNvSpPr>
          <p:nvPr>
            <p:ph idx="1"/>
          </p:nvPr>
        </p:nvSpPr>
        <p:spPr/>
        <p:txBody>
          <a:bodyPr/>
          <a:lstStyle/>
          <a:p>
            <a:r>
              <a:rPr lang="en-US" dirty="0"/>
              <a:t>+/- of column stores compared to row stores.</a:t>
            </a:r>
          </a:p>
          <a:p>
            <a:endParaRPr lang="en-US" dirty="0"/>
          </a:p>
          <a:p>
            <a:r>
              <a:rPr lang="en-US" dirty="0"/>
              <a:t>Which representation is preferred for a given query workload?</a:t>
            </a:r>
          </a:p>
          <a:p>
            <a:pPr lvl="1"/>
            <a:r>
              <a:rPr lang="en-US" sz="2800" dirty="0"/>
              <a:t>Row stores, column stores, hybrid stores?</a:t>
            </a:r>
          </a:p>
          <a:p>
            <a:pPr lvl="1"/>
            <a:r>
              <a:rPr lang="en-US" sz="2800" dirty="0"/>
              <a:t>Redundant representations</a:t>
            </a:r>
          </a:p>
          <a:p>
            <a:endParaRPr lang="en-US" dirty="0"/>
          </a:p>
          <a:p>
            <a:r>
              <a:rPr lang="en-US" dirty="0"/>
              <a:t>How are updates handled? Why </a:t>
            </a:r>
            <a:br>
              <a:rPr lang="en-US" dirty="0"/>
            </a:br>
            <a:r>
              <a:rPr lang="en-US" dirty="0"/>
              <a:t>do we need write-optimized storage? </a:t>
            </a:r>
          </a:p>
        </p:txBody>
      </p:sp>
      <p:sp>
        <p:nvSpPr>
          <p:cNvPr id="4" name="Slide Number Placeholder 3"/>
          <p:cNvSpPr>
            <a:spLocks noGrp="1"/>
          </p:cNvSpPr>
          <p:nvPr>
            <p:ph type="sldNum" sz="quarter" idx="12"/>
          </p:nvPr>
        </p:nvSpPr>
        <p:spPr/>
        <p:txBody>
          <a:bodyPr/>
          <a:lstStyle/>
          <a:p>
            <a:fld id="{35B54189-C436-47D0-AC37-8484B13A8E13}" type="slidenum">
              <a:rPr lang="en-US" smtClean="0"/>
              <a:pPr/>
              <a:t>8</a:t>
            </a:fld>
            <a:endParaRPr lang="en-US"/>
          </a:p>
        </p:txBody>
      </p:sp>
      <p:grpSp>
        <p:nvGrpSpPr>
          <p:cNvPr id="5" name="Group 4"/>
          <p:cNvGrpSpPr/>
          <p:nvPr/>
        </p:nvGrpSpPr>
        <p:grpSpPr>
          <a:xfrm>
            <a:off x="6948264" y="4653136"/>
            <a:ext cx="2195736" cy="2204864"/>
            <a:chOff x="6948264" y="4653136"/>
            <a:chExt cx="2195736" cy="2204864"/>
          </a:xfrm>
        </p:grpSpPr>
        <p:sp>
          <p:nvSpPr>
            <p:cNvPr id="6" name="Right Triangle 5"/>
            <p:cNvSpPr/>
            <p:nvPr/>
          </p:nvSpPr>
          <p:spPr>
            <a:xfrm rot="16200000">
              <a:off x="6943700" y="4657700"/>
              <a:ext cx="2204864" cy="2195736"/>
            </a:xfrm>
            <a:prstGeom prst="r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n w="0"/>
                <a:solidFill>
                  <a:schemeClr val="accent1"/>
                </a:solidFill>
                <a:effectLst>
                  <a:outerShdw blurRad="38100" dist="25400" dir="5400000" algn="ctr" rotWithShape="0">
                    <a:srgbClr val="6E747A">
                      <a:alpha val="43000"/>
                    </a:srgbClr>
                  </a:outerShdw>
                </a:effectLst>
              </a:endParaRPr>
            </a:p>
          </p:txBody>
        </p:sp>
        <p:sp>
          <p:nvSpPr>
            <p:cNvPr id="7" name="TextBox 6"/>
            <p:cNvSpPr txBox="1"/>
            <p:nvPr/>
          </p:nvSpPr>
          <p:spPr>
            <a:xfrm rot="18916022">
              <a:off x="7643541" y="5617281"/>
              <a:ext cx="1495410" cy="954107"/>
            </a:xfrm>
            <a:prstGeom prst="rect">
              <a:avLst/>
            </a:prstGeom>
            <a:noFill/>
          </p:spPr>
          <p:txBody>
            <a:bodyPr wrap="none" rtlCol="0">
              <a:spAutoFit/>
            </a:bodyPr>
            <a:lstStyle/>
            <a:p>
              <a:pPr algn="ctr"/>
              <a:r>
                <a:rPr lang="en-US" sz="2800" dirty="0"/>
                <a:t>Sample</a:t>
              </a:r>
            </a:p>
            <a:p>
              <a:pPr algn="ctr"/>
              <a:r>
                <a:rPr lang="en-US" sz="2800" dirty="0"/>
                <a:t>exercises</a:t>
              </a:r>
            </a:p>
          </p:txBody>
        </p:sp>
      </p:grpSp>
    </p:spTree>
    <p:extLst>
      <p:ext uri="{BB962C8B-B14F-4D97-AF65-F5344CB8AC3E}">
        <p14:creationId xmlns:p14="http://schemas.microsoft.com/office/powerpoint/2010/main" val="1950424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warehouses/Decision support</a:t>
            </a:r>
          </a:p>
        </p:txBody>
      </p:sp>
      <p:sp>
        <p:nvSpPr>
          <p:cNvPr id="3" name="Content Placeholder 2"/>
          <p:cNvSpPr>
            <a:spLocks noGrp="1"/>
          </p:cNvSpPr>
          <p:nvPr>
            <p:ph idx="1"/>
          </p:nvPr>
        </p:nvSpPr>
        <p:spPr/>
        <p:txBody>
          <a:bodyPr/>
          <a:lstStyle/>
          <a:p>
            <a:endParaRPr lang="en-US" dirty="0"/>
          </a:p>
          <a:p>
            <a:r>
              <a:rPr lang="en-US" dirty="0"/>
              <a:t>Data warehouses</a:t>
            </a:r>
          </a:p>
          <a:p>
            <a:r>
              <a:rPr lang="en-US" dirty="0"/>
              <a:t>On-line analytical processing (OLAP)</a:t>
            </a:r>
          </a:p>
          <a:p>
            <a:r>
              <a:rPr lang="en-US" dirty="0"/>
              <a:t>Views</a:t>
            </a:r>
          </a:p>
        </p:txBody>
      </p:sp>
      <p:sp>
        <p:nvSpPr>
          <p:cNvPr id="4" name="Slide Number Placeholder 3"/>
          <p:cNvSpPr>
            <a:spLocks noGrp="1"/>
          </p:cNvSpPr>
          <p:nvPr>
            <p:ph type="sldNum" sz="quarter" idx="12"/>
          </p:nvPr>
        </p:nvSpPr>
        <p:spPr/>
        <p:txBody>
          <a:bodyPr/>
          <a:lstStyle/>
          <a:p>
            <a:fld id="{35B54189-C436-47D0-AC37-8484B13A8E13}" type="slidenum">
              <a:rPr lang="en-US" smtClean="0"/>
              <a:pPr/>
              <a:t>9</a:t>
            </a:fld>
            <a:endParaRPr lang="en-US"/>
          </a:p>
        </p:txBody>
      </p:sp>
    </p:spTree>
    <p:extLst>
      <p:ext uri="{BB962C8B-B14F-4D97-AF65-F5344CB8AC3E}">
        <p14:creationId xmlns:p14="http://schemas.microsoft.com/office/powerpoint/2010/main" val="907682162"/>
      </p:ext>
    </p:extLst>
  </p:cSld>
  <p:clrMapOvr>
    <a:masterClrMapping/>
  </p:clrMapOvr>
</p:sld>
</file>

<file path=ppt/theme/theme1.xml><?xml version="1.0" encoding="utf-8"?>
<a:theme xmlns:a="http://schemas.openxmlformats.org/drawingml/2006/main" name="original-dias-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Calibri"/>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30698</TotalTime>
  <Words>1593</Words>
  <Application>Microsoft Office PowerPoint</Application>
  <PresentationFormat>On-screen Show (4:3)</PresentationFormat>
  <Paragraphs>335</Paragraphs>
  <Slides>27</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Consolas</vt:lpstr>
      <vt:lpstr>Courier New</vt:lpstr>
      <vt:lpstr>Wingdings</vt:lpstr>
      <vt:lpstr>original-dias-template</vt:lpstr>
      <vt:lpstr>CS422 Database systems</vt:lpstr>
      <vt:lpstr>Instructions for the exam</vt:lpstr>
      <vt:lpstr>Instructions for the exam</vt:lpstr>
      <vt:lpstr>Instructions for the exam</vt:lpstr>
      <vt:lpstr>Instructions for the exam</vt:lpstr>
      <vt:lpstr>PowerPoint Presentation</vt:lpstr>
      <vt:lpstr>Column stores</vt:lpstr>
      <vt:lpstr>Column stores</vt:lpstr>
      <vt:lpstr>Data warehouses/Decision support</vt:lpstr>
      <vt:lpstr>Data warehouses/Decision support</vt:lpstr>
      <vt:lpstr>Transactions</vt:lpstr>
      <vt:lpstr>Transactions</vt:lpstr>
      <vt:lpstr>Transactions</vt:lpstr>
      <vt:lpstr>Example for nested transactions</vt:lpstr>
      <vt:lpstr>Distributed Deadlock Detection</vt:lpstr>
      <vt:lpstr>Parallel &amp; distributed databases</vt:lpstr>
      <vt:lpstr>Big data infrastructures</vt:lpstr>
      <vt:lpstr>Big data infrastructures</vt:lpstr>
      <vt:lpstr>Big data infrastructures</vt:lpstr>
      <vt:lpstr>Big data infrastructures</vt:lpstr>
      <vt:lpstr>Big data infrastructures</vt:lpstr>
      <vt:lpstr>Big Data infrastructures</vt:lpstr>
      <vt:lpstr>Big Data systems</vt:lpstr>
      <vt:lpstr>Spark &amp; Spark SQL</vt:lpstr>
      <vt:lpstr>BlinkDB</vt:lpstr>
      <vt:lpstr>Spark Streaming</vt:lpstr>
      <vt:lpstr>Spark Streaming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QPipe and CJOIN</dc:title>
  <dc:creator>kingherc</dc:creator>
  <cp:lastModifiedBy>Matt</cp:lastModifiedBy>
  <cp:revision>4010</cp:revision>
  <cp:lastPrinted>2017-05-23T11:00:35Z</cp:lastPrinted>
  <dcterms:created xsi:type="dcterms:W3CDTF">2011-11-21T20:18:23Z</dcterms:created>
  <dcterms:modified xsi:type="dcterms:W3CDTF">2019-05-21T16:14:48Z</dcterms:modified>
</cp:coreProperties>
</file>