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58" r:id="rId2"/>
    <p:sldId id="450" r:id="rId3"/>
    <p:sldId id="452" r:id="rId4"/>
    <p:sldId id="453" r:id="rId5"/>
    <p:sldId id="456" r:id="rId6"/>
    <p:sldId id="455" r:id="rId7"/>
    <p:sldId id="482" r:id="rId8"/>
    <p:sldId id="458" r:id="rId9"/>
    <p:sldId id="457" r:id="rId10"/>
    <p:sldId id="460" r:id="rId11"/>
    <p:sldId id="461" r:id="rId12"/>
    <p:sldId id="462" r:id="rId13"/>
    <p:sldId id="463" r:id="rId14"/>
    <p:sldId id="471" r:id="rId15"/>
    <p:sldId id="473" r:id="rId16"/>
    <p:sldId id="474" r:id="rId17"/>
    <p:sldId id="475" r:id="rId18"/>
    <p:sldId id="476" r:id="rId19"/>
    <p:sldId id="477" r:id="rId20"/>
    <p:sldId id="478" r:id="rId21"/>
    <p:sldId id="506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17" r:id="rId31"/>
    <p:sldId id="541" r:id="rId32"/>
    <p:sldId id="542" r:id="rId33"/>
    <p:sldId id="543" r:id="rId34"/>
    <p:sldId id="544" r:id="rId35"/>
    <p:sldId id="545" r:id="rId36"/>
    <p:sldId id="546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39" r:id="rId51"/>
    <p:sldId id="540" r:id="rId52"/>
    <p:sldId id="518" r:id="rId53"/>
    <p:sldId id="519" r:id="rId54"/>
    <p:sldId id="525" r:id="rId55"/>
    <p:sldId id="516" r:id="rId56"/>
    <p:sldId id="432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A50021"/>
    <a:srgbClr val="FFFF99"/>
    <a:srgbClr val="46AAC8"/>
    <a:srgbClr val="00CCFF"/>
    <a:srgbClr val="DBF63C"/>
    <a:srgbClr val="86F6B3"/>
    <a:srgbClr val="FFFFCC"/>
    <a:srgbClr val="000000"/>
    <a:srgbClr val="B9F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80085" autoAdjust="0"/>
  </p:normalViewPr>
  <p:slideViewPr>
    <p:cSldViewPr>
      <p:cViewPr varScale="1">
        <p:scale>
          <a:sx n="130" d="100"/>
          <a:sy n="130" d="100"/>
        </p:scale>
        <p:origin x="27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56" y="-10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727" y="1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0920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727" y="9720920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4D8950D-FA54-4B60-A177-B9B35B717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727" y="1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5175"/>
            <a:ext cx="512127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2101"/>
            <a:ext cx="5679440" cy="460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920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727" y="9720920"/>
            <a:ext cx="3076917" cy="5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A2B018A-536A-4E95-B27E-3171BA8DA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199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2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57E8FE47-A46E-4C85-89DC-91143F66D87B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23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13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7681C8BD-2AE4-404C-835B-5FCB0B8CD9F8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24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76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87422908-8009-4138-91C3-B7521E6A65D3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25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 (</a:t>
            </a:r>
            <a:r>
              <a:rPr lang="en-US" i="1" dirty="0"/>
              <a:t>Write-Ahead Log </a:t>
            </a:r>
            <a:r>
              <a:rPr lang="en-US" dirty="0"/>
              <a:t>protocol; more later.)</a:t>
            </a:r>
          </a:p>
          <a:p>
            <a:pPr>
              <a:defRPr/>
            </a:pPr>
            <a:endParaRPr lang="fr-CH" dirty="0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903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FA3403D9-A77E-487B-B860-6F07AB062D91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26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8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FD3829E-0023-4602-928A-BB1250E5126A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27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46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ED10F1C4-06BF-4DC2-8139-5B1508F2186F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28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30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0517D437-8DAE-40DD-9C5E-51FAEA0BCCEE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29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69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discussion does not apply to the log-structured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discussion does not apply to the log-structured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25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 &amp;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File: A collection of pages</a:t>
            </a:r>
          </a:p>
          <a:p>
            <a:r>
              <a:rPr lang="en-US" dirty="0"/>
              <a:t>Page: A collection of records</a:t>
            </a:r>
          </a:p>
          <a:p>
            <a:r>
              <a:rPr lang="en-GB" dirty="0"/>
              <a:t>Record: A sequence of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E0D70-D715-4121-8F21-6EC2BC61CA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of column stores</a:t>
            </a:r>
            <a:r>
              <a:rPr lang="en-US" baseline="0" dirty="0"/>
              <a:t>: each column stored in a different file. Data broken to pages. Pages denoted with different </a:t>
            </a:r>
            <a:r>
              <a:rPr lang="en-US" baseline="0" dirty="0" err="1"/>
              <a:t>colours</a:t>
            </a:r>
            <a:r>
              <a:rPr lang="en-US" baseline="0" dirty="0"/>
              <a:t>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5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encoding when</a:t>
            </a:r>
            <a:r>
              <a:rPr lang="en-US" baseline="0" dirty="0"/>
              <a:t> we have categorical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38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  <a:r>
              <a:rPr lang="en-US" baseline="0" dirty="0"/>
              <a:t> to avoid long, costly values. </a:t>
            </a:r>
          </a:p>
          <a:p>
            <a:r>
              <a:rPr lang="en-US" baseline="0" dirty="0"/>
              <a:t>Think of replacing school names, or departments, with integers. For example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Electrical Engineering and Computer Science</a:t>
            </a:r>
            <a:r>
              <a:rPr lang="en-US" baseline="0" dirty="0"/>
              <a:t>, Massachusetts Institute of Technology”   (~90 bytes) to 4 bytes. This can speed up loading and reduce memory requirements a lot. The real text will be loaded only at the end, and only if it is finally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4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enable better compression, reorder entities within each column and use explicit ids. This can be  achieved through external sorting. Then build per-page dictionaries. </a:t>
            </a:r>
          </a:p>
          <a:p>
            <a:endParaRPr lang="en-US" baseline="0" dirty="0"/>
          </a:p>
          <a:p>
            <a:r>
              <a:rPr lang="en-US" baseline="0" dirty="0"/>
              <a:t>This will enable shorter values as dictionary pointers, e.g., short instead of integer </a:t>
            </a:r>
            <a:r>
              <a:rPr lang="en-US" baseline="0" dirty="0">
                <a:sym typeface="Wingdings"/>
              </a:rPr>
              <a:t> reduce memory and IO, increase cache utilization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Frequency partitioning also increases effectiveness of run-length encoding!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0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comparisons (e.g.,</a:t>
            </a:r>
            <a:r>
              <a:rPr lang="en-US" baseline="0" dirty="0"/>
              <a:t> equality and range queries)</a:t>
            </a:r>
          </a:p>
          <a:p>
            <a:r>
              <a:rPr lang="en-US" baseline="0" dirty="0"/>
              <a:t>Operators that we can execute on compressed data: equality checks &amp; comparisons, joins, group </a:t>
            </a:r>
            <a:r>
              <a:rPr lang="en-US" baseline="0" dirty="0" err="1"/>
              <a:t>bys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Per-page dictionaries more difficult. We</a:t>
            </a:r>
            <a:r>
              <a:rPr lang="en-US" baseline="0" dirty="0"/>
              <a:t> cannot build an index based on per-page dictionaries!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Inserting a record in column</a:t>
            </a:r>
            <a:r>
              <a:rPr lang="en-US" baseline="0" dirty="0"/>
              <a:t> store more complicated/expensive than in row stores, because multiple files need to be accessed (one per column).</a:t>
            </a:r>
          </a:p>
          <a:p>
            <a:endParaRPr lang="en-US" dirty="0"/>
          </a:p>
          <a:p>
            <a:r>
              <a:rPr lang="en-US" dirty="0"/>
              <a:t>Write-optimized</a:t>
            </a:r>
            <a:r>
              <a:rPr lang="en-US" baseline="0" dirty="0"/>
              <a:t> storage addresses this issue, by writing large blocks together thereby accessing IO less frequently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4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0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6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fld id="{496B92AC-46A5-4FDA-A4AE-6589C821B5EC}" type="slidenum">
              <a:rPr lang="en-US" sz="10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1" tIns="46655" rIns="93311" bIns="46655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249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fld id="{12B6E92D-D44B-4714-8E9D-2C0DC3655025}" type="slidenum">
              <a:rPr lang="en-US" sz="10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1" tIns="46655" rIns="93311" bIns="46655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389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defTabSz="930275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fld id="{1F6B0ECC-E6CF-4FB8-8AD6-8118673A30A5}" type="slidenum">
              <a:rPr lang="en-US" sz="10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1" tIns="46655" rIns="93311" bIns="46655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323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discussion does not apply to the log-structured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E0D70-D715-4121-8F21-6EC2BC61CA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discussion does not apply to the log-structured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17159" indent="-275830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03322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544651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1985979" indent="-220664" defTabSz="933226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427308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868637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309966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751294" indent="-220664" defTabSz="933226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9370648-F18E-4CC0-BD91-34B1094B3270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>
                <a:defRPr/>
              </a:pPr>
              <a:t>22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H">
              <a:latin typeface="Book Antiqu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5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19" name="Group 7"/>
          <p:cNvGrpSpPr>
            <a:grpSpLocks noChangeAspect="1"/>
          </p:cNvGrpSpPr>
          <p:nvPr/>
        </p:nvGrpSpPr>
        <p:grpSpPr bwMode="auto">
          <a:xfrm>
            <a:off x="7162800" y="6096000"/>
            <a:ext cx="1590675" cy="457200"/>
            <a:chOff x="3269" y="1445"/>
            <a:chExt cx="1680" cy="482"/>
          </a:xfrm>
        </p:grpSpPr>
        <p:sp>
          <p:nvSpPr>
            <p:cNvPr id="13320" name="Rectangle 8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9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12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5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dias_color_proposals_0142_3D_mediu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58082"/>
            <a:ext cx="1468760" cy="571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B124F-D3AE-4AEB-B238-04968465F6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5E198-EA6C-4BFE-A482-9201B0249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1C2F872F-421D-4B65-AAA3-129D049C9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3B99274B-176E-435C-8857-84979719B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E783343F-3840-485D-A731-06527D2D3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4189-C436-47D0-AC37-8484B13A8E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5F9E2-ACF0-4066-8FCC-6FF3D74F2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62274-4D91-4102-8B2B-567009310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09BE-044C-40FD-B391-8DFF2F79F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70BD-9972-4D08-B83E-9264E792A2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FC239-7393-457C-9CC3-689C6419C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460BC-0006-4CBA-B4E4-B3FFD2C25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4E61-B26F-43A7-8A14-05F02F28A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150ECFD-5807-44D9-AF3B-3260B807F6A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32" name="Group 208"/>
          <p:cNvGrpSpPr>
            <a:grpSpLocks noChangeAspect="1"/>
          </p:cNvGrpSpPr>
          <p:nvPr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1224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235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" name="Picture 4" descr="C:\Users\kingherc\Desktop\svn\2013-damon-scheduler\technohour\tmp\Untitled-4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890"/>
            <a:ext cx="745594" cy="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625222"/>
            <a:ext cx="7772400" cy="1470025"/>
          </a:xfrm>
        </p:spPr>
        <p:txBody>
          <a:bodyPr/>
          <a:lstStyle/>
          <a:p>
            <a:r>
              <a:rPr lang="en-US" dirty="0"/>
              <a:t>CS422</a:t>
            </a:r>
            <a:br>
              <a:rPr lang="en-US" dirty="0"/>
            </a:br>
            <a:r>
              <a:rPr lang="en-US" dirty="0"/>
              <a:t>Database systems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493374"/>
            <a:ext cx="7772400" cy="1296144"/>
          </a:xfrm>
        </p:spPr>
        <p:txBody>
          <a:bodyPr anchor="b" anchorCtr="0"/>
          <a:lstStyle/>
          <a:p>
            <a:endParaRPr lang="en-US" sz="2400" dirty="0"/>
          </a:p>
          <a:p>
            <a:pPr algn="ctr"/>
            <a:r>
              <a:rPr lang="en-US" sz="2400" dirty="0"/>
              <a:t>Data Storage</a:t>
            </a:r>
          </a:p>
          <a:p>
            <a:pPr algn="ctr"/>
            <a:r>
              <a:rPr lang="en-US" sz="2400" dirty="0"/>
              <a:t>Data-Intensive Applications and Systems (DIAS) Laboratory</a:t>
            </a:r>
            <a:br>
              <a:rPr lang="en-US" sz="2400" dirty="0"/>
            </a:br>
            <a:r>
              <a:rPr lang="fr-FR" sz="2400" dirty="0"/>
              <a:t>École Polytechnique Fédérale de Lausanne</a:t>
            </a:r>
            <a:endParaRPr lang="el-GR" sz="2400" dirty="0"/>
          </a:p>
        </p:txBody>
      </p:sp>
      <p:sp>
        <p:nvSpPr>
          <p:cNvPr id="4" name="Rectangle 3"/>
          <p:cNvSpPr/>
          <p:nvPr/>
        </p:nvSpPr>
        <p:spPr>
          <a:xfrm>
            <a:off x="469723" y="4077072"/>
            <a:ext cx="82045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“It is better to have 100 functions operate on one data structure </a:t>
            </a:r>
            <a:br>
              <a:rPr lang="en-US" i="1" dirty="0"/>
            </a:br>
            <a:r>
              <a:rPr lang="en-US" i="1" dirty="0"/>
              <a:t>than to have 10 functions operate on 10 data structures”</a:t>
            </a:r>
            <a:br>
              <a:rPr lang="en-US" i="1" dirty="0"/>
            </a:br>
            <a:r>
              <a:rPr lang="en-US" i="1" dirty="0"/>
              <a:t>– Alan Perlis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0" y="5387975"/>
            <a:ext cx="517396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/>
              <a:t>Some slides adapted from: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/>
              <a:t>Andy </a:t>
            </a:r>
            <a:r>
              <a:rPr lang="en-US" sz="2400" kern="0" dirty="0" err="1"/>
              <a:t>Pavlo</a:t>
            </a:r>
            <a:endParaRPr lang="en-US" sz="2400" kern="0" dirty="0"/>
          </a:p>
          <a:p>
            <a:pPr marL="342900" indent="-342900">
              <a:buFont typeface="Arial" charset="0"/>
              <a:buChar char="•"/>
            </a:pPr>
            <a:r>
              <a:rPr lang="en-US" sz="2400" kern="0" dirty="0"/>
              <a:t>CS-322</a:t>
            </a:r>
          </a:p>
        </p:txBody>
      </p:sp>
    </p:spTree>
    <p:extLst>
      <p:ext uri="{BB962C8B-B14F-4D97-AF65-F5344CB8AC3E}">
        <p14:creationId xmlns:p14="http://schemas.microsoft.com/office/powerpoint/2010/main" val="15035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File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alternatives exist, </a:t>
            </a:r>
            <a:r>
              <a:rPr lang="en-US" i="1" dirty="0"/>
              <a:t>each good for some situations, and not so good in others.</a:t>
            </a:r>
            <a:br>
              <a:rPr lang="en-US" i="1" dirty="0"/>
            </a:br>
            <a:r>
              <a:rPr lang="en-US" dirty="0"/>
              <a:t>A non-exhaustive list is the following</a:t>
            </a:r>
            <a:r>
              <a:rPr lang="en-US" i="1" dirty="0"/>
              <a:t>:</a:t>
            </a:r>
          </a:p>
          <a:p>
            <a:r>
              <a:rPr lang="en-US" u="sng" dirty="0">
                <a:solidFill>
                  <a:srgbClr val="C00000"/>
                </a:solidFill>
                <a:ea typeface="Arial" pitchFamily="34" charset="0"/>
              </a:rPr>
              <a:t>Heap files:</a:t>
            </a:r>
            <a:r>
              <a:rPr lang="en-US" dirty="0">
                <a:solidFill>
                  <a:srgbClr val="C00000"/>
                </a:solidFill>
                <a:ea typeface="Arial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ea typeface="Arial" pitchFamily="34" charset="0"/>
              </a:rPr>
              <a:t> </a:t>
            </a:r>
            <a:r>
              <a:rPr lang="en-US" dirty="0">
                <a:ea typeface="Arial" pitchFamily="34" charset="0"/>
              </a:rPr>
              <a:t>Suitable when typical access is a file scan retrieving all records.</a:t>
            </a:r>
          </a:p>
          <a:p>
            <a:r>
              <a:rPr lang="en-US" u="sng" dirty="0">
                <a:solidFill>
                  <a:srgbClr val="C00000"/>
                </a:solidFill>
                <a:ea typeface="Arial" pitchFamily="34" charset="0"/>
              </a:rPr>
              <a:t>Sorted Files:</a:t>
            </a:r>
            <a:r>
              <a:rPr lang="en-US" dirty="0">
                <a:solidFill>
                  <a:srgbClr val="C00000"/>
                </a:solidFill>
                <a:ea typeface="Arial" pitchFamily="34" charset="0"/>
              </a:rPr>
              <a:t>  </a:t>
            </a:r>
            <a:r>
              <a:rPr lang="en-US" dirty="0">
                <a:ea typeface="Arial" pitchFamily="34" charset="0"/>
              </a:rPr>
              <a:t>Best for retrieval in some order, or for retrieving a ‘range</a:t>
            </a:r>
            <a:r>
              <a:rPr lang="en-GB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 of 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1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Heap (Unordered) Files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467600" cy="40767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Simplest file structure</a:t>
            </a:r>
          </a:p>
          <a:p>
            <a:pPr lvl="1" eaLnBrk="1" hangingPunct="1"/>
            <a:r>
              <a:rPr lang="en-US" sz="2800" dirty="0">
                <a:ea typeface="Arial" pitchFamily="34" charset="0"/>
              </a:rPr>
              <a:t>contains records in no particular order</a:t>
            </a:r>
          </a:p>
          <a:p>
            <a:pPr lvl="1" eaLnBrk="1" hangingPunct="1"/>
            <a:r>
              <a:rPr lang="en-US" sz="2800" dirty="0">
                <a:ea typeface="Arial" pitchFamily="34" charset="0"/>
              </a:rPr>
              <a:t>Need to be able to scan, search based on rid</a:t>
            </a:r>
          </a:p>
          <a:p>
            <a:pPr eaLnBrk="1" hangingPunct="1"/>
            <a:r>
              <a:rPr lang="en-US" dirty="0"/>
              <a:t>As file grows and shrinks, disk pages are allocated and de-allocated.</a:t>
            </a:r>
          </a:p>
          <a:p>
            <a:pPr lvl="1"/>
            <a:r>
              <a:rPr lang="en-US" sz="2800" dirty="0"/>
              <a:t>Need to manage free space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048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55409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Heap File Implemented Using Lists 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4099147"/>
            <a:ext cx="8367464" cy="207305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&lt;Heap file name, header page id&gt; stored somewhere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page contains 2 ‘pointers</a:t>
            </a:r>
            <a:r>
              <a:rPr lang="en-GB" sz="2800" dirty="0"/>
              <a:t>’</a:t>
            </a:r>
            <a:r>
              <a:rPr lang="en-US" altLang="ja-JP" sz="2800" dirty="0"/>
              <a:t> plus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Manage free pages using free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if most pages have some space?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09600" y="547074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048000" y="547074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139950" y="1286098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587750" y="1286098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92750" y="1286098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2139950" y="2733898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3587750" y="2733898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5492750" y="2733898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768350" y="2048098"/>
            <a:ext cx="12065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 sz="1600">
              <a:latin typeface="+mn-lt"/>
            </a:endParaRP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763588" y="2048099"/>
            <a:ext cx="1211262" cy="8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Header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Page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2135188" y="1288975"/>
            <a:ext cx="121126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3582988" y="1288975"/>
            <a:ext cx="121126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5520978" y="1287388"/>
            <a:ext cx="121126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2139951" y="2729135"/>
            <a:ext cx="12065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3587751" y="2729135"/>
            <a:ext cx="12065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5508104" y="2727548"/>
            <a:ext cx="12065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</a:t>
            </a:r>
          </a:p>
        </p:txBody>
      </p:sp>
      <p:sp>
        <p:nvSpPr>
          <p:cNvPr id="35861" name="Arc 20"/>
          <p:cNvSpPr>
            <a:spLocks/>
          </p:cNvSpPr>
          <p:nvPr/>
        </p:nvSpPr>
        <p:spPr bwMode="auto">
          <a:xfrm>
            <a:off x="1525588" y="1662336"/>
            <a:ext cx="609600" cy="381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2"/>
                  <a:pt x="9636" y="30"/>
                  <a:pt x="21544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2"/>
                  <a:pt x="9636" y="30"/>
                  <a:pt x="21544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2" name="Arc 21"/>
          <p:cNvSpPr>
            <a:spLocks/>
          </p:cNvSpPr>
          <p:nvPr/>
        </p:nvSpPr>
        <p:spPr bwMode="auto">
          <a:xfrm rot="7560000">
            <a:off x="2056607" y="2040954"/>
            <a:ext cx="609600" cy="3825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894" y="-1"/>
                  <a:pt x="21550" y="9615"/>
                  <a:pt x="21599" y="2151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894" y="-1"/>
                  <a:pt x="21550" y="9615"/>
                  <a:pt x="21599" y="2151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3" name="Arc 22"/>
          <p:cNvSpPr>
            <a:spLocks/>
          </p:cNvSpPr>
          <p:nvPr/>
        </p:nvSpPr>
        <p:spPr bwMode="auto">
          <a:xfrm>
            <a:off x="3049588" y="10527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4" name="Arc 23"/>
          <p:cNvSpPr>
            <a:spLocks/>
          </p:cNvSpPr>
          <p:nvPr/>
        </p:nvSpPr>
        <p:spPr bwMode="auto">
          <a:xfrm>
            <a:off x="3125788" y="21163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5" name="Arc 24"/>
          <p:cNvSpPr>
            <a:spLocks/>
          </p:cNvSpPr>
          <p:nvPr/>
        </p:nvSpPr>
        <p:spPr bwMode="auto">
          <a:xfrm>
            <a:off x="4192588" y="10527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6" name="Arc 25"/>
          <p:cNvSpPr>
            <a:spLocks/>
          </p:cNvSpPr>
          <p:nvPr/>
        </p:nvSpPr>
        <p:spPr bwMode="auto">
          <a:xfrm>
            <a:off x="4268788" y="21163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7" name="Arc 26"/>
          <p:cNvSpPr>
            <a:spLocks/>
          </p:cNvSpPr>
          <p:nvPr/>
        </p:nvSpPr>
        <p:spPr bwMode="auto">
          <a:xfrm>
            <a:off x="5335588" y="10527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8" name="Arc 27"/>
          <p:cNvSpPr>
            <a:spLocks/>
          </p:cNvSpPr>
          <p:nvPr/>
        </p:nvSpPr>
        <p:spPr bwMode="auto">
          <a:xfrm>
            <a:off x="5411788" y="21163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69" name="Arc 28"/>
          <p:cNvSpPr>
            <a:spLocks/>
          </p:cNvSpPr>
          <p:nvPr/>
        </p:nvSpPr>
        <p:spPr bwMode="auto">
          <a:xfrm>
            <a:off x="3049588" y="25005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0" name="Arc 29"/>
          <p:cNvSpPr>
            <a:spLocks/>
          </p:cNvSpPr>
          <p:nvPr/>
        </p:nvSpPr>
        <p:spPr bwMode="auto">
          <a:xfrm>
            <a:off x="3125788" y="35641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1" name="Arc 30"/>
          <p:cNvSpPr>
            <a:spLocks/>
          </p:cNvSpPr>
          <p:nvPr/>
        </p:nvSpPr>
        <p:spPr bwMode="auto">
          <a:xfrm>
            <a:off x="4192588" y="25005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2" name="Arc 31"/>
          <p:cNvSpPr>
            <a:spLocks/>
          </p:cNvSpPr>
          <p:nvPr/>
        </p:nvSpPr>
        <p:spPr bwMode="auto">
          <a:xfrm>
            <a:off x="4268788" y="35641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3" name="Arc 32"/>
          <p:cNvSpPr>
            <a:spLocks/>
          </p:cNvSpPr>
          <p:nvPr/>
        </p:nvSpPr>
        <p:spPr bwMode="auto">
          <a:xfrm>
            <a:off x="5259388" y="25005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4" name="Arc 33"/>
          <p:cNvSpPr>
            <a:spLocks/>
          </p:cNvSpPr>
          <p:nvPr/>
        </p:nvSpPr>
        <p:spPr bwMode="auto">
          <a:xfrm>
            <a:off x="5335588" y="3564161"/>
            <a:ext cx="838200" cy="228600"/>
          </a:xfrm>
          <a:custGeom>
            <a:avLst/>
            <a:gdLst>
              <a:gd name="T0" fmla="*/ 2147483647 w 43200"/>
              <a:gd name="T1" fmla="*/ 2147483647 h 24465"/>
              <a:gd name="T2" fmla="*/ 2147483647 w 43200"/>
              <a:gd name="T3" fmla="*/ 0 h 24465"/>
              <a:gd name="T4" fmla="*/ 2147483647 w 43200"/>
              <a:gd name="T5" fmla="*/ 2147483647 h 24465"/>
              <a:gd name="T6" fmla="*/ 0 60000 65536"/>
              <a:gd name="T7" fmla="*/ 0 60000 65536"/>
              <a:gd name="T8" fmla="*/ 0 60000 65536"/>
              <a:gd name="T9" fmla="*/ 0 w 43200"/>
              <a:gd name="T10" fmla="*/ 0 h 24465"/>
              <a:gd name="T11" fmla="*/ 43200 w 43200"/>
              <a:gd name="T12" fmla="*/ 24465 h 24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0" y="1906"/>
                  <a:pt x="63" y="949"/>
                  <a:pt x="190" y="-1"/>
                </a:cubicBezTo>
                <a:lnTo>
                  <a:pt x="21600" y="2865"/>
                </a:lnTo>
                <a:lnTo>
                  <a:pt x="43199" y="269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5" name="Arc 34"/>
          <p:cNvSpPr>
            <a:spLocks/>
          </p:cNvSpPr>
          <p:nvPr/>
        </p:nvSpPr>
        <p:spPr bwMode="auto">
          <a:xfrm rot="3240000">
            <a:off x="1980407" y="2496567"/>
            <a:ext cx="609600" cy="3825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2"/>
                  <a:pt x="9636" y="30"/>
                  <a:pt x="21544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2"/>
                  <a:pt x="9636" y="30"/>
                  <a:pt x="21544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6" name="Arc 35"/>
          <p:cNvSpPr>
            <a:spLocks/>
          </p:cNvSpPr>
          <p:nvPr/>
        </p:nvSpPr>
        <p:spPr bwMode="auto">
          <a:xfrm>
            <a:off x="1600200" y="2879948"/>
            <a:ext cx="609600" cy="381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35877" name="Rectangle 36"/>
          <p:cNvSpPr>
            <a:spLocks noChangeArrowheads="1"/>
          </p:cNvSpPr>
          <p:nvPr/>
        </p:nvSpPr>
        <p:spPr bwMode="auto">
          <a:xfrm>
            <a:off x="6994525" y="2932336"/>
            <a:ext cx="154125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+mn-lt"/>
              </a:rPr>
              <a:t>Pages with</a:t>
            </a:r>
          </a:p>
          <a:p>
            <a:r>
              <a:rPr lang="en-US" sz="2400">
                <a:solidFill>
                  <a:schemeClr val="tx2"/>
                </a:solidFill>
                <a:latin typeface="+mn-lt"/>
              </a:rPr>
              <a:t>Free Space</a:t>
            </a:r>
          </a:p>
        </p:txBody>
      </p:sp>
      <p:sp>
        <p:nvSpPr>
          <p:cNvPr id="35878" name="Rectangle 37"/>
          <p:cNvSpPr>
            <a:spLocks noChangeArrowheads="1"/>
          </p:cNvSpPr>
          <p:nvPr/>
        </p:nvSpPr>
        <p:spPr bwMode="auto">
          <a:xfrm>
            <a:off x="6991350" y="1486123"/>
            <a:ext cx="141429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+mn-lt"/>
              </a:rPr>
              <a:t>Full Pages</a:t>
            </a:r>
          </a:p>
        </p:txBody>
      </p:sp>
      <p:sp>
        <p:nvSpPr>
          <p:cNvPr id="35879" name="Arc 38"/>
          <p:cNvSpPr>
            <a:spLocks/>
          </p:cNvSpPr>
          <p:nvPr/>
        </p:nvSpPr>
        <p:spPr bwMode="auto">
          <a:xfrm>
            <a:off x="6478588" y="10527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162800" y="1279748"/>
            <a:ext cx="228600" cy="152400"/>
            <a:chOff x="4560" y="1296"/>
            <a:chExt cx="144" cy="96"/>
          </a:xfrm>
        </p:grpSpPr>
        <p:sp>
          <p:nvSpPr>
            <p:cNvPr id="35886" name="Line 40"/>
            <p:cNvSpPr>
              <a:spLocks noChangeShapeType="1"/>
            </p:cNvSpPr>
            <p:nvPr/>
          </p:nvSpPr>
          <p:spPr bwMode="auto">
            <a:xfrm>
              <a:off x="456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5887" name="Line 41"/>
            <p:cNvSpPr>
              <a:spLocks noChangeShapeType="1"/>
            </p:cNvSpPr>
            <p:nvPr/>
          </p:nvSpPr>
          <p:spPr bwMode="auto">
            <a:xfrm>
              <a:off x="4584" y="1344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5888" name="Line 42"/>
            <p:cNvSpPr>
              <a:spLocks noChangeShapeType="1"/>
            </p:cNvSpPr>
            <p:nvPr/>
          </p:nvSpPr>
          <p:spPr bwMode="auto">
            <a:xfrm>
              <a:off x="4608" y="1392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086600" y="2727548"/>
            <a:ext cx="228600" cy="152400"/>
            <a:chOff x="4512" y="2208"/>
            <a:chExt cx="144" cy="96"/>
          </a:xfrm>
        </p:grpSpPr>
        <p:sp>
          <p:nvSpPr>
            <p:cNvPr id="35883" name="Line 44"/>
            <p:cNvSpPr>
              <a:spLocks noChangeShapeType="1"/>
            </p:cNvSpPr>
            <p:nvPr/>
          </p:nvSpPr>
          <p:spPr bwMode="auto">
            <a:xfrm>
              <a:off x="4512" y="22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5884" name="Line 45"/>
            <p:cNvSpPr>
              <a:spLocks noChangeShapeType="1"/>
            </p:cNvSpPr>
            <p:nvPr/>
          </p:nvSpPr>
          <p:spPr bwMode="auto">
            <a:xfrm>
              <a:off x="4536" y="2256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5885" name="Line 46"/>
            <p:cNvSpPr>
              <a:spLocks noChangeShapeType="1"/>
            </p:cNvSpPr>
            <p:nvPr/>
          </p:nvSpPr>
          <p:spPr bwMode="auto">
            <a:xfrm>
              <a:off x="4560" y="2304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35882" name="Arc 47"/>
          <p:cNvSpPr>
            <a:spLocks/>
          </p:cNvSpPr>
          <p:nvPr/>
        </p:nvSpPr>
        <p:spPr bwMode="auto">
          <a:xfrm>
            <a:off x="6402388" y="2500536"/>
            <a:ext cx="838200" cy="227012"/>
          </a:xfrm>
          <a:custGeom>
            <a:avLst/>
            <a:gdLst>
              <a:gd name="T0" fmla="*/ 0 w 43199"/>
              <a:gd name="T1" fmla="*/ 2147483647 h 24143"/>
              <a:gd name="T2" fmla="*/ 2147483647 w 43199"/>
              <a:gd name="T3" fmla="*/ 2147483647 h 24143"/>
              <a:gd name="T4" fmla="*/ 2147483647 w 43199"/>
              <a:gd name="T5" fmla="*/ 2147483647 h 24143"/>
              <a:gd name="T6" fmla="*/ 0 60000 65536"/>
              <a:gd name="T7" fmla="*/ 0 60000 65536"/>
              <a:gd name="T8" fmla="*/ 0 60000 65536"/>
              <a:gd name="T9" fmla="*/ 0 w 43199"/>
              <a:gd name="T10" fmla="*/ 0 h 24143"/>
              <a:gd name="T11" fmla="*/ 43199 w 43199"/>
              <a:gd name="T12" fmla="*/ 24143 h 24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-1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lnTo>
                  <a:pt x="-1" y="2143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5990" y="151381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n-lt"/>
              </a:rPr>
              <a:t>…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4592" y="2927362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n-lt"/>
              </a:rPr>
              <a:t>…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3823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388"/>
            <a:ext cx="9144000" cy="73025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Heap File Using a Page Directory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4343400"/>
            <a:ext cx="8496944" cy="2438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directory is a collection of pages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list implementation is just one alternative.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entry for a page can include the number of free bytes on the page.</a:t>
            </a:r>
          </a:p>
          <a:p>
            <a:pPr marL="1430338" lvl="1" eaLnBrk="1" hangingPunct="1">
              <a:lnSpc>
                <a:spcPct val="90000"/>
              </a:lnSpc>
            </a:pPr>
            <a:r>
              <a:rPr lang="en-US" i="1" dirty="0">
                <a:solidFill>
                  <a:srgbClr val="C00000"/>
                </a:solidFill>
                <a:ea typeface="Arial" pitchFamily="34" charset="0"/>
              </a:rPr>
              <a:t>Much smaller than linked list of all HF pages</a:t>
            </a:r>
            <a:r>
              <a:rPr lang="en-US" dirty="0">
                <a:solidFill>
                  <a:srgbClr val="C00000"/>
                </a:solidFill>
                <a:ea typeface="Arial" pitchFamily="34" charset="0"/>
              </a:rPr>
              <a:t>!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7100" y="1125538"/>
            <a:ext cx="4316411" cy="3267077"/>
            <a:chOff x="1384" y="661"/>
            <a:chExt cx="2719" cy="205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36905" name="Rectangle 8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6" name="Rectangle 9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7" name="Rectangle 10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8" name="Rectangle 11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9" name="Line 12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6910" name="Line 13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36899" name="Rectangle 15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0" name="Rectangle 16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1" name="Rectangle 17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2" name="Rectangle 18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903" name="Line 19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6904" name="Line 20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36893" name="Rectangle 22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894" name="Rectangle 23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895" name="Rectangle 24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896" name="Rectangle 25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 sz="2400">
                  <a:latin typeface="+mn-lt"/>
                </a:endParaRPr>
              </a:p>
            </p:txBody>
          </p:sp>
          <p:sp>
            <p:nvSpPr>
              <p:cNvPr id="36897" name="Line 26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6898" name="Line 27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sp>
          <p:nvSpPr>
            <p:cNvPr id="36875" name="Rectangle 28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 sz="2400">
                <a:latin typeface="+mn-lt"/>
              </a:endParaRPr>
            </a:p>
          </p:txBody>
        </p:sp>
        <p:sp>
          <p:nvSpPr>
            <p:cNvPr id="36876" name="Rectangle 29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 sz="2400">
                <a:latin typeface="+mn-lt"/>
              </a:endParaRPr>
            </a:p>
          </p:txBody>
        </p:sp>
        <p:sp>
          <p:nvSpPr>
            <p:cNvPr id="36877" name="Rectangle 30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 sz="2400">
                <a:latin typeface="+mn-lt"/>
              </a:endParaRPr>
            </a:p>
          </p:txBody>
        </p:sp>
        <p:sp>
          <p:nvSpPr>
            <p:cNvPr id="36878" name="Rectangle 31"/>
            <p:cNvSpPr>
              <a:spLocks noChangeArrowheads="1"/>
            </p:cNvSpPr>
            <p:nvPr/>
          </p:nvSpPr>
          <p:spPr bwMode="auto">
            <a:xfrm>
              <a:off x="3456" y="661"/>
              <a:ext cx="647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+mn-lt"/>
                </a:rPr>
                <a:t>Data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+mn-lt"/>
                </a:rPr>
                <a:t>Page 1</a:t>
              </a:r>
            </a:p>
          </p:txBody>
        </p:sp>
        <p:sp>
          <p:nvSpPr>
            <p:cNvPr id="36881" name="Rectangle 34"/>
            <p:cNvSpPr>
              <a:spLocks noChangeArrowheads="1"/>
            </p:cNvSpPr>
            <p:nvPr/>
          </p:nvSpPr>
          <p:spPr bwMode="auto">
            <a:xfrm>
              <a:off x="1384" y="859"/>
              <a:ext cx="69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solidFill>
                    <a:schemeClr val="folHlink"/>
                  </a:solidFill>
                  <a:latin typeface="+mn-lt"/>
                </a:rPr>
                <a:t>Header</a:t>
              </a:r>
            </a:p>
            <a:p>
              <a:r>
                <a:rPr lang="en-US" sz="2400" dirty="0">
                  <a:solidFill>
                    <a:schemeClr val="folHlink"/>
                  </a:solidFill>
                  <a:latin typeface="+mn-lt"/>
                </a:rPr>
                <a:t>Page</a:t>
              </a:r>
            </a:p>
          </p:txBody>
        </p:sp>
        <p:sp>
          <p:nvSpPr>
            <p:cNvPr id="36882" name="Rectangle 35"/>
            <p:cNvSpPr>
              <a:spLocks noChangeArrowheads="1"/>
            </p:cNvSpPr>
            <p:nvPr/>
          </p:nvSpPr>
          <p:spPr bwMode="auto">
            <a:xfrm>
              <a:off x="1872" y="2428"/>
              <a:ext cx="10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solidFill>
                    <a:schemeClr val="folHlink"/>
                  </a:solidFill>
                  <a:latin typeface="+mn-lt"/>
                </a:rPr>
                <a:t>DIRECTORY</a:t>
              </a: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825" y="1297"/>
              <a:ext cx="240" cy="191"/>
              <a:chOff x="1825" y="1297"/>
              <a:chExt cx="240" cy="191"/>
            </a:xfrm>
          </p:grpSpPr>
          <p:sp>
            <p:nvSpPr>
              <p:cNvPr id="36891" name="Arc 37"/>
              <p:cNvSpPr>
                <a:spLocks/>
              </p:cNvSpPr>
              <p:nvPr/>
            </p:nvSpPr>
            <p:spPr bwMode="auto">
              <a:xfrm>
                <a:off x="1825" y="1297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6892" name="Arc 38"/>
              <p:cNvSpPr>
                <a:spLocks/>
              </p:cNvSpPr>
              <p:nvPr/>
            </p:nvSpPr>
            <p:spPr bwMode="auto">
              <a:xfrm>
                <a:off x="1825" y="1392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825" y="1825"/>
              <a:ext cx="240" cy="191"/>
              <a:chOff x="1825" y="1825"/>
              <a:chExt cx="240" cy="191"/>
            </a:xfrm>
          </p:grpSpPr>
          <p:sp>
            <p:nvSpPr>
              <p:cNvPr id="36889" name="Arc 40"/>
              <p:cNvSpPr>
                <a:spLocks/>
              </p:cNvSpPr>
              <p:nvPr/>
            </p:nvSpPr>
            <p:spPr bwMode="auto">
              <a:xfrm>
                <a:off x="1825" y="1825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6890" name="Arc 41"/>
              <p:cNvSpPr>
                <a:spLocks/>
              </p:cNvSpPr>
              <p:nvPr/>
            </p:nvSpPr>
            <p:spPr bwMode="auto">
              <a:xfrm>
                <a:off x="1825" y="1920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sp>
          <p:nvSpPr>
            <p:cNvPr id="36885" name="Arc 42"/>
            <p:cNvSpPr>
              <a:spLocks/>
            </p:cNvSpPr>
            <p:nvPr/>
          </p:nvSpPr>
          <p:spPr bwMode="auto">
            <a:xfrm>
              <a:off x="2161" y="769"/>
              <a:ext cx="12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7"/>
                    <a:pt x="9660" y="9"/>
                    <a:pt x="21583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7"/>
                    <a:pt x="9660" y="9"/>
                    <a:pt x="21583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6886" name="Arc 43"/>
            <p:cNvSpPr>
              <a:spLocks/>
            </p:cNvSpPr>
            <p:nvPr/>
          </p:nvSpPr>
          <p:spPr bwMode="auto">
            <a:xfrm>
              <a:off x="2353" y="960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6887" name="Arc 44"/>
            <p:cNvSpPr>
              <a:spLocks/>
            </p:cNvSpPr>
            <p:nvPr/>
          </p:nvSpPr>
          <p:spPr bwMode="auto">
            <a:xfrm>
              <a:off x="2593" y="960"/>
              <a:ext cx="43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6888" name="Arc 45"/>
            <p:cNvSpPr>
              <a:spLocks/>
            </p:cNvSpPr>
            <p:nvPr/>
          </p:nvSpPr>
          <p:spPr bwMode="auto">
            <a:xfrm>
              <a:off x="2592" y="2017"/>
              <a:ext cx="86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</p:grp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5468144" y="2044179"/>
            <a:ext cx="1027112" cy="83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 2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5463924" y="3416404"/>
            <a:ext cx="104958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Page N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5775623" y="294271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n-lt"/>
              </a:rPr>
              <a:t>…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67054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Storage</a:t>
            </a:r>
          </a:p>
          <a:p>
            <a:r>
              <a:rPr lang="en-US" dirty="0"/>
              <a:t>Page Layout</a:t>
            </a:r>
          </a:p>
          <a:p>
            <a:pPr lvl="1"/>
            <a:r>
              <a:rPr lang="en-US" dirty="0"/>
              <a:t>NSM, aka row-oriented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Management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92162"/>
          </a:xfrm>
        </p:spPr>
        <p:txBody>
          <a:bodyPr/>
          <a:lstStyle/>
          <a:p>
            <a:r>
              <a:rPr lang="en-US" dirty="0"/>
              <a:t>The N-</a:t>
            </a:r>
            <a:r>
              <a:rPr lang="en-US" dirty="0" err="1"/>
              <a:t>ary</a:t>
            </a:r>
            <a:r>
              <a:rPr lang="en-US" dirty="0"/>
              <a:t> Storage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= collection of slots</a:t>
            </a:r>
          </a:p>
          <a:p>
            <a:r>
              <a:rPr lang="en-US" dirty="0"/>
              <a:t>Each slot stores one record</a:t>
            </a:r>
          </a:p>
          <a:p>
            <a:pPr lvl="1"/>
            <a:r>
              <a:rPr lang="en-US" dirty="0"/>
              <a:t>Record identifier: &lt;</a:t>
            </a:r>
            <a:r>
              <a:rPr lang="en-US" dirty="0" err="1"/>
              <a:t>page_id</a:t>
            </a:r>
            <a:r>
              <a:rPr lang="en-US" dirty="0"/>
              <a:t>, </a:t>
            </a:r>
            <a:r>
              <a:rPr lang="en-US" dirty="0" err="1"/>
              <a:t>slot_number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Option 2: &lt;</a:t>
            </a:r>
            <a:r>
              <a:rPr lang="en-US" dirty="0" err="1"/>
              <a:t>uniq</a:t>
            </a:r>
            <a:r>
              <a:rPr lang="en-US" dirty="0"/>
              <a:t>&gt; -&gt; &lt;</a:t>
            </a:r>
            <a:r>
              <a:rPr lang="en-US" dirty="0" err="1"/>
              <a:t>page_id</a:t>
            </a:r>
            <a:r>
              <a:rPr lang="en-US" dirty="0"/>
              <a:t>, </a:t>
            </a:r>
            <a:r>
              <a:rPr lang="en-US" dirty="0" err="1"/>
              <a:t>slot_number</a:t>
            </a:r>
            <a:r>
              <a:rPr lang="en-US" dirty="0"/>
              <a:t>&gt;</a:t>
            </a:r>
          </a:p>
          <a:p>
            <a:r>
              <a:rPr lang="en-US" dirty="0"/>
              <a:t>Page format should support</a:t>
            </a:r>
          </a:p>
          <a:p>
            <a:pPr lvl="1"/>
            <a:r>
              <a:rPr lang="en-US" dirty="0"/>
              <a:t>Fast searching, inserting, deleting</a:t>
            </a:r>
          </a:p>
          <a:p>
            <a:r>
              <a:rPr lang="en-US" i="1" dirty="0"/>
              <a:t>Page format </a:t>
            </a:r>
            <a:r>
              <a:rPr lang="en-US" dirty="0"/>
              <a:t>depends on record format</a:t>
            </a:r>
          </a:p>
          <a:p>
            <a:pPr lvl="1"/>
            <a:r>
              <a:rPr lang="en-US" sz="2800" dirty="0"/>
              <a:t>Fixed-Length</a:t>
            </a:r>
          </a:p>
          <a:p>
            <a:pPr lvl="1"/>
            <a:r>
              <a:rPr lang="en-US" sz="2800" dirty="0"/>
              <a:t>Variable-Length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Content Placeholder 4" descr="n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48264" y="1066800"/>
            <a:ext cx="19335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58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Record Formats: Fixed-Length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2482849"/>
          </a:xfrm>
        </p:spPr>
        <p:txBody>
          <a:bodyPr/>
          <a:lstStyle/>
          <a:p>
            <a:r>
              <a:rPr lang="en-US" dirty="0"/>
              <a:t>Schema is stored in </a:t>
            </a:r>
            <a:r>
              <a:rPr lang="en-US" b="1" i="1" dirty="0"/>
              <a:t>system catalog</a:t>
            </a:r>
          </a:p>
          <a:p>
            <a:pPr lvl="1"/>
            <a:r>
              <a:rPr lang="en-US" dirty="0"/>
              <a:t>Number of fields is fixed for all records of a table</a:t>
            </a:r>
          </a:p>
          <a:p>
            <a:pPr lvl="1"/>
            <a:r>
              <a:rPr lang="en-US" dirty="0"/>
              <a:t>Domain is fixed for all records of a table</a:t>
            </a:r>
          </a:p>
          <a:p>
            <a:r>
              <a:rPr lang="en-US" dirty="0"/>
              <a:t>Each field has fixed length</a:t>
            </a:r>
          </a:p>
          <a:p>
            <a:r>
              <a:rPr lang="en-US" dirty="0"/>
              <a:t>Finding </a:t>
            </a:r>
            <a:r>
              <a:rPr lang="en-US" i="1" dirty="0" err="1"/>
              <a:t>i</a:t>
            </a:r>
            <a:r>
              <a:rPr lang="en-GB" altLang="ja-JP" i="1" baseline="30000" dirty="0" err="1"/>
              <a:t>th</a:t>
            </a:r>
            <a:r>
              <a:rPr lang="en-GB" altLang="ja-JP" i="1" dirty="0"/>
              <a:t> </a:t>
            </a:r>
            <a:r>
              <a:rPr lang="en-US" altLang="ja-JP" dirty="0"/>
              <a:t>field is done via arithmetic.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76475" y="1693847"/>
            <a:ext cx="5184775" cy="749300"/>
            <a:chOff x="1194" y="1588"/>
            <a:chExt cx="3266" cy="47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94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50" y="1588"/>
              <a:ext cx="82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15816" y="2449497"/>
            <a:ext cx="0" cy="585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11338" y="3036872"/>
            <a:ext cx="223375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+mn-lt"/>
              </a:rPr>
              <a:t>Base address (B)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692998" y="1839681"/>
            <a:ext cx="4712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L1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276475" y="2068497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178175" y="2068497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036594" y="1837343"/>
            <a:ext cx="4712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L2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550272" y="1819889"/>
            <a:ext cx="4712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L3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50958" y="1837342"/>
            <a:ext cx="4712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L4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692998" y="1214422"/>
            <a:ext cx="48250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F1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38391" y="1214422"/>
            <a:ext cx="48250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F2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544662" y="1214421"/>
            <a:ext cx="48250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F3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847241" y="1213758"/>
            <a:ext cx="559492" cy="4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F4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 flipV="1">
            <a:off x="4953000" y="2449497"/>
            <a:ext cx="591662" cy="585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402138" y="3035285"/>
            <a:ext cx="25222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+mn-lt"/>
              </a:rPr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413124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fixe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93" y="1078502"/>
            <a:ext cx="3199207" cy="3556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Format: Fixed-Length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1146"/>
            <a:ext cx="8229600" cy="1697031"/>
          </a:xfrm>
        </p:spPr>
        <p:txBody>
          <a:bodyPr/>
          <a:lstStyle/>
          <a:p>
            <a:r>
              <a:rPr lang="en-US" sz="2800" i="1" u="sng" dirty="0">
                <a:solidFill>
                  <a:srgbClr val="C00000"/>
                </a:solidFill>
              </a:rPr>
              <a:t>Record id </a:t>
            </a:r>
            <a:r>
              <a:rPr lang="en-US" sz="2800" i="1" dirty="0">
                <a:solidFill>
                  <a:srgbClr val="C00000"/>
                </a:solidFill>
              </a:rPr>
              <a:t>= &lt;page id, slot #&gt;</a:t>
            </a:r>
          </a:p>
          <a:p>
            <a:r>
              <a:rPr lang="en-US" sz="2800" dirty="0"/>
              <a:t>In the </a:t>
            </a:r>
            <a:r>
              <a:rPr lang="en-US" sz="2800" i="1" dirty="0"/>
              <a:t>packed</a:t>
            </a:r>
            <a:r>
              <a:rPr lang="en-US" sz="2800" dirty="0"/>
              <a:t> case, moving records for free space management changes rid; maybe unacceptable.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5" name="Picture 54" descr="fixe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42983"/>
            <a:ext cx="4338611" cy="34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Formats: Variable-Length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6328"/>
            <a:ext cx="8229600" cy="1554155"/>
          </a:xfrm>
        </p:spPr>
        <p:txBody>
          <a:bodyPr/>
          <a:lstStyle/>
          <a:p>
            <a:r>
              <a:rPr lang="en-US" dirty="0"/>
              <a:t>Array of field offsets is typically superior</a:t>
            </a:r>
          </a:p>
          <a:p>
            <a:pPr lvl="1"/>
            <a:r>
              <a:rPr lang="en-US" sz="2800" dirty="0"/>
              <a:t>Direct access to fields </a:t>
            </a:r>
          </a:p>
          <a:p>
            <a:pPr lvl="1"/>
            <a:r>
              <a:rPr lang="en-US" sz="2800" dirty="0"/>
              <a:t>Clean way of handling NULL values</a:t>
            </a:r>
          </a:p>
          <a:p>
            <a:pPr lvl="1"/>
            <a:r>
              <a:rPr lang="en-US" sz="2800" dirty="0"/>
              <a:t>Oracle 8: length—data pairs, DB2: Array of offsets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58936" y="1250086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55886" y="1243736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6886" y="1243736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227486" y="1243736"/>
            <a:ext cx="1358900" cy="596900"/>
            <a:chOff x="2500" y="1492"/>
            <a:chExt cx="856" cy="37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5599086" y="1243736"/>
            <a:ext cx="1358900" cy="596900"/>
            <a:chOff x="3364" y="1492"/>
            <a:chExt cx="856" cy="376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906686" y="13469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278286" y="13469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649886" y="13453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970686" y="1243736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021486" y="13453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73286" y="1831111"/>
            <a:ext cx="460645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Fields Delimited by Special Symbols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123728" y="835646"/>
            <a:ext cx="54389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F1                F2                F3               F4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619682" y="2191144"/>
            <a:ext cx="345928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F1	 F2	   F3	   F4</a:t>
            </a:r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1484286" y="2623283"/>
            <a:ext cx="5854700" cy="596900"/>
            <a:chOff x="772" y="2500"/>
            <a:chExt cx="3688" cy="376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2" name="Freeform 34"/>
          <p:cNvSpPr>
            <a:spLocks/>
          </p:cNvSpPr>
          <p:nvPr/>
        </p:nvSpPr>
        <p:spPr bwMode="auto">
          <a:xfrm>
            <a:off x="1630336" y="3150333"/>
            <a:ext cx="1754188" cy="481013"/>
          </a:xfrm>
          <a:custGeom>
            <a:avLst/>
            <a:gdLst>
              <a:gd name="T0" fmla="*/ 0 w 1105"/>
              <a:gd name="T1" fmla="*/ 0 h 303"/>
              <a:gd name="T2" fmla="*/ 2147483647 w 1105"/>
              <a:gd name="T3" fmla="*/ 2147483647 h 303"/>
              <a:gd name="T4" fmla="*/ 2147483647 w 1105"/>
              <a:gd name="T5" fmla="*/ 2147483647 h 303"/>
              <a:gd name="T6" fmla="*/ 2147483647 w 1105"/>
              <a:gd name="T7" fmla="*/ 2147483647 h 303"/>
              <a:gd name="T8" fmla="*/ 2147483647 w 1105"/>
              <a:gd name="T9" fmla="*/ 2147483647 h 303"/>
              <a:gd name="T10" fmla="*/ 2147483647 w 1105"/>
              <a:gd name="T11" fmla="*/ 2147483647 h 303"/>
              <a:gd name="T12" fmla="*/ 2147483647 w 1105"/>
              <a:gd name="T13" fmla="*/ 2147483647 h 303"/>
              <a:gd name="T14" fmla="*/ 2147483647 w 1105"/>
              <a:gd name="T15" fmla="*/ 2147483647 h 303"/>
              <a:gd name="T16" fmla="*/ 2147483647 w 1105"/>
              <a:gd name="T17" fmla="*/ 2147483647 h 303"/>
              <a:gd name="T18" fmla="*/ 2147483647 w 1105"/>
              <a:gd name="T19" fmla="*/ 2147483647 h 303"/>
              <a:gd name="T20" fmla="*/ 2147483647 w 1105"/>
              <a:gd name="T21" fmla="*/ 2147483647 h 303"/>
              <a:gd name="T22" fmla="*/ 2147483647 w 1105"/>
              <a:gd name="T23" fmla="*/ 2147483647 h 303"/>
              <a:gd name="T24" fmla="*/ 2147483647 w 1105"/>
              <a:gd name="T25" fmla="*/ 2147483647 h 303"/>
              <a:gd name="T26" fmla="*/ 2147483647 w 1105"/>
              <a:gd name="T27" fmla="*/ 2147483647 h 303"/>
              <a:gd name="T28" fmla="*/ 2147483647 w 1105"/>
              <a:gd name="T29" fmla="*/ 2147483647 h 303"/>
              <a:gd name="T30" fmla="*/ 2147483647 w 1105"/>
              <a:gd name="T31" fmla="*/ 2147483647 h 303"/>
              <a:gd name="T32" fmla="*/ 2147483647 w 1105"/>
              <a:gd name="T33" fmla="*/ 2147483647 h 303"/>
              <a:gd name="T34" fmla="*/ 2147483647 w 1105"/>
              <a:gd name="T35" fmla="*/ 2147483647 h 303"/>
              <a:gd name="T36" fmla="*/ 2147483647 w 1105"/>
              <a:gd name="T37" fmla="*/ 2147483647 h 303"/>
              <a:gd name="T38" fmla="*/ 2147483647 w 1105"/>
              <a:gd name="T39" fmla="*/ 2147483647 h 303"/>
              <a:gd name="T40" fmla="*/ 2147483647 w 1105"/>
              <a:gd name="T41" fmla="*/ 2147483647 h 303"/>
              <a:gd name="T42" fmla="*/ 2147483647 w 1105"/>
              <a:gd name="T43" fmla="*/ 2147483647 h 303"/>
              <a:gd name="T44" fmla="*/ 2147483647 w 1105"/>
              <a:gd name="T45" fmla="*/ 2147483647 h 303"/>
              <a:gd name="T46" fmla="*/ 2147483647 w 1105"/>
              <a:gd name="T47" fmla="*/ 2147483647 h 303"/>
              <a:gd name="T48" fmla="*/ 2147483647 w 1105"/>
              <a:gd name="T49" fmla="*/ 2147483647 h 303"/>
              <a:gd name="T50" fmla="*/ 2147483647 w 1105"/>
              <a:gd name="T51" fmla="*/ 2147483647 h 303"/>
              <a:gd name="T52" fmla="*/ 2147483647 w 1105"/>
              <a:gd name="T53" fmla="*/ 2147483647 h 303"/>
              <a:gd name="T54" fmla="*/ 2147483647 w 1105"/>
              <a:gd name="T55" fmla="*/ 2147483647 h 303"/>
              <a:gd name="T56" fmla="*/ 2147483647 w 1105"/>
              <a:gd name="T57" fmla="*/ 2147483647 h 303"/>
              <a:gd name="T58" fmla="*/ 2147483647 w 1105"/>
              <a:gd name="T59" fmla="*/ 2147483647 h 303"/>
              <a:gd name="T60" fmla="*/ 2147483647 w 1105"/>
              <a:gd name="T61" fmla="*/ 2147483647 h 303"/>
              <a:gd name="T62" fmla="*/ 2147483647 w 1105"/>
              <a:gd name="T63" fmla="*/ 2147483647 h 303"/>
              <a:gd name="T64" fmla="*/ 2147483647 w 1105"/>
              <a:gd name="T65" fmla="*/ 2147483647 h 30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05"/>
              <a:gd name="T100" fmla="*/ 0 h 303"/>
              <a:gd name="T101" fmla="*/ 1105 w 1105"/>
              <a:gd name="T102" fmla="*/ 303 h 30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05" h="303">
                <a:moveTo>
                  <a:pt x="0" y="0"/>
                </a:moveTo>
                <a:lnTo>
                  <a:pt x="15" y="65"/>
                </a:lnTo>
                <a:lnTo>
                  <a:pt x="28" y="115"/>
                </a:lnTo>
                <a:lnTo>
                  <a:pt x="40" y="152"/>
                </a:lnTo>
                <a:lnTo>
                  <a:pt x="78" y="190"/>
                </a:lnTo>
                <a:lnTo>
                  <a:pt x="115" y="215"/>
                </a:lnTo>
                <a:lnTo>
                  <a:pt x="153" y="227"/>
                </a:lnTo>
                <a:lnTo>
                  <a:pt x="190" y="240"/>
                </a:lnTo>
                <a:lnTo>
                  <a:pt x="240" y="240"/>
                </a:lnTo>
                <a:lnTo>
                  <a:pt x="278" y="252"/>
                </a:lnTo>
                <a:lnTo>
                  <a:pt x="316" y="265"/>
                </a:lnTo>
                <a:lnTo>
                  <a:pt x="353" y="265"/>
                </a:lnTo>
                <a:lnTo>
                  <a:pt x="391" y="277"/>
                </a:lnTo>
                <a:lnTo>
                  <a:pt x="441" y="290"/>
                </a:lnTo>
                <a:lnTo>
                  <a:pt x="478" y="290"/>
                </a:lnTo>
                <a:lnTo>
                  <a:pt x="516" y="290"/>
                </a:lnTo>
                <a:lnTo>
                  <a:pt x="566" y="302"/>
                </a:lnTo>
                <a:lnTo>
                  <a:pt x="603" y="302"/>
                </a:lnTo>
                <a:lnTo>
                  <a:pt x="641" y="302"/>
                </a:lnTo>
                <a:lnTo>
                  <a:pt x="678" y="302"/>
                </a:lnTo>
                <a:lnTo>
                  <a:pt x="716" y="302"/>
                </a:lnTo>
                <a:lnTo>
                  <a:pt x="753" y="302"/>
                </a:lnTo>
                <a:lnTo>
                  <a:pt x="803" y="290"/>
                </a:lnTo>
                <a:lnTo>
                  <a:pt x="841" y="290"/>
                </a:lnTo>
                <a:lnTo>
                  <a:pt x="878" y="277"/>
                </a:lnTo>
                <a:lnTo>
                  <a:pt x="916" y="265"/>
                </a:lnTo>
                <a:lnTo>
                  <a:pt x="953" y="252"/>
                </a:lnTo>
                <a:lnTo>
                  <a:pt x="991" y="227"/>
                </a:lnTo>
                <a:lnTo>
                  <a:pt x="1028" y="202"/>
                </a:lnTo>
                <a:lnTo>
                  <a:pt x="1053" y="165"/>
                </a:lnTo>
                <a:lnTo>
                  <a:pt x="1078" y="127"/>
                </a:lnTo>
                <a:lnTo>
                  <a:pt x="1103" y="90"/>
                </a:lnTo>
                <a:lnTo>
                  <a:pt x="1104" y="48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5"/>
          <p:cNvSpPr>
            <a:spLocks/>
          </p:cNvSpPr>
          <p:nvPr/>
        </p:nvSpPr>
        <p:spPr bwMode="auto">
          <a:xfrm>
            <a:off x="2087536" y="3150333"/>
            <a:ext cx="2287588" cy="541338"/>
          </a:xfrm>
          <a:custGeom>
            <a:avLst/>
            <a:gdLst>
              <a:gd name="T0" fmla="*/ 0 w 1441"/>
              <a:gd name="T1" fmla="*/ 0 h 341"/>
              <a:gd name="T2" fmla="*/ 2147483647 w 1441"/>
              <a:gd name="T3" fmla="*/ 2147483647 h 341"/>
              <a:gd name="T4" fmla="*/ 2147483647 w 1441"/>
              <a:gd name="T5" fmla="*/ 2147483647 h 341"/>
              <a:gd name="T6" fmla="*/ 2147483647 w 1441"/>
              <a:gd name="T7" fmla="*/ 2147483647 h 341"/>
              <a:gd name="T8" fmla="*/ 2147483647 w 1441"/>
              <a:gd name="T9" fmla="*/ 2147483647 h 341"/>
              <a:gd name="T10" fmla="*/ 2147483647 w 1441"/>
              <a:gd name="T11" fmla="*/ 2147483647 h 341"/>
              <a:gd name="T12" fmla="*/ 2147483647 w 1441"/>
              <a:gd name="T13" fmla="*/ 2147483647 h 341"/>
              <a:gd name="T14" fmla="*/ 2147483647 w 1441"/>
              <a:gd name="T15" fmla="*/ 2147483647 h 341"/>
              <a:gd name="T16" fmla="*/ 2147483647 w 1441"/>
              <a:gd name="T17" fmla="*/ 2147483647 h 341"/>
              <a:gd name="T18" fmla="*/ 2147483647 w 1441"/>
              <a:gd name="T19" fmla="*/ 2147483647 h 341"/>
              <a:gd name="T20" fmla="*/ 2147483647 w 1441"/>
              <a:gd name="T21" fmla="*/ 2147483647 h 341"/>
              <a:gd name="T22" fmla="*/ 2147483647 w 1441"/>
              <a:gd name="T23" fmla="*/ 2147483647 h 341"/>
              <a:gd name="T24" fmla="*/ 2147483647 w 1441"/>
              <a:gd name="T25" fmla="*/ 2147483647 h 341"/>
              <a:gd name="T26" fmla="*/ 2147483647 w 1441"/>
              <a:gd name="T27" fmla="*/ 2147483647 h 341"/>
              <a:gd name="T28" fmla="*/ 2147483647 w 1441"/>
              <a:gd name="T29" fmla="*/ 2147483647 h 341"/>
              <a:gd name="T30" fmla="*/ 2147483647 w 1441"/>
              <a:gd name="T31" fmla="*/ 2147483647 h 341"/>
              <a:gd name="T32" fmla="*/ 2147483647 w 1441"/>
              <a:gd name="T33" fmla="*/ 2147483647 h 341"/>
              <a:gd name="T34" fmla="*/ 2147483647 w 1441"/>
              <a:gd name="T35" fmla="*/ 2147483647 h 341"/>
              <a:gd name="T36" fmla="*/ 2147483647 w 1441"/>
              <a:gd name="T37" fmla="*/ 2147483647 h 341"/>
              <a:gd name="T38" fmla="*/ 2147483647 w 1441"/>
              <a:gd name="T39" fmla="*/ 2147483647 h 341"/>
              <a:gd name="T40" fmla="*/ 2147483647 w 1441"/>
              <a:gd name="T41" fmla="*/ 2147483647 h 341"/>
              <a:gd name="T42" fmla="*/ 2147483647 w 1441"/>
              <a:gd name="T43" fmla="*/ 2147483647 h 341"/>
              <a:gd name="T44" fmla="*/ 2147483647 w 1441"/>
              <a:gd name="T45" fmla="*/ 2147483647 h 341"/>
              <a:gd name="T46" fmla="*/ 2147483647 w 1441"/>
              <a:gd name="T47" fmla="*/ 2147483647 h 341"/>
              <a:gd name="T48" fmla="*/ 2147483647 w 1441"/>
              <a:gd name="T49" fmla="*/ 2147483647 h 341"/>
              <a:gd name="T50" fmla="*/ 2147483647 w 1441"/>
              <a:gd name="T51" fmla="*/ 2147483647 h 341"/>
              <a:gd name="T52" fmla="*/ 2147483647 w 1441"/>
              <a:gd name="T53" fmla="*/ 2147483647 h 341"/>
              <a:gd name="T54" fmla="*/ 2147483647 w 1441"/>
              <a:gd name="T55" fmla="*/ 2147483647 h 341"/>
              <a:gd name="T56" fmla="*/ 2147483647 w 1441"/>
              <a:gd name="T57" fmla="*/ 2147483647 h 341"/>
              <a:gd name="T58" fmla="*/ 2147483647 w 1441"/>
              <a:gd name="T59" fmla="*/ 2147483647 h 341"/>
              <a:gd name="T60" fmla="*/ 2147483647 w 1441"/>
              <a:gd name="T61" fmla="*/ 2147483647 h 341"/>
              <a:gd name="T62" fmla="*/ 2147483647 w 1441"/>
              <a:gd name="T63" fmla="*/ 2147483647 h 341"/>
              <a:gd name="T64" fmla="*/ 2147483647 w 1441"/>
              <a:gd name="T65" fmla="*/ 2147483647 h 341"/>
              <a:gd name="T66" fmla="*/ 2147483647 w 1441"/>
              <a:gd name="T67" fmla="*/ 2147483647 h 341"/>
              <a:gd name="T68" fmla="*/ 2147483647 w 1441"/>
              <a:gd name="T69" fmla="*/ 2147483647 h 341"/>
              <a:gd name="T70" fmla="*/ 2147483647 w 1441"/>
              <a:gd name="T71" fmla="*/ 2147483647 h 341"/>
              <a:gd name="T72" fmla="*/ 2147483647 w 1441"/>
              <a:gd name="T73" fmla="*/ 2147483647 h 3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41"/>
              <a:gd name="T112" fmla="*/ 0 h 341"/>
              <a:gd name="T113" fmla="*/ 1441 w 1441"/>
              <a:gd name="T114" fmla="*/ 341 h 34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41" h="341">
                <a:moveTo>
                  <a:pt x="0" y="0"/>
                </a:moveTo>
                <a:lnTo>
                  <a:pt x="28" y="65"/>
                </a:lnTo>
                <a:lnTo>
                  <a:pt x="53" y="102"/>
                </a:lnTo>
                <a:lnTo>
                  <a:pt x="90" y="127"/>
                </a:lnTo>
                <a:lnTo>
                  <a:pt x="128" y="152"/>
                </a:lnTo>
                <a:lnTo>
                  <a:pt x="165" y="177"/>
                </a:lnTo>
                <a:lnTo>
                  <a:pt x="228" y="202"/>
                </a:lnTo>
                <a:lnTo>
                  <a:pt x="265" y="227"/>
                </a:lnTo>
                <a:lnTo>
                  <a:pt x="315" y="240"/>
                </a:lnTo>
                <a:lnTo>
                  <a:pt x="365" y="265"/>
                </a:lnTo>
                <a:lnTo>
                  <a:pt x="415" y="277"/>
                </a:lnTo>
                <a:lnTo>
                  <a:pt x="453" y="302"/>
                </a:lnTo>
                <a:lnTo>
                  <a:pt x="503" y="315"/>
                </a:lnTo>
                <a:lnTo>
                  <a:pt x="553" y="327"/>
                </a:lnTo>
                <a:lnTo>
                  <a:pt x="603" y="340"/>
                </a:lnTo>
                <a:lnTo>
                  <a:pt x="653" y="340"/>
                </a:lnTo>
                <a:lnTo>
                  <a:pt x="690" y="340"/>
                </a:lnTo>
                <a:lnTo>
                  <a:pt x="728" y="340"/>
                </a:lnTo>
                <a:lnTo>
                  <a:pt x="778" y="340"/>
                </a:lnTo>
                <a:lnTo>
                  <a:pt x="815" y="340"/>
                </a:lnTo>
                <a:lnTo>
                  <a:pt x="865" y="340"/>
                </a:lnTo>
                <a:lnTo>
                  <a:pt x="903" y="340"/>
                </a:lnTo>
                <a:lnTo>
                  <a:pt x="940" y="327"/>
                </a:lnTo>
                <a:lnTo>
                  <a:pt x="978" y="315"/>
                </a:lnTo>
                <a:lnTo>
                  <a:pt x="1015" y="302"/>
                </a:lnTo>
                <a:lnTo>
                  <a:pt x="1053" y="290"/>
                </a:lnTo>
                <a:lnTo>
                  <a:pt x="1090" y="277"/>
                </a:lnTo>
                <a:lnTo>
                  <a:pt x="1128" y="265"/>
                </a:lnTo>
                <a:lnTo>
                  <a:pt x="1165" y="252"/>
                </a:lnTo>
                <a:lnTo>
                  <a:pt x="1203" y="227"/>
                </a:lnTo>
                <a:lnTo>
                  <a:pt x="1240" y="215"/>
                </a:lnTo>
                <a:lnTo>
                  <a:pt x="1303" y="190"/>
                </a:lnTo>
                <a:lnTo>
                  <a:pt x="1365" y="177"/>
                </a:lnTo>
                <a:lnTo>
                  <a:pt x="1403" y="165"/>
                </a:lnTo>
                <a:lnTo>
                  <a:pt x="1415" y="127"/>
                </a:lnTo>
                <a:lnTo>
                  <a:pt x="1428" y="90"/>
                </a:lnTo>
                <a:lnTo>
                  <a:pt x="1440" y="48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2392336" y="3150333"/>
            <a:ext cx="2973388" cy="700088"/>
          </a:xfrm>
          <a:custGeom>
            <a:avLst/>
            <a:gdLst>
              <a:gd name="T0" fmla="*/ 0 w 1873"/>
              <a:gd name="T1" fmla="*/ 0 h 441"/>
              <a:gd name="T2" fmla="*/ 2147483647 w 1873"/>
              <a:gd name="T3" fmla="*/ 2147483647 h 441"/>
              <a:gd name="T4" fmla="*/ 2147483647 w 1873"/>
              <a:gd name="T5" fmla="*/ 2147483647 h 441"/>
              <a:gd name="T6" fmla="*/ 2147483647 w 1873"/>
              <a:gd name="T7" fmla="*/ 2147483647 h 441"/>
              <a:gd name="T8" fmla="*/ 2147483647 w 1873"/>
              <a:gd name="T9" fmla="*/ 2147483647 h 441"/>
              <a:gd name="T10" fmla="*/ 2147483647 w 1873"/>
              <a:gd name="T11" fmla="*/ 2147483647 h 441"/>
              <a:gd name="T12" fmla="*/ 2147483647 w 1873"/>
              <a:gd name="T13" fmla="*/ 2147483647 h 441"/>
              <a:gd name="T14" fmla="*/ 2147483647 w 1873"/>
              <a:gd name="T15" fmla="*/ 2147483647 h 441"/>
              <a:gd name="T16" fmla="*/ 2147483647 w 1873"/>
              <a:gd name="T17" fmla="*/ 2147483647 h 441"/>
              <a:gd name="T18" fmla="*/ 2147483647 w 1873"/>
              <a:gd name="T19" fmla="*/ 2147483647 h 441"/>
              <a:gd name="T20" fmla="*/ 2147483647 w 1873"/>
              <a:gd name="T21" fmla="*/ 2147483647 h 441"/>
              <a:gd name="T22" fmla="*/ 2147483647 w 1873"/>
              <a:gd name="T23" fmla="*/ 2147483647 h 441"/>
              <a:gd name="T24" fmla="*/ 2147483647 w 1873"/>
              <a:gd name="T25" fmla="*/ 2147483647 h 441"/>
              <a:gd name="T26" fmla="*/ 2147483647 w 1873"/>
              <a:gd name="T27" fmla="*/ 2147483647 h 441"/>
              <a:gd name="T28" fmla="*/ 2147483647 w 1873"/>
              <a:gd name="T29" fmla="*/ 2147483647 h 441"/>
              <a:gd name="T30" fmla="*/ 2147483647 w 1873"/>
              <a:gd name="T31" fmla="*/ 2147483647 h 441"/>
              <a:gd name="T32" fmla="*/ 2147483647 w 1873"/>
              <a:gd name="T33" fmla="*/ 2147483647 h 441"/>
              <a:gd name="T34" fmla="*/ 2147483647 w 1873"/>
              <a:gd name="T35" fmla="*/ 2147483647 h 441"/>
              <a:gd name="T36" fmla="*/ 2147483647 w 1873"/>
              <a:gd name="T37" fmla="*/ 2147483647 h 441"/>
              <a:gd name="T38" fmla="*/ 2147483647 w 1873"/>
              <a:gd name="T39" fmla="*/ 2147483647 h 441"/>
              <a:gd name="T40" fmla="*/ 2147483647 w 1873"/>
              <a:gd name="T41" fmla="*/ 2147483647 h 441"/>
              <a:gd name="T42" fmla="*/ 2147483647 w 1873"/>
              <a:gd name="T43" fmla="*/ 2147483647 h 441"/>
              <a:gd name="T44" fmla="*/ 2147483647 w 1873"/>
              <a:gd name="T45" fmla="*/ 2147483647 h 441"/>
              <a:gd name="T46" fmla="*/ 2147483647 w 1873"/>
              <a:gd name="T47" fmla="*/ 2147483647 h 441"/>
              <a:gd name="T48" fmla="*/ 2147483647 w 1873"/>
              <a:gd name="T49" fmla="*/ 2147483647 h 441"/>
              <a:gd name="T50" fmla="*/ 2147483647 w 1873"/>
              <a:gd name="T51" fmla="*/ 2147483647 h 441"/>
              <a:gd name="T52" fmla="*/ 2147483647 w 1873"/>
              <a:gd name="T53" fmla="*/ 2147483647 h 441"/>
              <a:gd name="T54" fmla="*/ 2147483647 w 1873"/>
              <a:gd name="T55" fmla="*/ 2147483647 h 441"/>
              <a:gd name="T56" fmla="*/ 2147483647 w 1873"/>
              <a:gd name="T57" fmla="*/ 2147483647 h 441"/>
              <a:gd name="T58" fmla="*/ 2147483647 w 1873"/>
              <a:gd name="T59" fmla="*/ 2147483647 h 441"/>
              <a:gd name="T60" fmla="*/ 2147483647 w 1873"/>
              <a:gd name="T61" fmla="*/ 2147483647 h 441"/>
              <a:gd name="T62" fmla="*/ 2147483647 w 1873"/>
              <a:gd name="T63" fmla="*/ 2147483647 h 441"/>
              <a:gd name="T64" fmla="*/ 2147483647 w 1873"/>
              <a:gd name="T65" fmla="*/ 2147483647 h 441"/>
              <a:gd name="T66" fmla="*/ 2147483647 w 1873"/>
              <a:gd name="T67" fmla="*/ 2147483647 h 441"/>
              <a:gd name="T68" fmla="*/ 2147483647 w 1873"/>
              <a:gd name="T69" fmla="*/ 2147483647 h 441"/>
              <a:gd name="T70" fmla="*/ 2147483647 w 1873"/>
              <a:gd name="T71" fmla="*/ 2147483647 h 441"/>
              <a:gd name="T72" fmla="*/ 2147483647 w 1873"/>
              <a:gd name="T73" fmla="*/ 2147483647 h 441"/>
              <a:gd name="T74" fmla="*/ 2147483647 w 1873"/>
              <a:gd name="T75" fmla="*/ 2147483647 h 441"/>
              <a:gd name="T76" fmla="*/ 2147483647 w 1873"/>
              <a:gd name="T77" fmla="*/ 2147483647 h 441"/>
              <a:gd name="T78" fmla="*/ 2147483647 w 1873"/>
              <a:gd name="T79" fmla="*/ 2147483647 h 441"/>
              <a:gd name="T80" fmla="*/ 2147483647 w 1873"/>
              <a:gd name="T81" fmla="*/ 2147483647 h 441"/>
              <a:gd name="T82" fmla="*/ 2147483647 w 1873"/>
              <a:gd name="T83" fmla="*/ 2147483647 h 441"/>
              <a:gd name="T84" fmla="*/ 2147483647 w 1873"/>
              <a:gd name="T85" fmla="*/ 2147483647 h 441"/>
              <a:gd name="T86" fmla="*/ 2147483647 w 1873"/>
              <a:gd name="T87" fmla="*/ 2147483647 h 441"/>
              <a:gd name="T88" fmla="*/ 2147483647 w 1873"/>
              <a:gd name="T89" fmla="*/ 2147483647 h 441"/>
              <a:gd name="T90" fmla="*/ 2147483647 w 1873"/>
              <a:gd name="T91" fmla="*/ 2147483647 h 441"/>
              <a:gd name="T92" fmla="*/ 2147483647 w 1873"/>
              <a:gd name="T93" fmla="*/ 2147483647 h 441"/>
              <a:gd name="T94" fmla="*/ 2147483647 w 1873"/>
              <a:gd name="T95" fmla="*/ 2147483647 h 44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873"/>
              <a:gd name="T145" fmla="*/ 0 h 441"/>
              <a:gd name="T146" fmla="*/ 1873 w 1873"/>
              <a:gd name="T147" fmla="*/ 441 h 44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873" h="441">
                <a:moveTo>
                  <a:pt x="0" y="0"/>
                </a:moveTo>
                <a:lnTo>
                  <a:pt x="61" y="15"/>
                </a:lnTo>
                <a:lnTo>
                  <a:pt x="111" y="52"/>
                </a:lnTo>
                <a:lnTo>
                  <a:pt x="148" y="77"/>
                </a:lnTo>
                <a:lnTo>
                  <a:pt x="186" y="115"/>
                </a:lnTo>
                <a:lnTo>
                  <a:pt x="223" y="152"/>
                </a:lnTo>
                <a:lnTo>
                  <a:pt x="261" y="190"/>
                </a:lnTo>
                <a:lnTo>
                  <a:pt x="311" y="240"/>
                </a:lnTo>
                <a:lnTo>
                  <a:pt x="348" y="265"/>
                </a:lnTo>
                <a:lnTo>
                  <a:pt x="398" y="302"/>
                </a:lnTo>
                <a:lnTo>
                  <a:pt x="436" y="327"/>
                </a:lnTo>
                <a:lnTo>
                  <a:pt x="473" y="352"/>
                </a:lnTo>
                <a:lnTo>
                  <a:pt x="511" y="365"/>
                </a:lnTo>
                <a:lnTo>
                  <a:pt x="561" y="390"/>
                </a:lnTo>
                <a:lnTo>
                  <a:pt x="611" y="402"/>
                </a:lnTo>
                <a:lnTo>
                  <a:pt x="648" y="415"/>
                </a:lnTo>
                <a:lnTo>
                  <a:pt x="686" y="427"/>
                </a:lnTo>
                <a:lnTo>
                  <a:pt x="736" y="440"/>
                </a:lnTo>
                <a:lnTo>
                  <a:pt x="786" y="440"/>
                </a:lnTo>
                <a:lnTo>
                  <a:pt x="836" y="440"/>
                </a:lnTo>
                <a:lnTo>
                  <a:pt x="886" y="440"/>
                </a:lnTo>
                <a:lnTo>
                  <a:pt x="923" y="440"/>
                </a:lnTo>
                <a:lnTo>
                  <a:pt x="961" y="440"/>
                </a:lnTo>
                <a:lnTo>
                  <a:pt x="998" y="440"/>
                </a:lnTo>
                <a:lnTo>
                  <a:pt x="1048" y="427"/>
                </a:lnTo>
                <a:lnTo>
                  <a:pt x="1098" y="427"/>
                </a:lnTo>
                <a:lnTo>
                  <a:pt x="1136" y="427"/>
                </a:lnTo>
                <a:lnTo>
                  <a:pt x="1198" y="415"/>
                </a:lnTo>
                <a:lnTo>
                  <a:pt x="1236" y="415"/>
                </a:lnTo>
                <a:lnTo>
                  <a:pt x="1273" y="415"/>
                </a:lnTo>
                <a:lnTo>
                  <a:pt x="1311" y="402"/>
                </a:lnTo>
                <a:lnTo>
                  <a:pt x="1348" y="402"/>
                </a:lnTo>
                <a:lnTo>
                  <a:pt x="1386" y="402"/>
                </a:lnTo>
                <a:lnTo>
                  <a:pt x="1436" y="390"/>
                </a:lnTo>
                <a:lnTo>
                  <a:pt x="1473" y="377"/>
                </a:lnTo>
                <a:lnTo>
                  <a:pt x="1511" y="365"/>
                </a:lnTo>
                <a:lnTo>
                  <a:pt x="1549" y="352"/>
                </a:lnTo>
                <a:lnTo>
                  <a:pt x="1586" y="340"/>
                </a:lnTo>
                <a:lnTo>
                  <a:pt x="1624" y="315"/>
                </a:lnTo>
                <a:lnTo>
                  <a:pt x="1661" y="302"/>
                </a:lnTo>
                <a:lnTo>
                  <a:pt x="1699" y="265"/>
                </a:lnTo>
                <a:lnTo>
                  <a:pt x="1736" y="240"/>
                </a:lnTo>
                <a:lnTo>
                  <a:pt x="1774" y="215"/>
                </a:lnTo>
                <a:lnTo>
                  <a:pt x="1811" y="190"/>
                </a:lnTo>
                <a:lnTo>
                  <a:pt x="1836" y="152"/>
                </a:lnTo>
                <a:lnTo>
                  <a:pt x="1849" y="115"/>
                </a:lnTo>
                <a:lnTo>
                  <a:pt x="1861" y="77"/>
                </a:lnTo>
                <a:lnTo>
                  <a:pt x="1872" y="48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3154336" y="3150333"/>
            <a:ext cx="4192588" cy="639763"/>
          </a:xfrm>
          <a:custGeom>
            <a:avLst/>
            <a:gdLst>
              <a:gd name="T0" fmla="*/ 2147483647 w 2641"/>
              <a:gd name="T1" fmla="*/ 2147483647 h 403"/>
              <a:gd name="T2" fmla="*/ 2147483647 w 2641"/>
              <a:gd name="T3" fmla="*/ 2147483647 h 403"/>
              <a:gd name="T4" fmla="*/ 2147483647 w 2641"/>
              <a:gd name="T5" fmla="*/ 2147483647 h 403"/>
              <a:gd name="T6" fmla="*/ 2147483647 w 2641"/>
              <a:gd name="T7" fmla="*/ 2147483647 h 403"/>
              <a:gd name="T8" fmla="*/ 2147483647 w 2641"/>
              <a:gd name="T9" fmla="*/ 2147483647 h 403"/>
              <a:gd name="T10" fmla="*/ 2147483647 w 2641"/>
              <a:gd name="T11" fmla="*/ 2147483647 h 403"/>
              <a:gd name="T12" fmla="*/ 2147483647 w 2641"/>
              <a:gd name="T13" fmla="*/ 2147483647 h 403"/>
              <a:gd name="T14" fmla="*/ 2147483647 w 2641"/>
              <a:gd name="T15" fmla="*/ 2147483647 h 403"/>
              <a:gd name="T16" fmla="*/ 2147483647 w 2641"/>
              <a:gd name="T17" fmla="*/ 2147483647 h 403"/>
              <a:gd name="T18" fmla="*/ 2147483647 w 2641"/>
              <a:gd name="T19" fmla="*/ 2147483647 h 403"/>
              <a:gd name="T20" fmla="*/ 2147483647 w 2641"/>
              <a:gd name="T21" fmla="*/ 2147483647 h 403"/>
              <a:gd name="T22" fmla="*/ 2147483647 w 2641"/>
              <a:gd name="T23" fmla="*/ 2147483647 h 403"/>
              <a:gd name="T24" fmla="*/ 2147483647 w 2641"/>
              <a:gd name="T25" fmla="*/ 2147483647 h 403"/>
              <a:gd name="T26" fmla="*/ 2147483647 w 2641"/>
              <a:gd name="T27" fmla="*/ 2147483647 h 403"/>
              <a:gd name="T28" fmla="*/ 2147483647 w 2641"/>
              <a:gd name="T29" fmla="*/ 2147483647 h 403"/>
              <a:gd name="T30" fmla="*/ 2147483647 w 2641"/>
              <a:gd name="T31" fmla="*/ 2147483647 h 403"/>
              <a:gd name="T32" fmla="*/ 2147483647 w 2641"/>
              <a:gd name="T33" fmla="*/ 2147483647 h 403"/>
              <a:gd name="T34" fmla="*/ 2147483647 w 2641"/>
              <a:gd name="T35" fmla="*/ 2147483647 h 403"/>
              <a:gd name="T36" fmla="*/ 2147483647 w 2641"/>
              <a:gd name="T37" fmla="*/ 2147483647 h 403"/>
              <a:gd name="T38" fmla="*/ 2147483647 w 2641"/>
              <a:gd name="T39" fmla="*/ 2147483647 h 403"/>
              <a:gd name="T40" fmla="*/ 2147483647 w 2641"/>
              <a:gd name="T41" fmla="*/ 2147483647 h 403"/>
              <a:gd name="T42" fmla="*/ 2147483647 w 2641"/>
              <a:gd name="T43" fmla="*/ 2147483647 h 403"/>
              <a:gd name="T44" fmla="*/ 2147483647 w 2641"/>
              <a:gd name="T45" fmla="*/ 2147483647 h 403"/>
              <a:gd name="T46" fmla="*/ 2147483647 w 2641"/>
              <a:gd name="T47" fmla="*/ 2147483647 h 403"/>
              <a:gd name="T48" fmla="*/ 2147483647 w 2641"/>
              <a:gd name="T49" fmla="*/ 2147483647 h 403"/>
              <a:gd name="T50" fmla="*/ 2147483647 w 2641"/>
              <a:gd name="T51" fmla="*/ 2147483647 h 403"/>
              <a:gd name="T52" fmla="*/ 2147483647 w 2641"/>
              <a:gd name="T53" fmla="*/ 2147483647 h 403"/>
              <a:gd name="T54" fmla="*/ 2147483647 w 2641"/>
              <a:gd name="T55" fmla="*/ 2147483647 h 403"/>
              <a:gd name="T56" fmla="*/ 2147483647 w 2641"/>
              <a:gd name="T57" fmla="*/ 2147483647 h 403"/>
              <a:gd name="T58" fmla="*/ 2147483647 w 2641"/>
              <a:gd name="T59" fmla="*/ 2147483647 h 403"/>
              <a:gd name="T60" fmla="*/ 2147483647 w 2641"/>
              <a:gd name="T61" fmla="*/ 2147483647 h 403"/>
              <a:gd name="T62" fmla="*/ 2147483647 w 2641"/>
              <a:gd name="T63" fmla="*/ 2147483647 h 403"/>
              <a:gd name="T64" fmla="*/ 2147483647 w 2641"/>
              <a:gd name="T65" fmla="*/ 2147483647 h 40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641"/>
              <a:gd name="T100" fmla="*/ 0 h 403"/>
              <a:gd name="T101" fmla="*/ 2641 w 2641"/>
              <a:gd name="T102" fmla="*/ 403 h 40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641" h="403">
                <a:moveTo>
                  <a:pt x="0" y="0"/>
                </a:moveTo>
                <a:lnTo>
                  <a:pt x="31" y="52"/>
                </a:lnTo>
                <a:lnTo>
                  <a:pt x="43" y="90"/>
                </a:lnTo>
                <a:lnTo>
                  <a:pt x="81" y="115"/>
                </a:lnTo>
                <a:lnTo>
                  <a:pt x="118" y="140"/>
                </a:lnTo>
                <a:lnTo>
                  <a:pt x="156" y="152"/>
                </a:lnTo>
                <a:lnTo>
                  <a:pt x="193" y="177"/>
                </a:lnTo>
                <a:lnTo>
                  <a:pt x="231" y="202"/>
                </a:lnTo>
                <a:lnTo>
                  <a:pt x="281" y="227"/>
                </a:lnTo>
                <a:lnTo>
                  <a:pt x="318" y="240"/>
                </a:lnTo>
                <a:lnTo>
                  <a:pt x="356" y="252"/>
                </a:lnTo>
                <a:lnTo>
                  <a:pt x="393" y="277"/>
                </a:lnTo>
                <a:lnTo>
                  <a:pt x="443" y="302"/>
                </a:lnTo>
                <a:lnTo>
                  <a:pt x="481" y="315"/>
                </a:lnTo>
                <a:lnTo>
                  <a:pt x="518" y="327"/>
                </a:lnTo>
                <a:lnTo>
                  <a:pt x="568" y="340"/>
                </a:lnTo>
                <a:lnTo>
                  <a:pt x="618" y="352"/>
                </a:lnTo>
                <a:lnTo>
                  <a:pt x="668" y="365"/>
                </a:lnTo>
                <a:lnTo>
                  <a:pt x="718" y="377"/>
                </a:lnTo>
                <a:lnTo>
                  <a:pt x="756" y="390"/>
                </a:lnTo>
                <a:lnTo>
                  <a:pt x="793" y="390"/>
                </a:lnTo>
                <a:lnTo>
                  <a:pt x="831" y="390"/>
                </a:lnTo>
                <a:lnTo>
                  <a:pt x="868" y="390"/>
                </a:lnTo>
                <a:lnTo>
                  <a:pt x="906" y="390"/>
                </a:lnTo>
                <a:lnTo>
                  <a:pt x="956" y="402"/>
                </a:lnTo>
                <a:lnTo>
                  <a:pt x="1006" y="402"/>
                </a:lnTo>
                <a:lnTo>
                  <a:pt x="1056" y="402"/>
                </a:lnTo>
                <a:lnTo>
                  <a:pt x="1094" y="402"/>
                </a:lnTo>
                <a:lnTo>
                  <a:pt x="1144" y="402"/>
                </a:lnTo>
                <a:lnTo>
                  <a:pt x="1194" y="402"/>
                </a:lnTo>
                <a:lnTo>
                  <a:pt x="1231" y="402"/>
                </a:lnTo>
                <a:lnTo>
                  <a:pt x="1269" y="402"/>
                </a:lnTo>
                <a:lnTo>
                  <a:pt x="1319" y="402"/>
                </a:lnTo>
                <a:lnTo>
                  <a:pt x="1356" y="402"/>
                </a:lnTo>
                <a:lnTo>
                  <a:pt x="1394" y="402"/>
                </a:lnTo>
                <a:lnTo>
                  <a:pt x="1444" y="402"/>
                </a:lnTo>
                <a:lnTo>
                  <a:pt x="1481" y="402"/>
                </a:lnTo>
                <a:lnTo>
                  <a:pt x="1531" y="402"/>
                </a:lnTo>
                <a:lnTo>
                  <a:pt x="1581" y="402"/>
                </a:lnTo>
                <a:lnTo>
                  <a:pt x="1619" y="402"/>
                </a:lnTo>
                <a:lnTo>
                  <a:pt x="1656" y="402"/>
                </a:lnTo>
                <a:lnTo>
                  <a:pt x="1706" y="402"/>
                </a:lnTo>
                <a:lnTo>
                  <a:pt x="1744" y="390"/>
                </a:lnTo>
                <a:lnTo>
                  <a:pt x="1781" y="390"/>
                </a:lnTo>
                <a:lnTo>
                  <a:pt x="1819" y="390"/>
                </a:lnTo>
                <a:lnTo>
                  <a:pt x="1856" y="377"/>
                </a:lnTo>
                <a:lnTo>
                  <a:pt x="1894" y="377"/>
                </a:lnTo>
                <a:lnTo>
                  <a:pt x="1944" y="377"/>
                </a:lnTo>
                <a:lnTo>
                  <a:pt x="1994" y="377"/>
                </a:lnTo>
                <a:lnTo>
                  <a:pt x="2031" y="365"/>
                </a:lnTo>
                <a:lnTo>
                  <a:pt x="2069" y="365"/>
                </a:lnTo>
                <a:lnTo>
                  <a:pt x="2106" y="365"/>
                </a:lnTo>
                <a:lnTo>
                  <a:pt x="2144" y="352"/>
                </a:lnTo>
                <a:lnTo>
                  <a:pt x="2181" y="340"/>
                </a:lnTo>
                <a:lnTo>
                  <a:pt x="2219" y="327"/>
                </a:lnTo>
                <a:lnTo>
                  <a:pt x="2269" y="315"/>
                </a:lnTo>
                <a:lnTo>
                  <a:pt x="2306" y="302"/>
                </a:lnTo>
                <a:lnTo>
                  <a:pt x="2344" y="277"/>
                </a:lnTo>
                <a:lnTo>
                  <a:pt x="2381" y="252"/>
                </a:lnTo>
                <a:lnTo>
                  <a:pt x="2419" y="240"/>
                </a:lnTo>
                <a:lnTo>
                  <a:pt x="2456" y="227"/>
                </a:lnTo>
                <a:lnTo>
                  <a:pt x="2494" y="190"/>
                </a:lnTo>
                <a:lnTo>
                  <a:pt x="2531" y="165"/>
                </a:lnTo>
                <a:lnTo>
                  <a:pt x="2569" y="140"/>
                </a:lnTo>
                <a:lnTo>
                  <a:pt x="2606" y="102"/>
                </a:lnTo>
                <a:lnTo>
                  <a:pt x="2631" y="65"/>
                </a:lnTo>
                <a:lnTo>
                  <a:pt x="2640" y="48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3132368" y="3866925"/>
            <a:ext cx="27957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Array of Field Offsets</a:t>
            </a:r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2849536" y="3150333"/>
            <a:ext cx="3505200" cy="693738"/>
          </a:xfrm>
          <a:custGeom>
            <a:avLst/>
            <a:gdLst>
              <a:gd name="T0" fmla="*/ 0 w 1441"/>
              <a:gd name="T1" fmla="*/ 0 h 341"/>
              <a:gd name="T2" fmla="*/ 2147483647 w 1441"/>
              <a:gd name="T3" fmla="*/ 2147483647 h 341"/>
              <a:gd name="T4" fmla="*/ 2147483647 w 1441"/>
              <a:gd name="T5" fmla="*/ 2147483647 h 341"/>
              <a:gd name="T6" fmla="*/ 2147483647 w 1441"/>
              <a:gd name="T7" fmla="*/ 2147483647 h 341"/>
              <a:gd name="T8" fmla="*/ 2147483647 w 1441"/>
              <a:gd name="T9" fmla="*/ 2147483647 h 341"/>
              <a:gd name="T10" fmla="*/ 2147483647 w 1441"/>
              <a:gd name="T11" fmla="*/ 2147483647 h 341"/>
              <a:gd name="T12" fmla="*/ 2147483647 w 1441"/>
              <a:gd name="T13" fmla="*/ 2147483647 h 341"/>
              <a:gd name="T14" fmla="*/ 2147483647 w 1441"/>
              <a:gd name="T15" fmla="*/ 2147483647 h 341"/>
              <a:gd name="T16" fmla="*/ 2147483647 w 1441"/>
              <a:gd name="T17" fmla="*/ 2147483647 h 341"/>
              <a:gd name="T18" fmla="*/ 2147483647 w 1441"/>
              <a:gd name="T19" fmla="*/ 2147483647 h 341"/>
              <a:gd name="T20" fmla="*/ 2147483647 w 1441"/>
              <a:gd name="T21" fmla="*/ 2147483647 h 341"/>
              <a:gd name="T22" fmla="*/ 2147483647 w 1441"/>
              <a:gd name="T23" fmla="*/ 2147483647 h 341"/>
              <a:gd name="T24" fmla="*/ 2147483647 w 1441"/>
              <a:gd name="T25" fmla="*/ 2147483647 h 341"/>
              <a:gd name="T26" fmla="*/ 2147483647 w 1441"/>
              <a:gd name="T27" fmla="*/ 2147483647 h 341"/>
              <a:gd name="T28" fmla="*/ 2147483647 w 1441"/>
              <a:gd name="T29" fmla="*/ 2147483647 h 341"/>
              <a:gd name="T30" fmla="*/ 2147483647 w 1441"/>
              <a:gd name="T31" fmla="*/ 2147483647 h 341"/>
              <a:gd name="T32" fmla="*/ 2147483647 w 1441"/>
              <a:gd name="T33" fmla="*/ 2147483647 h 341"/>
              <a:gd name="T34" fmla="*/ 2147483647 w 1441"/>
              <a:gd name="T35" fmla="*/ 2147483647 h 341"/>
              <a:gd name="T36" fmla="*/ 2147483647 w 1441"/>
              <a:gd name="T37" fmla="*/ 2147483647 h 341"/>
              <a:gd name="T38" fmla="*/ 2147483647 w 1441"/>
              <a:gd name="T39" fmla="*/ 2147483647 h 341"/>
              <a:gd name="T40" fmla="*/ 2147483647 w 1441"/>
              <a:gd name="T41" fmla="*/ 2147483647 h 341"/>
              <a:gd name="T42" fmla="*/ 2147483647 w 1441"/>
              <a:gd name="T43" fmla="*/ 2147483647 h 341"/>
              <a:gd name="T44" fmla="*/ 2147483647 w 1441"/>
              <a:gd name="T45" fmla="*/ 2147483647 h 341"/>
              <a:gd name="T46" fmla="*/ 2147483647 w 1441"/>
              <a:gd name="T47" fmla="*/ 2147483647 h 341"/>
              <a:gd name="T48" fmla="*/ 2147483647 w 1441"/>
              <a:gd name="T49" fmla="*/ 2147483647 h 341"/>
              <a:gd name="T50" fmla="*/ 2147483647 w 1441"/>
              <a:gd name="T51" fmla="*/ 2147483647 h 341"/>
              <a:gd name="T52" fmla="*/ 2147483647 w 1441"/>
              <a:gd name="T53" fmla="*/ 2147483647 h 341"/>
              <a:gd name="T54" fmla="*/ 2147483647 w 1441"/>
              <a:gd name="T55" fmla="*/ 2147483647 h 341"/>
              <a:gd name="T56" fmla="*/ 2147483647 w 1441"/>
              <a:gd name="T57" fmla="*/ 2147483647 h 341"/>
              <a:gd name="T58" fmla="*/ 2147483647 w 1441"/>
              <a:gd name="T59" fmla="*/ 2147483647 h 341"/>
              <a:gd name="T60" fmla="*/ 2147483647 w 1441"/>
              <a:gd name="T61" fmla="*/ 2147483647 h 341"/>
              <a:gd name="T62" fmla="*/ 2147483647 w 1441"/>
              <a:gd name="T63" fmla="*/ 2147483647 h 341"/>
              <a:gd name="T64" fmla="*/ 2147483647 w 1441"/>
              <a:gd name="T65" fmla="*/ 2147483647 h 341"/>
              <a:gd name="T66" fmla="*/ 2147483647 w 1441"/>
              <a:gd name="T67" fmla="*/ 2147483647 h 341"/>
              <a:gd name="T68" fmla="*/ 2147483647 w 1441"/>
              <a:gd name="T69" fmla="*/ 2147483647 h 341"/>
              <a:gd name="T70" fmla="*/ 2147483647 w 1441"/>
              <a:gd name="T71" fmla="*/ 2147483647 h 341"/>
              <a:gd name="T72" fmla="*/ 2147483647 w 1441"/>
              <a:gd name="T73" fmla="*/ 2147483647 h 3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41"/>
              <a:gd name="T112" fmla="*/ 0 h 341"/>
              <a:gd name="T113" fmla="*/ 1441 w 1441"/>
              <a:gd name="T114" fmla="*/ 341 h 34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41" h="341">
                <a:moveTo>
                  <a:pt x="0" y="0"/>
                </a:moveTo>
                <a:lnTo>
                  <a:pt x="28" y="65"/>
                </a:lnTo>
                <a:lnTo>
                  <a:pt x="53" y="102"/>
                </a:lnTo>
                <a:lnTo>
                  <a:pt x="90" y="127"/>
                </a:lnTo>
                <a:lnTo>
                  <a:pt x="128" y="152"/>
                </a:lnTo>
                <a:lnTo>
                  <a:pt x="165" y="177"/>
                </a:lnTo>
                <a:lnTo>
                  <a:pt x="228" y="202"/>
                </a:lnTo>
                <a:lnTo>
                  <a:pt x="265" y="227"/>
                </a:lnTo>
                <a:lnTo>
                  <a:pt x="315" y="240"/>
                </a:lnTo>
                <a:lnTo>
                  <a:pt x="365" y="265"/>
                </a:lnTo>
                <a:lnTo>
                  <a:pt x="415" y="277"/>
                </a:lnTo>
                <a:lnTo>
                  <a:pt x="453" y="302"/>
                </a:lnTo>
                <a:lnTo>
                  <a:pt x="503" y="315"/>
                </a:lnTo>
                <a:lnTo>
                  <a:pt x="553" y="327"/>
                </a:lnTo>
                <a:lnTo>
                  <a:pt x="603" y="340"/>
                </a:lnTo>
                <a:lnTo>
                  <a:pt x="653" y="340"/>
                </a:lnTo>
                <a:lnTo>
                  <a:pt x="690" y="340"/>
                </a:lnTo>
                <a:lnTo>
                  <a:pt x="728" y="340"/>
                </a:lnTo>
                <a:lnTo>
                  <a:pt x="778" y="340"/>
                </a:lnTo>
                <a:lnTo>
                  <a:pt x="815" y="340"/>
                </a:lnTo>
                <a:lnTo>
                  <a:pt x="865" y="340"/>
                </a:lnTo>
                <a:lnTo>
                  <a:pt x="903" y="340"/>
                </a:lnTo>
                <a:lnTo>
                  <a:pt x="940" y="327"/>
                </a:lnTo>
                <a:lnTo>
                  <a:pt x="978" y="315"/>
                </a:lnTo>
                <a:lnTo>
                  <a:pt x="1015" y="302"/>
                </a:lnTo>
                <a:lnTo>
                  <a:pt x="1053" y="290"/>
                </a:lnTo>
                <a:lnTo>
                  <a:pt x="1090" y="277"/>
                </a:lnTo>
                <a:lnTo>
                  <a:pt x="1128" y="265"/>
                </a:lnTo>
                <a:lnTo>
                  <a:pt x="1165" y="252"/>
                </a:lnTo>
                <a:lnTo>
                  <a:pt x="1203" y="227"/>
                </a:lnTo>
                <a:lnTo>
                  <a:pt x="1240" y="215"/>
                </a:lnTo>
                <a:lnTo>
                  <a:pt x="1303" y="190"/>
                </a:lnTo>
                <a:lnTo>
                  <a:pt x="1365" y="177"/>
                </a:lnTo>
                <a:lnTo>
                  <a:pt x="1403" y="165"/>
                </a:lnTo>
                <a:lnTo>
                  <a:pt x="1415" y="127"/>
                </a:lnTo>
                <a:lnTo>
                  <a:pt x="1428" y="90"/>
                </a:lnTo>
                <a:lnTo>
                  <a:pt x="1440" y="48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age_format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443" y="1066800"/>
            <a:ext cx="5976664" cy="39180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/>
              <a:t>Page Format: Variable-Length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3528" y="4700077"/>
            <a:ext cx="8568952" cy="168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move records in a page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u="non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Allocation/deletion must find/release free space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</a:rPr>
              <a:t>Maintain slot directory with &lt;record offset, record length&gt; pairs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</a:rPr>
              <a:t>Records can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on page without changing rid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</a:rPr>
              <a:t>Useful for freely moving fixed-length records (ex:  sorting)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auto">
          <a:xfrm>
            <a:off x="1664648" y="1523999"/>
            <a:ext cx="381000" cy="1428583"/>
          </a:xfrm>
          <a:prstGeom prst="down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1" name="AutoShape 39"/>
          <p:cNvSpPr>
            <a:spLocks noChangeArrowheads="1"/>
          </p:cNvSpPr>
          <p:nvPr/>
        </p:nvSpPr>
        <p:spPr bwMode="auto">
          <a:xfrm flipV="1">
            <a:off x="1664648" y="2952582"/>
            <a:ext cx="381000" cy="873214"/>
          </a:xfrm>
          <a:prstGeom prst="down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037536" y="3825796"/>
            <a:ext cx="1595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Slot Array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1403405" y="10668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Data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160069" y="2952582"/>
            <a:ext cx="1296144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(Simplified) DBMS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43895"/>
            <a:ext cx="8009608" cy="0"/>
          </a:xfrm>
          <a:prstGeom prst="line">
            <a:avLst/>
          </a:prstGeom>
          <a:ln w="635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65"/>
          <p:cNvSpPr>
            <a:spLocks noChangeArrowheads="1"/>
          </p:cNvSpPr>
          <p:nvPr/>
        </p:nvSpPr>
        <p:spPr bwMode="auto">
          <a:xfrm>
            <a:off x="6790408" y="3423116"/>
            <a:ext cx="1676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n-US" sz="2000" dirty="0" err="1">
                <a:solidFill>
                  <a:schemeClr val="tx2"/>
                </a:solidFill>
                <a:latin typeface="Arial" charset="0"/>
              </a:rPr>
              <a:t>Recovery</a:t>
            </a:r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algn="ctr"/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Manager</a:t>
            </a:r>
          </a:p>
        </p:txBody>
      </p:sp>
      <p:sp>
        <p:nvSpPr>
          <p:cNvPr id="7" name="Rectangle 1063"/>
          <p:cNvSpPr>
            <a:spLocks noChangeArrowheads="1"/>
          </p:cNvSpPr>
          <p:nvPr/>
        </p:nvSpPr>
        <p:spPr bwMode="auto">
          <a:xfrm>
            <a:off x="827584" y="3414936"/>
            <a:ext cx="1676400" cy="6715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n-US" sz="2000" dirty="0" err="1">
                <a:solidFill>
                  <a:schemeClr val="tx2"/>
                </a:solidFill>
                <a:latin typeface="Arial" charset="0"/>
              </a:rPr>
              <a:t>Transaction</a:t>
            </a:r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algn="ctr"/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Manager</a:t>
            </a: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3003035" y="3813076"/>
            <a:ext cx="3161443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Files and Access Methods</a:t>
            </a: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3300016" y="4355393"/>
            <a:ext cx="2664296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Buffer Management</a:t>
            </a:r>
          </a:p>
        </p:txBody>
      </p:sp>
      <p:sp>
        <p:nvSpPr>
          <p:cNvPr id="11" name="Rectangle 1057"/>
          <p:cNvSpPr>
            <a:spLocks noChangeArrowheads="1"/>
          </p:cNvSpPr>
          <p:nvPr/>
        </p:nvSpPr>
        <p:spPr bwMode="auto">
          <a:xfrm>
            <a:off x="3300016" y="2873524"/>
            <a:ext cx="2543967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Parser + Optimizer +</a:t>
            </a:r>
          </a:p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Plan Execution</a:t>
            </a:r>
          </a:p>
        </p:txBody>
      </p:sp>
      <p:sp>
        <p:nvSpPr>
          <p:cNvPr id="12" name="Line 1066"/>
          <p:cNvSpPr>
            <a:spLocks noChangeShapeType="1"/>
          </p:cNvSpPr>
          <p:nvPr/>
        </p:nvSpPr>
        <p:spPr bwMode="auto">
          <a:xfrm>
            <a:off x="2555776" y="3800624"/>
            <a:ext cx="367986" cy="603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068"/>
          <p:cNvSpPr>
            <a:spLocks noChangeShapeType="1"/>
          </p:cNvSpPr>
          <p:nvPr/>
        </p:nvSpPr>
        <p:spPr bwMode="auto">
          <a:xfrm flipV="1">
            <a:off x="6176963" y="3863876"/>
            <a:ext cx="555277" cy="539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1069"/>
          <p:cNvSpPr>
            <a:spLocks noChangeShapeType="1"/>
          </p:cNvSpPr>
          <p:nvPr/>
        </p:nvSpPr>
        <p:spPr bwMode="auto">
          <a:xfrm>
            <a:off x="4572000" y="357202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Line 1075"/>
          <p:cNvSpPr>
            <a:spLocks noChangeShapeType="1"/>
          </p:cNvSpPr>
          <p:nvPr/>
        </p:nvSpPr>
        <p:spPr bwMode="auto">
          <a:xfrm>
            <a:off x="2667000" y="1946176"/>
            <a:ext cx="1905000" cy="3045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Line 1076"/>
          <p:cNvSpPr>
            <a:spLocks noChangeShapeType="1"/>
          </p:cNvSpPr>
          <p:nvPr/>
        </p:nvSpPr>
        <p:spPr bwMode="auto">
          <a:xfrm>
            <a:off x="4572000" y="1958876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Line 1077"/>
          <p:cNvSpPr>
            <a:spLocks noChangeShapeType="1"/>
          </p:cNvSpPr>
          <p:nvPr/>
        </p:nvSpPr>
        <p:spPr bwMode="auto">
          <a:xfrm flipH="1">
            <a:off x="4572000" y="1946176"/>
            <a:ext cx="2057400" cy="3045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078"/>
          <p:cNvSpPr>
            <a:spLocks noChangeArrowheads="1"/>
          </p:cNvSpPr>
          <p:nvPr/>
        </p:nvSpPr>
        <p:spPr bwMode="auto">
          <a:xfrm>
            <a:off x="1556792" y="1412776"/>
            <a:ext cx="1143000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Web Forms</a:t>
            </a:r>
          </a:p>
        </p:txBody>
      </p:sp>
      <p:sp>
        <p:nvSpPr>
          <p:cNvPr id="20" name="Rectangle 1079"/>
          <p:cNvSpPr>
            <a:spLocks noChangeArrowheads="1"/>
          </p:cNvSpPr>
          <p:nvPr/>
        </p:nvSpPr>
        <p:spPr bwMode="auto">
          <a:xfrm>
            <a:off x="3707904" y="1268760"/>
            <a:ext cx="1778496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Application Front Ends</a:t>
            </a:r>
          </a:p>
        </p:txBody>
      </p:sp>
      <p:sp>
        <p:nvSpPr>
          <p:cNvPr id="21" name="Rectangle 1080"/>
          <p:cNvSpPr>
            <a:spLocks noChangeArrowheads="1"/>
          </p:cNvSpPr>
          <p:nvPr/>
        </p:nvSpPr>
        <p:spPr bwMode="auto">
          <a:xfrm>
            <a:off x="6588224" y="1412776"/>
            <a:ext cx="1569118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SQL Interface</a:t>
            </a:r>
          </a:p>
        </p:txBody>
      </p:sp>
      <p:sp>
        <p:nvSpPr>
          <p:cNvPr id="22" name="Rectangle 1082"/>
          <p:cNvSpPr>
            <a:spLocks noChangeArrowheads="1"/>
          </p:cNvSpPr>
          <p:nvPr/>
        </p:nvSpPr>
        <p:spPr bwMode="auto">
          <a:xfrm>
            <a:off x="3397918" y="2251224"/>
            <a:ext cx="2362200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s-ES_tradnl" altLang="en-US" sz="2000">
                <a:solidFill>
                  <a:schemeClr val="tx2"/>
                </a:solidFill>
                <a:latin typeface="Arial" charset="0"/>
              </a:rPr>
              <a:t>SQL Commands</a:t>
            </a:r>
          </a:p>
        </p:txBody>
      </p:sp>
      <p:sp>
        <p:nvSpPr>
          <p:cNvPr id="23" name="Line 1084"/>
          <p:cNvSpPr>
            <a:spLocks noChangeShapeType="1"/>
          </p:cNvSpPr>
          <p:nvPr/>
        </p:nvSpPr>
        <p:spPr bwMode="auto">
          <a:xfrm>
            <a:off x="4572000" y="264492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447365" y="527130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Disk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740257" y="2176130"/>
            <a:ext cx="252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80" y="5291844"/>
            <a:ext cx="871637" cy="96224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003035" y="4282269"/>
            <a:ext cx="3173928" cy="196295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58658" y="4821310"/>
            <a:ext cx="3147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altLang="en-US" dirty="0">
                <a:solidFill>
                  <a:schemeClr val="tx2"/>
                </a:solidFill>
                <a:latin typeface="Arial" charset="0"/>
              </a:rPr>
              <a:t>Storage Management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54255" y="5300376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n-US" dirty="0">
                <a:latin typeface="Arial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9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Records: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 field grows and no longer fits?</a:t>
            </a:r>
          </a:p>
          <a:p>
            <a:pPr lvl="1"/>
            <a:r>
              <a:rPr lang="en-US" sz="2800" dirty="0"/>
              <a:t>shift all subsequent fields</a:t>
            </a:r>
          </a:p>
          <a:p>
            <a:r>
              <a:rPr lang="en-US" sz="3600" dirty="0"/>
              <a:t>If record no longer fits in page?</a:t>
            </a:r>
          </a:p>
          <a:p>
            <a:pPr lvl="1"/>
            <a:r>
              <a:rPr lang="en-US" sz="2800" dirty="0"/>
              <a:t>Move a record to another page after modification</a:t>
            </a:r>
          </a:p>
          <a:p>
            <a:r>
              <a:rPr lang="en-US" sz="3600" dirty="0"/>
              <a:t>What if record size &gt; page size?</a:t>
            </a:r>
          </a:p>
          <a:p>
            <a:pPr lvl="1"/>
            <a:r>
              <a:rPr lang="en-US" sz="2800" dirty="0"/>
              <a:t>SQL Server record size = 8KB</a:t>
            </a:r>
          </a:p>
          <a:p>
            <a:pPr lvl="1"/>
            <a:r>
              <a:rPr lang="en-US" sz="2800" dirty="0"/>
              <a:t>DB2 record size = page size</a:t>
            </a:r>
          </a:p>
          <a:p>
            <a:pPr lvl="2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Storage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Layout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NSM, aka row-oriented</a:t>
            </a:r>
          </a:p>
          <a:p>
            <a:r>
              <a:rPr lang="en-US" dirty="0"/>
              <a:t>Buffer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Can’t we just use the OS buffering?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Layers of abstraction are good …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" pitchFamily="34" charset="0"/>
              </a:rPr>
              <a:t>Unfortunately, OS often </a:t>
            </a:r>
            <a:r>
              <a:rPr lang="en-US" dirty="0">
                <a:solidFill>
                  <a:srgbClr val="CF0E30"/>
                </a:solidFill>
                <a:ea typeface="Arial" pitchFamily="34" charset="0"/>
              </a:rPr>
              <a:t>gets in the way</a:t>
            </a:r>
            <a:r>
              <a:rPr lang="en-US" dirty="0">
                <a:ea typeface="Arial" pitchFamily="34" charset="0"/>
              </a:rPr>
              <a:t> of DBMS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DBMS needs to do things “</a:t>
            </a:r>
            <a:r>
              <a:rPr lang="en-US" altLang="ja-JP" dirty="0"/>
              <a:t>its own way”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ea typeface="Arial" pitchFamily="34" charset="0"/>
              </a:rPr>
              <a:t>Specialized prefetching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ea typeface="Arial" pitchFamily="34" charset="0"/>
              </a:rPr>
              <a:t>Control over buffer replacement policy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Arial" pitchFamily="34" charset="0"/>
              </a:rPr>
              <a:t>LRU not always best (sometimes worst!!)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ea typeface="Arial" pitchFamily="34" charset="0"/>
              </a:rPr>
              <a:t>Control over thread/process scheduling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dirty="0">
                <a:ea typeface="MS PGothic" pitchFamily="34" charset="-128"/>
              </a:rPr>
              <a:t>“</a:t>
            </a:r>
            <a:r>
              <a:rPr lang="en-US" altLang="ja-JP" dirty="0">
                <a:ea typeface="MS PGothic" pitchFamily="34" charset="-128"/>
              </a:rPr>
              <a:t>Convoy problem</a:t>
            </a:r>
            <a:r>
              <a:rPr lang="ja-JP" altLang="en-US" dirty="0">
                <a:ea typeface="MS PGothic" pitchFamily="34" charset="-128"/>
              </a:rPr>
              <a:t>”</a:t>
            </a:r>
            <a:r>
              <a:rPr lang="en-US" altLang="ja-JP" dirty="0">
                <a:ea typeface="MS PGothic" pitchFamily="34" charset="-128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000" dirty="0">
                <a:ea typeface="Arial" pitchFamily="34" charset="0"/>
              </a:rPr>
              <a:t>Arises when OS scheduling conflicts with DBMS locking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ea typeface="Arial" pitchFamily="34" charset="0"/>
              </a:rPr>
              <a:t>Control over flushing data to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Arial" pitchFamily="34" charset="0"/>
              </a:rPr>
              <a:t>WAL protocol requires flushing log entries to disk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48718EE1-66C4-427B-8BD3-9ABEEF533872}" type="slidenum">
              <a:rPr lang="en-US" smtClean="0">
                <a:solidFill>
                  <a:srgbClr val="7F7F7F"/>
                </a:solidFill>
              </a:rPr>
              <a:pPr/>
              <a:t>22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6963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Buffer Management in a DBMS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endParaRPr lang="en-US" sz="2400" i="1" dirty="0">
              <a:ea typeface="+mn-ea"/>
            </a:endParaRPr>
          </a:p>
          <a:p>
            <a:pPr eaLnBrk="1" hangingPunct="1">
              <a:defRPr/>
            </a:pPr>
            <a:r>
              <a:rPr lang="en-US" sz="2400" i="1" dirty="0">
                <a:ea typeface="+mn-ea"/>
              </a:rPr>
              <a:t>Data must be in RAM for DBMS to operate on it!</a:t>
            </a:r>
          </a:p>
          <a:p>
            <a:pPr eaLnBrk="1" hangingPunct="1">
              <a:defRPr/>
            </a:pPr>
            <a:r>
              <a:rPr lang="en-US" sz="2400" i="1" dirty="0">
                <a:ea typeface="+mn-ea"/>
              </a:rPr>
              <a:t>Buffer manager hides the fact that not all data is in RAM (just like hardware cache policies hide the fact that not all data is in the caches)</a:t>
            </a:r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136E7627-C254-44AB-ADD8-A345FC08E4A8}" type="slidenum">
              <a:rPr lang="en-US" smtClean="0">
                <a:solidFill>
                  <a:srgbClr val="7F7F7F"/>
                </a:solidFill>
              </a:rPr>
              <a:pPr/>
              <a:t>23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31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93190" name="Group 17"/>
          <p:cNvGrpSpPr>
            <a:grpSpLocks/>
          </p:cNvGrpSpPr>
          <p:nvPr/>
        </p:nvGrpSpPr>
        <p:grpSpPr bwMode="auto">
          <a:xfrm>
            <a:off x="2536825" y="2124075"/>
            <a:ext cx="4230688" cy="1720850"/>
            <a:chOff x="1598" y="1518"/>
            <a:chExt cx="2665" cy="1084"/>
          </a:xfrm>
        </p:grpSpPr>
        <p:sp>
          <p:nvSpPr>
            <p:cNvPr id="36891" name="Rectangle 6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2" name="Rectangle 7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3" name="Rectangle 8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4" name="Rectangle 9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5" name="Rectangle 10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6" name="Rectangle 11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7" name="Line 12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8" name="Line 13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899" name="Rectangle 14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900" name="Rectangle 15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  <p:sp>
          <p:nvSpPr>
            <p:cNvPr id="36901" name="Rectangle 16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l-GR">
                <a:latin typeface="Book Antiqua" charset="0"/>
                <a:ea typeface="ＭＳ Ｐゴシック" charset="0"/>
              </a:endParaRPr>
            </a:p>
          </p:txBody>
        </p:sp>
      </p:grpSp>
      <p:grpSp>
        <p:nvGrpSpPr>
          <p:cNvPr id="93191" name="Group 24"/>
          <p:cNvGrpSpPr>
            <a:grpSpLocks/>
          </p:cNvGrpSpPr>
          <p:nvPr/>
        </p:nvGrpSpPr>
        <p:grpSpPr bwMode="auto">
          <a:xfrm>
            <a:off x="3924300" y="4422775"/>
            <a:ext cx="1317625" cy="688975"/>
            <a:chOff x="2472" y="2966"/>
            <a:chExt cx="830" cy="434"/>
          </a:xfrm>
        </p:grpSpPr>
        <p:grpSp>
          <p:nvGrpSpPr>
            <p:cNvPr id="93205" name="Group 22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36887" name="Oval 18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l-GR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36888" name="Oval 19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l-GR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36889" name="Line 20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36890" name="Line 21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36886" name="Rectangle 23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/>
                  </a:solidFill>
                  <a:latin typeface="Book Antiqua" charset="0"/>
                  <a:ea typeface="ＭＳ Ｐゴシック" charset="0"/>
                </a:rPr>
                <a:t>DB</a:t>
              </a:r>
            </a:p>
          </p:txBody>
        </p:sp>
      </p:grpSp>
      <p:sp>
        <p:nvSpPr>
          <p:cNvPr id="36872" name="Line 25"/>
          <p:cNvSpPr>
            <a:spLocks noChangeShapeType="1"/>
          </p:cNvSpPr>
          <p:nvPr/>
        </p:nvSpPr>
        <p:spPr bwMode="auto">
          <a:xfrm>
            <a:off x="1497013" y="4195763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873" name="Rectangle 26"/>
          <p:cNvSpPr>
            <a:spLocks noChangeArrowheads="1"/>
          </p:cNvSpPr>
          <p:nvPr/>
        </p:nvSpPr>
        <p:spPr bwMode="auto">
          <a:xfrm>
            <a:off x="1098550" y="3819525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B760F9"/>
                </a:solidFill>
                <a:latin typeface="Book Antiqua" charset="0"/>
                <a:ea typeface="ＭＳ Ｐゴシック" charset="0"/>
              </a:rPr>
              <a:t>MAIN MEMORY</a:t>
            </a:r>
          </a:p>
        </p:txBody>
      </p:sp>
      <p:sp>
        <p:nvSpPr>
          <p:cNvPr id="36874" name="Rectangle 27"/>
          <p:cNvSpPr>
            <a:spLocks noChangeArrowheads="1"/>
          </p:cNvSpPr>
          <p:nvPr/>
        </p:nvSpPr>
        <p:spPr bwMode="auto">
          <a:xfrm>
            <a:off x="1100138" y="43180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B760F9"/>
                </a:solidFill>
                <a:latin typeface="Book Antiqua" charset="0"/>
                <a:ea typeface="ＭＳ Ｐゴシック" charset="0"/>
              </a:rPr>
              <a:t>DISK</a:t>
            </a:r>
          </a:p>
        </p:txBody>
      </p:sp>
      <p:sp>
        <p:nvSpPr>
          <p:cNvPr id="93195" name="Freeform 28"/>
          <p:cNvSpPr>
            <a:spLocks/>
          </p:cNvSpPr>
          <p:nvPr/>
        </p:nvSpPr>
        <p:spPr bwMode="auto">
          <a:xfrm>
            <a:off x="1462088" y="2298700"/>
            <a:ext cx="1041400" cy="301625"/>
          </a:xfrm>
          <a:custGeom>
            <a:avLst/>
            <a:gdLst>
              <a:gd name="T0" fmla="*/ 0 w 656"/>
              <a:gd name="T1" fmla="*/ 2147483647 h 190"/>
              <a:gd name="T2" fmla="*/ 2147483647 w 656"/>
              <a:gd name="T3" fmla="*/ 2147483647 h 190"/>
              <a:gd name="T4" fmla="*/ 2147483647 w 656"/>
              <a:gd name="T5" fmla="*/ 2147483647 h 190"/>
              <a:gd name="T6" fmla="*/ 2147483647 w 656"/>
              <a:gd name="T7" fmla="*/ 2147483647 h 190"/>
              <a:gd name="T8" fmla="*/ 2147483647 w 656"/>
              <a:gd name="T9" fmla="*/ 2147483647 h 190"/>
              <a:gd name="T10" fmla="*/ 2147483647 w 656"/>
              <a:gd name="T11" fmla="*/ 2147483647 h 190"/>
              <a:gd name="T12" fmla="*/ 2147483647 w 656"/>
              <a:gd name="T13" fmla="*/ 2147483647 h 190"/>
              <a:gd name="T14" fmla="*/ 2147483647 w 656"/>
              <a:gd name="T15" fmla="*/ 2147483647 h 190"/>
              <a:gd name="T16" fmla="*/ 2147483647 w 656"/>
              <a:gd name="T17" fmla="*/ 0 h 190"/>
              <a:gd name="T18" fmla="*/ 2147483647 w 656"/>
              <a:gd name="T19" fmla="*/ 0 h 190"/>
              <a:gd name="T20" fmla="*/ 2147483647 w 656"/>
              <a:gd name="T21" fmla="*/ 2147483647 h 190"/>
              <a:gd name="T22" fmla="*/ 2147483647 w 656"/>
              <a:gd name="T23" fmla="*/ 2147483647 h 190"/>
              <a:gd name="T24" fmla="*/ 2147483647 w 656"/>
              <a:gd name="T25" fmla="*/ 2147483647 h 190"/>
              <a:gd name="T26" fmla="*/ 2147483647 w 656"/>
              <a:gd name="T27" fmla="*/ 2147483647 h 190"/>
              <a:gd name="T28" fmla="*/ 2147483647 w 656"/>
              <a:gd name="T29" fmla="*/ 2147483647 h 190"/>
              <a:gd name="T30" fmla="*/ 2147483647 w 656"/>
              <a:gd name="T31" fmla="*/ 2147483647 h 190"/>
              <a:gd name="T32" fmla="*/ 2147483647 w 656"/>
              <a:gd name="T33" fmla="*/ 2147483647 h 190"/>
              <a:gd name="T34" fmla="*/ 2147483647 w 656"/>
              <a:gd name="T35" fmla="*/ 2147483647 h 190"/>
              <a:gd name="T36" fmla="*/ 2147483647 w 656"/>
              <a:gd name="T37" fmla="*/ 2147483647 h 190"/>
              <a:gd name="T38" fmla="*/ 2147483647 w 656"/>
              <a:gd name="T39" fmla="*/ 2147483647 h 190"/>
              <a:gd name="T40" fmla="*/ 2147483647 w 656"/>
              <a:gd name="T41" fmla="*/ 2147483647 h 190"/>
              <a:gd name="T42" fmla="*/ 2147483647 w 656"/>
              <a:gd name="T43" fmla="*/ 2147483647 h 190"/>
              <a:gd name="T44" fmla="*/ 2147483647 w 656"/>
              <a:gd name="T45" fmla="*/ 2147483647 h 190"/>
              <a:gd name="T46" fmla="*/ 2147483647 w 656"/>
              <a:gd name="T47" fmla="*/ 2147483647 h 190"/>
              <a:gd name="T48" fmla="*/ 2147483647 w 656"/>
              <a:gd name="T49" fmla="*/ 2147483647 h 190"/>
              <a:gd name="T50" fmla="*/ 2147483647 w 656"/>
              <a:gd name="T51" fmla="*/ 2147483647 h 190"/>
              <a:gd name="T52" fmla="*/ 2147483647 w 656"/>
              <a:gd name="T53" fmla="*/ 2147483647 h 190"/>
              <a:gd name="T54" fmla="*/ 2147483647 w 656"/>
              <a:gd name="T55" fmla="*/ 2147483647 h 190"/>
              <a:gd name="T56" fmla="*/ 2147483647 w 656"/>
              <a:gd name="T57" fmla="*/ 2147483647 h 190"/>
              <a:gd name="T58" fmla="*/ 2147483647 w 656"/>
              <a:gd name="T59" fmla="*/ 2147483647 h 190"/>
              <a:gd name="T60" fmla="*/ 2147483647 w 656"/>
              <a:gd name="T61" fmla="*/ 2147483647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/>
          <p:cNvSpPr>
            <a:spLocks noChangeArrowheads="1"/>
          </p:cNvSpPr>
          <p:nvPr/>
        </p:nvSpPr>
        <p:spPr bwMode="auto">
          <a:xfrm>
            <a:off x="1193800" y="2576513"/>
            <a:ext cx="1160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disk page</a:t>
            </a:r>
          </a:p>
        </p:txBody>
      </p:sp>
      <p:sp>
        <p:nvSpPr>
          <p:cNvPr id="93197" name="Freeform 30"/>
          <p:cNvSpPr>
            <a:spLocks/>
          </p:cNvSpPr>
          <p:nvPr/>
        </p:nvSpPr>
        <p:spPr bwMode="auto">
          <a:xfrm>
            <a:off x="1704975" y="2995613"/>
            <a:ext cx="1039813" cy="300037"/>
          </a:xfrm>
          <a:custGeom>
            <a:avLst/>
            <a:gdLst>
              <a:gd name="T0" fmla="*/ 0 w 655"/>
              <a:gd name="T1" fmla="*/ 2147483647 h 189"/>
              <a:gd name="T2" fmla="*/ 2147483647 w 655"/>
              <a:gd name="T3" fmla="*/ 2147483647 h 189"/>
              <a:gd name="T4" fmla="*/ 2147483647 w 655"/>
              <a:gd name="T5" fmla="*/ 2147483647 h 189"/>
              <a:gd name="T6" fmla="*/ 2147483647 w 655"/>
              <a:gd name="T7" fmla="*/ 2147483647 h 189"/>
              <a:gd name="T8" fmla="*/ 2147483647 w 655"/>
              <a:gd name="T9" fmla="*/ 2147483647 h 189"/>
              <a:gd name="T10" fmla="*/ 2147483647 w 655"/>
              <a:gd name="T11" fmla="*/ 2147483647 h 189"/>
              <a:gd name="T12" fmla="*/ 2147483647 w 655"/>
              <a:gd name="T13" fmla="*/ 2147483647 h 189"/>
              <a:gd name="T14" fmla="*/ 2147483647 w 655"/>
              <a:gd name="T15" fmla="*/ 2147483647 h 189"/>
              <a:gd name="T16" fmla="*/ 2147483647 w 655"/>
              <a:gd name="T17" fmla="*/ 0 h 189"/>
              <a:gd name="T18" fmla="*/ 2147483647 w 655"/>
              <a:gd name="T19" fmla="*/ 0 h 189"/>
              <a:gd name="T20" fmla="*/ 2147483647 w 655"/>
              <a:gd name="T21" fmla="*/ 2147483647 h 189"/>
              <a:gd name="T22" fmla="*/ 2147483647 w 655"/>
              <a:gd name="T23" fmla="*/ 2147483647 h 189"/>
              <a:gd name="T24" fmla="*/ 2147483647 w 655"/>
              <a:gd name="T25" fmla="*/ 2147483647 h 189"/>
              <a:gd name="T26" fmla="*/ 2147483647 w 655"/>
              <a:gd name="T27" fmla="*/ 2147483647 h 189"/>
              <a:gd name="T28" fmla="*/ 2147483647 w 655"/>
              <a:gd name="T29" fmla="*/ 2147483647 h 189"/>
              <a:gd name="T30" fmla="*/ 2147483647 w 655"/>
              <a:gd name="T31" fmla="*/ 2147483647 h 189"/>
              <a:gd name="T32" fmla="*/ 2147483647 w 655"/>
              <a:gd name="T33" fmla="*/ 2147483647 h 189"/>
              <a:gd name="T34" fmla="*/ 2147483647 w 655"/>
              <a:gd name="T35" fmla="*/ 2147483647 h 189"/>
              <a:gd name="T36" fmla="*/ 2147483647 w 655"/>
              <a:gd name="T37" fmla="*/ 2147483647 h 189"/>
              <a:gd name="T38" fmla="*/ 2147483647 w 655"/>
              <a:gd name="T39" fmla="*/ 2147483647 h 189"/>
              <a:gd name="T40" fmla="*/ 2147483647 w 655"/>
              <a:gd name="T41" fmla="*/ 2147483647 h 189"/>
              <a:gd name="T42" fmla="*/ 2147483647 w 655"/>
              <a:gd name="T43" fmla="*/ 2147483647 h 189"/>
              <a:gd name="T44" fmla="*/ 2147483647 w 655"/>
              <a:gd name="T45" fmla="*/ 2147483647 h 189"/>
              <a:gd name="T46" fmla="*/ 2147483647 w 655"/>
              <a:gd name="T47" fmla="*/ 2147483647 h 189"/>
              <a:gd name="T48" fmla="*/ 2147483647 w 655"/>
              <a:gd name="T49" fmla="*/ 2147483647 h 189"/>
              <a:gd name="T50" fmla="*/ 2147483647 w 655"/>
              <a:gd name="T51" fmla="*/ 2147483647 h 189"/>
              <a:gd name="T52" fmla="*/ 2147483647 w 655"/>
              <a:gd name="T53" fmla="*/ 2147483647 h 189"/>
              <a:gd name="T54" fmla="*/ 2147483647 w 655"/>
              <a:gd name="T55" fmla="*/ 2147483647 h 189"/>
              <a:gd name="T56" fmla="*/ 2147483647 w 655"/>
              <a:gd name="T57" fmla="*/ 2147483647 h 189"/>
              <a:gd name="T58" fmla="*/ 2147483647 w 655"/>
              <a:gd name="T59" fmla="*/ 2147483647 h 189"/>
              <a:gd name="T60" fmla="*/ 2147483647 w 655"/>
              <a:gd name="T61" fmla="*/ 2147483647 h 1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Rectangle 31"/>
          <p:cNvSpPr>
            <a:spLocks noChangeArrowheads="1"/>
          </p:cNvSpPr>
          <p:nvPr/>
        </p:nvSpPr>
        <p:spPr bwMode="auto">
          <a:xfrm>
            <a:off x="1265238" y="3270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free frame</a:t>
            </a:r>
          </a:p>
        </p:txBody>
      </p:sp>
      <p:sp>
        <p:nvSpPr>
          <p:cNvPr id="36879" name="Line 32"/>
          <p:cNvSpPr>
            <a:spLocks noChangeShapeType="1"/>
          </p:cNvSpPr>
          <p:nvPr/>
        </p:nvSpPr>
        <p:spPr bwMode="auto">
          <a:xfrm>
            <a:off x="4618038" y="150653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  <p:sp>
        <p:nvSpPr>
          <p:cNvPr id="36880" name="Rectangle 33"/>
          <p:cNvSpPr>
            <a:spLocks noChangeArrowheads="1"/>
          </p:cNvSpPr>
          <p:nvPr/>
        </p:nvSpPr>
        <p:spPr bwMode="auto">
          <a:xfrm>
            <a:off x="2338388" y="1066800"/>
            <a:ext cx="483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folHlink"/>
                </a:solidFill>
                <a:latin typeface="Book Antiqua" charset="0"/>
                <a:ea typeface="ＭＳ Ｐゴシック" charset="0"/>
              </a:rPr>
              <a:t>Page Requests from Higher Levels</a:t>
            </a:r>
          </a:p>
        </p:txBody>
      </p:sp>
      <p:sp>
        <p:nvSpPr>
          <p:cNvPr id="36881" name="Rectangle 34"/>
          <p:cNvSpPr>
            <a:spLocks noChangeArrowheads="1"/>
          </p:cNvSpPr>
          <p:nvPr/>
        </p:nvSpPr>
        <p:spPr bwMode="auto">
          <a:xfrm>
            <a:off x="2441575" y="1827213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BUFFER POOL</a:t>
            </a:r>
          </a:p>
        </p:txBody>
      </p:sp>
      <p:sp>
        <p:nvSpPr>
          <p:cNvPr id="93202" name="Freeform 35"/>
          <p:cNvSpPr>
            <a:spLocks/>
          </p:cNvSpPr>
          <p:nvPr/>
        </p:nvSpPr>
        <p:spPr bwMode="auto">
          <a:xfrm>
            <a:off x="4770438" y="4133850"/>
            <a:ext cx="1022350" cy="153988"/>
          </a:xfrm>
          <a:custGeom>
            <a:avLst/>
            <a:gdLst>
              <a:gd name="T0" fmla="*/ 2147483647 w 644"/>
              <a:gd name="T1" fmla="*/ 2147483647 h 97"/>
              <a:gd name="T2" fmla="*/ 2147483647 w 644"/>
              <a:gd name="T3" fmla="*/ 2147483647 h 97"/>
              <a:gd name="T4" fmla="*/ 2147483647 w 644"/>
              <a:gd name="T5" fmla="*/ 2147483647 h 97"/>
              <a:gd name="T6" fmla="*/ 2147483647 w 644"/>
              <a:gd name="T7" fmla="*/ 2147483647 h 97"/>
              <a:gd name="T8" fmla="*/ 2147483647 w 644"/>
              <a:gd name="T9" fmla="*/ 2147483647 h 97"/>
              <a:gd name="T10" fmla="*/ 2147483647 w 644"/>
              <a:gd name="T11" fmla="*/ 2147483647 h 97"/>
              <a:gd name="T12" fmla="*/ 2147483647 w 644"/>
              <a:gd name="T13" fmla="*/ 2147483647 h 97"/>
              <a:gd name="T14" fmla="*/ 2147483647 w 644"/>
              <a:gd name="T15" fmla="*/ 2147483647 h 97"/>
              <a:gd name="T16" fmla="*/ 2147483647 w 644"/>
              <a:gd name="T17" fmla="*/ 0 h 97"/>
              <a:gd name="T18" fmla="*/ 2147483647 w 644"/>
              <a:gd name="T19" fmla="*/ 0 h 97"/>
              <a:gd name="T20" fmla="*/ 2147483647 w 644"/>
              <a:gd name="T21" fmla="*/ 2147483647 h 97"/>
              <a:gd name="T22" fmla="*/ 2147483647 w 644"/>
              <a:gd name="T23" fmla="*/ 2147483647 h 97"/>
              <a:gd name="T24" fmla="*/ 2147483647 w 644"/>
              <a:gd name="T25" fmla="*/ 2147483647 h 97"/>
              <a:gd name="T26" fmla="*/ 2147483647 w 644"/>
              <a:gd name="T27" fmla="*/ 2147483647 h 97"/>
              <a:gd name="T28" fmla="*/ 2147483647 w 644"/>
              <a:gd name="T29" fmla="*/ 2147483647 h 97"/>
              <a:gd name="T30" fmla="*/ 2147483647 w 644"/>
              <a:gd name="T31" fmla="*/ 2147483647 h 97"/>
              <a:gd name="T32" fmla="*/ 2147483647 w 644"/>
              <a:gd name="T33" fmla="*/ 2147483647 h 97"/>
              <a:gd name="T34" fmla="*/ 2147483647 w 644"/>
              <a:gd name="T35" fmla="*/ 2147483647 h 97"/>
              <a:gd name="T36" fmla="*/ 2147483647 w 644"/>
              <a:gd name="T37" fmla="*/ 2147483647 h 97"/>
              <a:gd name="T38" fmla="*/ 2147483647 w 644"/>
              <a:gd name="T39" fmla="*/ 2147483647 h 97"/>
              <a:gd name="T40" fmla="*/ 2147483647 w 644"/>
              <a:gd name="T41" fmla="*/ 2147483647 h 97"/>
              <a:gd name="T42" fmla="*/ 2147483647 w 644"/>
              <a:gd name="T43" fmla="*/ 2147483647 h 97"/>
              <a:gd name="T44" fmla="*/ 2147483647 w 644"/>
              <a:gd name="T45" fmla="*/ 2147483647 h 97"/>
              <a:gd name="T46" fmla="*/ 2147483647 w 644"/>
              <a:gd name="T47" fmla="*/ 2147483647 h 97"/>
              <a:gd name="T48" fmla="*/ 2147483647 w 644"/>
              <a:gd name="T49" fmla="*/ 2147483647 h 97"/>
              <a:gd name="T50" fmla="*/ 2147483647 w 644"/>
              <a:gd name="T51" fmla="*/ 2147483647 h 97"/>
              <a:gd name="T52" fmla="*/ 2147483647 w 644"/>
              <a:gd name="T53" fmla="*/ 2147483647 h 97"/>
              <a:gd name="T54" fmla="*/ 2147483647 w 644"/>
              <a:gd name="T55" fmla="*/ 2147483647 h 97"/>
              <a:gd name="T56" fmla="*/ 2147483647 w 644"/>
              <a:gd name="T57" fmla="*/ 2147483647 h 97"/>
              <a:gd name="T58" fmla="*/ 2147483647 w 644"/>
              <a:gd name="T59" fmla="*/ 2147483647 h 97"/>
              <a:gd name="T60" fmla="*/ 0 w 644"/>
              <a:gd name="T61" fmla="*/ 2147483647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Rectangle 36"/>
          <p:cNvSpPr>
            <a:spLocks noChangeArrowheads="1"/>
          </p:cNvSpPr>
          <p:nvPr/>
        </p:nvSpPr>
        <p:spPr bwMode="auto">
          <a:xfrm>
            <a:off x="5494338" y="4371975"/>
            <a:ext cx="260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folHlink"/>
                </a:solidFill>
                <a:latin typeface="Book Antiqua" charset="0"/>
                <a:ea typeface="ＭＳ Ｐゴシック" charset="0"/>
              </a:rPr>
              <a:t>choice of frame dictated</a:t>
            </a:r>
          </a:p>
          <a:p>
            <a:pPr>
              <a:defRPr/>
            </a:pPr>
            <a:r>
              <a:rPr lang="en-US" sz="1800">
                <a:solidFill>
                  <a:schemeClr val="folHlink"/>
                </a:solidFill>
                <a:latin typeface="Book Antiqua" charset="0"/>
                <a:ea typeface="ＭＳ Ｐゴシック" charset="0"/>
              </a:rPr>
              <a:t>by </a:t>
            </a:r>
            <a:r>
              <a:rPr lang="en-US" sz="1800" b="1">
                <a:solidFill>
                  <a:schemeClr val="folHlink"/>
                </a:solidFill>
                <a:latin typeface="Book Antiqua" charset="0"/>
                <a:ea typeface="ＭＳ Ｐゴシック" charset="0"/>
              </a:rPr>
              <a:t>replacement policy</a:t>
            </a:r>
          </a:p>
        </p:txBody>
      </p:sp>
      <p:sp>
        <p:nvSpPr>
          <p:cNvPr id="36884" name="Line 37"/>
          <p:cNvSpPr>
            <a:spLocks noChangeShapeType="1"/>
          </p:cNvSpPr>
          <p:nvPr/>
        </p:nvSpPr>
        <p:spPr bwMode="auto">
          <a:xfrm>
            <a:off x="4618038" y="386873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872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When a Page is Requested ...</a:t>
            </a:r>
          </a:p>
        </p:txBody>
      </p:sp>
      <p:sp>
        <p:nvSpPr>
          <p:cNvPr id="942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/>
              <a:t>Buffer pool information table contains:                                                   </a:t>
            </a:r>
            <a:r>
              <a:rPr lang="en-US" sz="3000" i="1">
                <a:solidFill>
                  <a:schemeClr val="folHlink"/>
                </a:solidFill>
              </a:rPr>
              <a:t>&lt;frame#, pageid, pin_count, dirty&gt;</a:t>
            </a:r>
            <a:r>
              <a:rPr lang="en-US" sz="300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If requested page is not in pool: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ea typeface="Arial" pitchFamily="34" charset="0"/>
              </a:rPr>
              <a:t>Choose a frame for </a:t>
            </a:r>
            <a:r>
              <a:rPr lang="en-US" sz="2200" i="1">
                <a:solidFill>
                  <a:schemeClr val="accent2"/>
                </a:solidFill>
                <a:ea typeface="Arial" pitchFamily="34" charset="0"/>
              </a:rPr>
              <a:t>replacement                   </a:t>
            </a:r>
            <a:br>
              <a:rPr lang="en-US" sz="2200" i="1">
                <a:solidFill>
                  <a:schemeClr val="accent2"/>
                </a:solidFill>
                <a:ea typeface="Arial" pitchFamily="34" charset="0"/>
              </a:rPr>
            </a:br>
            <a:r>
              <a:rPr lang="en-US" sz="2200" i="1">
                <a:solidFill>
                  <a:schemeClr val="accent2"/>
                </a:solidFill>
                <a:ea typeface="Arial" pitchFamily="34" charset="0"/>
              </a:rPr>
              <a:t>	 		(only un-pinned pages are candidates)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ea typeface="Arial" pitchFamily="34" charset="0"/>
              </a:rPr>
              <a:t>If  frame is </a:t>
            </a:r>
            <a:r>
              <a:rPr lang="ja-JP" altLang="en-US" sz="2200">
                <a:ea typeface="MS PGothic" pitchFamily="34" charset="-128"/>
              </a:rPr>
              <a:t>“</a:t>
            </a:r>
            <a:r>
              <a:rPr lang="en-US" altLang="ja-JP" sz="2200">
                <a:ea typeface="MS PGothic" pitchFamily="34" charset="-128"/>
              </a:rPr>
              <a:t>dirty</a:t>
            </a:r>
            <a:r>
              <a:rPr lang="ja-JP" altLang="en-US" sz="2200">
                <a:ea typeface="MS PGothic" pitchFamily="34" charset="-128"/>
              </a:rPr>
              <a:t>”</a:t>
            </a:r>
            <a:r>
              <a:rPr lang="en-US" altLang="ja-JP" sz="2200">
                <a:ea typeface="MS PGothic" pitchFamily="34" charset="-128"/>
              </a:rPr>
              <a:t>, write it to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ea typeface="Arial" pitchFamily="34" charset="0"/>
              </a:rPr>
              <a:t>Read requested page into chosen frame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i="1"/>
              <a:t>Pin </a:t>
            </a:r>
            <a:r>
              <a:rPr lang="en-US" sz="3000"/>
              <a:t>the page and return its address.  </a:t>
            </a: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FD9DF4B5-C4EE-4A7F-A9E8-CB63CBE2DFBC}" type="slidenum">
              <a:rPr lang="en-US" smtClean="0">
                <a:solidFill>
                  <a:srgbClr val="7F7F7F"/>
                </a:solidFill>
              </a:rPr>
              <a:pPr/>
              <a:t>24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421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378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304800" y="5410200"/>
            <a:ext cx="78359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*"/>
              <a:defRPr/>
            </a:pPr>
            <a:r>
              <a:rPr lang="en-US" sz="2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 If requests can be predicted (e.g., sequential scans)</a:t>
            </a:r>
          </a:p>
          <a:p>
            <a:pPr>
              <a:spcBef>
                <a:spcPct val="20000"/>
              </a:spcBef>
              <a:defRPr/>
            </a:pPr>
            <a:r>
              <a:rPr lang="en-US" sz="2800" i="1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  pages can be </a:t>
            </a:r>
            <a:r>
              <a:rPr lang="en-US" sz="2800" i="1" u="sng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pre-fetched</a:t>
            </a:r>
            <a:r>
              <a:rPr lang="en-US" sz="2800" i="1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737707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More on Buffer Management</a:t>
            </a:r>
          </a:p>
        </p:txBody>
      </p:sp>
      <p:sp>
        <p:nvSpPr>
          <p:cNvPr id="931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Requestor of page must unpin it, and indicate whether page has been modified: 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chemeClr val="accent2"/>
                </a:solidFill>
                <a:ea typeface="Arial" pitchFamily="34" charset="0"/>
              </a:rPr>
              <a:t>dirty</a:t>
            </a:r>
            <a:r>
              <a:rPr lang="en-US" i="1" dirty="0">
                <a:ea typeface="Arial" pitchFamily="34" charset="0"/>
              </a:rPr>
              <a:t> </a:t>
            </a:r>
            <a:r>
              <a:rPr lang="en-US" dirty="0">
                <a:ea typeface="Arial" pitchFamily="34" charset="0"/>
              </a:rPr>
              <a:t>bit is used for this.</a:t>
            </a:r>
          </a:p>
          <a:p>
            <a:pPr eaLnBrk="1" hangingPunct="1">
              <a:defRPr/>
            </a:pPr>
            <a:r>
              <a:rPr lang="en-US" dirty="0"/>
              <a:t>Page in pool may be requested many times, </a:t>
            </a:r>
          </a:p>
          <a:p>
            <a:pPr lvl="1" eaLnBrk="1" hangingPunct="1">
              <a:defRPr/>
            </a:pPr>
            <a:r>
              <a:rPr lang="en-US" dirty="0">
                <a:ea typeface="Arial" pitchFamily="34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Arial" pitchFamily="34" charset="0"/>
              </a:rPr>
              <a:t>pin count </a:t>
            </a:r>
            <a:r>
              <a:rPr lang="en-US" dirty="0">
                <a:ea typeface="Arial" pitchFamily="34" charset="0"/>
              </a:rPr>
              <a:t>is used.  A page is a candidate for replacement </a:t>
            </a:r>
            <a:r>
              <a:rPr lang="en-US" dirty="0" err="1">
                <a:ea typeface="Arial" pitchFamily="34" charset="0"/>
              </a:rPr>
              <a:t>iff</a:t>
            </a:r>
            <a:r>
              <a:rPr lang="en-US" dirty="0">
                <a:ea typeface="Arial" pitchFamily="34" charset="0"/>
              </a:rPr>
              <a:t> </a:t>
            </a:r>
            <a:r>
              <a:rPr lang="en-US" i="1" dirty="0">
                <a:ea typeface="Arial" pitchFamily="34" charset="0"/>
              </a:rPr>
              <a:t>pin count </a:t>
            </a:r>
            <a:r>
              <a:rPr lang="en-US" dirty="0">
                <a:ea typeface="Arial" pitchFamily="34" charset="0"/>
              </a:rPr>
              <a:t>= 0 (</a:t>
            </a:r>
            <a:r>
              <a:rPr lang="ja-JP" altLang="en-US" i="1" dirty="0">
                <a:ea typeface="MS PGothic" pitchFamily="34" charset="-128"/>
              </a:rPr>
              <a:t>“</a:t>
            </a:r>
            <a:r>
              <a:rPr lang="en-US" altLang="ja-JP" i="1" dirty="0">
                <a:ea typeface="MS PGothic" pitchFamily="34" charset="-128"/>
              </a:rPr>
              <a:t>unpinned</a:t>
            </a:r>
            <a:r>
              <a:rPr lang="ja-JP" altLang="en-US" i="1" dirty="0">
                <a:ea typeface="MS PGothic" pitchFamily="34" charset="-128"/>
              </a:rPr>
              <a:t>”</a:t>
            </a:r>
            <a:r>
              <a:rPr lang="en-US" altLang="ja-JP" dirty="0">
                <a:ea typeface="MS PGothic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dirty="0"/>
              <a:t>CC &amp; recovery may entail additional I/O when a frame is chosen for replacement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493065A5-0005-4BE0-8100-671CB42BA188}" type="slidenum">
              <a:rPr lang="en-US" smtClean="0">
                <a:solidFill>
                  <a:srgbClr val="7F7F7F"/>
                </a:solidFill>
              </a:rPr>
              <a:pPr/>
              <a:t>25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523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562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Buffer Replacement Policy</a:t>
            </a:r>
          </a:p>
        </p:txBody>
      </p:sp>
      <p:sp>
        <p:nvSpPr>
          <p:cNvPr id="962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Frame is chosen for replacement by a </a:t>
            </a:r>
            <a:r>
              <a:rPr lang="en-US" i="1">
                <a:solidFill>
                  <a:schemeClr val="accent2"/>
                </a:solidFill>
              </a:rPr>
              <a:t>replacement policy:</a:t>
            </a:r>
          </a:p>
          <a:p>
            <a:pPr lvl="1" eaLnBrk="1" hangingPunct="1"/>
            <a:r>
              <a:rPr lang="en-US">
                <a:ea typeface="Arial" pitchFamily="34" charset="0"/>
              </a:rPr>
              <a:t>Least-recently-used (LRU), MRU, Clock, etc.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Policy can have big impact on # of I/O</a:t>
            </a:r>
            <a:r>
              <a:rPr lang="ja-JP" altLang="en-US"/>
              <a:t>’</a:t>
            </a:r>
            <a:r>
              <a:rPr lang="en-US" altLang="ja-JP"/>
              <a:t>s; depends on the </a:t>
            </a:r>
            <a:r>
              <a:rPr lang="en-US" altLang="ja-JP" i="1">
                <a:solidFill>
                  <a:schemeClr val="accent2"/>
                </a:solidFill>
              </a:rPr>
              <a:t>access pattern</a:t>
            </a:r>
            <a:r>
              <a:rPr lang="en-US" altLang="ja-JP">
                <a:solidFill>
                  <a:schemeClr val="accent2"/>
                </a:solidFill>
              </a:rPr>
              <a:t>.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260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8ABBF34C-B3ED-4296-8E98-6363ABFEC7AB}" type="slidenum">
              <a:rPr lang="en-US" smtClean="0">
                <a:solidFill>
                  <a:srgbClr val="7F7F7F"/>
                </a:solidFill>
              </a:rPr>
              <a:pPr/>
              <a:t>26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626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399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617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LRU Replacement Policy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i="1" u="sng">
                <a:solidFill>
                  <a:schemeClr val="accent2"/>
                </a:solidFill>
              </a:rPr>
              <a:t>Least Recently Used (LRU)</a:t>
            </a:r>
            <a:endParaRPr lang="en-US"/>
          </a:p>
          <a:p>
            <a:pPr lvl="1" eaLnBrk="1" hangingPunct="1">
              <a:defRPr/>
            </a:pPr>
            <a:r>
              <a:rPr lang="en-US">
                <a:ea typeface="Arial" pitchFamily="34" charset="0"/>
              </a:rPr>
              <a:t>for each page in buffer pool, keep track of time last </a:t>
            </a:r>
            <a:r>
              <a:rPr lang="en-US" i="1">
                <a:solidFill>
                  <a:schemeClr val="accent2"/>
                </a:solidFill>
                <a:ea typeface="Arial" pitchFamily="34" charset="0"/>
              </a:rPr>
              <a:t>unpinned</a:t>
            </a:r>
            <a:endParaRPr lang="en-US">
              <a:ea typeface="Arial" pitchFamily="34" charset="0"/>
            </a:endParaRPr>
          </a:p>
          <a:p>
            <a:pPr lvl="1" eaLnBrk="1" hangingPunct="1">
              <a:defRPr/>
            </a:pPr>
            <a:r>
              <a:rPr lang="en-US">
                <a:ea typeface="Arial" pitchFamily="34" charset="0"/>
              </a:rPr>
              <a:t>replace the frame which has the oldest (earliest) time</a:t>
            </a:r>
            <a:endParaRPr lang="en-US" i="1" u="sng">
              <a:solidFill>
                <a:schemeClr val="accent2"/>
              </a:solidFill>
              <a:ea typeface="Arial" pitchFamily="34" charset="0"/>
            </a:endParaRPr>
          </a:p>
          <a:p>
            <a:pPr lvl="1" eaLnBrk="1" hangingPunct="1">
              <a:defRPr/>
            </a:pPr>
            <a:r>
              <a:rPr lang="en-US">
                <a:ea typeface="Arial" pitchFamily="34" charset="0"/>
              </a:rPr>
              <a:t>very common policy: intuitive and simple</a:t>
            </a:r>
            <a:endParaRPr lang="en-US" i="1" u="sng">
              <a:solidFill>
                <a:schemeClr val="accent2"/>
              </a:solidFill>
              <a:ea typeface="Arial" pitchFamily="34" charset="0"/>
            </a:endParaRPr>
          </a:p>
          <a:p>
            <a:pPr eaLnBrk="1" hangingPunct="1">
              <a:defRPr/>
            </a:pPr>
            <a:r>
              <a:rPr lang="en-US"/>
              <a:t>Problems?</a:t>
            </a:r>
            <a:endParaRPr lang="en-US" i="1" u="sng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i="1" u="sng">
                <a:solidFill>
                  <a:schemeClr val="accent2"/>
                </a:solidFill>
              </a:rPr>
              <a:t>Problem: Sequential flooding</a:t>
            </a:r>
            <a:r>
              <a:rPr lang="en-US">
                <a:solidFill>
                  <a:schemeClr val="accent2"/>
                </a:solidFill>
              </a:rPr>
              <a:t>  </a:t>
            </a:r>
          </a:p>
          <a:p>
            <a:pPr lvl="1" eaLnBrk="1" hangingPunct="1">
              <a:defRPr/>
            </a:pPr>
            <a:r>
              <a:rPr lang="en-US">
                <a:ea typeface="Arial" pitchFamily="34" charset="0"/>
              </a:rPr>
              <a:t>LRU + repeated sequential scans.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accent2"/>
                </a:solidFill>
                <a:ea typeface="Arial" pitchFamily="34" charset="0"/>
              </a:rPr>
              <a:t># buffer frames &lt; # pages in file </a:t>
            </a:r>
            <a:r>
              <a:rPr lang="en-US">
                <a:ea typeface="Arial" pitchFamily="34" charset="0"/>
              </a:rPr>
              <a:t>means each page request causes an I/O.  </a:t>
            </a:r>
            <a:r>
              <a:rPr lang="en-US" i="1" u="sng">
                <a:solidFill>
                  <a:srgbClr val="063DE8"/>
                </a:solidFill>
                <a:ea typeface="Arial" pitchFamily="34" charset="0"/>
              </a:rPr>
              <a:t>MRU</a:t>
            </a:r>
            <a:r>
              <a:rPr lang="en-US">
                <a:ea typeface="Arial" pitchFamily="34" charset="0"/>
              </a:rPr>
              <a:t> much better in this situation (but not in all situations, of course).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34E665FD-E8E0-45C0-B4E8-972E697BB2C5}" type="slidenum">
              <a:rPr lang="en-US" smtClean="0">
                <a:solidFill>
                  <a:srgbClr val="7F7F7F"/>
                </a:solidFill>
              </a:rPr>
              <a:pPr/>
              <a:t>27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728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Sequential Flooding – Illustration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B701A9ED-3E5E-44BC-BE52-BD03F8A38ADB}" type="slidenum">
              <a:rPr lang="en-US" smtClean="0">
                <a:solidFill>
                  <a:srgbClr val="7F7F7F"/>
                </a:solidFill>
              </a:rPr>
              <a:pPr/>
              <a:t>28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98309" name="Group 4"/>
          <p:cNvGrpSpPr>
            <a:grpSpLocks/>
          </p:cNvGrpSpPr>
          <p:nvPr/>
        </p:nvGrpSpPr>
        <p:grpSpPr bwMode="auto">
          <a:xfrm>
            <a:off x="457200" y="4343400"/>
            <a:ext cx="3733800" cy="2216150"/>
            <a:chOff x="2472" y="2966"/>
            <a:chExt cx="830" cy="434"/>
          </a:xfrm>
        </p:grpSpPr>
        <p:grpSp>
          <p:nvGrpSpPr>
            <p:cNvPr id="98331" name="Group 5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42013" name="Oval 6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l-GR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2014" name="Oval 7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l-GR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2015" name="Line 8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  <p:sp>
            <p:nvSpPr>
              <p:cNvPr id="42016" name="Line 9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Book Antiqua" charset="0"/>
                  <a:ea typeface="ＭＳ Ｐゴシック" charset="0"/>
                </a:endParaRPr>
              </a:p>
            </p:txBody>
          </p:sp>
        </p:grpSp>
        <p:sp>
          <p:nvSpPr>
            <p:cNvPr id="42012" name="Rectangle 10"/>
            <p:cNvSpPr>
              <a:spLocks noChangeArrowheads="1"/>
            </p:cNvSpPr>
            <p:nvPr/>
          </p:nvSpPr>
          <p:spPr bwMode="auto">
            <a:xfrm>
              <a:off x="2671" y="3033"/>
              <a:ext cx="40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endParaRPr lang="fr-CH" sz="2400">
                <a:solidFill>
                  <a:schemeClr val="tx1"/>
                </a:solidFill>
                <a:latin typeface="Book Antiqua" charset="0"/>
                <a:ea typeface="ＭＳ Ｐゴシック" charset="0"/>
              </a:endParaRPr>
            </a:p>
          </p:txBody>
        </p:sp>
      </p:grpSp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685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1</a:t>
            </a:r>
          </a:p>
        </p:txBody>
      </p:sp>
      <p:sp>
        <p:nvSpPr>
          <p:cNvPr id="41991" name="Rectangle 13"/>
          <p:cNvSpPr>
            <a:spLocks noChangeArrowheads="1"/>
          </p:cNvSpPr>
          <p:nvPr/>
        </p:nvSpPr>
        <p:spPr bwMode="auto">
          <a:xfrm>
            <a:off x="1066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2</a:t>
            </a:r>
          </a:p>
        </p:txBody>
      </p:sp>
      <p:sp>
        <p:nvSpPr>
          <p:cNvPr id="41992" name="Rectangle 14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3</a:t>
            </a:r>
          </a:p>
        </p:txBody>
      </p:sp>
      <p:sp>
        <p:nvSpPr>
          <p:cNvPr id="41993" name="Rectangle 15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4</a:t>
            </a: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2209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5</a:t>
            </a:r>
          </a:p>
        </p:txBody>
      </p:sp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2590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6</a:t>
            </a:r>
          </a:p>
        </p:txBody>
      </p:sp>
      <p:sp>
        <p:nvSpPr>
          <p:cNvPr id="41996" name="Rectangle 18"/>
          <p:cNvSpPr>
            <a:spLocks noChangeArrowheads="1"/>
          </p:cNvSpPr>
          <p:nvPr/>
        </p:nvSpPr>
        <p:spPr bwMode="auto">
          <a:xfrm>
            <a:off x="2971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7</a:t>
            </a:r>
          </a:p>
        </p:txBody>
      </p:sp>
      <p:sp>
        <p:nvSpPr>
          <p:cNvPr id="41997" name="Rectangle 19"/>
          <p:cNvSpPr>
            <a:spLocks noChangeArrowheads="1"/>
          </p:cNvSpPr>
          <p:nvPr/>
        </p:nvSpPr>
        <p:spPr bwMode="auto">
          <a:xfrm>
            <a:off x="3352800" y="5181600"/>
            <a:ext cx="3810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hlink"/>
                </a:solidFill>
                <a:latin typeface="Book Antiqua" charset="0"/>
                <a:ea typeface="ＭＳ Ｐゴシック" charset="0"/>
              </a:rPr>
              <a:t>8</a:t>
            </a:r>
          </a:p>
        </p:txBody>
      </p:sp>
      <p:sp>
        <p:nvSpPr>
          <p:cNvPr id="41998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1999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0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1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2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BUFFER POOL</a:t>
            </a:r>
          </a:p>
        </p:txBody>
      </p:sp>
      <p:sp>
        <p:nvSpPr>
          <p:cNvPr id="42003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LRU:</a:t>
            </a:r>
          </a:p>
        </p:txBody>
      </p:sp>
      <p:sp>
        <p:nvSpPr>
          <p:cNvPr id="42004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MRU:</a:t>
            </a:r>
          </a:p>
        </p:txBody>
      </p:sp>
      <p:sp>
        <p:nvSpPr>
          <p:cNvPr id="42005" name="Text Box 55"/>
          <p:cNvSpPr txBox="1">
            <a:spLocks noChangeArrowheads="1"/>
          </p:cNvSpPr>
          <p:nvPr/>
        </p:nvSpPr>
        <p:spPr bwMode="auto">
          <a:xfrm>
            <a:off x="4419600" y="57150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2400"/>
              <a:t>Repeated scan of file …</a:t>
            </a:r>
          </a:p>
        </p:txBody>
      </p:sp>
      <p:sp>
        <p:nvSpPr>
          <p:cNvPr id="42006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7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8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09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2010" name="Rectangle 60"/>
          <p:cNvSpPr>
            <a:spLocks noChangeArrowheads="1"/>
          </p:cNvSpPr>
          <p:nvPr/>
        </p:nvSpPr>
        <p:spPr bwMode="auto">
          <a:xfrm>
            <a:off x="2898775" y="2740025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Book Antiqua" charset="0"/>
                <a:ea typeface="ＭＳ Ｐゴシック" charset="0"/>
              </a:rPr>
              <a:t>BUFFER POOL</a:t>
            </a:r>
          </a:p>
        </p:txBody>
      </p:sp>
    </p:spTree>
    <p:extLst>
      <p:ext uri="{BB962C8B-B14F-4D97-AF65-F5344CB8AC3E}">
        <p14:creationId xmlns:p14="http://schemas.microsoft.com/office/powerpoint/2010/main" val="228550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ja-JP" dirty="0"/>
              <a:t>“Clock” Replacement Policy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/>
              <a:t>An approximation of LRU.</a:t>
            </a:r>
          </a:p>
          <a:p>
            <a:pPr eaLnBrk="1" hangingPunct="1"/>
            <a:r>
              <a:rPr lang="en-US" sz="3000"/>
              <a:t>Arrange frames into a cycle, store</a:t>
            </a:r>
          </a:p>
          <a:p>
            <a:pPr eaLnBrk="1" hangingPunct="1">
              <a:buFontTx/>
              <a:buNone/>
            </a:pPr>
            <a:r>
              <a:rPr lang="en-US" sz="3000"/>
              <a:t>    one </a:t>
            </a:r>
            <a:r>
              <a:rPr lang="ja-JP" altLang="en-US" sz="3000"/>
              <a:t>“</a:t>
            </a:r>
            <a:r>
              <a:rPr lang="en-US" altLang="ja-JP" sz="3000"/>
              <a:t>reference bit</a:t>
            </a:r>
            <a:r>
              <a:rPr lang="ja-JP" altLang="en-US" sz="3000"/>
              <a:t>”</a:t>
            </a:r>
            <a:r>
              <a:rPr lang="en-US" altLang="ja-JP" sz="3000"/>
              <a:t> per frame</a:t>
            </a:r>
          </a:p>
          <a:p>
            <a:pPr eaLnBrk="1" hangingPunct="1"/>
            <a:r>
              <a:rPr lang="en-US" sz="3000"/>
              <a:t>When pin count goes to 0, reference bit set on.</a:t>
            </a:r>
          </a:p>
          <a:p>
            <a:pPr eaLnBrk="1" hangingPunct="1"/>
            <a:r>
              <a:rPr lang="en-US" sz="3000"/>
              <a:t>When replacement necessary: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do {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	if (pincount == 0 &amp;&amp; ref bit is off)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		choose </a:t>
            </a:r>
            <a:r>
              <a:rPr lang="en-US" sz="1700">
                <a:solidFill>
                  <a:schemeClr val="folHlink"/>
                </a:solidFill>
                <a:ea typeface="Arial" pitchFamily="34" charset="0"/>
              </a:rPr>
              <a:t>current</a:t>
            </a:r>
            <a:r>
              <a:rPr lang="en-US" sz="1700">
                <a:ea typeface="Arial" pitchFamily="34" charset="0"/>
              </a:rPr>
              <a:t> page for replacement;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	else if (pincount == 0 &amp;&amp; ref bit is on)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		turn off ref bit;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	advance current frame;</a:t>
            </a:r>
          </a:p>
          <a:p>
            <a:pPr lvl="2" eaLnBrk="1" hangingPunct="1">
              <a:buFontTx/>
              <a:buNone/>
            </a:pPr>
            <a:r>
              <a:rPr lang="en-US" sz="1700">
                <a:ea typeface="Arial" pitchFamily="34" charset="0"/>
              </a:rPr>
              <a:t>	} until a page is chosen for replacement;</a:t>
            </a:r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F989E1A7-F2CC-4EA1-89C6-83172BDF0CCD}" type="slidenum">
              <a:rPr lang="en-US" smtClean="0">
                <a:solidFill>
                  <a:srgbClr val="7F7F7F"/>
                </a:solidFill>
              </a:rPr>
              <a:pPr/>
              <a:t>29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9933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7162800" y="1031875"/>
            <a:ext cx="1219200" cy="1219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l-GR">
              <a:latin typeface="Book Antiqua" charset="0"/>
              <a:ea typeface="ＭＳ Ｐゴシック" charset="0"/>
            </a:endParaRP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7407275" y="6096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A(1)</a:t>
            </a: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8458200" y="13366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B(p)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391400" y="22510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C(1)</a:t>
            </a:r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6400800" y="14128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400"/>
              <a:t>D(0)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7772400" y="1565275"/>
            <a:ext cx="609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3300016" y="4355393"/>
            <a:ext cx="2664296" cy="397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s-ES_tradnl" altLang="en-US" sz="2000" dirty="0">
                <a:solidFill>
                  <a:schemeClr val="tx2"/>
                </a:solidFill>
                <a:latin typeface="Arial" charset="0"/>
              </a:rPr>
              <a:t>Buffer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80" y="5291844"/>
            <a:ext cx="871637" cy="96224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003035" y="4282269"/>
            <a:ext cx="3173928" cy="196295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58658" y="4821310"/>
            <a:ext cx="3147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altLang="en-US" dirty="0">
                <a:solidFill>
                  <a:schemeClr val="tx2"/>
                </a:solidFill>
                <a:latin typeface="Arial" charset="0"/>
              </a:rPr>
              <a:t>Storage Management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54255" y="5300376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n-US" dirty="0">
                <a:latin typeface="Arial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14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Storage</a:t>
            </a:r>
          </a:p>
          <a:p>
            <a:pPr lvl="1"/>
            <a:r>
              <a:rPr lang="en-US" dirty="0"/>
              <a:t>Log-structured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Layout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NSM, aka row-oriented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DSM, aka column-oriented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as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alternatives exist,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good for some situations, and not so good in others.</a:t>
            </a:r>
            <a:b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non-exhaustive list is the following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Heap files: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Suitable when typical access is a file scan retrieving all records.</a:t>
            </a:r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Sorted Files: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 pitchFamily="34" charset="0"/>
              </a:rPr>
              <a:t>  Best for retrieval in some order, or for retrieving a ‘range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pitchFamily="34" charset="-128"/>
              </a:rPr>
              <a:t>’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a typeface="MS PGothic" pitchFamily="34" charset="-128"/>
              </a:rPr>
              <a:t> of records.</a:t>
            </a:r>
          </a:p>
          <a:p>
            <a:r>
              <a:rPr lang="en-US" u="sng" dirty="0">
                <a:solidFill>
                  <a:srgbClr val="C00000"/>
                </a:solidFill>
                <a:ea typeface="Arial" pitchFamily="34" charset="0"/>
              </a:rPr>
              <a:t>Log-structured Files:</a:t>
            </a:r>
            <a:r>
              <a:rPr lang="en-US" dirty="0">
                <a:solidFill>
                  <a:schemeClr val="accent2"/>
                </a:solidFill>
                <a:ea typeface="Arial" pitchFamily="34" charset="0"/>
              </a:rPr>
              <a:t> </a:t>
            </a:r>
            <a:r>
              <a:rPr lang="en-US" dirty="0">
                <a:ea typeface="Arial" pitchFamily="34" charset="0"/>
              </a:rPr>
              <a:t>Best for very fast insertions/deletions/updates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2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74008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Instead of </a:t>
            </a:r>
            <a:r>
              <a:rPr lang="en-US" dirty="0" err="1"/>
              <a:t>storings</a:t>
            </a:r>
            <a:r>
              <a:rPr lang="en-US" dirty="0"/>
              <a:t> tuples in pages, the DBMS only stores </a:t>
            </a:r>
            <a:r>
              <a:rPr lang="en-US" b="1" dirty="0"/>
              <a:t>log records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system appends log records to the files of how the database was modified.</a:t>
            </a:r>
          </a:p>
          <a:p>
            <a:pPr lvl="1"/>
            <a:r>
              <a:rPr lang="en-US" dirty="0"/>
              <a:t>Inserts: Store the entire tuple</a:t>
            </a:r>
          </a:p>
          <a:p>
            <a:pPr lvl="1"/>
            <a:r>
              <a:rPr lang="en-US" dirty="0"/>
              <a:t>Deletes: Mark tuple as deleted</a:t>
            </a:r>
          </a:p>
          <a:p>
            <a:pPr lvl="1"/>
            <a:r>
              <a:rPr lang="en-US" dirty="0"/>
              <a:t>Updates: Store delta of just the attributes that were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9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log-structured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740080" cy="4906963"/>
          </a:xfrm>
        </p:spPr>
        <p:txBody>
          <a:bodyPr/>
          <a:lstStyle/>
          <a:p>
            <a:pPr lvl="1"/>
            <a:r>
              <a:rPr lang="en-US" dirty="0"/>
              <a:t>Inserts: Store the entire tuple</a:t>
            </a:r>
          </a:p>
          <a:p>
            <a:pPr lvl="1"/>
            <a:r>
              <a:rPr lang="en-US" dirty="0"/>
              <a:t>Deletes: Mark tuple as deleted</a:t>
            </a:r>
          </a:p>
          <a:p>
            <a:pPr lvl="1"/>
            <a:r>
              <a:rPr lang="en-US" dirty="0"/>
              <a:t>Updates: Store delta of just the attributes that were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36912"/>
            <a:ext cx="4307193" cy="39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5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log-structured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740080" cy="4906963"/>
          </a:xfrm>
        </p:spPr>
        <p:txBody>
          <a:bodyPr/>
          <a:lstStyle/>
          <a:p>
            <a:pPr lvl="1"/>
            <a:r>
              <a:rPr lang="en-US" dirty="0"/>
              <a:t>DBMS scans log backwards, and “recreates” the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36912"/>
            <a:ext cx="4270915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log-structured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740080" cy="4906963"/>
          </a:xfrm>
        </p:spPr>
        <p:txBody>
          <a:bodyPr/>
          <a:lstStyle/>
          <a:p>
            <a:pPr lvl="1"/>
            <a:r>
              <a:rPr lang="en-US" dirty="0"/>
              <a:t>DBMS scans log backwards, and “recreates” the tuple</a:t>
            </a:r>
          </a:p>
          <a:p>
            <a:pPr lvl="1"/>
            <a:r>
              <a:rPr lang="en-US" dirty="0"/>
              <a:t>Build indexes to allow </a:t>
            </a:r>
            <a:r>
              <a:rPr lang="en-US" b="1" dirty="0"/>
              <a:t>jumps </a:t>
            </a:r>
            <a:r>
              <a:rPr lang="en-US" dirty="0"/>
              <a:t>in the log</a:t>
            </a:r>
          </a:p>
          <a:p>
            <a:pPr lvl="1"/>
            <a:r>
              <a:rPr lang="en-US" dirty="0"/>
              <a:t>Periodically compact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4548817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4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Storage</a:t>
            </a:r>
          </a:p>
          <a:p>
            <a:r>
              <a:rPr lang="en-US" dirty="0"/>
              <a:t>Page Layout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NSM, aka row-oriented</a:t>
            </a:r>
          </a:p>
          <a:p>
            <a:pPr lvl="1"/>
            <a:r>
              <a:rPr lang="en-US" dirty="0"/>
              <a:t>DSM, aka column-oriented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6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92162"/>
          </a:xfrm>
        </p:spPr>
        <p:txBody>
          <a:bodyPr/>
          <a:lstStyle/>
          <a:p>
            <a:r>
              <a:rPr lang="en-US" dirty="0"/>
              <a:t>Decomposition Storage Model (DSM)</a:t>
            </a:r>
          </a:p>
        </p:txBody>
      </p:sp>
      <p:pic>
        <p:nvPicPr>
          <p:cNvPr id="5" name="Content Placeholder 4" descr="colsto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84784"/>
            <a:ext cx="7272808" cy="5090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Page Format</a:t>
            </a:r>
          </a:p>
        </p:txBody>
      </p:sp>
      <p:pic>
        <p:nvPicPr>
          <p:cNvPr id="2867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" b="-507"/>
          <a:stretch>
            <a:fillRect/>
          </a:stretch>
        </p:blipFill>
        <p:spPr>
          <a:xfrm>
            <a:off x="457200" y="1043592"/>
            <a:ext cx="8229600" cy="3652838"/>
          </a:xfrm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C6B9A146-F4DD-40F2-9FD4-C541E05DD50F}" type="slidenum">
              <a:rPr lang="en-US" smtClean="0">
                <a:solidFill>
                  <a:srgbClr val="7F7F7F"/>
                </a:solidFill>
              </a:rPr>
              <a:pPr/>
              <a:t>39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65459" y="5256817"/>
            <a:ext cx="8355013" cy="5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800" dirty="0"/>
              <a:t>Decompose a relational table to sub-tables per attribute</a:t>
            </a:r>
          </a:p>
        </p:txBody>
      </p:sp>
    </p:spTree>
    <p:extLst>
      <p:ext uri="{BB962C8B-B14F-4D97-AF65-F5344CB8AC3E}">
        <p14:creationId xmlns:p14="http://schemas.microsoft.com/office/powerpoint/2010/main" val="383307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3688" y="5953075"/>
            <a:ext cx="5616624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736" y="4994184"/>
            <a:ext cx="4752528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4005701"/>
            <a:ext cx="3744416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1840" y="3107878"/>
            <a:ext cx="2808312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5896" y="2152754"/>
            <a:ext cx="1872208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Caches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7944" y="1268760"/>
            <a:ext cx="1008112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  <a:br>
              <a:rPr lang="en-US" sz="1600" dirty="0"/>
            </a:br>
            <a:r>
              <a:rPr lang="en-US" sz="1600" dirty="0"/>
              <a:t>Registers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89762" y="5589240"/>
            <a:ext cx="144016" cy="288669"/>
            <a:chOff x="4499992" y="5589240"/>
            <a:chExt cx="144016" cy="2886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499992" y="5589240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44008" y="5589240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89762" y="4581128"/>
            <a:ext cx="144016" cy="288669"/>
            <a:chOff x="4495800" y="4581128"/>
            <a:chExt cx="144016" cy="28866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95800" y="4581128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639816" y="4581128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89762" y="3668673"/>
            <a:ext cx="144016" cy="288669"/>
            <a:chOff x="4479533" y="3668673"/>
            <a:chExt cx="144016" cy="28866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79533" y="366867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623549" y="366867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9762" y="2743553"/>
            <a:ext cx="144016" cy="288669"/>
            <a:chOff x="4479533" y="2743553"/>
            <a:chExt cx="144016" cy="28866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479533" y="274355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623549" y="274355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489762" y="1844187"/>
            <a:ext cx="144016" cy="288669"/>
            <a:chOff x="4499992" y="1844187"/>
            <a:chExt cx="144016" cy="28866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499992" y="1844187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44008" y="1844187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Up-Down Arrow 30"/>
          <p:cNvSpPr/>
          <p:nvPr/>
        </p:nvSpPr>
        <p:spPr>
          <a:xfrm>
            <a:off x="7956376" y="2060848"/>
            <a:ext cx="576064" cy="3600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58744" y="1055638"/>
            <a:ext cx="1971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Faster</a:t>
            </a: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3200" b="1" dirty="0">
                <a:solidFill>
                  <a:schemeClr val="accent2"/>
                </a:solidFill>
              </a:rPr>
              <a:t>Smaller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426" y="5560541"/>
            <a:ext cx="1971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Slower</a:t>
            </a: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3200" b="1" dirty="0">
                <a:solidFill>
                  <a:schemeClr val="accent2"/>
                </a:solidFill>
              </a:rPr>
              <a:t>Larger</a:t>
            </a:r>
          </a:p>
        </p:txBody>
      </p:sp>
    </p:spTree>
    <p:extLst>
      <p:ext uri="{BB962C8B-B14F-4D97-AF65-F5344CB8AC3E}">
        <p14:creationId xmlns:p14="http://schemas.microsoft.com/office/powerpoint/2010/main" val="1543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storage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r>
              <a:rPr lang="en-US" dirty="0"/>
              <a:t>Columns stored in </a:t>
            </a:r>
            <a:br>
              <a:rPr lang="en-US" dirty="0"/>
            </a:br>
            <a:r>
              <a:rPr lang="en-US" dirty="0"/>
              <a:t>pages</a:t>
            </a:r>
          </a:p>
          <a:p>
            <a:pPr lvl="1"/>
            <a:r>
              <a:rPr lang="en-US" dirty="0"/>
              <a:t>Denoted with different colors</a:t>
            </a:r>
          </a:p>
          <a:p>
            <a:r>
              <a:rPr lang="en-US" dirty="0"/>
              <a:t>Each column can be </a:t>
            </a:r>
            <a:br>
              <a:rPr lang="en-US" dirty="0"/>
            </a:br>
            <a:r>
              <a:rPr lang="en-US" dirty="0"/>
              <a:t>accessed individually</a:t>
            </a:r>
          </a:p>
          <a:p>
            <a:pPr lvl="1"/>
            <a:r>
              <a:rPr lang="en-US" dirty="0"/>
              <a:t>Pages loaded only for </a:t>
            </a:r>
            <a:br>
              <a:rPr lang="en-US" dirty="0"/>
            </a:br>
            <a:r>
              <a:rPr lang="en-US" dirty="0"/>
              <a:t>the desired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57445" y="1563687"/>
          <a:ext cx="102868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Georg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Wolf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Maria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Andy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88613" y="1563687"/>
          <a:ext cx="102868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19781" y="1567858"/>
          <a:ext cx="102868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95737" y="6135687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Three different files:  tbl1.name   tbl1.age      tbl1.dept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0615" y="883796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tbl1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6793330" y="-467126"/>
            <a:ext cx="219247" cy="36910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70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Pros: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Saves IO by bringing only the relevant attributes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(Very) memory- and CPU-friendly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Compressing columns is typically easier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0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62127"/>
          </a:xfrm>
        </p:spPr>
        <p:txBody>
          <a:bodyPr/>
          <a:lstStyle/>
          <a:p>
            <a:r>
              <a:rPr lang="en-US" dirty="0"/>
              <a:t>Lossless compression </a:t>
            </a:r>
          </a:p>
          <a:p>
            <a:r>
              <a:rPr lang="en-US" dirty="0"/>
              <a:t>IO reduction </a:t>
            </a:r>
            <a:r>
              <a:rPr lang="en-US" dirty="0">
                <a:sym typeface="Wingdings"/>
              </a:rPr>
              <a:t> less CPU wait time</a:t>
            </a:r>
            <a:endParaRPr lang="en-US" dirty="0"/>
          </a:p>
          <a:p>
            <a:pPr lvl="1"/>
            <a:r>
              <a:rPr lang="en-US" dirty="0"/>
              <a:t>Introduces small additional CPU load on otherwise idle CPU</a:t>
            </a:r>
          </a:p>
          <a:p>
            <a:r>
              <a:rPr lang="en-US" dirty="0"/>
              <a:t>Run-length encoding (RLE)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31840" y="3861048"/>
          <a:ext cx="102868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580112" y="4175575"/>
          <a:ext cx="1584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 x HR)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(1 x SALES)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 x 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427984" y="5089975"/>
            <a:ext cx="864096" cy="52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1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r>
              <a:rPr lang="en-US" dirty="0"/>
              <a:t>Bit-vector encoding</a:t>
            </a:r>
          </a:p>
          <a:p>
            <a:pPr lvl="1"/>
            <a:r>
              <a:rPr lang="en-US" dirty="0"/>
              <a:t>Useful when we have categorical data</a:t>
            </a:r>
          </a:p>
          <a:p>
            <a:pPr lvl="1"/>
            <a:r>
              <a:rPr lang="en-US" dirty="0"/>
              <a:t>One bit vector for each distinct value</a:t>
            </a:r>
          </a:p>
          <a:p>
            <a:pPr lvl="1"/>
            <a:r>
              <a:rPr lang="en-US" dirty="0"/>
              <a:t>Useful when a few distinct values</a:t>
            </a:r>
          </a:p>
          <a:p>
            <a:pPr lvl="1"/>
            <a:r>
              <a:rPr lang="en-US" dirty="0"/>
              <a:t>Vector length = #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43608" y="3710136"/>
          <a:ext cx="102868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658699" y="4718248"/>
            <a:ext cx="1152128" cy="52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97235" y="4297423"/>
            <a:ext cx="19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HR: 11000</a:t>
            </a:r>
          </a:p>
          <a:p>
            <a:r>
              <a:rPr lang="en-US" dirty="0"/>
              <a:t>SALES:  00100</a:t>
            </a:r>
          </a:p>
          <a:p>
            <a:r>
              <a:rPr lang="en-US" dirty="0"/>
              <a:t>IT: 00011</a:t>
            </a:r>
          </a:p>
        </p:txBody>
      </p:sp>
    </p:spTree>
    <p:extLst>
      <p:ext uri="{BB962C8B-B14F-4D97-AF65-F5344CB8AC3E}">
        <p14:creationId xmlns:p14="http://schemas.microsoft.com/office/powerpoint/2010/main" val="123992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r>
              <a:rPr lang="en-US" dirty="0"/>
              <a:t>Dictionary encoding</a:t>
            </a:r>
          </a:p>
          <a:p>
            <a:pPr lvl="1"/>
            <a:r>
              <a:rPr lang="en-US" dirty="0"/>
              <a:t>Replace long values (e.g., strings) with integers</a:t>
            </a:r>
          </a:p>
          <a:p>
            <a:pPr lvl="1"/>
            <a:r>
              <a:rPr lang="en-US" dirty="0"/>
              <a:t>Useful when a few distinct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1560" y="2642881"/>
          <a:ext cx="1540201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Dept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106829" y="3140968"/>
          <a:ext cx="194421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Dictionary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699792" y="5229200"/>
            <a:ext cx="30243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006114" y="2642881"/>
          <a:ext cx="1540201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CDept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83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r>
              <a:rPr lang="en-US" dirty="0"/>
              <a:t>Frequency partitioning</a:t>
            </a:r>
          </a:p>
          <a:p>
            <a:pPr lvl="1"/>
            <a:r>
              <a:rPr lang="en-US" dirty="0"/>
              <a:t>Reorganize each column to </a:t>
            </a:r>
            <a:r>
              <a:rPr lang="en-US" b="1" dirty="0"/>
              <a:t>reduce entropy </a:t>
            </a:r>
            <a:r>
              <a:rPr lang="en-US" dirty="0"/>
              <a:t>at each page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31640" y="4191645"/>
            <a:ext cx="1933989" cy="52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8925" y="2384783"/>
          <a:ext cx="1028683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Dept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SALES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347863" y="2384783"/>
          <a:ext cx="1237101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US" sz="2200" dirty="0" err="1"/>
                        <a:t>Dept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SALES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296176" y="2384783"/>
          <a:ext cx="1308272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CDept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659454" y="4159657"/>
            <a:ext cx="2351929" cy="52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3429000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Column</a:t>
            </a:r>
            <a:endParaRPr lang="en-US" dirty="0"/>
          </a:p>
          <a:p>
            <a:pPr algn="ctr"/>
            <a:r>
              <a:rPr lang="en-US" dirty="0"/>
              <a:t>reorganization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083" y="3434224"/>
            <a:ext cx="23001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Dictionary-based</a:t>
            </a:r>
          </a:p>
          <a:p>
            <a:pPr algn="ctr"/>
            <a:r>
              <a:rPr lang="en-US" dirty="0"/>
              <a:t>compression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</a:t>
            </a:r>
            <a:r>
              <a:rPr lang="en-US" b="1" dirty="0"/>
              <a:t>per-page </a:t>
            </a:r>
          </a:p>
          <a:p>
            <a:pPr algn="ctr"/>
            <a:r>
              <a:rPr lang="en-US" dirty="0"/>
              <a:t>dictionaries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" y="-7999"/>
            <a:ext cx="9129491" cy="13156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numCol="3" rtlCol="0" anchor="ctr"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327" y="-63930"/>
          <a:ext cx="8237511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Smaller dictionaries </a:t>
                      </a:r>
                      <a:r>
                        <a:rPr lang="en-US" sz="280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memory</a:t>
                      </a:r>
                      <a:r>
                        <a:rPr lang="en-US" sz="2800" baseline="0" dirty="0"/>
                        <a:t> requirements</a:t>
                      </a:r>
                    </a:p>
                    <a:p>
                      <a:r>
                        <a:rPr lang="en-US" sz="2800" baseline="0" dirty="0"/>
                        <a:t>- cache utilization</a:t>
                      </a:r>
                    </a:p>
                    <a:p>
                      <a:r>
                        <a:rPr lang="en-US" sz="2800" baseline="0" dirty="0"/>
                        <a:t>- effectiveness of run-length encoding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 compressed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 need to decompress for most query operators</a:t>
            </a:r>
          </a:p>
          <a:p>
            <a:r>
              <a:rPr lang="en-US" sz="2800" dirty="0"/>
              <a:t>Dictionary encoding =&gt; </a:t>
            </a:r>
            <a:r>
              <a:rPr lang="en-US" sz="2800" dirty="0">
                <a:sym typeface="Wingdings"/>
              </a:rPr>
              <a:t>integer comparisons faster than string comparisons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SELECT name FROM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tbl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WHERE DEPT=“HR”</a:t>
            </a:r>
          </a:p>
          <a:p>
            <a:pPr marL="0" indent="0" algn="ctr">
              <a:buNone/>
            </a:pPr>
            <a:r>
              <a:rPr lang="en-US" sz="2000" dirty="0">
                <a:sym typeface="Wingdings"/>
              </a:rPr>
              <a:t>vs</a:t>
            </a:r>
            <a:br>
              <a:rPr lang="en-US" sz="2000" dirty="0">
                <a:latin typeface="Courier New" charset="0"/>
                <a:cs typeface="Courier New" charset="0"/>
                <a:sym typeface="Wingdings"/>
              </a:rPr>
            </a:b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SELECT name FROM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tbl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WHERE CDEPT=1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Per-page dictionaries?</a:t>
            </a:r>
          </a:p>
          <a:p>
            <a:r>
              <a:rPr lang="en-US" sz="2800" dirty="0"/>
              <a:t>Run-length encoding </a:t>
            </a:r>
            <a:r>
              <a:rPr lang="en-US" sz="2800" dirty="0">
                <a:sym typeface="Wingdings"/>
              </a:rPr>
              <a:t> batch processing</a:t>
            </a:r>
          </a:p>
          <a:p>
            <a:r>
              <a:rPr lang="en-US" sz="2800" dirty="0">
                <a:sym typeface="Wingdings"/>
              </a:rPr>
              <a:t>Bit-vector encoding  find the ones directly from the bit vectors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SELECT COUNT(*) FROM </a:t>
            </a:r>
            <a:r>
              <a:rPr lang="en-US" sz="2000" dirty="0" err="1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tbl</a:t>
            </a:r>
            <a:r>
              <a:rPr lang="en-US" sz="2000" dirty="0"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</a:rPr>
              <a:t> WHERE CDEPT=“HR”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2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Pros: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Saves IO by bringing only the relevant attributes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(Very) memory- and CPU-friendly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Compressing columns is typically easier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Cons:</a:t>
            </a:r>
          </a:p>
          <a:p>
            <a:pPr>
              <a:defRPr/>
            </a:pPr>
            <a:r>
              <a:rPr lang="en-US" dirty="0"/>
              <a:t>Writes more expensive</a:t>
            </a:r>
          </a:p>
          <a:p>
            <a:pPr>
              <a:defRPr/>
            </a:pPr>
            <a:r>
              <a:rPr lang="en-US" dirty="0"/>
              <a:t>Have to materialize relations at some point</a:t>
            </a:r>
          </a:p>
          <a:p>
            <a:pPr>
              <a:buFont typeface="Wingdings" charset="2"/>
              <a:buChar char="ü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stores: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62127"/>
          </a:xfrm>
        </p:spPr>
        <p:txBody>
          <a:bodyPr/>
          <a:lstStyle/>
          <a:p>
            <a:r>
              <a:rPr lang="en-US" dirty="0"/>
              <a:t>Row insertions/deletions</a:t>
            </a:r>
          </a:p>
          <a:p>
            <a:pPr lvl="1"/>
            <a:r>
              <a:rPr lang="en-US" dirty="0"/>
              <a:t>Affects all columns</a:t>
            </a:r>
          </a:p>
          <a:p>
            <a:pPr lvl="1"/>
            <a:r>
              <a:rPr lang="en-US" dirty="0"/>
              <a:t>Multiple I/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Complicated transactions</a:t>
            </a:r>
          </a:p>
          <a:p>
            <a:r>
              <a:rPr lang="en-US" dirty="0"/>
              <a:t>Deletes/updates: Implicit</a:t>
            </a:r>
          </a:p>
          <a:p>
            <a:pPr lvl="1"/>
            <a:r>
              <a:rPr lang="en-US" dirty="0"/>
              <a:t>Mark record as deleted!</a:t>
            </a:r>
          </a:p>
          <a:p>
            <a:endParaRPr lang="en-US" dirty="0"/>
          </a:p>
          <a:p>
            <a:r>
              <a:rPr lang="en-US" dirty="0"/>
              <a:t>Massive data loading: </a:t>
            </a:r>
            <a:br>
              <a:rPr lang="en-US" dirty="0"/>
            </a:br>
            <a:r>
              <a:rPr lang="en-US" dirty="0"/>
              <a:t>Write-optimized storage (WOS)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9453" y="1668037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60621" y="1668037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91789" y="1672208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02623" y="1019965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tbl1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6865338" y="-330957"/>
            <a:ext cx="219247" cy="36910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01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Write-optimized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4075"/>
            <a:ext cx="8229600" cy="1545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Batch-loading:</a:t>
            </a:r>
          </a:p>
          <a:p>
            <a:r>
              <a:rPr lang="en-US" dirty="0"/>
              <a:t>&lt;Jill, 24, IT&gt;</a:t>
            </a:r>
          </a:p>
          <a:p>
            <a:r>
              <a:rPr lang="en-US" dirty="0"/>
              <a:t>&lt;James, 56, FIN&gt;</a:t>
            </a:r>
          </a:p>
          <a:p>
            <a:r>
              <a:rPr lang="en-US" dirty="0"/>
              <a:t>&lt;Jessica, 34, IT&gt;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47023" y="2003874"/>
          <a:ext cx="102868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78191" y="2003874"/>
          <a:ext cx="102868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809359" y="2008045"/>
          <a:ext cx="102868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39552" y="1748115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Jessica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70720" y="1748115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01888" y="1752286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1169719"/>
            <a:ext cx="382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In-memory buffer (fixed-size)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754" y="1052736"/>
            <a:ext cx="4040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 storage: </a:t>
            </a:r>
            <a:r>
              <a:rPr lang="en-US" b="1" dirty="0"/>
              <a:t>3 different </a:t>
            </a:r>
            <a:br>
              <a:rPr lang="en-US" b="1" dirty="0"/>
            </a:br>
            <a:r>
              <a:rPr lang="en-US" b="1" dirty="0"/>
              <a:t>files</a:t>
            </a:r>
            <a:r>
              <a:rPr lang="en-US"/>
              <a:t>, possibly </a:t>
            </a:r>
            <a:r>
              <a:rPr lang="en-US" dirty="0"/>
              <a:t>compressed!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1560" y="2273875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560" y="2771605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7540" y="3249161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1764" y="2278359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7704" y="2777931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23231" y="3204398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1419" y="2273875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5283" y="2758999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3204398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147023" y="4289874"/>
          <a:ext cx="102868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Jessica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478190" y="4289874"/>
          <a:ext cx="102868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7809357" y="4289874"/>
          <a:ext cx="102868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Bent-Up Arrow 28"/>
          <p:cNvSpPr/>
          <p:nvPr/>
        </p:nvSpPr>
        <p:spPr>
          <a:xfrm rot="5400000">
            <a:off x="3539639" y="3833104"/>
            <a:ext cx="1444623" cy="1629605"/>
          </a:xfrm>
          <a:prstGeom prst="bentUpArrow">
            <a:avLst>
              <a:gd name="adj1" fmla="val 16860"/>
              <a:gd name="adj2" fmla="val 16572"/>
              <a:gd name="adj3" fmla="val 25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200000">
            <a:off x="2279372" y="1781448"/>
            <a:ext cx="254431" cy="3898776"/>
          </a:xfrm>
          <a:prstGeom prst="leftBrace">
            <a:avLst>
              <a:gd name="adj1" fmla="val 74811"/>
              <a:gd name="adj2" fmla="val 78609"/>
            </a:avLst>
          </a:prstGeom>
          <a:ln w="3492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08296" y="4899262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Flush out</a:t>
            </a: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4218" y="6435709"/>
            <a:ext cx="9148218" cy="4222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Write rows in-memory, flush columns to disk</a:t>
            </a:r>
          </a:p>
        </p:txBody>
      </p:sp>
    </p:spTree>
    <p:extLst>
      <p:ext uri="{BB962C8B-B14F-4D97-AF65-F5344CB8AC3E}">
        <p14:creationId xmlns:p14="http://schemas.microsoft.com/office/powerpoint/2010/main" val="38384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31" grpId="0" animBg="1"/>
      <p:bldP spid="3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3688" y="5953075"/>
            <a:ext cx="5616624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736" y="4994184"/>
            <a:ext cx="4752528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4005701"/>
            <a:ext cx="3744416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1840" y="3107878"/>
            <a:ext cx="2808312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5896" y="2152754"/>
            <a:ext cx="1872208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Caches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7944" y="1268760"/>
            <a:ext cx="1008112" cy="5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  <a:br>
              <a:rPr lang="en-US" sz="1600" dirty="0"/>
            </a:br>
            <a:r>
              <a:rPr lang="en-US" sz="1600" dirty="0"/>
              <a:t>Registers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89762" y="5589240"/>
            <a:ext cx="144016" cy="288669"/>
            <a:chOff x="4499992" y="5589240"/>
            <a:chExt cx="144016" cy="2886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499992" y="5589240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44008" y="5589240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89762" y="4581128"/>
            <a:ext cx="144016" cy="288669"/>
            <a:chOff x="4495800" y="4581128"/>
            <a:chExt cx="144016" cy="28866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95800" y="4581128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639816" y="4581128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89762" y="3668673"/>
            <a:ext cx="144016" cy="288669"/>
            <a:chOff x="4479533" y="3668673"/>
            <a:chExt cx="144016" cy="28866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79533" y="366867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623549" y="366867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9762" y="2743553"/>
            <a:ext cx="144016" cy="288669"/>
            <a:chOff x="4479533" y="2743553"/>
            <a:chExt cx="144016" cy="28866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479533" y="274355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623549" y="2743553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489762" y="1844187"/>
            <a:ext cx="144016" cy="288669"/>
            <a:chOff x="4499992" y="1844187"/>
            <a:chExt cx="144016" cy="28866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499992" y="1844187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44008" y="1844187"/>
              <a:ext cx="0" cy="28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Up-Down Arrow 30"/>
          <p:cNvSpPr/>
          <p:nvPr/>
        </p:nvSpPr>
        <p:spPr>
          <a:xfrm>
            <a:off x="7956376" y="2060848"/>
            <a:ext cx="576064" cy="3600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58744" y="1055638"/>
            <a:ext cx="1971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Faster</a:t>
            </a: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3200" b="1" dirty="0">
                <a:solidFill>
                  <a:schemeClr val="accent2"/>
                </a:solidFill>
              </a:rPr>
              <a:t>Smaller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426" y="5560541"/>
            <a:ext cx="1971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Slower</a:t>
            </a: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3200" b="1" dirty="0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57054" y="6024393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~30,000,000 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257054" y="3192507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100 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257054" y="2337970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L2: 7 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257054" y="206694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L1: 0.5 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57054" y="407184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150,000 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57054" y="5065502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10,000,000 ns</a:t>
            </a:r>
          </a:p>
        </p:txBody>
      </p:sp>
    </p:spTree>
    <p:extLst>
      <p:ext uri="{BB962C8B-B14F-4D97-AF65-F5344CB8AC3E}">
        <p14:creationId xmlns:p14="http://schemas.microsoft.com/office/powerpoint/2010/main" val="3152414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materialization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712968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(Strictly speaking,) we always need to know the tuple identifier of each column entry =&gt; Size Bloat.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Alternative: Virtual ids</a:t>
            </a:r>
          </a:p>
          <a:p>
            <a:pPr lvl="1"/>
            <a:r>
              <a:rPr lang="en-US" sz="2000" dirty="0"/>
              <a:t>Identical order across columns</a:t>
            </a:r>
          </a:p>
          <a:p>
            <a:pPr lvl="1"/>
            <a:r>
              <a:rPr lang="en-US" sz="2000" dirty="0"/>
              <a:t>No need to store ids</a:t>
            </a:r>
          </a:p>
          <a:p>
            <a:pPr lvl="1"/>
            <a:r>
              <a:rPr lang="en-US" sz="2000" dirty="0"/>
              <a:t>Minimal book-keeping with </a:t>
            </a:r>
            <a:br>
              <a:rPr lang="en-US" sz="2000" dirty="0"/>
            </a:br>
            <a:r>
              <a:rPr lang="en-US" sz="2000" dirty="0"/>
              <a:t>fixed-width columns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4061" y="2090514"/>
          <a:ext cx="18927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09325" y="2090514"/>
          <a:ext cx="15491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32277" y="4221088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963445" y="4221088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294613" y="4225259"/>
          <a:ext cx="10286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660960" y="4941168"/>
            <a:ext cx="302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9000" y="5373216"/>
            <a:ext cx="30248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59000" y="5805264"/>
            <a:ext cx="30248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2699" y="4941168"/>
            <a:ext cx="302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0739" y="5373216"/>
            <a:ext cx="30248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10739" y="5805264"/>
            <a:ext cx="30248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660960" y="2081386"/>
          <a:ext cx="17057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0" y="639736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Virtual ids not always applicable</a:t>
            </a:r>
          </a:p>
        </p:txBody>
      </p:sp>
    </p:spTree>
    <p:extLst>
      <p:ext uri="{BB962C8B-B14F-4D97-AF65-F5344CB8AC3E}">
        <p14:creationId xmlns:p14="http://schemas.microsoft.com/office/powerpoint/2010/main" val="2832313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materialization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07288" cy="4906963"/>
          </a:xfrm>
        </p:spPr>
        <p:txBody>
          <a:bodyPr/>
          <a:lstStyle/>
          <a:p>
            <a:r>
              <a:rPr lang="en-US" dirty="0"/>
              <a:t>When compressing columns, they may stop being fixed-width</a:t>
            </a:r>
          </a:p>
          <a:p>
            <a:r>
              <a:rPr lang="en-US" dirty="0"/>
              <a:t> When joining tables, columns can get shuffled </a:t>
            </a:r>
            <a:br>
              <a:rPr lang="en-US" dirty="0"/>
            </a:br>
            <a:r>
              <a:rPr lang="en-US" dirty="0"/>
              <a:t>=&gt; Cannot use virtual ids</a:t>
            </a:r>
            <a:br>
              <a:rPr lang="en-US" dirty="0"/>
            </a:br>
            <a:r>
              <a:rPr lang="en-US" dirty="0"/>
              <a:t>=&gt; Stitching causes random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84025" y="4410622"/>
          <a:ext cx="15861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170163" y="5098311"/>
            <a:ext cx="23959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70163" y="5530359"/>
            <a:ext cx="239594" cy="50405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0163" y="5530359"/>
            <a:ext cx="239594" cy="5040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01738" y="4596052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ja-JP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38" y="4596052"/>
                <a:ext cx="50847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813706" y="5173126"/>
            <a:ext cx="360040" cy="354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430191" y="5173126"/>
            <a:ext cx="360040" cy="354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7294" y="5477162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tbl2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02323" y="5477162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tbl1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379" y="481218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tbl2.name=tbl1.name</a:t>
            </a:r>
            <a:endParaRPr lang="en-US" sz="1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23000" y="4416425"/>
            <a:ext cx="0" cy="308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6532" y="4109010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tbl1.age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-36663" y="5982262"/>
            <a:ext cx="4015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order of tbl1.name entries</a:t>
            </a:r>
            <a:br>
              <a:rPr lang="en-US" dirty="0"/>
            </a:br>
            <a:r>
              <a:rPr lang="en-US" dirty="0"/>
              <a:t>can change after the join!!!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432073" y="4410622"/>
          <a:ext cx="15491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899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Storage</a:t>
            </a:r>
          </a:p>
          <a:p>
            <a:r>
              <a:rPr lang="en-US" dirty="0"/>
              <a:t>Page Layout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NSM, aka row-oriented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DSM, aka column-oriented</a:t>
            </a:r>
          </a:p>
          <a:p>
            <a:pPr lvl="1"/>
            <a:r>
              <a:rPr lang="en-US" dirty="0"/>
              <a:t>PAX, a hybrid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2438" y="300063"/>
            <a:ext cx="8229600" cy="792162"/>
          </a:xfrm>
        </p:spPr>
        <p:txBody>
          <a:bodyPr/>
          <a:lstStyle/>
          <a:p>
            <a:r>
              <a:rPr lang="en-US" dirty="0"/>
              <a:t>Partition Attributes Across (PAX)</a:t>
            </a:r>
          </a:p>
        </p:txBody>
      </p:sp>
      <p:pic>
        <p:nvPicPr>
          <p:cNvPr id="2969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1472"/>
          <a:stretch>
            <a:fillRect/>
          </a:stretch>
        </p:blipFill>
        <p:spPr>
          <a:xfrm>
            <a:off x="4395787" y="1268760"/>
            <a:ext cx="4748213" cy="4568825"/>
          </a:xfrm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fld id="{4778FF89-16CA-4093-96A2-0D559724960D}" type="slidenum">
              <a:rPr lang="en-US" smtClean="0">
                <a:solidFill>
                  <a:srgbClr val="7F7F7F"/>
                </a:solidFill>
              </a:rPr>
              <a:pPr/>
              <a:t>53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14312" y="1166947"/>
            <a:ext cx="4249738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800" dirty="0"/>
              <a:t>Decompose a slotted-page internally in mini-pages per attribute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en-US" sz="2800" dirty="0"/>
              <a:t>Cache-friendly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en-US" sz="2800" dirty="0"/>
              <a:t>Compatible with slotted-pages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en-US" sz="2800" dirty="0"/>
              <a:t>Retain NSM I/O pattern</a:t>
            </a:r>
          </a:p>
          <a:p>
            <a:pPr lvl="1" eaLnBrk="1" hangingPunct="1">
              <a:buFont typeface="Wingdings" charset="2"/>
              <a:buChar char="ü"/>
              <a:defRPr/>
            </a:pPr>
            <a:r>
              <a:rPr lang="en-US" sz="1800" dirty="0"/>
              <a:t>No column “stitching”</a:t>
            </a:r>
          </a:p>
          <a:p>
            <a:pPr lvl="1" eaLnBrk="1" hangingPunct="1">
              <a:buFont typeface="Wingdings" charset="2"/>
              <a:buChar char="ü"/>
              <a:defRPr/>
            </a:pPr>
            <a:r>
              <a:rPr lang="en-US" sz="1800" dirty="0"/>
              <a:t>No per-column tuple ids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en-US" sz="2800" dirty="0"/>
              <a:t>Brings only relevant attributes to cache</a:t>
            </a:r>
          </a:p>
          <a:p>
            <a:pPr eaLnBrk="1" hangingPunct="1">
              <a:buFont typeface="Wingdings" charset="2"/>
              <a:buChar char="ü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2141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 Americana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most suitable for analytical queries, but required major rewrites of existing DBMS, and penalized transactions </a:t>
            </a:r>
            <a:r>
              <a:rPr lang="en-US" b="1" dirty="0"/>
              <a:t>a lot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PAX can replace NSM in-place</a:t>
            </a:r>
          </a:p>
          <a:p>
            <a:pPr lvl="1"/>
            <a:r>
              <a:rPr lang="en-US" sz="2800" dirty="0"/>
              <a:t>Oracle moved to PAX</a:t>
            </a:r>
          </a:p>
          <a:p>
            <a:pPr lvl="1"/>
            <a:r>
              <a:rPr lang="en-US" sz="2800" dirty="0"/>
              <a:t>So did most Hadoop-oriented file formats</a:t>
            </a:r>
          </a:p>
          <a:p>
            <a:pPr lvl="2"/>
            <a:r>
              <a:rPr lang="en-US" sz="2000" dirty="0"/>
              <a:t>Parquet</a:t>
            </a:r>
          </a:p>
          <a:p>
            <a:pPr lvl="2"/>
            <a:r>
              <a:rPr lang="en-US" sz="2000" dirty="0"/>
              <a:t>Arrow</a:t>
            </a:r>
          </a:p>
          <a:p>
            <a:pPr lvl="2"/>
            <a:r>
              <a:rPr lang="en-US" sz="20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&amp; Page layouts</a:t>
            </a:r>
          </a:p>
          <a:p>
            <a:r>
              <a:rPr lang="en-US" dirty="0"/>
              <a:t>Row stores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Frequent inserts/updates/deletes</a:t>
            </a:r>
          </a:p>
          <a:p>
            <a:r>
              <a:rPr lang="en-US" dirty="0"/>
              <a:t>Column stores</a:t>
            </a:r>
          </a:p>
          <a:p>
            <a:pPr lvl="1"/>
            <a:r>
              <a:rPr lang="en-US" dirty="0"/>
              <a:t>Data analytics, data exploration</a:t>
            </a:r>
          </a:p>
          <a:p>
            <a:pPr lvl="1"/>
            <a:r>
              <a:rPr lang="en-US" dirty="0"/>
              <a:t>Mostly read-only data</a:t>
            </a:r>
          </a:p>
          <a:p>
            <a:pPr lvl="1"/>
            <a:r>
              <a:rPr lang="en-US" dirty="0"/>
              <a:t>Most queries access very few attributes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218" y="5373216"/>
            <a:ext cx="9135419" cy="12192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One size does not fit all: </a:t>
            </a:r>
            <a:br>
              <a:rPr lang="en-US" sz="3600" dirty="0">
                <a:solidFill>
                  <a:schemeClr val="tx1"/>
                </a:solidFill>
                <a:latin typeface="+mj-lt"/>
              </a:rPr>
            </a:br>
            <a:r>
              <a:rPr lang="en-US" sz="3600" dirty="0">
                <a:solidFill>
                  <a:schemeClr val="tx1"/>
                </a:solidFill>
                <a:latin typeface="+mj-lt"/>
              </a:rPr>
              <a:t>Different workloads require different storage layouts and data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11012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58"/>
            <a:ext cx="8229600" cy="792162"/>
          </a:xfrm>
        </p:spPr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86800" cy="4906963"/>
          </a:xfrm>
        </p:spPr>
        <p:txBody>
          <a:bodyPr/>
          <a:lstStyle/>
          <a:p>
            <a:pPr lvl="0"/>
            <a:r>
              <a:rPr lang="en-US" sz="2000" dirty="0"/>
              <a:t>Row stores: COW Book chapter 8 (material of CS322)</a:t>
            </a:r>
          </a:p>
          <a:p>
            <a:r>
              <a:rPr lang="en-US" sz="2000" dirty="0"/>
              <a:t>D. </a:t>
            </a:r>
            <a:r>
              <a:rPr lang="en-US" sz="2000" dirty="0" err="1"/>
              <a:t>Abadi</a:t>
            </a:r>
            <a:r>
              <a:rPr lang="en-US" sz="2000" dirty="0"/>
              <a:t> et al.: The Design and Implementation of Modern Column-Oriented Database Systems. Foundations and Trends in Databases, vol. 5, no. 3, </a:t>
            </a:r>
            <a:r>
              <a:rPr lang="en-US" sz="2000" b="1" dirty="0"/>
              <a:t>pp. 227-263 only</a:t>
            </a:r>
            <a:r>
              <a:rPr lang="en-US" sz="2000" dirty="0"/>
              <a:t>, 2013. Available online at: http://</a:t>
            </a:r>
            <a:r>
              <a:rPr lang="en-US" sz="2000" dirty="0" err="1"/>
              <a:t>db.csail.mit.edu</a:t>
            </a:r>
            <a:r>
              <a:rPr lang="en-US" sz="2000" dirty="0"/>
              <a:t>/pubs/</a:t>
            </a:r>
            <a:r>
              <a:rPr lang="en-US" sz="2000" dirty="0" err="1"/>
              <a:t>abadi</a:t>
            </a:r>
            <a:r>
              <a:rPr lang="en-US" sz="2000" dirty="0"/>
              <a:t>-column-</a:t>
            </a:r>
            <a:r>
              <a:rPr lang="en-US" sz="2000" dirty="0" err="1"/>
              <a:t>stores.pdf</a:t>
            </a:r>
            <a:endParaRPr lang="en-US" sz="2000" dirty="0"/>
          </a:p>
          <a:p>
            <a:r>
              <a:rPr lang="en-US" sz="2000" dirty="0"/>
              <a:t>I. </a:t>
            </a:r>
            <a:r>
              <a:rPr lang="en-US" sz="2000" dirty="0" err="1"/>
              <a:t>Alagiannis</a:t>
            </a:r>
            <a:r>
              <a:rPr lang="en-US" sz="2000" dirty="0"/>
              <a:t>, S. </a:t>
            </a:r>
            <a:r>
              <a:rPr lang="en-US" sz="2000" dirty="0" err="1"/>
              <a:t>Idreos</a:t>
            </a:r>
            <a:r>
              <a:rPr lang="en-US" sz="2000" dirty="0"/>
              <a:t>, A. </a:t>
            </a:r>
            <a:r>
              <a:rPr lang="en-US" sz="2000" dirty="0" err="1"/>
              <a:t>Ailamaki</a:t>
            </a:r>
            <a:r>
              <a:rPr lang="en-US" sz="2000" dirty="0"/>
              <a:t>: H2O: A hands-free adaptive store. SIGMOD’14. Available online at: http://</a:t>
            </a:r>
            <a:r>
              <a:rPr lang="en-US" sz="2000" dirty="0" err="1"/>
              <a:t>dl.acm.org</a:t>
            </a:r>
            <a:r>
              <a:rPr lang="en-US" sz="2000" dirty="0"/>
              <a:t>/</a:t>
            </a:r>
            <a:r>
              <a:rPr lang="en-US" sz="2000" dirty="0" err="1"/>
              <a:t>citation.cfm?doid</a:t>
            </a:r>
            <a:r>
              <a:rPr lang="en-US" sz="2000" dirty="0"/>
              <a:t>=2588555.2610502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Optional readings</a:t>
            </a:r>
            <a:endParaRPr lang="en-US" sz="2000" dirty="0"/>
          </a:p>
          <a:p>
            <a:r>
              <a:rPr lang="en-US" sz="2000"/>
              <a:t>The </a:t>
            </a:r>
            <a:r>
              <a:rPr lang="en-US" sz="2000" dirty="0"/>
              <a:t>remainder of: “The Design and Implementation of Modern Column-Oriented Database Systems”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DBMS to manage databases that exceed the amount of memory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have the working set in main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reuse data placed in topmost layers as much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91980" y="2420888"/>
            <a:ext cx="360040" cy="510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374931" y="3573016"/>
            <a:ext cx="360040" cy="510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5214942" y="3386080"/>
            <a:ext cx="2071702" cy="20717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5568C-0395-417B-9097-5033DDD3C6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128369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Students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4634" y="1674756"/>
          <a:ext cx="38550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dave@cs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jones@cs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smit@ee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lowchart: Magnetic Disk 6"/>
          <p:cNvSpPr/>
          <p:nvPr/>
        </p:nvSpPr>
        <p:spPr>
          <a:xfrm>
            <a:off x="1500166" y="4029022"/>
            <a:ext cx="2286016" cy="178595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6757" y="581497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Storage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643042" y="4600550"/>
            <a:ext cx="1444927" cy="1233470"/>
            <a:chOff x="1643042" y="4286280"/>
            <a:chExt cx="1444927" cy="1233470"/>
          </a:xfrm>
        </p:grpSpPr>
        <p:pic>
          <p:nvPicPr>
            <p:cNvPr id="9" name="Picture 8" descr="Icon-Files-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042" y="4286280"/>
              <a:ext cx="928670" cy="928670"/>
            </a:xfrm>
            <a:prstGeom prst="rect">
              <a:avLst/>
            </a:prstGeom>
          </p:spPr>
        </p:pic>
        <p:pic>
          <p:nvPicPr>
            <p:cNvPr id="10" name="Picture 9" descr="Icon-Files-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442" y="4438680"/>
              <a:ext cx="928670" cy="928670"/>
            </a:xfrm>
            <a:prstGeom prst="rect">
              <a:avLst/>
            </a:prstGeom>
          </p:spPr>
        </p:pic>
        <p:pic>
          <p:nvPicPr>
            <p:cNvPr id="11" name="Picture 10" descr="Icon-Files-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842" y="4591080"/>
              <a:ext cx="928670" cy="92867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646823" y="510059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28596" y="4529088"/>
            <a:ext cx="928694" cy="357190"/>
          </a:xfrm>
          <a:prstGeom prst="wedgeRectCallout">
            <a:avLst>
              <a:gd name="adj1" fmla="val 113262"/>
              <a:gd name="adj2" fmla="val 140973"/>
            </a:avLst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Files</a:t>
            </a:r>
          </a:p>
        </p:txBody>
      </p:sp>
      <p:pic>
        <p:nvPicPr>
          <p:cNvPr id="15" name="Picture 14" descr="Icon-Files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242" y="4915588"/>
            <a:ext cx="928670" cy="9286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86578" y="47004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6578" y="36718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5" name="Picture 24" descr="p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6" y="3478694"/>
            <a:ext cx="972000" cy="972000"/>
          </a:xfrm>
          <a:prstGeom prst="rect">
            <a:avLst/>
          </a:prstGeom>
        </p:spPr>
      </p:pic>
      <p:pic>
        <p:nvPicPr>
          <p:cNvPr id="26" name="Picture 25" descr="p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70" y="3485650"/>
            <a:ext cx="972000" cy="972000"/>
          </a:xfrm>
          <a:prstGeom prst="rect">
            <a:avLst/>
          </a:prstGeom>
        </p:spPr>
      </p:pic>
      <p:pic>
        <p:nvPicPr>
          <p:cNvPr id="27" name="Picture 26" descr="p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6" y="4485782"/>
            <a:ext cx="972000" cy="972000"/>
          </a:xfrm>
          <a:prstGeom prst="rect">
            <a:avLst/>
          </a:prstGeom>
        </p:spPr>
      </p:pic>
      <p:pic>
        <p:nvPicPr>
          <p:cNvPr id="28" name="Picture 27" descr="p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4" y="4485782"/>
            <a:ext cx="972000" cy="9720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rot="5400000" flipH="1" flipV="1">
            <a:off x="3964777" y="3636113"/>
            <a:ext cx="1500198" cy="100013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755910" y="5457782"/>
            <a:ext cx="459032" cy="20845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5072066" y="5814972"/>
            <a:ext cx="928694" cy="357190"/>
          </a:xfrm>
          <a:prstGeom prst="wedgeRectCallout">
            <a:avLst>
              <a:gd name="adj1" fmla="val 28055"/>
              <a:gd name="adj2" fmla="val -228255"/>
            </a:avLst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Pages</a:t>
            </a:r>
          </a:p>
        </p:txBody>
      </p:sp>
      <p:pic>
        <p:nvPicPr>
          <p:cNvPr id="42" name="Picture 41" descr="p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958" y="1457254"/>
            <a:ext cx="1686380" cy="1686380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62037" y="1600130"/>
          <a:ext cx="11910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66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 rot="5400000" flipH="1" flipV="1">
            <a:off x="5018214" y="1796858"/>
            <a:ext cx="2000264" cy="142876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708599" y="3344499"/>
            <a:ext cx="1285884" cy="78581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7929586" y="3314642"/>
            <a:ext cx="1071570" cy="546406"/>
          </a:xfrm>
          <a:prstGeom prst="wedgeRectCallout">
            <a:avLst>
              <a:gd name="adj1" fmla="val -59676"/>
              <a:gd name="adj2" fmla="val -208563"/>
            </a:avLst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Records/ Tuples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32590" y="540313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22910" y="111178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Page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763130" y="1931240"/>
          <a:ext cx="1191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66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Rectangular Callout 58"/>
          <p:cNvSpPr/>
          <p:nvPr/>
        </p:nvSpPr>
        <p:spPr>
          <a:xfrm>
            <a:off x="8024472" y="1885882"/>
            <a:ext cx="1071570" cy="428628"/>
          </a:xfrm>
          <a:prstGeom prst="wedgeRectCallout">
            <a:avLst>
              <a:gd name="adj1" fmla="val -66240"/>
              <a:gd name="adj2" fmla="val 3402"/>
            </a:avLst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8199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-1.48148E-6 L 0.20695 -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8" grpId="0"/>
      <p:bldP spid="13" grpId="0" animBg="1"/>
      <p:bldP spid="22" grpId="0"/>
      <p:bldP spid="23" grpId="0"/>
      <p:bldP spid="41" grpId="0" animBg="1"/>
      <p:bldP spid="54" grpId="0" animBg="1"/>
      <p:bldP spid="56" grpId="0"/>
      <p:bldP spid="57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Storage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Layout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DBMS stores a database as one or more files on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Storage Manager </a:t>
            </a:r>
            <a:r>
              <a:rPr lang="en-US" dirty="0"/>
              <a:t>is responsible for maintaining a database’s files, and organizes them as a collection of </a:t>
            </a:r>
            <a:r>
              <a:rPr lang="en-US" b="1" dirty="0"/>
              <a:t>pages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Tracks data read/written to pages</a:t>
            </a:r>
          </a:p>
          <a:p>
            <a:pPr lvl="1"/>
            <a:r>
              <a:rPr lang="en-US" dirty="0"/>
              <a:t>Tracks available space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al-dia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original-dias-template</Template>
  <TotalTime>7</TotalTime>
  <Words>2739</Words>
  <Application>Microsoft Office PowerPoint</Application>
  <PresentationFormat>On-screen Show (4:3)</PresentationFormat>
  <Paragraphs>823</Paragraphs>
  <Slides>56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ＭＳ Ｐゴシック</vt:lpstr>
      <vt:lpstr>ＭＳ Ｐゴシック</vt:lpstr>
      <vt:lpstr>Arial</vt:lpstr>
      <vt:lpstr>Book Antiqua</vt:lpstr>
      <vt:lpstr>Calibri</vt:lpstr>
      <vt:lpstr>Cambria Math</vt:lpstr>
      <vt:lpstr>Consolas</vt:lpstr>
      <vt:lpstr>Courier New</vt:lpstr>
      <vt:lpstr>Monotype Sorts</vt:lpstr>
      <vt:lpstr>Times New Roman</vt:lpstr>
      <vt:lpstr>Wingdings</vt:lpstr>
      <vt:lpstr>original-dias-template</vt:lpstr>
      <vt:lpstr>CS422 Database systems</vt:lpstr>
      <vt:lpstr>(Simplified) DBMS Architecture</vt:lpstr>
      <vt:lpstr>Today’s topic</vt:lpstr>
      <vt:lpstr>Storage Hierarchy</vt:lpstr>
      <vt:lpstr>Access Times</vt:lpstr>
      <vt:lpstr>Goals</vt:lpstr>
      <vt:lpstr>Outline</vt:lpstr>
      <vt:lpstr>Outline</vt:lpstr>
      <vt:lpstr>File Storage</vt:lpstr>
      <vt:lpstr>Alternative File Organizations</vt:lpstr>
      <vt:lpstr>Heap (Unordered) Files</vt:lpstr>
      <vt:lpstr>Heap File Implemented Using Lists </vt:lpstr>
      <vt:lpstr>Heap File Using a Page Directory</vt:lpstr>
      <vt:lpstr>Outline</vt:lpstr>
      <vt:lpstr>The N-ary Storage Model</vt:lpstr>
      <vt:lpstr>Record Formats: Fixed-Length</vt:lpstr>
      <vt:lpstr>Page Format: Fixed-Length Records</vt:lpstr>
      <vt:lpstr>Record Formats: Variable-Length</vt:lpstr>
      <vt:lpstr>Page Format: Variable-Length Records</vt:lpstr>
      <vt:lpstr>Variable-Length Records: Issues</vt:lpstr>
      <vt:lpstr>Outline</vt:lpstr>
      <vt:lpstr>Can’t we just use the OS buffering?</vt:lpstr>
      <vt:lpstr>Buffer Management in a DBMS</vt:lpstr>
      <vt:lpstr>When a Page is Requested ...</vt:lpstr>
      <vt:lpstr>More on Buffer Management</vt:lpstr>
      <vt:lpstr>Buffer Replacement Policy</vt:lpstr>
      <vt:lpstr>LRU Replacement Policy</vt:lpstr>
      <vt:lpstr>Sequential Flooding – Illustration</vt:lpstr>
      <vt:lpstr>“Clock” Replacement Policy</vt:lpstr>
      <vt:lpstr>PowerPoint Presentation</vt:lpstr>
      <vt:lpstr>Outline</vt:lpstr>
      <vt:lpstr>The database as the log</vt:lpstr>
      <vt:lpstr>Log-structured files</vt:lpstr>
      <vt:lpstr>Writing to log-structured files</vt:lpstr>
      <vt:lpstr>Reading from log-structured files</vt:lpstr>
      <vt:lpstr>Reading from log-structured files</vt:lpstr>
      <vt:lpstr>Outline</vt:lpstr>
      <vt:lpstr>Decomposition Storage Model (DSM)</vt:lpstr>
      <vt:lpstr>DSM Page Format</vt:lpstr>
      <vt:lpstr>Columnar storage example</vt:lpstr>
      <vt:lpstr>DSM Properties</vt:lpstr>
      <vt:lpstr>Compression</vt:lpstr>
      <vt:lpstr>Compression (2)</vt:lpstr>
      <vt:lpstr>Compression (3)</vt:lpstr>
      <vt:lpstr>Compression</vt:lpstr>
      <vt:lpstr>Operators over compressed data</vt:lpstr>
      <vt:lpstr>DSM Properties</vt:lpstr>
      <vt:lpstr>Column stores: Writes</vt:lpstr>
      <vt:lpstr>Write-optimized storage</vt:lpstr>
      <vt:lpstr>The materialization problem</vt:lpstr>
      <vt:lpstr>The materialization problem</vt:lpstr>
      <vt:lpstr>Outline</vt:lpstr>
      <vt:lpstr>Partition Attributes Across (PAX)</vt:lpstr>
      <vt:lpstr>PAX Americana </vt:lpstr>
      <vt:lpstr>Conclusion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QPipe and CJOIN</dc:title>
  <dc:creator>kingherc</dc:creator>
  <cp:lastModifiedBy>Matthaios Olma</cp:lastModifiedBy>
  <cp:revision>3223</cp:revision>
  <cp:lastPrinted>2012-06-05T13:28:11Z</cp:lastPrinted>
  <dcterms:created xsi:type="dcterms:W3CDTF">2011-11-21T20:18:23Z</dcterms:created>
  <dcterms:modified xsi:type="dcterms:W3CDTF">2018-02-21T13:41:42Z</dcterms:modified>
</cp:coreProperties>
</file>