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358" r:id="rId2"/>
    <p:sldId id="528" r:id="rId3"/>
    <p:sldId id="527" r:id="rId4"/>
    <p:sldId id="525" r:id="rId5"/>
    <p:sldId id="519" r:id="rId6"/>
    <p:sldId id="529" r:id="rId7"/>
    <p:sldId id="526" r:id="rId8"/>
    <p:sldId id="531" r:id="rId9"/>
    <p:sldId id="532" r:id="rId10"/>
    <p:sldId id="533" r:id="rId11"/>
    <p:sldId id="534" r:id="rId12"/>
    <p:sldId id="561" r:id="rId13"/>
    <p:sldId id="520" r:id="rId14"/>
    <p:sldId id="521" r:id="rId15"/>
    <p:sldId id="522" r:id="rId16"/>
    <p:sldId id="523" r:id="rId17"/>
    <p:sldId id="538" r:id="rId18"/>
    <p:sldId id="544" r:id="rId19"/>
    <p:sldId id="563" r:id="rId20"/>
    <p:sldId id="545" r:id="rId21"/>
    <p:sldId id="543" r:id="rId22"/>
    <p:sldId id="551" r:id="rId23"/>
    <p:sldId id="552" r:id="rId24"/>
    <p:sldId id="541" r:id="rId25"/>
    <p:sldId id="542" r:id="rId26"/>
    <p:sldId id="560" r:id="rId27"/>
    <p:sldId id="535" r:id="rId28"/>
    <p:sldId id="517" r:id="rId29"/>
    <p:sldId id="540" r:id="rId30"/>
    <p:sldId id="546" r:id="rId31"/>
    <p:sldId id="547" r:id="rId32"/>
    <p:sldId id="559" r:id="rId33"/>
    <p:sldId id="562" r:id="rId34"/>
    <p:sldId id="554" r:id="rId35"/>
    <p:sldId id="555" r:id="rId36"/>
    <p:sldId id="556" r:id="rId37"/>
    <p:sldId id="557" r:id="rId38"/>
    <p:sldId id="558" r:id="rId39"/>
    <p:sldId id="524" r:id="rId40"/>
    <p:sldId id="432" r:id="rId41"/>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5">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4500"/>
    <a:srgbClr val="FFFF99"/>
    <a:srgbClr val="46AAC8"/>
    <a:srgbClr val="00CCFF"/>
    <a:srgbClr val="DBF63C"/>
    <a:srgbClr val="86F6B3"/>
    <a:srgbClr val="FFFFCC"/>
    <a:srgbClr val="000000"/>
    <a:srgbClr val="B9F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78076" autoAdjust="0"/>
  </p:normalViewPr>
  <p:slideViewPr>
    <p:cSldViewPr>
      <p:cViewPr varScale="1">
        <p:scale>
          <a:sx n="76" d="100"/>
          <a:sy n="76" d="100"/>
        </p:scale>
        <p:origin x="2712" y="54"/>
      </p:cViewPr>
      <p:guideLst>
        <p:guide orient="horz" pos="2160"/>
        <p:guide pos="2880"/>
      </p:guideLst>
    </p:cSldViewPr>
  </p:slideViewPr>
  <p:outlineViewPr>
    <p:cViewPr>
      <p:scale>
        <a:sx n="33" d="100"/>
        <a:sy n="33" d="100"/>
      </p:scale>
      <p:origin x="0" y="-1768"/>
    </p:cViewPr>
  </p:outlineViewPr>
  <p:notesTextViewPr>
    <p:cViewPr>
      <p:scale>
        <a:sx n="100" d="100"/>
        <a:sy n="100" d="100"/>
      </p:scale>
      <p:origin x="0" y="-24"/>
    </p:cViewPr>
  </p:notesTextViewPr>
  <p:sorterViewPr>
    <p:cViewPr>
      <p:scale>
        <a:sx n="70" d="100"/>
        <a:sy n="70" d="100"/>
      </p:scale>
      <p:origin x="0" y="0"/>
    </p:cViewPr>
  </p:sorterViewPr>
  <p:notesViewPr>
    <p:cSldViewPr>
      <p:cViewPr varScale="1">
        <p:scale>
          <a:sx n="65" d="100"/>
          <a:sy n="65" d="100"/>
        </p:scale>
        <p:origin x="-2856" y="-102"/>
      </p:cViewPr>
      <p:guideLst>
        <p:guide orient="horz" pos="3225"/>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2"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defRPr sz="1200">
                <a:latin typeface="Arial" charset="0"/>
              </a:defRPr>
            </a:lvl1pPr>
          </a:lstStyle>
          <a:p>
            <a:endParaRPr lang="en-US"/>
          </a:p>
        </p:txBody>
      </p:sp>
      <p:sp>
        <p:nvSpPr>
          <p:cNvPr id="182275" name="Rectangle 3"/>
          <p:cNvSpPr>
            <a:spLocks noGrp="1" noChangeArrowheads="1"/>
          </p:cNvSpPr>
          <p:nvPr>
            <p:ph type="dt" sz="quarter" idx="1"/>
          </p:nvPr>
        </p:nvSpPr>
        <p:spPr bwMode="auto">
          <a:xfrm>
            <a:off x="4020727"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lgn="r">
              <a:defRPr sz="1200">
                <a:latin typeface="Arial" charset="0"/>
              </a:defRPr>
            </a:lvl1pPr>
          </a:lstStyle>
          <a:p>
            <a:endParaRPr lang="en-US"/>
          </a:p>
        </p:txBody>
      </p:sp>
      <p:sp>
        <p:nvSpPr>
          <p:cNvPr id="182276" name="Rectangle 4"/>
          <p:cNvSpPr>
            <a:spLocks noGrp="1" noChangeArrowheads="1"/>
          </p:cNvSpPr>
          <p:nvPr>
            <p:ph type="ftr" sz="quarter" idx="2"/>
          </p:nvPr>
        </p:nvSpPr>
        <p:spPr bwMode="auto">
          <a:xfrm>
            <a:off x="2"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defRPr sz="1200">
                <a:latin typeface="Arial" charset="0"/>
              </a:defRPr>
            </a:lvl1pPr>
          </a:lstStyle>
          <a:p>
            <a:endParaRPr lang="en-US"/>
          </a:p>
        </p:txBody>
      </p:sp>
      <p:sp>
        <p:nvSpPr>
          <p:cNvPr id="182277" name="Rectangle 5"/>
          <p:cNvSpPr>
            <a:spLocks noGrp="1" noChangeArrowheads="1"/>
          </p:cNvSpPr>
          <p:nvPr>
            <p:ph type="sldNum" sz="quarter" idx="3"/>
          </p:nvPr>
        </p:nvSpPr>
        <p:spPr bwMode="auto">
          <a:xfrm>
            <a:off x="4020727"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lgn="r">
              <a:defRPr sz="1200">
                <a:latin typeface="Arial" charset="0"/>
              </a:defRPr>
            </a:lvl1pPr>
          </a:lstStyle>
          <a:p>
            <a:fld id="{64D8950D-FA54-4B60-A177-B9B35B7176C4}" type="slidenum">
              <a:rPr lang="en-US"/>
              <a:pPr/>
              <a:t>‹#›</a:t>
            </a:fld>
            <a:endParaRPr lang="en-US"/>
          </a:p>
        </p:txBody>
      </p:sp>
    </p:spTree>
    <p:extLst>
      <p:ext uri="{BB962C8B-B14F-4D97-AF65-F5344CB8AC3E}">
        <p14:creationId xmlns:p14="http://schemas.microsoft.com/office/powerpoint/2010/main" val="423303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2"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defRPr sz="1200">
                <a:latin typeface="Arial" charset="0"/>
              </a:defRPr>
            </a:lvl1pPr>
          </a:lstStyle>
          <a:p>
            <a:endParaRPr lang="en-US"/>
          </a:p>
        </p:txBody>
      </p:sp>
      <p:sp>
        <p:nvSpPr>
          <p:cNvPr id="14339" name="Rectangle 3"/>
          <p:cNvSpPr>
            <a:spLocks noGrp="1" noChangeArrowheads="1"/>
          </p:cNvSpPr>
          <p:nvPr>
            <p:ph type="dt" idx="1"/>
          </p:nvPr>
        </p:nvSpPr>
        <p:spPr bwMode="auto">
          <a:xfrm>
            <a:off x="4020727"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lgn="r">
              <a:defRPr sz="1200">
                <a:latin typeface="Arial" charset="0"/>
              </a:defRPr>
            </a:lvl1pPr>
          </a:lstStyle>
          <a:p>
            <a:endParaRPr lang="en-US"/>
          </a:p>
        </p:txBody>
      </p:sp>
      <p:sp>
        <p:nvSpPr>
          <p:cNvPr id="14340" name="Rectangle 4"/>
          <p:cNvSpPr>
            <a:spLocks noGrp="1" noRot="1" noChangeAspect="1" noChangeArrowheads="1" noTextEdit="1"/>
          </p:cNvSpPr>
          <p:nvPr>
            <p:ph type="sldImg" idx="2"/>
          </p:nvPr>
        </p:nvSpPr>
        <p:spPr bwMode="auto">
          <a:xfrm>
            <a:off x="989013" y="765175"/>
            <a:ext cx="5121275" cy="3840163"/>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709931" y="4862101"/>
            <a:ext cx="5679440" cy="460524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2" name="Rectangle 6"/>
          <p:cNvSpPr>
            <a:spLocks noGrp="1" noChangeArrowheads="1"/>
          </p:cNvSpPr>
          <p:nvPr>
            <p:ph type="ftr" sz="quarter" idx="4"/>
          </p:nvPr>
        </p:nvSpPr>
        <p:spPr bwMode="auto">
          <a:xfrm>
            <a:off x="2"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defRPr sz="1200">
                <a:latin typeface="Arial" charset="0"/>
              </a:defRPr>
            </a:lvl1pPr>
          </a:lstStyle>
          <a:p>
            <a:endParaRPr lang="en-US"/>
          </a:p>
        </p:txBody>
      </p:sp>
      <p:sp>
        <p:nvSpPr>
          <p:cNvPr id="14343" name="Rectangle 7"/>
          <p:cNvSpPr>
            <a:spLocks noGrp="1" noChangeArrowheads="1"/>
          </p:cNvSpPr>
          <p:nvPr>
            <p:ph type="sldNum" sz="quarter" idx="5"/>
          </p:nvPr>
        </p:nvSpPr>
        <p:spPr bwMode="auto">
          <a:xfrm>
            <a:off x="4020727"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lgn="r">
              <a:defRPr sz="1200">
                <a:latin typeface="Arial" charset="0"/>
              </a:defRPr>
            </a:lvl1pPr>
          </a:lstStyle>
          <a:p>
            <a:fld id="{AA2B018A-536A-4E95-B27E-3171BA8DAA5E}" type="slidenum">
              <a:rPr lang="en-US"/>
              <a:pPr/>
              <a:t>‹#›</a:t>
            </a:fld>
            <a:endParaRPr lang="en-US"/>
          </a:p>
        </p:txBody>
      </p:sp>
    </p:spTree>
    <p:extLst>
      <p:ext uri="{BB962C8B-B14F-4D97-AF65-F5344CB8AC3E}">
        <p14:creationId xmlns:p14="http://schemas.microsoft.com/office/powerpoint/2010/main" val="27262228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199"/>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a:t>
            </a:fld>
            <a:endParaRPr lang="en-US" dirty="0"/>
          </a:p>
        </p:txBody>
      </p:sp>
    </p:spTree>
    <p:extLst>
      <p:ext uri="{BB962C8B-B14F-4D97-AF65-F5344CB8AC3E}">
        <p14:creationId xmlns:p14="http://schemas.microsoft.com/office/powerpoint/2010/main" val="3556928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type of column-to-row pivot is commonly referred to as “unpivoting” or “</a:t>
            </a:r>
            <a:r>
              <a:rPr lang="en-US" dirty="0" err="1"/>
              <a:t>denormalizing</a:t>
            </a:r>
            <a:r>
              <a:rPr lang="en-US" dirty="0"/>
              <a:t>” data. It is particularly useful when your source data contains multiple columns that represent the same type of data. </a:t>
            </a:r>
          </a:p>
          <a:p>
            <a:r>
              <a:rPr lang="en-US" dirty="0"/>
              <a:t>For example, you may have a transactions file that contains the total sales numbers per region, per year. </a:t>
            </a:r>
          </a:p>
          <a:p>
            <a:r>
              <a:rPr lang="en-US" dirty="0"/>
              <a:t>We want to restructure this dataset so that a single row contains the sales for</a:t>
            </a:r>
          </a:p>
          <a:p>
            <a:r>
              <a:rPr lang="en-US" dirty="0"/>
              <a:t>a single unique combination of region and year.</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11</a:t>
            </a:fld>
            <a:endParaRPr lang="en-US"/>
          </a:p>
        </p:txBody>
      </p:sp>
    </p:spTree>
    <p:extLst>
      <p:ext uri="{BB962C8B-B14F-4D97-AF65-F5344CB8AC3E}">
        <p14:creationId xmlns:p14="http://schemas.microsoft.com/office/powerpoint/2010/main" val="24812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data transformation cleans a dataset to fix quality and consistency issues. </a:t>
            </a:r>
          </a:p>
          <a:p>
            <a:r>
              <a:rPr lang="en-US" dirty="0"/>
              <a:t>A dataset might contain multiple erroneous fields or records which can be detected and fixed based on the context.</a:t>
            </a:r>
          </a:p>
          <a:p>
            <a:r>
              <a:rPr lang="en-US" dirty="0"/>
              <a:t>In this example we have the same student appearing with two different dates of birth, we might have invalid dates, a GPA outside the acceptable range, and outlier values (risk)</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13</a:t>
            </a:fld>
            <a:endParaRPr lang="en-US"/>
          </a:p>
        </p:txBody>
      </p:sp>
    </p:spTree>
    <p:extLst>
      <p:ext uri="{BB962C8B-B14F-4D97-AF65-F5344CB8AC3E}">
        <p14:creationId xmlns:p14="http://schemas.microsoft.com/office/powerpoint/2010/main" val="2930170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type of inconsistency is the existence of outlier values. An outlier is a value that is far from the center (e.g., average). An outlier may be due to variability in the measurement or it may indicate experimental error. Outliers cause serious errors in statistical analysis.</a:t>
            </a:r>
          </a:p>
          <a:p>
            <a:r>
              <a:rPr lang="en-US" dirty="0"/>
              <a:t>In general, if the nature of the population distribution is known a priori, it is possible to test if the number of outliers deviate significantly from what can be expected.</a:t>
            </a:r>
          </a:p>
          <a:p>
            <a:r>
              <a:rPr lang="en-US" dirty="0"/>
              <a:t>In normal distributions for example, The three sigma rule means that roughly 4.4% of the observation observations will differ by twice the standard deviation or more from the mean, and 0.2% will deviate by three times the standard deviation. Therefore, if there are more, then they are a reason to concern.</a:t>
            </a:r>
          </a:p>
        </p:txBody>
      </p:sp>
      <p:sp>
        <p:nvSpPr>
          <p:cNvPr id="4" name="Slide Number Placeholder 3"/>
          <p:cNvSpPr>
            <a:spLocks noGrp="1"/>
          </p:cNvSpPr>
          <p:nvPr>
            <p:ph type="sldNum" sz="quarter" idx="5"/>
          </p:nvPr>
        </p:nvSpPr>
        <p:spPr/>
        <p:txBody>
          <a:bodyPr/>
          <a:lstStyle/>
          <a:p>
            <a:fld id="{AA2B018A-536A-4E95-B27E-3171BA8DAA5E}" type="slidenum">
              <a:rPr lang="en-US" smtClean="0"/>
              <a:pPr/>
              <a:t>14</a:t>
            </a:fld>
            <a:endParaRPr lang="en-US"/>
          </a:p>
        </p:txBody>
      </p:sp>
    </p:spTree>
    <p:extLst>
      <p:ext uri="{BB962C8B-B14F-4D97-AF65-F5344CB8AC3E}">
        <p14:creationId xmlns:p14="http://schemas.microsoft.com/office/powerpoint/2010/main" val="307120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approaches to deal with outliers. The most common approach involves deleting the outlier values.</a:t>
            </a:r>
          </a:p>
          <a:p>
            <a:r>
              <a:rPr lang="en-US" dirty="0"/>
              <a:t>Another approach maps outliers to a default value, e.g., the nearest non-outlier or the average, median value.</a:t>
            </a:r>
          </a:p>
          <a:p>
            <a:r>
              <a:rPr lang="en-US" dirty="0"/>
              <a:t>However, in order to avoid introducing extra errors to the dataset a good approach is to flag the outlier values and introduce a new clean column which will be used for the analysis.</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15</a:t>
            </a:fld>
            <a:endParaRPr lang="en-US"/>
          </a:p>
        </p:txBody>
      </p:sp>
    </p:spTree>
    <p:extLst>
      <p:ext uri="{BB962C8B-B14F-4D97-AF65-F5344CB8AC3E}">
        <p14:creationId xmlns:p14="http://schemas.microsoft.com/office/powerpoint/2010/main" val="189340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violation that might exist involves violation of a certain property that might hold between the attributes of the dataset.</a:t>
            </a:r>
          </a:p>
          <a:p>
            <a:r>
              <a:rPr lang="en-US" dirty="0"/>
              <a:t>In general attributes of a database might depend on each other. Correlations between attributes are important for schema matching or query optimization.</a:t>
            </a:r>
          </a:p>
          <a:p>
            <a:r>
              <a:rPr lang="en-US" dirty="0"/>
              <a:t>If we assume that the dataset gets generated from a real-world process, and the attributes are random variables generated by the process, then there might happen that the random variables might depend on each other.</a:t>
            </a:r>
          </a:p>
          <a:p>
            <a:r>
              <a:rPr lang="en-US" dirty="0"/>
              <a:t>A common correlation that might occur is the functional dependency, which denotes a deterministic correlation between </a:t>
            </a:r>
            <a:r>
              <a:rPr lang="en-US" dirty="0" err="1"/>
              <a:t>attributres</a:t>
            </a:r>
            <a:r>
              <a:rPr lang="en-US" dirty="0"/>
              <a:t>.</a:t>
            </a:r>
          </a:p>
          <a:p>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16</a:t>
            </a:fld>
            <a:endParaRPr lang="en-US"/>
          </a:p>
        </p:txBody>
      </p:sp>
    </p:spTree>
    <p:extLst>
      <p:ext uri="{BB962C8B-B14F-4D97-AF65-F5344CB8AC3E}">
        <p14:creationId xmlns:p14="http://schemas.microsoft.com/office/powerpoint/2010/main" val="18402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dependency is a constraint between two sets of attributes in a relation from a database. In other words, functional dependency is a constraint that describes the relationship between attributes in a relation. </a:t>
            </a:r>
          </a:p>
          <a:p>
            <a:r>
              <a:rPr lang="en-US" dirty="0"/>
              <a:t>It is a generalization of keys. The existence of a key denotes a functional dependency among the key attribute of the database and the rest attributes of the tuple.</a:t>
            </a:r>
          </a:p>
          <a:p>
            <a:r>
              <a:rPr lang="en-US" dirty="0"/>
              <a:t>For example, ..</a:t>
            </a:r>
          </a:p>
        </p:txBody>
      </p:sp>
      <p:sp>
        <p:nvSpPr>
          <p:cNvPr id="4" name="Slide Number Placeholder 3"/>
          <p:cNvSpPr>
            <a:spLocks noGrp="1"/>
          </p:cNvSpPr>
          <p:nvPr>
            <p:ph type="sldNum" sz="quarter" idx="5"/>
          </p:nvPr>
        </p:nvSpPr>
        <p:spPr/>
        <p:txBody>
          <a:bodyPr/>
          <a:lstStyle/>
          <a:p>
            <a:fld id="{AA2B018A-536A-4E95-B27E-3171BA8DAA5E}" type="slidenum">
              <a:rPr lang="en-US" smtClean="0"/>
              <a:pPr/>
              <a:t>17</a:t>
            </a:fld>
            <a:endParaRPr lang="en-US"/>
          </a:p>
        </p:txBody>
      </p:sp>
    </p:spTree>
    <p:extLst>
      <p:ext uri="{BB962C8B-B14F-4D97-AF65-F5344CB8AC3E}">
        <p14:creationId xmlns:p14="http://schemas.microsoft.com/office/powerpoint/2010/main" val="346634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expressive type of constraint which can capture real-life cases that FDs cannot, is the case of CFDs.</a:t>
            </a:r>
          </a:p>
          <a:p>
            <a:r>
              <a:rPr lang="en-US" dirty="0"/>
              <a:t>CFDs are an extension of FDs, are capable of capturing FDs that hold partially on the data.</a:t>
            </a:r>
          </a:p>
          <a:p>
            <a:r>
              <a:rPr lang="en-US" dirty="0"/>
              <a:t>Therefore, the dependency X-&gt;Y holds over a subset of the data defined by Tp.</a:t>
            </a:r>
          </a:p>
          <a:p>
            <a:r>
              <a:rPr lang="en-US" dirty="0" err="1"/>
              <a:t>Tp</a:t>
            </a:r>
            <a:r>
              <a:rPr lang="en-US" dirty="0"/>
              <a:t> is called a pattern tableau of the FD, where for every attribute A ∈ X ∪ Y and each pattern tuple t p ∈ T p , either t p [A] is a constant</a:t>
            </a:r>
          </a:p>
          <a:p>
            <a:r>
              <a:rPr lang="en-US" dirty="0"/>
              <a:t>in the domain Dom(A) of A, or t p [A] is a wild card ‘-’.</a:t>
            </a:r>
          </a:p>
        </p:txBody>
      </p:sp>
      <p:sp>
        <p:nvSpPr>
          <p:cNvPr id="4" name="Slide Number Placeholder 3"/>
          <p:cNvSpPr>
            <a:spLocks noGrp="1"/>
          </p:cNvSpPr>
          <p:nvPr>
            <p:ph type="sldNum" sz="quarter" idx="5"/>
          </p:nvPr>
        </p:nvSpPr>
        <p:spPr/>
        <p:txBody>
          <a:bodyPr/>
          <a:lstStyle/>
          <a:p>
            <a:fld id="{AA2B018A-536A-4E95-B27E-3171BA8DAA5E}" type="slidenum">
              <a:rPr lang="en-US" smtClean="0"/>
              <a:pPr/>
              <a:t>18</a:t>
            </a:fld>
            <a:endParaRPr lang="en-US"/>
          </a:p>
        </p:txBody>
      </p:sp>
    </p:spTree>
    <p:extLst>
      <p:ext uri="{BB962C8B-B14F-4D97-AF65-F5344CB8AC3E}">
        <p14:creationId xmlns:p14="http://schemas.microsoft.com/office/powerpoint/2010/main" val="50911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FD does not hold on the entire relation (e.g., t4 and t5 are not violating the CFD) but it holds if the type is book or the country is UK</a:t>
            </a:r>
          </a:p>
        </p:txBody>
      </p:sp>
      <p:sp>
        <p:nvSpPr>
          <p:cNvPr id="4" name="Slide Number Placeholder 3"/>
          <p:cNvSpPr>
            <a:spLocks noGrp="1"/>
          </p:cNvSpPr>
          <p:nvPr>
            <p:ph type="sldNum" sz="quarter" idx="5"/>
          </p:nvPr>
        </p:nvSpPr>
        <p:spPr/>
        <p:txBody>
          <a:bodyPr/>
          <a:lstStyle/>
          <a:p>
            <a:fld id="{AA2B018A-536A-4E95-B27E-3171BA8DAA5E}" type="slidenum">
              <a:rPr lang="en-US" smtClean="0"/>
              <a:pPr/>
              <a:t>19</a:t>
            </a:fld>
            <a:endParaRPr lang="en-US"/>
          </a:p>
        </p:txBody>
      </p:sp>
    </p:spTree>
    <p:extLst>
      <p:ext uri="{BB962C8B-B14F-4D97-AF65-F5344CB8AC3E}">
        <p14:creationId xmlns:p14="http://schemas.microsoft.com/office/powerpoint/2010/main" val="110612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 dependencies (MDs)  use similarity measures to generalize the equality condition used in FDs, to support record linkage across two tables.</a:t>
            </a:r>
          </a:p>
          <a:p>
            <a:r>
              <a:rPr lang="en-US" dirty="0"/>
              <a:t>While FDs are defined on a single relation, MDs are defined on two relations.</a:t>
            </a:r>
          </a:p>
          <a:p>
            <a:r>
              <a:rPr lang="en-US" dirty="0"/>
              <a:t>A matching dependency </a:t>
            </a:r>
            <a:r>
              <a:rPr lang="el-GR" dirty="0"/>
              <a:t>φ </a:t>
            </a:r>
            <a:r>
              <a:rPr lang="en-US" dirty="0"/>
              <a:t>for two relations (R1, R2 ) is defined as follows:</a:t>
            </a:r>
          </a:p>
          <a:p>
            <a:r>
              <a:rPr lang="en-US" dirty="0"/>
              <a:t>∧ j∈[1,k] (R1[X1[j]] ≈ R2[X2[j]]) → R1[Z1] </a:t>
            </a:r>
            <a:r>
              <a:rPr lang="en-US" sz="1200" dirty="0"/>
              <a:t>↔</a:t>
            </a:r>
            <a:r>
              <a:rPr lang="en-US" dirty="0"/>
              <a:t>  R2[Z2]</a:t>
            </a:r>
          </a:p>
          <a:p>
            <a:endParaRPr lang="en-US" dirty="0"/>
          </a:p>
          <a:p>
            <a:r>
              <a:rPr lang="en-US" dirty="0"/>
              <a:t>Intuitively, an MD φ states that if R1[X1] and R2[X2] are similar with respect to some similarity metrics, then R1[Z1] and R2[Z2] should be changed to be identical.</a:t>
            </a:r>
          </a:p>
        </p:txBody>
      </p:sp>
      <p:sp>
        <p:nvSpPr>
          <p:cNvPr id="4" name="Slide Number Placeholder 3"/>
          <p:cNvSpPr>
            <a:spLocks noGrp="1"/>
          </p:cNvSpPr>
          <p:nvPr>
            <p:ph type="sldNum" sz="quarter" idx="5"/>
          </p:nvPr>
        </p:nvSpPr>
        <p:spPr/>
        <p:txBody>
          <a:bodyPr/>
          <a:lstStyle/>
          <a:p>
            <a:fld id="{AA2B018A-536A-4E95-B27E-3171BA8DAA5E}" type="slidenum">
              <a:rPr lang="en-US" smtClean="0"/>
              <a:pPr/>
              <a:t>20</a:t>
            </a:fld>
            <a:endParaRPr lang="en-US"/>
          </a:p>
        </p:txBody>
      </p:sp>
    </p:spTree>
    <p:extLst>
      <p:ext uri="{BB962C8B-B14F-4D97-AF65-F5344CB8AC3E}">
        <p14:creationId xmlns:p14="http://schemas.microsoft.com/office/powerpoint/2010/main" val="578467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might exist more complex integrity constraints that can capture arbitrary rules that the user needs to apply in order to detect more complex inconsistencies.</a:t>
            </a:r>
          </a:p>
          <a:p>
            <a:r>
              <a:rPr lang="en-US" dirty="0"/>
              <a:t>However, the more expressive an IC language is, the more difficult it is to exploit it in automated data cleaning algorithms, or even in consistency checking.</a:t>
            </a:r>
          </a:p>
          <a:p>
            <a:r>
              <a:rPr lang="en-US" dirty="0"/>
              <a:t>For example, suppose the following dataset, and the FD: City -&gt; State. Suppose that an analyst wants to discover violations of the following business rule…</a:t>
            </a:r>
          </a:p>
          <a:p>
            <a:r>
              <a:rPr lang="en-US" dirty="0"/>
              <a:t>Then this rule cannot be covered by the existing FD.</a:t>
            </a:r>
          </a:p>
        </p:txBody>
      </p:sp>
      <p:sp>
        <p:nvSpPr>
          <p:cNvPr id="4" name="Slide Number Placeholder 3"/>
          <p:cNvSpPr>
            <a:spLocks noGrp="1"/>
          </p:cNvSpPr>
          <p:nvPr>
            <p:ph type="sldNum" sz="quarter" idx="5"/>
          </p:nvPr>
        </p:nvSpPr>
        <p:spPr/>
        <p:txBody>
          <a:bodyPr/>
          <a:lstStyle/>
          <a:p>
            <a:fld id="{AA2B018A-536A-4E95-B27E-3171BA8DAA5E}" type="slidenum">
              <a:rPr lang="en-US" smtClean="0"/>
              <a:pPr/>
              <a:t>21</a:t>
            </a:fld>
            <a:endParaRPr lang="en-US"/>
          </a:p>
        </p:txBody>
      </p:sp>
    </p:spTree>
    <p:extLst>
      <p:ext uri="{BB962C8B-B14F-4D97-AF65-F5344CB8AC3E}">
        <p14:creationId xmlns:p14="http://schemas.microsoft.com/office/powerpoint/2010/main" val="129106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Extract-Transform-Load (ETL) system is the foundation of the data warehouse. </a:t>
            </a:r>
          </a:p>
          <a:p>
            <a:r>
              <a:rPr lang="en-US" dirty="0"/>
              <a:t>A properly designed ETL system extracts data from the source systems, enforces data quality and consistency standards, conforms data so that separate sources can be used together, and finally delivers data in a presentation-ready format so that application developers can build</a:t>
            </a:r>
          </a:p>
          <a:p>
            <a:r>
              <a:rPr lang="en-US" dirty="0"/>
              <a:t>applications and end users can make decisions.</a:t>
            </a:r>
          </a:p>
          <a:p>
            <a:endParaRPr lang="en-US" dirty="0"/>
          </a:p>
          <a:p>
            <a:r>
              <a:rPr lang="en-US" dirty="0"/>
              <a:t>- extracting the data from source systems (SAP, ERP, other </a:t>
            </a:r>
            <a:r>
              <a:rPr lang="en-US" dirty="0" err="1"/>
              <a:t>oprational</a:t>
            </a:r>
            <a:r>
              <a:rPr lang="en-US" dirty="0"/>
              <a:t> systems), data from different source systems is converted into one consolidated data warehouse format which is ready for transformation processing.</a:t>
            </a:r>
          </a:p>
          <a:p>
            <a:endParaRPr lang="en-US" dirty="0"/>
          </a:p>
          <a:p>
            <a:r>
              <a:rPr lang="en-US" dirty="0"/>
              <a:t>- transforming the data may involve the following tasks:</a:t>
            </a:r>
          </a:p>
          <a:p>
            <a:endParaRPr lang="en-US" dirty="0"/>
          </a:p>
          <a:p>
            <a:r>
              <a:rPr lang="en-US" dirty="0"/>
              <a:t>      applying business rules (so-called derivations, e.g., calculating new measures and dimensions),</a:t>
            </a:r>
          </a:p>
          <a:p>
            <a:r>
              <a:rPr lang="en-US" dirty="0"/>
              <a:t>      cleaning (e.g., mapping NULL to 0 or "Male" to "M" and "Female" to "F" etc.),</a:t>
            </a:r>
          </a:p>
          <a:p>
            <a:r>
              <a:rPr lang="en-US" dirty="0"/>
              <a:t>      filtering (e.g., selecting only certain columns to load),</a:t>
            </a:r>
          </a:p>
          <a:p>
            <a:r>
              <a:rPr lang="en-US" dirty="0"/>
              <a:t>      splitting a column into multiple columns and vice versa,</a:t>
            </a:r>
          </a:p>
          <a:p>
            <a:r>
              <a:rPr lang="en-US" dirty="0"/>
              <a:t>      joining together data from multiple sources (e.g., lookup, merge),</a:t>
            </a:r>
          </a:p>
          <a:p>
            <a:r>
              <a:rPr lang="en-US" dirty="0"/>
              <a:t>      transposing rows and columns,</a:t>
            </a:r>
          </a:p>
          <a:p>
            <a:r>
              <a:rPr lang="en-US" dirty="0"/>
              <a:t>      applying any kind of simple or complex data validation (e.g., if the first 3 columns in a row are empty then reject the row from processing)</a:t>
            </a:r>
          </a:p>
          <a:p>
            <a:endParaRPr lang="en-US" dirty="0"/>
          </a:p>
          <a:p>
            <a:r>
              <a:rPr lang="en-US" dirty="0"/>
              <a:t>- loading the data into a data warehouse or data repository other reporting applications</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2</a:t>
            </a:fld>
            <a:endParaRPr lang="en-US"/>
          </a:p>
        </p:txBody>
      </p:sp>
    </p:spTree>
    <p:extLst>
      <p:ext uri="{BB962C8B-B14F-4D97-AF65-F5344CB8AC3E}">
        <p14:creationId xmlns:p14="http://schemas.microsoft.com/office/powerpoint/2010/main" val="1612745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Denial constraints (DCs), a universally quantified first order logic formalism, which subsume FDs and CFDs, can describe all aforementioned data quality rules.</a:t>
            </a:r>
          </a:p>
          <a:p>
            <a:r>
              <a:rPr lang="en-US" dirty="0"/>
              <a:t>The definition of DCs is that given any combination of tuples t1, t2,… the predicates p(xi) cannot be all true at the same time, otherwise we have a violation.</a:t>
            </a:r>
          </a:p>
        </p:txBody>
      </p:sp>
      <p:sp>
        <p:nvSpPr>
          <p:cNvPr id="4" name="Slide Number Placeholder 3"/>
          <p:cNvSpPr>
            <a:spLocks noGrp="1"/>
          </p:cNvSpPr>
          <p:nvPr>
            <p:ph type="sldNum" sz="quarter" idx="5"/>
          </p:nvPr>
        </p:nvSpPr>
        <p:spPr/>
        <p:txBody>
          <a:bodyPr/>
          <a:lstStyle/>
          <a:p>
            <a:fld id="{AA2B018A-536A-4E95-B27E-3171BA8DAA5E}" type="slidenum">
              <a:rPr lang="en-US" smtClean="0"/>
              <a:pPr/>
              <a:t>22</a:t>
            </a:fld>
            <a:endParaRPr lang="en-US"/>
          </a:p>
        </p:txBody>
      </p:sp>
    </p:spTree>
    <p:extLst>
      <p:ext uri="{BB962C8B-B14F-4D97-AF65-F5344CB8AC3E}">
        <p14:creationId xmlns:p14="http://schemas.microsoft.com/office/powerpoint/2010/main" val="215677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shows how we can express a functional dependency using the syntax of DCs. At a high level, an FD of the form city -&gt; state can be represented as that there are no two tuples that have the same city name and different state value.</a:t>
            </a:r>
          </a:p>
          <a:p>
            <a:r>
              <a:rPr lang="en-US" dirty="0"/>
              <a:t>DCs are expressive enough to support the data quality rule of the previous example which states that an employee who lives in NY cannot earn less than </a:t>
            </a:r>
            <a:r>
              <a:rPr lang="en-US"/>
              <a:t>one that does not.</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23</a:t>
            </a:fld>
            <a:endParaRPr lang="en-US"/>
          </a:p>
        </p:txBody>
      </p:sp>
    </p:spTree>
    <p:extLst>
      <p:ext uri="{BB962C8B-B14F-4D97-AF65-F5344CB8AC3E}">
        <p14:creationId xmlns:p14="http://schemas.microsoft.com/office/powerpoint/2010/main" val="334545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deduplication is the process of identifying tuples in one or more relations that refer to the same real world entity.</a:t>
            </a:r>
          </a:p>
          <a:p>
            <a:r>
              <a:rPr lang="en-US" dirty="0"/>
              <a:t>To determine whether two tuples are identical we need similarity measures, which are used to compute the similarity between the tuples.</a:t>
            </a:r>
          </a:p>
          <a:p>
            <a:r>
              <a:rPr lang="en-US" dirty="0"/>
              <a:t>Based on the similarity metrics there are multiple approaches that can be used to detect and eliminate duplicates. There are supervised, unsupervised and active learning approaches that classify tuples as duplicates or not.</a:t>
            </a:r>
          </a:p>
          <a:p>
            <a:r>
              <a:rPr lang="en-US" dirty="0"/>
              <a:t>A commonly used approach is the unsupervised one, which uses clustering methods to group similar entities together, and also exploits the transitivity property to incrementally enhance the clusters with all the similar tuples</a:t>
            </a:r>
          </a:p>
          <a:p>
            <a:r>
              <a:rPr lang="en-US" dirty="0"/>
              <a:t>that exist in the cluster.</a:t>
            </a:r>
          </a:p>
          <a:p>
            <a:r>
              <a:rPr lang="en-US" dirty="0"/>
              <a:t>Finally, given that the clusters contain duplicate values, duplicate elimination approaches need to find the representatives of each cluster which correspond to the canonical value of the cluster.</a:t>
            </a:r>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24</a:t>
            </a:fld>
            <a:endParaRPr lang="en-US"/>
          </a:p>
        </p:txBody>
      </p:sp>
    </p:spTree>
    <p:extLst>
      <p:ext uri="{BB962C8B-B14F-4D97-AF65-F5344CB8AC3E}">
        <p14:creationId xmlns:p14="http://schemas.microsoft.com/office/powerpoint/2010/main" val="537602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pairwise comparison process, which takes O(n 2 ) comparisons for a database of n records, can be represented as a graph, where nodes represent records, and edges between nodes exist if they</a:t>
            </a:r>
          </a:p>
          <a:p>
            <a:r>
              <a:rPr lang="en-US" dirty="0"/>
              <a:t>are considered duplicates by the classifiers. Each edge may also have a weight, reflecting the confidence of the two nodes connected by the edge being duplicates, e.g., the similarity between the two records. The</a:t>
            </a:r>
          </a:p>
          <a:p>
            <a:r>
              <a:rPr lang="en-US" dirty="0"/>
              <a:t>graph is thus referred to as similarity graph. The goal of clustering is to partition all records into disjoint clusters of records, where each cluster corresponds to one real-world entity, and records in a cluster are</a:t>
            </a:r>
          </a:p>
          <a:p>
            <a:r>
              <a:rPr lang="en-US" dirty="0"/>
              <a:t>different representations of the same entity.</a:t>
            </a:r>
          </a:p>
          <a:p>
            <a:endParaRPr lang="en-US" dirty="0"/>
          </a:p>
          <a:p>
            <a:r>
              <a:rPr lang="en-US" dirty="0"/>
              <a:t>Another way to obtain such clustering of records is to leverage the transitivity of duplicate records, that is, if Record A is a duplicate of Record B, and Record B is a duplicate of Record C, then Record A</a:t>
            </a:r>
          </a:p>
          <a:p>
            <a:r>
              <a:rPr lang="en-US" dirty="0"/>
              <a:t>is a duplicate of Record C. Then the clustering problem becomes the problem of finding all connected components in the similarity graph.</a:t>
            </a:r>
          </a:p>
          <a:p>
            <a:r>
              <a:rPr lang="en-US" dirty="0"/>
              <a:t>Each connected component is one cluster that represents one real-world entity. One major drawback of such approach is that it may mistakenly consider two records as duplicates since they are in the same</a:t>
            </a:r>
          </a:p>
          <a:p>
            <a:r>
              <a:rPr lang="en-US" dirty="0"/>
              <a:t>connected component, even though they are very dissimilar.</a:t>
            </a:r>
          </a:p>
        </p:txBody>
      </p:sp>
      <p:sp>
        <p:nvSpPr>
          <p:cNvPr id="4" name="Slide Number Placeholder 3"/>
          <p:cNvSpPr>
            <a:spLocks noGrp="1"/>
          </p:cNvSpPr>
          <p:nvPr>
            <p:ph type="sldNum" sz="quarter" idx="5"/>
          </p:nvPr>
        </p:nvSpPr>
        <p:spPr/>
        <p:txBody>
          <a:bodyPr/>
          <a:lstStyle/>
          <a:p>
            <a:fld id="{AA2B018A-536A-4E95-B27E-3171BA8DAA5E}" type="slidenum">
              <a:rPr lang="en-US" smtClean="0"/>
              <a:pPr/>
              <a:t>25</a:t>
            </a:fld>
            <a:endParaRPr lang="en-US"/>
          </a:p>
        </p:txBody>
      </p:sp>
    </p:spTree>
    <p:extLst>
      <p:ext uri="{BB962C8B-B14F-4D97-AF65-F5344CB8AC3E}">
        <p14:creationId xmlns:p14="http://schemas.microsoft.com/office/powerpoint/2010/main" val="3779343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a single solution to the deduplication problem might result in inaccurate fixes since there might be multiple different output clustering options each of which might produce different representatives.</a:t>
            </a:r>
          </a:p>
          <a:p>
            <a:r>
              <a:rPr lang="en-US" dirty="0"/>
              <a:t>Therefore to solve this problem duplicate elimination techniques propose multiple uncertain repairs and then the user can decide on the correct one.</a:t>
            </a:r>
          </a:p>
          <a:p>
            <a:r>
              <a:rPr lang="en-US" dirty="0"/>
              <a:t>The different repairs result by having different configurations for the clustering algorithms, f.eg., by having different </a:t>
            </a:r>
            <a:r>
              <a:rPr lang="en-US"/>
              <a:t>similarity thresholds</a:t>
            </a:r>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26</a:t>
            </a:fld>
            <a:endParaRPr lang="en-US"/>
          </a:p>
        </p:txBody>
      </p:sp>
    </p:spTree>
    <p:extLst>
      <p:ext uri="{BB962C8B-B14F-4D97-AF65-F5344CB8AC3E}">
        <p14:creationId xmlns:p14="http://schemas.microsoft.com/office/powerpoint/2010/main" val="2580879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record is a representation of an entity at a particular time.</a:t>
            </a:r>
          </a:p>
          <a:p>
            <a:r>
              <a:rPr lang="en-US" dirty="0"/>
              <a:t>When we talk about temporality, there are two kinds of time. </a:t>
            </a:r>
          </a:p>
          <a:p>
            <a:endParaRPr lang="en-US" dirty="0"/>
          </a:p>
          <a:p>
            <a:r>
              <a:rPr lang="en-US" dirty="0"/>
              <a:t>Accordingly, even though a dataset might have been an accurate and consistent representation at the time it was created, subsequent changes might render the representation inaccurate or inconsistent. </a:t>
            </a:r>
          </a:p>
          <a:p>
            <a:r>
              <a:rPr lang="en-US" dirty="0"/>
              <a:t>For example, you might use a dataset of customer actions to determine the distribution of items people own. Weeks or months after an initial sale, however, some of these items might be returned. Now the original dataset,</a:t>
            </a:r>
          </a:p>
          <a:p>
            <a:r>
              <a:rPr lang="en-US" dirty="0"/>
              <a:t>although an accurate representation of the original sales transaction, is no </a:t>
            </a:r>
            <a:r>
              <a:rPr lang="en-US"/>
              <a:t>longer an accurate </a:t>
            </a:r>
            <a:r>
              <a:rPr lang="en-US" dirty="0"/>
              <a:t>representation of the items a person owns.</a:t>
            </a:r>
          </a:p>
        </p:txBody>
      </p:sp>
      <p:sp>
        <p:nvSpPr>
          <p:cNvPr id="4" name="Slide Number Placeholder 3"/>
          <p:cNvSpPr>
            <a:spLocks noGrp="1"/>
          </p:cNvSpPr>
          <p:nvPr>
            <p:ph type="sldNum" sz="quarter" idx="5"/>
          </p:nvPr>
        </p:nvSpPr>
        <p:spPr/>
        <p:txBody>
          <a:bodyPr/>
          <a:lstStyle/>
          <a:p>
            <a:fld id="{AA2B018A-536A-4E95-B27E-3171BA8DAA5E}" type="slidenum">
              <a:rPr lang="en-US" smtClean="0"/>
              <a:pPr/>
              <a:t>27</a:t>
            </a:fld>
            <a:endParaRPr lang="en-US"/>
          </a:p>
        </p:txBody>
      </p:sp>
    </p:spTree>
    <p:extLst>
      <p:ext uri="{BB962C8B-B14F-4D97-AF65-F5344CB8AC3E}">
        <p14:creationId xmlns:p14="http://schemas.microsoft.com/office/powerpoint/2010/main" val="8992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relational database instance and a set of data quality requirements expressed in a variety of ways, data repairing refers to the process of finding another database instance I 0 that con-</a:t>
            </a:r>
          </a:p>
          <a:p>
            <a:r>
              <a:rPr lang="en-US" dirty="0"/>
              <a:t>forms to the set of data quality requirements.</a:t>
            </a:r>
          </a:p>
          <a:p>
            <a:endParaRPr lang="en-US" dirty="0"/>
          </a:p>
          <a:p>
            <a:r>
              <a:rPr lang="en-US" dirty="0"/>
              <a:t>Repair Target (What to Repair?) Repairing algorithms make different assumptions about the data and the quality rules: </a:t>
            </a:r>
          </a:p>
          <a:p>
            <a:pPr marL="228600" indent="-228600">
              <a:buAutoNum type="arabicParenBoth"/>
            </a:pPr>
            <a:r>
              <a:rPr lang="en-US" dirty="0"/>
              <a:t>trusting the declared integrity constraints, and hence, only data can be updated to remove errors,</a:t>
            </a:r>
          </a:p>
          <a:p>
            <a:pPr marL="228600" indent="-228600">
              <a:buAutoNum type="arabicParenBoth"/>
            </a:pPr>
            <a:r>
              <a:rPr lang="en-US" dirty="0"/>
              <a:t>trusting the data completely and allowing the relaxation of the constraints, for example, to address schema evolution and obsolete business rules,</a:t>
            </a:r>
          </a:p>
          <a:p>
            <a:r>
              <a:rPr lang="en-US" dirty="0"/>
              <a:t>(3) exploring the possibility of changing both the data and the constraints.</a:t>
            </a:r>
          </a:p>
          <a:p>
            <a:endParaRPr lang="en-US" dirty="0"/>
          </a:p>
          <a:p>
            <a:r>
              <a:rPr lang="en-US" dirty="0"/>
              <a:t>Automation (How to Repair?) We classify proposed approaches with respect to the tools used in the repairing process. More specifically, we classify current repairing approaches according to whether and how humans are involved. Some techniques are</a:t>
            </a:r>
          </a:p>
          <a:p>
            <a:r>
              <a:rPr lang="en-US" dirty="0"/>
              <a:t>fully automatic, for example, by modifying the database, such that the distance between the original database I and the modified database I 0 is minimized according to some cost function. </a:t>
            </a:r>
          </a:p>
          <a:p>
            <a:r>
              <a:rPr lang="en-US" dirty="0"/>
              <a:t>Other techniques involve humans in the repairing process either to verify the fixes, to suggest fixes, or to train machine learning models to carry out automatic repairing decisions.</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30</a:t>
            </a:fld>
            <a:endParaRPr lang="en-US"/>
          </a:p>
        </p:txBody>
      </p:sp>
    </p:spTree>
    <p:extLst>
      <p:ext uri="{BB962C8B-B14F-4D97-AF65-F5344CB8AC3E}">
        <p14:creationId xmlns:p14="http://schemas.microsoft.com/office/powerpoint/2010/main" val="929066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lack of ground truth, the main hypothesis behind the minimality objective function is that a majority of the database is clean, and, thus, only a relatively small number of updates need to be performed compared to the database size.</a:t>
            </a:r>
          </a:p>
          <a:p>
            <a:r>
              <a:rPr lang="en-US" dirty="0"/>
              <a:t>In practice, most of the time it is impossible to automatically infer the correct value that serves as a replacement for an erroneous value; to accurately update an erroneous cell, there is need for manual work, or for master data (ground truth).</a:t>
            </a:r>
          </a:p>
          <a:p>
            <a:r>
              <a:rPr lang="en-US" dirty="0"/>
              <a:t>Therefore, the objective for data wrangling is to minimize human effort. The main approach for this, is to propose a set of candidate repairs instead of one, in order to allow the user select one of them.</a:t>
            </a:r>
          </a:p>
          <a:p>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31</a:t>
            </a:fld>
            <a:endParaRPr lang="en-US"/>
          </a:p>
        </p:txBody>
      </p:sp>
    </p:spTree>
    <p:extLst>
      <p:ext uri="{BB962C8B-B14F-4D97-AF65-F5344CB8AC3E}">
        <p14:creationId xmlns:p14="http://schemas.microsoft.com/office/powerpoint/2010/main" val="1921735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an example of data repairing in the case of FD violations.</a:t>
            </a:r>
          </a:p>
          <a:p>
            <a:r>
              <a:rPr lang="en-US" dirty="0"/>
              <a:t>Given a set </a:t>
            </a:r>
            <a:r>
              <a:rPr lang="el-GR" dirty="0"/>
              <a:t>Σ </a:t>
            </a:r>
            <a:r>
              <a:rPr lang="en-US" dirty="0"/>
              <a:t>of rules, we say that a </a:t>
            </a:r>
            <a:r>
              <a:rPr lang="en-US" dirty="0" err="1"/>
              <a:t>db</a:t>
            </a:r>
            <a:r>
              <a:rPr lang="en-US" dirty="0"/>
              <a:t> I is dirty if the rules do not hold in I, and a repair of the </a:t>
            </a:r>
            <a:r>
              <a:rPr lang="en-US" dirty="0" err="1"/>
              <a:t>db</a:t>
            </a:r>
            <a:r>
              <a:rPr lang="en-US" dirty="0"/>
              <a:t> is an instance in which the rules hold.</a:t>
            </a:r>
          </a:p>
          <a:p>
            <a:r>
              <a:rPr lang="en-US" dirty="0"/>
              <a:t>In I, the first 3 tuples violate the FD A-&gt;B. To fix the violation, we need to update the tuples in a way that the FD is satisfied.</a:t>
            </a:r>
          </a:p>
          <a:p>
            <a:r>
              <a:rPr lang="en-US" dirty="0"/>
              <a:t>Thus, one approach would be to update the value of B in t1, or update the value of B in t2 and t3. An automatic data repairing system, would output </a:t>
            </a:r>
            <a:r>
              <a:rPr lang="el-GR" dirty="0"/>
              <a:t>Δ</a:t>
            </a:r>
            <a:r>
              <a:rPr lang="en-US" dirty="0"/>
              <a:t>(I1)</a:t>
            </a:r>
            <a:r>
              <a:rPr lang="el-GR" dirty="0"/>
              <a:t> </a:t>
            </a:r>
            <a:r>
              <a:rPr lang="en-US" dirty="0"/>
              <a:t>because it corresponds to the minimal repair of the dataset.</a:t>
            </a:r>
          </a:p>
          <a:p>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32</a:t>
            </a:fld>
            <a:endParaRPr lang="en-US"/>
          </a:p>
        </p:txBody>
      </p:sp>
    </p:spTree>
    <p:extLst>
      <p:ext uri="{BB962C8B-B14F-4D97-AF65-F5344CB8AC3E}">
        <p14:creationId xmlns:p14="http://schemas.microsoft.com/office/powerpoint/2010/main" val="1731841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Repairing violations of integrity constraints is tricky and expensive. However, a more challenging case is the one that corresponds to similarity comparisons. For example in order to detect duplicates, each tuple needs to be compared with every other tuple.</a:t>
            </a:r>
          </a:p>
          <a:p>
            <a:r>
              <a:rPr lang="en-US" dirty="0"/>
              <a:t>Executing the cartesian product and on top of it applying a similarity comparison is an overkill. Therefore, we will see some approaches that prune the number of similarity comparisons.</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33</a:t>
            </a:fld>
            <a:endParaRPr lang="en-US"/>
          </a:p>
        </p:txBody>
      </p:sp>
    </p:spTree>
    <p:extLst>
      <p:ext uri="{BB962C8B-B14F-4D97-AF65-F5344CB8AC3E}">
        <p14:creationId xmlns:p14="http://schemas.microsoft.com/office/powerpoint/2010/main" val="235712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Fundamentally, data wrangling is the process involved in transforming or preparing data for analysis. </a:t>
            </a:r>
          </a:p>
          <a:p>
            <a:r>
              <a:rPr lang="en-US" dirty="0"/>
              <a:t>Data wrangling is the set of actions that allows you to move from raw data to refined data, or from refined data to optimized, production data. </a:t>
            </a:r>
          </a:p>
          <a:p>
            <a:r>
              <a:rPr lang="en-US" dirty="0"/>
              <a:t>We see data wrangling as a core task within every action in the workflow framework. This is not to say, however, that data wrangling tasks will be identical throughout this workflow</a:t>
            </a:r>
          </a:p>
          <a:p>
            <a:r>
              <a:rPr lang="en-US" dirty="0"/>
              <a:t>framework. These wrangling tasks will differ, particularly in the kinds of transformations that are applied. </a:t>
            </a:r>
          </a:p>
          <a:p>
            <a:endParaRPr lang="en-US" dirty="0"/>
          </a:p>
          <a:p>
            <a:r>
              <a:rPr lang="en-US" dirty="0"/>
              <a:t>Data wrangling begins with accessing your data. Access also involves manipulating the locations</a:t>
            </a:r>
          </a:p>
          <a:p>
            <a:r>
              <a:rPr lang="en-US" dirty="0"/>
              <a:t>and relationships between datasets. This kind of data wrangling involves everything</a:t>
            </a:r>
          </a:p>
          <a:p>
            <a:r>
              <a:rPr lang="en-US" dirty="0"/>
              <a:t>from moving datasets around a folder hierarchy, to replicating datasets across warehouses for easier access, to analyzing differences between similar datasets and assessing overlaps and conflicts.</a:t>
            </a:r>
          </a:p>
          <a:p>
            <a:endParaRPr lang="en-US" dirty="0"/>
          </a:p>
          <a:p>
            <a:r>
              <a:rPr lang="en-US" dirty="0"/>
              <a:t>After you have successfully accessed your data, the bulk of your data wrangling work will involve transforming the data itself—manipulating the structure, granularity, accuracy, temporality, and scope of your data to better align with your analysis goals.</a:t>
            </a:r>
          </a:p>
          <a:p>
            <a:r>
              <a:rPr lang="en-US" dirty="0"/>
              <a:t>All of these transformations are best performed with tools that provide meaningful feedback (so that the manipulator is assured that the manipulations were successful).</a:t>
            </a:r>
          </a:p>
          <a:p>
            <a:r>
              <a:rPr lang="en-US" dirty="0"/>
              <a:t>We refer to this feedback as profiling. In many cases, a predefined (and, hence, somewhat generic) set of profiling feedback is sufficient to determine whether an applied</a:t>
            </a:r>
          </a:p>
          <a:p>
            <a:r>
              <a:rPr lang="en-US" dirty="0"/>
              <a:t>transformation was successful. In other cases, customized profiling is required to make this determination. In either event, the bulk of data wrangling involves frequent iterations between transforming and profiling your data.</a:t>
            </a:r>
          </a:p>
          <a:p>
            <a:endParaRPr lang="en-US" dirty="0"/>
          </a:p>
          <a:p>
            <a:r>
              <a:rPr lang="en-US" dirty="0"/>
              <a:t>A final set of data wrangling tasks can be understood as publishing. Publishing is best understood from the perspective of what is published. In some cases, what is published is a transformed version of the input datasets (e.g., in the design and creation of “refined” datasets). </a:t>
            </a:r>
          </a:p>
          <a:p>
            <a:r>
              <a:rPr lang="en-US" dirty="0"/>
              <a:t>In other cases, the published entity is the transformation logic itself (e.g., as a script that generates the range of statistics and insights in a regular report). A final kind of publishing involves creating profiling metadata about the dataset. These profiling reports are critical for managing automated data services and products.</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a:t>
            </a:fld>
            <a:endParaRPr lang="en-US"/>
          </a:p>
        </p:txBody>
      </p:sp>
    </p:spTree>
    <p:extLst>
      <p:ext uri="{BB962C8B-B14F-4D97-AF65-F5344CB8AC3E}">
        <p14:creationId xmlns:p14="http://schemas.microsoft.com/office/powerpoint/2010/main" val="232251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in which we need to perform a join that involves a similarity comparison instead of an equality comparison is called fuzzy join. In the case of a duplicate elimination task this would be a fuzzy self join.</a:t>
            </a:r>
          </a:p>
          <a:p>
            <a:r>
              <a:rPr lang="en-US" dirty="0"/>
              <a:t>The fuzzy join is defined as follows.</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34</a:t>
            </a:fld>
            <a:endParaRPr lang="en-US"/>
          </a:p>
        </p:txBody>
      </p:sp>
    </p:spTree>
    <p:extLst>
      <p:ext uri="{BB962C8B-B14F-4D97-AF65-F5344CB8AC3E}">
        <p14:creationId xmlns:p14="http://schemas.microsoft.com/office/powerpoint/2010/main" val="601845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One common approach that reduces the number of similarity comparisons is the Q-gram set join. It is based on the q-gram idea in which we split each word into overlapping tokens of size q. Then the similar words will be the ones that have multiple common tokens.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high level idea of </a:t>
            </a:r>
            <a:r>
              <a:rPr lang="en-US" sz="1200" dirty="0" err="1"/>
              <a:t>Dist</a:t>
            </a:r>
            <a:r>
              <a:rPr lang="en-US" sz="1200" dirty="0"/>
              <a:t>(s1,s2) ≤ d → |Q(s1) ∩ Q(s2)| ≥ max(|s1|,|s2|) - (d-1)*q – 1 is that: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Since a string of length |s| contains |s|+q-1 tokens, and one different letter changes at most q tokens, then we need to have at least max + q – 1 – d*q tokens = max –(d-1)q - 1</a:t>
            </a:r>
          </a:p>
        </p:txBody>
      </p:sp>
      <p:sp>
        <p:nvSpPr>
          <p:cNvPr id="4" name="Slide Number Placeholder 3"/>
          <p:cNvSpPr>
            <a:spLocks noGrp="1"/>
          </p:cNvSpPr>
          <p:nvPr>
            <p:ph type="sldNum" sz="quarter" idx="5"/>
          </p:nvPr>
        </p:nvSpPr>
        <p:spPr/>
        <p:txBody>
          <a:bodyPr/>
          <a:lstStyle/>
          <a:p>
            <a:fld id="{AA2B018A-536A-4E95-B27E-3171BA8DAA5E}" type="slidenum">
              <a:rPr lang="en-US" smtClean="0"/>
              <a:pPr/>
              <a:t>35</a:t>
            </a:fld>
            <a:endParaRPr lang="en-US"/>
          </a:p>
        </p:txBody>
      </p:sp>
    </p:spTree>
    <p:extLst>
      <p:ext uri="{BB962C8B-B14F-4D97-AF65-F5344CB8AC3E}">
        <p14:creationId xmlns:p14="http://schemas.microsoft.com/office/powerpoint/2010/main" val="467874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we need to perform the fuzzy self join of a table. We can compute the q-grams with q = 3.</a:t>
            </a:r>
          </a:p>
          <a:p>
            <a:r>
              <a:rPr lang="en-US" dirty="0"/>
              <a:t>The tokens are overlapping; the output set is computed using a sliding window of size 3.</a:t>
            </a:r>
          </a:p>
          <a:p>
            <a:r>
              <a:rPr lang="en-US" dirty="0"/>
              <a:t>With red color we can see the tokens that are different between tuples t1-t2 and t1-t3 respectively.</a:t>
            </a:r>
          </a:p>
          <a:p>
            <a:r>
              <a:rPr lang="en-US" dirty="0"/>
              <a:t>Given d = 2</a:t>
            </a:r>
          </a:p>
          <a:p>
            <a:r>
              <a:rPr lang="en-US" dirty="0"/>
              <a:t>For ED(r1, r2) &gt;= 11-3 -1 = 7</a:t>
            </a:r>
          </a:p>
          <a:p>
            <a:r>
              <a:rPr lang="en-US" dirty="0"/>
              <a:t>ED(r1,r3) &gt;= 10-4=6</a:t>
            </a:r>
          </a:p>
          <a:p>
            <a:endParaRPr lang="en-US" dirty="0"/>
          </a:p>
          <a:p>
            <a:r>
              <a:rPr lang="en-US" dirty="0"/>
              <a:t>d=1</a:t>
            </a:r>
          </a:p>
          <a:p>
            <a:r>
              <a:rPr lang="en-US" dirty="0"/>
              <a:t>11-1=10</a:t>
            </a:r>
          </a:p>
          <a:p>
            <a:r>
              <a:rPr lang="en-US" dirty="0"/>
              <a:t>10-1=9</a:t>
            </a:r>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36</a:t>
            </a:fld>
            <a:endParaRPr lang="en-US"/>
          </a:p>
        </p:txBody>
      </p:sp>
    </p:spTree>
    <p:extLst>
      <p:ext uri="{BB962C8B-B14F-4D97-AF65-F5344CB8AC3E}">
        <p14:creationId xmlns:p14="http://schemas.microsoft.com/office/powerpoint/2010/main" val="2779097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based on the preprocessing step of computing the q-grams, to decide on the similar pairs, we need to aggregate the common tokens by grouping based on each pair, and keep the ones that exceed the threshold.</a:t>
            </a:r>
          </a:p>
        </p:txBody>
      </p:sp>
      <p:sp>
        <p:nvSpPr>
          <p:cNvPr id="4" name="Slide Number Placeholder 3"/>
          <p:cNvSpPr>
            <a:spLocks noGrp="1"/>
          </p:cNvSpPr>
          <p:nvPr>
            <p:ph type="sldNum" sz="quarter" idx="5"/>
          </p:nvPr>
        </p:nvSpPr>
        <p:spPr/>
        <p:txBody>
          <a:bodyPr/>
          <a:lstStyle/>
          <a:p>
            <a:fld id="{AA2B018A-536A-4E95-B27E-3171BA8DAA5E}" type="slidenum">
              <a:rPr lang="en-US" smtClean="0"/>
              <a:pPr/>
              <a:t>37</a:t>
            </a:fld>
            <a:endParaRPr lang="en-US"/>
          </a:p>
        </p:txBody>
      </p:sp>
    </p:spTree>
    <p:extLst>
      <p:ext uri="{BB962C8B-B14F-4D97-AF65-F5344CB8AC3E}">
        <p14:creationId xmlns:p14="http://schemas.microsoft.com/office/powerpoint/2010/main" val="713097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approach for computing similar entities which can deal with data skew is the </a:t>
            </a:r>
            <a:r>
              <a:rPr lang="en-US" dirty="0" err="1"/>
              <a:t>clusterjoin</a:t>
            </a:r>
            <a:r>
              <a:rPr lang="en-US" dirty="0"/>
              <a:t> approach.</a:t>
            </a:r>
          </a:p>
          <a:p>
            <a:r>
              <a:rPr lang="en-US" dirty="0"/>
              <a:t>The main benefit of </a:t>
            </a:r>
            <a:r>
              <a:rPr lang="en-US" dirty="0" err="1"/>
              <a:t>clusterjoin</a:t>
            </a:r>
            <a:r>
              <a:rPr lang="en-US" dirty="0"/>
              <a:t> is that it avoids uniform space-partitioning, which is likely to lead to imbalanced partition with skewed data distributions</a:t>
            </a:r>
          </a:p>
          <a:p>
            <a:r>
              <a:rPr lang="en-US" dirty="0"/>
              <a:t>The approach that it follows is a non-uniform space partitioning based approach by sampling the data</a:t>
            </a:r>
          </a:p>
          <a:p>
            <a:r>
              <a:rPr lang="en-US" dirty="0"/>
              <a:t>and allowing the sampled set to determine our space partitioning.</a:t>
            </a:r>
          </a:p>
          <a:p>
            <a:r>
              <a:rPr lang="en-US" dirty="0"/>
              <a:t>By doing so, our partitions capture the underlying data distribution,</a:t>
            </a:r>
          </a:p>
          <a:p>
            <a:r>
              <a:rPr lang="en-US" dirty="0"/>
              <a:t>and lead to a more balanced partitioning scheme.</a:t>
            </a:r>
          </a:p>
          <a:p>
            <a:endParaRPr lang="en-US" dirty="0"/>
          </a:p>
          <a:p>
            <a:r>
              <a:rPr lang="en-US" dirty="0"/>
              <a:t>Thus in the example we randomly sample 3 points R1, R2, R3, which </a:t>
            </a:r>
            <a:r>
              <a:rPr lang="en-US" dirty="0" err="1"/>
              <a:t>seve</a:t>
            </a:r>
            <a:r>
              <a:rPr lang="en-US" dirty="0"/>
              <a:t> as the three anchor points, and then each candidate word is assigned to the closest anchor; it resembles k-means with one iteration.</a:t>
            </a:r>
          </a:p>
          <a:p>
            <a:r>
              <a:rPr lang="en-US" dirty="0"/>
              <a:t>The main issue is the fact that one point might be close to more than one partition. Thus, we assign each point to both the closest partition and its </a:t>
            </a:r>
            <a:r>
              <a:rPr lang="en-US"/>
              <a:t>neighboring partitions.</a:t>
            </a:r>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38</a:t>
            </a:fld>
            <a:endParaRPr lang="en-US"/>
          </a:p>
        </p:txBody>
      </p:sp>
    </p:spTree>
    <p:extLst>
      <p:ext uri="{BB962C8B-B14F-4D97-AF65-F5344CB8AC3E}">
        <p14:creationId xmlns:p14="http://schemas.microsoft.com/office/powerpoint/2010/main" val="3152927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40</a:t>
            </a:fld>
            <a:endParaRPr lang="en-US"/>
          </a:p>
        </p:txBody>
      </p:sp>
    </p:spTree>
    <p:extLst>
      <p:ext uri="{BB962C8B-B14F-4D97-AF65-F5344CB8AC3E}">
        <p14:creationId xmlns:p14="http://schemas.microsoft.com/office/powerpoint/2010/main" val="214346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ETL can be considered to be as one type of data wrangling, specifically a type of data wrangling managed and overseen by an organization’s shared services or IT organization. But data wrangling can also be handled by business users in desktop tools like Excel, or by data scientists in coding languages like Python or R.</a:t>
            </a:r>
          </a:p>
          <a:p>
            <a:endParaRPr lang="en-US" dirty="0"/>
          </a:p>
          <a:p>
            <a:r>
              <a:rPr lang="en-US" b="1" dirty="0"/>
              <a:t>Users</a:t>
            </a:r>
            <a:r>
              <a:rPr lang="en-US" dirty="0"/>
              <a:t>: The core idea of data wrangling technologies is that the people who know the data best should be exploring and preparing that data. This means business analysts, line-of-business users, and managers (among others) are the intended users of data wrangling tools. I can personally attest to the painstaking amount of design and engineering effort that has gone into developing a product that enables business people to intuitively do this work themselves.</a:t>
            </a:r>
          </a:p>
          <a:p>
            <a:r>
              <a:rPr lang="en-US" dirty="0"/>
              <a:t>In comparison, ETL technologies are focused on IT as the end users. IT employees receive requirements from their business counterparts and implement pipelines or workflows using ETL tools to deliver the desired data to the systems in the required formats. </a:t>
            </a:r>
          </a:p>
          <a:p>
            <a:endParaRPr lang="en-US" dirty="0"/>
          </a:p>
          <a:p>
            <a:r>
              <a:rPr lang="en-US" b="1" dirty="0"/>
              <a:t>Data</a:t>
            </a:r>
            <a:r>
              <a:rPr lang="en-US" dirty="0"/>
              <a:t>:  Much of the data business analysts must deal with today comes in a growing variety of shapes and sizes that are either too big or too complex to work with in traditional self-service tools such as Excel. Data wrangling solutions are specifically designed and architected to handle diverse, complex data at any scale. </a:t>
            </a:r>
          </a:p>
          <a:p>
            <a:r>
              <a:rPr lang="en-US" dirty="0"/>
              <a:t>ETL is designed to handle data that is generally well-structured, often originating from a variety of operational systems or databases the organization wants to report against. Large-scale data or complex raw sources that require substantial extraction and derivation to structure are not one of ETL tools’ strengths. </a:t>
            </a:r>
          </a:p>
          <a:p>
            <a:endParaRPr lang="en-US" dirty="0"/>
          </a:p>
          <a:p>
            <a:r>
              <a:rPr lang="en-US" b="1" dirty="0"/>
              <a:t>Applications: </a:t>
            </a:r>
            <a:r>
              <a:rPr lang="en-US" b="0" dirty="0"/>
              <a:t>The use cases we see among users of data wrangling solutions tend to be more exploratory in nature. Users of data wrangling technologies typically are trying to work with a new data source or new combination of data sources for an analytics initiative. We also see data wrangling solutions making existing analytics processes more efficient and accurate as users can always have their eyes on their data as they prepare it. </a:t>
            </a:r>
          </a:p>
          <a:p>
            <a:r>
              <a:rPr lang="en-US" b="0" dirty="0"/>
              <a:t>ETL primarily focuses on extracting, transforming, and loading data into a centralized enterprise data warehouse for reporting and analysis via business intelligence applications. </a:t>
            </a:r>
            <a:endParaRPr lang="LID4096" b="0"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4</a:t>
            </a:fld>
            <a:endParaRPr lang="en-US"/>
          </a:p>
        </p:txBody>
      </p:sp>
    </p:spTree>
    <p:extLst>
      <p:ext uri="{BB962C8B-B14F-4D97-AF65-F5344CB8AC3E}">
        <p14:creationId xmlns:p14="http://schemas.microsoft.com/office/powerpoint/2010/main" val="225949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moves through stages, from raw to refined to production. Each stage has a small set of primary actions.</a:t>
            </a:r>
          </a:p>
          <a:p>
            <a:r>
              <a:rPr lang="en-US" dirty="0"/>
              <a:t>The actions come in two types: in the top three boxes are actions whose results are the data itself, and in the bottom six boxes are actions whose results are derived from or built on top of the data inferences (e.g., insights, reports, products, or services). </a:t>
            </a:r>
          </a:p>
          <a:p>
            <a:endParaRPr lang="en-US" dirty="0"/>
          </a:p>
          <a:p>
            <a:r>
              <a:rPr lang="en-US" b="1" dirty="0"/>
              <a:t>Raw stage:</a:t>
            </a:r>
            <a:r>
              <a:rPr lang="en-US" dirty="0"/>
              <a:t> the ingestion process involves some initial data transformation operations. These transformations are primarily aimed at mapping inbound elements to those elements’ standard representations in the data warehouse. For example, you might be ingesting a comma-separated values (CSV) file and</a:t>
            </a:r>
          </a:p>
          <a:p>
            <a:r>
              <a:rPr lang="en-US" dirty="0"/>
              <a:t>need each field in that file to correspond to a particular column in a relational data warehouse. After it is transformed to match the syntax rules defined by the warehouse, the data is stored in predefined locations. Often this involves appending newly arrived data to related prior data. In some cases, appends </a:t>
            </a:r>
          </a:p>
          <a:p>
            <a:r>
              <a:rPr lang="en-US" dirty="0"/>
              <a:t>can be simple, literally just adding new records at the “end” of the dataset. In other cases, when the incoming data contains edits to prior data as well as new data, the append operation becomes more complicated. These scenarios often require you to ingest new data into a separate location, where more </a:t>
            </a:r>
          </a:p>
          <a:p>
            <a:r>
              <a:rPr lang="en-US" dirty="0"/>
              <a:t>complex merging rules can be applied during the refined data stage.</a:t>
            </a:r>
          </a:p>
          <a:p>
            <a:r>
              <a:rPr lang="en-US" dirty="0"/>
              <a:t>Some modern NoSQL databases like MongoDB or Cassandra support less-rigid syntax constraints on incoming data while still supporting many of the classic data access controls of more traditional warehouses. Further along the spectrum (toward relaxed constraints on incoming data) are basic storage </a:t>
            </a:r>
          </a:p>
          <a:p>
            <a:r>
              <a:rPr lang="en-US" dirty="0"/>
              <a:t>infrastructures like HDFS and Amazon S3 buckets. For most users, S3 and HDFS look and act like regular filesystems. There are folders and files. You can add to, modify, and move them around. And, if necessary, you can control access on a per-file, per-user basis.</a:t>
            </a:r>
          </a:p>
          <a:p>
            <a:r>
              <a:rPr lang="en-US" dirty="0"/>
              <a:t>The primary benefit of modern distributed filesystems like HDFS and S3 is that data ingestion can be as simple as copying files or storing a stream of data into one or more files. In this environment, the work to make this data usable and accessible is</a:t>
            </a:r>
          </a:p>
          <a:p>
            <a:r>
              <a:rPr lang="en-US" dirty="0"/>
              <a:t>often deferred until the data is transformed and moved to the refined data stage. This style of data ingestion is often referred to as schema-on-read. In schema-on-read ingestion, you do not need to construct or enforce a usable data structure until you</a:t>
            </a:r>
          </a:p>
          <a:p>
            <a:r>
              <a:rPr lang="en-US" dirty="0"/>
              <a:t>need to use the data. Traditional data warehouses, in contrast, require schema-on-write, in which the data must adhere to certain structural and syntactic constraints in order to be ingested.</a:t>
            </a:r>
          </a:p>
          <a:p>
            <a:r>
              <a:rPr lang="en-US" dirty="0"/>
              <a:t>In other words, the two ends of the ingestion complexity spectrum differ based on when the initial enforcement of data structure happens. However, it is important to note that along this entire spectrum of ingestion infrastructures, you will still require</a:t>
            </a:r>
          </a:p>
          <a:p>
            <a:r>
              <a:rPr lang="en-US" dirty="0"/>
              <a:t>a separate refined data stage. This is because refined data has been further wrangled to align with foreseeable analyses.</a:t>
            </a:r>
          </a:p>
          <a:p>
            <a:endParaRPr lang="en-US" dirty="0"/>
          </a:p>
          <a:p>
            <a:r>
              <a:rPr lang="en-US" b="1" dirty="0"/>
              <a:t>Metadata:</a:t>
            </a:r>
            <a:r>
              <a:rPr lang="en-US" dirty="0"/>
              <a:t>  In most cases, the data that you are ingesting during the raw data stage is known; that is, you know what you are going to get and how to work with it. But what happens when your organization adds a new data source? In other words, what do you do</a:t>
            </a:r>
          </a:p>
          <a:p>
            <a:r>
              <a:rPr lang="en-US" dirty="0"/>
              <a:t>when your data is partially or completely unknown? Ingesting unknown data triggers two additional actions, both related to the creation of metadata. One action is focused on understanding the characteristics of your data, or describing your data. We refer to this </a:t>
            </a:r>
          </a:p>
          <a:p>
            <a:r>
              <a:rPr lang="en-US" dirty="0"/>
              <a:t>action as generating generic metadata. A second action is focused on using the characteristics of your data to make a determination about your data’s value. This action involves creating custom metadata.</a:t>
            </a:r>
          </a:p>
          <a:p>
            <a:endParaRPr lang="en-US" dirty="0"/>
          </a:p>
          <a:p>
            <a:r>
              <a:rPr lang="en-US" b="1" dirty="0"/>
              <a:t>Design and refine data:</a:t>
            </a:r>
            <a:r>
              <a:rPr lang="en-US" dirty="0"/>
              <a:t> After you have ingested your raw data and fully understood the metadata aspects of your raw data, the next major stage in data projects involves refining the data and conducting a broad set of exploratory analyses.</a:t>
            </a:r>
          </a:p>
          <a:p>
            <a:r>
              <a:rPr lang="en-US" dirty="0"/>
              <a:t>The act of designing and preparing “refined” data often involves a significant amount of transformation. These transformations are often guided by the range of analyses that you plan to conduct on the data, and by the metadata-generating activities </a:t>
            </a:r>
          </a:p>
          <a:p>
            <a:r>
              <a:rPr lang="en-US" dirty="0"/>
              <a:t>undertaken during the raw data stage. If you previously identified quality and consistency issues with the dataset’s structure, granularity, accuracy, time, or scope, those issues should be remedied during the refined data stage. </a:t>
            </a:r>
          </a:p>
          <a:p>
            <a:endParaRPr lang="en-US" dirty="0"/>
          </a:p>
          <a:p>
            <a:r>
              <a:rPr lang="en-US" b="1" dirty="0"/>
              <a:t>Ad-hoc analysis reports: </a:t>
            </a:r>
            <a:r>
              <a:rPr lang="en-US" b="0" dirty="0"/>
              <a:t>There are many types of ad hoc analyses, ranging from straightforward questions that can be answered in a succinct and definitive manner (e.g., how many customers purchased item X last week, or, what were the top three most viewed documents/pages</a:t>
            </a:r>
          </a:p>
          <a:p>
            <a:r>
              <a:rPr lang="en-US" b="0" dirty="0"/>
              <a:t>on our website last month?) to open-ended investigations that might last months or years (e.g., identify the key factors driving the customer trend of switching from desktop to mobile devices)</a:t>
            </a:r>
          </a:p>
          <a:p>
            <a:endParaRPr lang="en-US" b="0" dirty="0"/>
          </a:p>
          <a:p>
            <a:r>
              <a:rPr lang="en-US" b="1" dirty="0"/>
              <a:t>Models and predictions:</a:t>
            </a:r>
            <a:r>
              <a:rPr lang="en-US" b="0" dirty="0"/>
              <a:t>  modeling and forecasting analyses are primarily concerned with the future. These analyses ask, “What do we expect to happen given what we have observed in the past?” In the case of forecasting, the explicit objective is to predict future events: </a:t>
            </a:r>
          </a:p>
          <a:p>
            <a:r>
              <a:rPr lang="en-US" b="0" dirty="0"/>
              <a:t>total sales in the next quarter, percent of customer churn next month, likelihoods of each customer renewing their contracts, and so on. In many cases, these predictions are built on models of how the target prediction depends on and relates to other measurable aspects in your dataset. For</a:t>
            </a:r>
          </a:p>
          <a:p>
            <a:r>
              <a:rPr lang="en-US" b="0" dirty="0"/>
              <a:t>some analyses, the useful output is not a prediction (or set of predictions), but the underlying model itself.</a:t>
            </a:r>
          </a:p>
          <a:p>
            <a:endParaRPr lang="en-US" b="0" dirty="0"/>
          </a:p>
          <a:p>
            <a:r>
              <a:rPr lang="en-US" b="1" dirty="0"/>
              <a:t>Optimize data</a:t>
            </a:r>
            <a:r>
              <a:rPr lang="en-US" b="0" dirty="0"/>
              <a:t>: You can think of optimized data as the ideal form of your data; it is designed to simplify any additional downstream work to use the data. Unlike refined data, however, the intended use of optimized data should be highly specified.</a:t>
            </a:r>
          </a:p>
          <a:p>
            <a:endParaRPr lang="en-US" b="0" dirty="0"/>
          </a:p>
          <a:p>
            <a:r>
              <a:rPr lang="en-US" b="1" dirty="0"/>
              <a:t>Regular reports: </a:t>
            </a:r>
            <a:r>
              <a:rPr lang="en-US" b="0" dirty="0"/>
              <a:t>Regular reports involve monitoring the flow of data and ensuring that requisite structural, temporal, scoping, and accuracy constraints remain satisfied over time. The fact that data is flowing in these systems implies that new (or updated) data will be processed in an ongoing manner.</a:t>
            </a:r>
          </a:p>
          <a:p>
            <a:r>
              <a:rPr lang="en-US" b="0" dirty="0"/>
              <a:t>Structural, temporal, scoping, and accuracy constraints define the boundary around permissible variation (e.g., minimum and maximum sales amounts or coordination between record fields like billing address and currency of transaction).</a:t>
            </a:r>
          </a:p>
          <a:p>
            <a:endParaRPr lang="en-US" b="0" dirty="0"/>
          </a:p>
          <a:p>
            <a:r>
              <a:rPr lang="en-US" b="1" dirty="0"/>
              <a:t>Product and services:</a:t>
            </a:r>
            <a:r>
              <a:rPr lang="en-US" b="0" dirty="0"/>
              <a:t> Within the constraints, the reporting and product/service logic must handle the variation. This deviates from exploratory analytics that can, for speed or simplicity, use logic specific to the dataset being analyzed. For production reporting and products/services, </a:t>
            </a:r>
          </a:p>
          <a:p>
            <a:r>
              <a:rPr lang="en-US" b="0" dirty="0"/>
              <a:t>the logic must be generalized. Common dataset variations that drive changes to the data wrangling logic include extensions to the value ranges (e.g., current dates or redefining regions or customer segments); new accuracy issues (e.g., previously unseen misspellings); record fields</a:t>
            </a:r>
          </a:p>
          <a:p>
            <a:r>
              <a:rPr lang="en-US" b="0" dirty="0"/>
              <a:t> that have been removed or emptied (e.g., for legal compliance purposes, certain information about customers like age or gender might be redacted); appearance of duplicate records; or disappearance of a subset of records (e.g., due to a change in customer segment names, one or more groups might be dropped).</a:t>
            </a:r>
          </a:p>
          <a:p>
            <a:endParaRPr lang="en-US" b="0"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5</a:t>
            </a:fld>
            <a:endParaRPr lang="en-US"/>
          </a:p>
        </p:txBody>
      </p:sp>
    </p:spTree>
    <p:extLst>
      <p:ext uri="{BB962C8B-B14F-4D97-AF65-F5344CB8AC3E}">
        <p14:creationId xmlns:p14="http://schemas.microsoft.com/office/powerpoint/2010/main" val="2913733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structure of a dataset refers to the format and encoding of its records and fields. We can consider datasets on a spectrum related to the homogeneity of their records and fields. At one end of the spectrum, the dataset is “rectangular” and can be formatted as a table </a:t>
            </a:r>
          </a:p>
          <a:p>
            <a:r>
              <a:rPr lang="en-US" dirty="0"/>
              <a:t>with a fixed number of rows and columns. In this format, rows in the table correspond to records, and columns correspond to fields. </a:t>
            </a:r>
          </a:p>
          <a:p>
            <a:r>
              <a:rPr lang="en-US" dirty="0"/>
              <a:t>If the record fields in a dataset are not consistent (some records have additional fields, others are missing fields, etc.), you could be dealing with a “jagged” table. Such a table is no longer perfectly rectangular. Data formats like JSON and XML support datasets like this, in which record fields are not fully consistent.</a:t>
            </a:r>
          </a:p>
          <a:p>
            <a:endParaRPr lang="en-US" dirty="0"/>
          </a:p>
          <a:p>
            <a:r>
              <a:rPr lang="en-US" dirty="0"/>
              <a:t>The faithfulness of a dataset refers to its quality. In other words, the values populating record fields in the dataset should be consistent and accurate. Common inaccuracies are misspellings of categorical variables, like street or</a:t>
            </a:r>
          </a:p>
          <a:p>
            <a:r>
              <a:rPr lang="en-US" dirty="0"/>
              <a:t>company names; lack of appropriate categories, like ethnicity labels for multiethnic people; underflow and overflow of numerical values; and missing field components, like a timestamp encoded in a 12-hour format but missing an AM/PM indication.</a:t>
            </a:r>
          </a:p>
          <a:p>
            <a:endParaRPr lang="en-US" dirty="0"/>
          </a:p>
          <a:p>
            <a:r>
              <a:rPr lang="en-US" dirty="0"/>
              <a:t>Temporality: A data record is a representation of an entity at a particular time (or set of times).</a:t>
            </a:r>
          </a:p>
          <a:p>
            <a:r>
              <a:rPr lang="en-US" dirty="0"/>
              <a:t>Accordingly, even though a dataset might have been an accurate and consistent representation at the time it was created, subsequent changes might render the representation inaccurate or inconsistent.</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6</a:t>
            </a:fld>
            <a:endParaRPr lang="en-US"/>
          </a:p>
        </p:txBody>
      </p:sp>
    </p:spTree>
    <p:extLst>
      <p:ext uri="{BB962C8B-B14F-4D97-AF65-F5344CB8AC3E}">
        <p14:creationId xmlns:p14="http://schemas.microsoft.com/office/powerpoint/2010/main" val="169417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Structuring as a transformation action involves changing your dataset’s structure or granularity.</a:t>
            </a:r>
          </a:p>
          <a:p>
            <a:r>
              <a:rPr lang="en-US" dirty="0"/>
              <a:t>The first group of structuring transformations involves manipulating individual records and fields. We call this </a:t>
            </a:r>
            <a:r>
              <a:rPr lang="en-US" dirty="0" err="1"/>
              <a:t>intrarecord</a:t>
            </a:r>
            <a:r>
              <a:rPr lang="en-US" dirty="0"/>
              <a:t> structuring. </a:t>
            </a:r>
            <a:r>
              <a:rPr lang="en-US" dirty="0" err="1"/>
              <a:t>Intrarecord</a:t>
            </a:r>
            <a:r>
              <a:rPr lang="en-US" dirty="0"/>
              <a:t> structuring transformations roughly fall into three buckets: …</a:t>
            </a:r>
          </a:p>
          <a:p>
            <a:endParaRPr lang="en-US" dirty="0"/>
          </a:p>
          <a:p>
            <a:r>
              <a:rPr lang="en-US" dirty="0"/>
              <a:t>The second group of structuring transformations involves operating on multiple</a:t>
            </a:r>
          </a:p>
          <a:p>
            <a:r>
              <a:rPr lang="en-US" dirty="0"/>
              <a:t>records and fields at once. We call this </a:t>
            </a:r>
            <a:r>
              <a:rPr lang="en-US" dirty="0" err="1"/>
              <a:t>interrecord</a:t>
            </a:r>
            <a:r>
              <a:rPr lang="en-US" dirty="0"/>
              <a:t> structuring. These types of transformations fit roughly into two types: …</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8</a:t>
            </a:fld>
            <a:endParaRPr lang="en-US"/>
          </a:p>
        </p:txBody>
      </p:sp>
    </p:spTree>
    <p:extLst>
      <p:ext uri="{BB962C8B-B14F-4D97-AF65-F5344CB8AC3E}">
        <p14:creationId xmlns:p14="http://schemas.microsoft.com/office/powerpoint/2010/main" val="23294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Positional extraction:</a:t>
            </a:r>
            <a:r>
              <a:rPr lang="en-US" dirty="0"/>
              <a:t> The simplest form of substring extraction works by specifying the starting position and ending position that correspond to the substring that you want to extract from a set of record fields – useful for dates.</a:t>
            </a:r>
          </a:p>
          <a:p>
            <a:r>
              <a:rPr lang="en-US" b="1" dirty="0"/>
              <a:t>Pattern extraction</a:t>
            </a:r>
            <a:r>
              <a:rPr lang="en-US" dirty="0"/>
              <a:t>: uses rules to describe the sequence of characters that you want to extract.</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9</a:t>
            </a:fld>
            <a:endParaRPr lang="en-US"/>
          </a:p>
        </p:txBody>
      </p:sp>
    </p:spTree>
    <p:extLst>
      <p:ext uri="{BB962C8B-B14F-4D97-AF65-F5344CB8AC3E}">
        <p14:creationId xmlns:p14="http://schemas.microsoft.com/office/powerpoint/2010/main" val="82490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Aggregations and pivots are structuring operations that enable a shift in the granularity of a dataset. </a:t>
            </a:r>
          </a:p>
          <a:p>
            <a:endParaRPr lang="en-US" dirty="0"/>
          </a:p>
          <a:p>
            <a:r>
              <a:rPr lang="en-US" dirty="0"/>
              <a:t>In this example, we can perform a basic aggregation on the Individual Contributions dataset. Perhaps we want to manipulate the granularity of the dataset so that each row summarizes the campaign contributions made to each campaign committee. </a:t>
            </a:r>
          </a:p>
          <a:p>
            <a:r>
              <a:rPr lang="en-US" dirty="0"/>
              <a:t>We are interested in creating three new columns:</a:t>
            </a:r>
          </a:p>
          <a:p>
            <a:r>
              <a:rPr lang="en-US" dirty="0"/>
              <a:t>• One column that contains the average contribution made to each campaign</a:t>
            </a:r>
          </a:p>
          <a:p>
            <a:r>
              <a:rPr lang="en-US" dirty="0"/>
              <a:t>committee</a:t>
            </a:r>
          </a:p>
          <a:p>
            <a:r>
              <a:rPr lang="en-US" dirty="0"/>
              <a:t>• One column that contains the sum of contributions made to each campaign</a:t>
            </a:r>
          </a:p>
          <a:p>
            <a:r>
              <a:rPr lang="en-US" dirty="0"/>
              <a:t>committee</a:t>
            </a:r>
          </a:p>
          <a:p>
            <a:r>
              <a:rPr lang="en-US" dirty="0"/>
              <a:t>• One column that counts the number of contributions made to each campaign</a:t>
            </a:r>
          </a:p>
          <a:p>
            <a:r>
              <a:rPr lang="en-US" dirty="0"/>
              <a:t>committee</a:t>
            </a:r>
            <a:endParaRPr lang="LID4096"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10</a:t>
            </a:fld>
            <a:endParaRPr lang="en-US"/>
          </a:p>
        </p:txBody>
      </p:sp>
    </p:spTree>
    <p:extLst>
      <p:ext uri="{BB962C8B-B14F-4D97-AF65-F5344CB8AC3E}">
        <p14:creationId xmlns:p14="http://schemas.microsoft.com/office/powerpoint/2010/main" val="1641595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13315" name="Rectangle 3"/>
          <p:cNvSpPr>
            <a:spLocks noGrp="1" noChangeArrowheads="1"/>
          </p:cNvSpPr>
          <p:nvPr>
            <p:ph type="subTitle" idx="1"/>
          </p:nvPr>
        </p:nvSpPr>
        <p:spPr>
          <a:xfrm>
            <a:off x="685800" y="3886200"/>
            <a:ext cx="7772400" cy="1752600"/>
          </a:xfrm>
        </p:spPr>
        <p:txBody>
          <a:bodyPr/>
          <a:lstStyle>
            <a:lvl1pPr marL="0" indent="0">
              <a:buFontTx/>
              <a:buNone/>
              <a:defRPr/>
            </a:lvl1pPr>
          </a:lstStyle>
          <a:p>
            <a:r>
              <a:rPr lang="en-US"/>
              <a:t>Click to edit Master subtitle style</a:t>
            </a:r>
          </a:p>
        </p:txBody>
      </p:sp>
      <p:grpSp>
        <p:nvGrpSpPr>
          <p:cNvPr id="13319" name="Group 7"/>
          <p:cNvGrpSpPr>
            <a:grpSpLocks noChangeAspect="1"/>
          </p:cNvGrpSpPr>
          <p:nvPr/>
        </p:nvGrpSpPr>
        <p:grpSpPr bwMode="auto">
          <a:xfrm>
            <a:off x="7162800" y="6096000"/>
            <a:ext cx="1590675" cy="457200"/>
            <a:chOff x="3269" y="1445"/>
            <a:chExt cx="1680" cy="482"/>
          </a:xfrm>
        </p:grpSpPr>
        <p:sp>
          <p:nvSpPr>
            <p:cNvPr id="13320" name="Rectangle 8"/>
            <p:cNvSpPr>
              <a:spLocks noChangeAspect="1" noChangeArrowheads="1"/>
            </p:cNvSpPr>
            <p:nvPr userDrawn="1"/>
          </p:nvSpPr>
          <p:spPr bwMode="auto">
            <a:xfrm>
              <a:off x="3269" y="1445"/>
              <a:ext cx="1680" cy="480"/>
            </a:xfrm>
            <a:prstGeom prst="rect">
              <a:avLst/>
            </a:prstGeom>
            <a:solidFill>
              <a:srgbClr val="FFFFFF"/>
            </a:solidFill>
            <a:ln w="9525">
              <a:noFill/>
              <a:miter lim="800000"/>
              <a:headEnd/>
              <a:tailEnd/>
            </a:ln>
          </p:spPr>
          <p:txBody>
            <a:bodyPr/>
            <a:lstStyle/>
            <a:p>
              <a:endParaRPr lang="en-US"/>
            </a:p>
          </p:txBody>
        </p:sp>
        <p:sp>
          <p:nvSpPr>
            <p:cNvPr id="13321" name="Freeform 9"/>
            <p:cNvSpPr>
              <a:spLocks noChangeAspect="1"/>
            </p:cNvSpPr>
            <p:nvPr userDrawn="1"/>
          </p:nvSpPr>
          <p:spPr bwMode="auto">
            <a:xfrm>
              <a:off x="3269" y="1445"/>
              <a:ext cx="545" cy="480"/>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3322" name="Freeform 10"/>
            <p:cNvSpPr>
              <a:spLocks noChangeAspect="1"/>
            </p:cNvSpPr>
            <p:nvPr userDrawn="1"/>
          </p:nvSpPr>
          <p:spPr bwMode="auto">
            <a:xfrm>
              <a:off x="4397" y="1445"/>
              <a:ext cx="552" cy="480"/>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sp>
          <p:nvSpPr>
            <p:cNvPr id="13323" name="Freeform 11"/>
            <p:cNvSpPr>
              <a:spLocks noChangeAspect="1"/>
            </p:cNvSpPr>
            <p:nvPr userDrawn="1"/>
          </p:nvSpPr>
          <p:spPr bwMode="auto">
            <a:xfrm>
              <a:off x="3797" y="1445"/>
              <a:ext cx="121" cy="482"/>
            </a:xfrm>
            <a:custGeom>
              <a:avLst/>
              <a:gdLst/>
              <a:ahLst/>
              <a:cxnLst>
                <a:cxn ang="0">
                  <a:pos x="63" y="0"/>
                </a:cxn>
                <a:cxn ang="0">
                  <a:pos x="121" y="0"/>
                </a:cxn>
                <a:cxn ang="0">
                  <a:pos x="120" y="2"/>
                </a:cxn>
                <a:cxn ang="0">
                  <a:pos x="118" y="4"/>
                </a:cxn>
                <a:cxn ang="0">
                  <a:pos x="115" y="11"/>
                </a:cxn>
                <a:cxn ang="0">
                  <a:pos x="111" y="18"/>
                </a:cxn>
                <a:cxn ang="0">
                  <a:pos x="106" y="29"/>
                </a:cxn>
                <a:cxn ang="0">
                  <a:pos x="101" y="41"/>
                </a:cxn>
                <a:cxn ang="0">
                  <a:pos x="95" y="54"/>
                </a:cxn>
                <a:cxn ang="0">
                  <a:pos x="89" y="68"/>
                </a:cxn>
                <a:cxn ang="0">
                  <a:pos x="84" y="84"/>
                </a:cxn>
                <a:cxn ang="0">
                  <a:pos x="78" y="101"/>
                </a:cxn>
                <a:cxn ang="0">
                  <a:pos x="72" y="118"/>
                </a:cxn>
                <a:cxn ang="0">
                  <a:pos x="67" y="137"/>
                </a:cxn>
                <a:cxn ang="0">
                  <a:pos x="63" y="156"/>
                </a:cxn>
                <a:cxn ang="0">
                  <a:pos x="60" y="175"/>
                </a:cxn>
                <a:cxn ang="0">
                  <a:pos x="58" y="194"/>
                </a:cxn>
                <a:cxn ang="0">
                  <a:pos x="56" y="213"/>
                </a:cxn>
                <a:cxn ang="0">
                  <a:pos x="114" y="213"/>
                </a:cxn>
                <a:cxn ang="0">
                  <a:pos x="114" y="263"/>
                </a:cxn>
                <a:cxn ang="0">
                  <a:pos x="54" y="263"/>
                </a:cxn>
                <a:cxn ang="0">
                  <a:pos x="54" y="279"/>
                </a:cxn>
                <a:cxn ang="0">
                  <a:pos x="55" y="291"/>
                </a:cxn>
                <a:cxn ang="0">
                  <a:pos x="56" y="304"/>
                </a:cxn>
                <a:cxn ang="0">
                  <a:pos x="59" y="321"/>
                </a:cxn>
                <a:cxn ang="0">
                  <a:pos x="63" y="339"/>
                </a:cxn>
                <a:cxn ang="0">
                  <a:pos x="67" y="359"/>
                </a:cxn>
                <a:cxn ang="0">
                  <a:pos x="74" y="382"/>
                </a:cxn>
                <a:cxn ang="0">
                  <a:pos x="82" y="405"/>
                </a:cxn>
                <a:cxn ang="0">
                  <a:pos x="93" y="430"/>
                </a:cxn>
                <a:cxn ang="0">
                  <a:pos x="105" y="456"/>
                </a:cxn>
                <a:cxn ang="0">
                  <a:pos x="121" y="482"/>
                </a:cxn>
                <a:cxn ang="0">
                  <a:pos x="63" y="482"/>
                </a:cxn>
                <a:cxn ang="0">
                  <a:pos x="62" y="481"/>
                </a:cxn>
                <a:cxn ang="0">
                  <a:pos x="57" y="473"/>
                </a:cxn>
                <a:cxn ang="0">
                  <a:pos x="53" y="466"/>
                </a:cxn>
                <a:cxn ang="0">
                  <a:pos x="48" y="458"/>
                </a:cxn>
                <a:cxn ang="0">
                  <a:pos x="43" y="447"/>
                </a:cxn>
                <a:cxn ang="0">
                  <a:pos x="37" y="435"/>
                </a:cxn>
                <a:cxn ang="0">
                  <a:pos x="31" y="421"/>
                </a:cxn>
                <a:cxn ang="0">
                  <a:pos x="26" y="404"/>
                </a:cxn>
                <a:cxn ang="0">
                  <a:pos x="20" y="387"/>
                </a:cxn>
                <a:cxn ang="0">
                  <a:pos x="15" y="368"/>
                </a:cxn>
                <a:cxn ang="0">
                  <a:pos x="10" y="348"/>
                </a:cxn>
                <a:cxn ang="0">
                  <a:pos x="6" y="326"/>
                </a:cxn>
                <a:cxn ang="0">
                  <a:pos x="3" y="303"/>
                </a:cxn>
                <a:cxn ang="0">
                  <a:pos x="1" y="279"/>
                </a:cxn>
                <a:cxn ang="0">
                  <a:pos x="0" y="252"/>
                </a:cxn>
                <a:cxn ang="0">
                  <a:pos x="1" y="224"/>
                </a:cxn>
                <a:cxn ang="0">
                  <a:pos x="4" y="196"/>
                </a:cxn>
                <a:cxn ang="0">
                  <a:pos x="8" y="166"/>
                </a:cxn>
                <a:cxn ang="0">
                  <a:pos x="14" y="134"/>
                </a:cxn>
                <a:cxn ang="0">
                  <a:pos x="23" y="103"/>
                </a:cxn>
                <a:cxn ang="0">
                  <a:pos x="33" y="70"/>
                </a:cxn>
                <a:cxn ang="0">
                  <a:pos x="47" y="35"/>
                </a:cxn>
                <a:cxn ang="0">
                  <a:pos x="63" y="0"/>
                </a:cxn>
              </a:cxnLst>
              <a:rect l="0" t="0" r="r" b="b"/>
              <a:pathLst>
                <a:path w="121" h="482">
                  <a:moveTo>
                    <a:pt x="63" y="0"/>
                  </a:moveTo>
                  <a:lnTo>
                    <a:pt x="121" y="0"/>
                  </a:lnTo>
                  <a:lnTo>
                    <a:pt x="120" y="2"/>
                  </a:lnTo>
                  <a:lnTo>
                    <a:pt x="118" y="4"/>
                  </a:lnTo>
                  <a:lnTo>
                    <a:pt x="115" y="11"/>
                  </a:lnTo>
                  <a:lnTo>
                    <a:pt x="111" y="18"/>
                  </a:lnTo>
                  <a:lnTo>
                    <a:pt x="106" y="29"/>
                  </a:lnTo>
                  <a:lnTo>
                    <a:pt x="101" y="41"/>
                  </a:lnTo>
                  <a:lnTo>
                    <a:pt x="95" y="54"/>
                  </a:lnTo>
                  <a:lnTo>
                    <a:pt x="89" y="68"/>
                  </a:lnTo>
                  <a:lnTo>
                    <a:pt x="84" y="84"/>
                  </a:lnTo>
                  <a:lnTo>
                    <a:pt x="78" y="101"/>
                  </a:lnTo>
                  <a:lnTo>
                    <a:pt x="72" y="118"/>
                  </a:lnTo>
                  <a:lnTo>
                    <a:pt x="67" y="137"/>
                  </a:lnTo>
                  <a:lnTo>
                    <a:pt x="63" y="156"/>
                  </a:lnTo>
                  <a:lnTo>
                    <a:pt x="60" y="175"/>
                  </a:lnTo>
                  <a:lnTo>
                    <a:pt x="58" y="194"/>
                  </a:lnTo>
                  <a:lnTo>
                    <a:pt x="56" y="213"/>
                  </a:lnTo>
                  <a:lnTo>
                    <a:pt x="114" y="213"/>
                  </a:lnTo>
                  <a:lnTo>
                    <a:pt x="114" y="263"/>
                  </a:lnTo>
                  <a:lnTo>
                    <a:pt x="54" y="263"/>
                  </a:lnTo>
                  <a:lnTo>
                    <a:pt x="54" y="279"/>
                  </a:lnTo>
                  <a:lnTo>
                    <a:pt x="55" y="291"/>
                  </a:lnTo>
                  <a:lnTo>
                    <a:pt x="56" y="304"/>
                  </a:lnTo>
                  <a:lnTo>
                    <a:pt x="59" y="321"/>
                  </a:lnTo>
                  <a:lnTo>
                    <a:pt x="63" y="339"/>
                  </a:lnTo>
                  <a:lnTo>
                    <a:pt x="67" y="359"/>
                  </a:lnTo>
                  <a:lnTo>
                    <a:pt x="74" y="382"/>
                  </a:lnTo>
                  <a:lnTo>
                    <a:pt x="82" y="405"/>
                  </a:lnTo>
                  <a:lnTo>
                    <a:pt x="93" y="430"/>
                  </a:lnTo>
                  <a:lnTo>
                    <a:pt x="105" y="456"/>
                  </a:lnTo>
                  <a:lnTo>
                    <a:pt x="121" y="482"/>
                  </a:lnTo>
                  <a:lnTo>
                    <a:pt x="63" y="482"/>
                  </a:lnTo>
                  <a:lnTo>
                    <a:pt x="62" y="481"/>
                  </a:lnTo>
                  <a:lnTo>
                    <a:pt x="57" y="473"/>
                  </a:lnTo>
                  <a:lnTo>
                    <a:pt x="53" y="466"/>
                  </a:lnTo>
                  <a:lnTo>
                    <a:pt x="48" y="458"/>
                  </a:lnTo>
                  <a:lnTo>
                    <a:pt x="43" y="447"/>
                  </a:lnTo>
                  <a:lnTo>
                    <a:pt x="37" y="435"/>
                  </a:lnTo>
                  <a:lnTo>
                    <a:pt x="31" y="421"/>
                  </a:lnTo>
                  <a:lnTo>
                    <a:pt x="26" y="404"/>
                  </a:lnTo>
                  <a:lnTo>
                    <a:pt x="20" y="387"/>
                  </a:lnTo>
                  <a:lnTo>
                    <a:pt x="15" y="368"/>
                  </a:lnTo>
                  <a:lnTo>
                    <a:pt x="10" y="348"/>
                  </a:lnTo>
                  <a:lnTo>
                    <a:pt x="6" y="326"/>
                  </a:lnTo>
                  <a:lnTo>
                    <a:pt x="3" y="303"/>
                  </a:lnTo>
                  <a:lnTo>
                    <a:pt x="1" y="279"/>
                  </a:lnTo>
                  <a:lnTo>
                    <a:pt x="0" y="252"/>
                  </a:lnTo>
                  <a:lnTo>
                    <a:pt x="1" y="224"/>
                  </a:lnTo>
                  <a:lnTo>
                    <a:pt x="4" y="196"/>
                  </a:lnTo>
                  <a:lnTo>
                    <a:pt x="8" y="166"/>
                  </a:lnTo>
                  <a:lnTo>
                    <a:pt x="14" y="134"/>
                  </a:lnTo>
                  <a:lnTo>
                    <a:pt x="23" y="103"/>
                  </a:lnTo>
                  <a:lnTo>
                    <a:pt x="33" y="70"/>
                  </a:lnTo>
                  <a:lnTo>
                    <a:pt x="47" y="35"/>
                  </a:lnTo>
                  <a:lnTo>
                    <a:pt x="63" y="0"/>
                  </a:lnTo>
                  <a:close/>
                </a:path>
              </a:pathLst>
            </a:custGeom>
            <a:solidFill>
              <a:srgbClr val="000000"/>
            </a:solidFill>
            <a:ln w="9525">
              <a:noFill/>
              <a:round/>
              <a:headEnd/>
              <a:tailEnd/>
            </a:ln>
          </p:spPr>
          <p:txBody>
            <a:bodyPr/>
            <a:lstStyle/>
            <a:p>
              <a:endParaRPr lang="en-US"/>
            </a:p>
          </p:txBody>
        </p:sp>
        <p:sp>
          <p:nvSpPr>
            <p:cNvPr id="13324" name="Freeform 12"/>
            <p:cNvSpPr>
              <a:spLocks noChangeAspect="1"/>
            </p:cNvSpPr>
            <p:nvPr userDrawn="1"/>
          </p:nvSpPr>
          <p:spPr bwMode="auto">
            <a:xfrm>
              <a:off x="4157" y="1445"/>
              <a:ext cx="120" cy="482"/>
            </a:xfrm>
            <a:custGeom>
              <a:avLst/>
              <a:gdLst/>
              <a:ahLst/>
              <a:cxnLst>
                <a:cxn ang="0">
                  <a:pos x="62" y="0"/>
                </a:cxn>
                <a:cxn ang="0">
                  <a:pos x="120" y="0"/>
                </a:cxn>
                <a:cxn ang="0">
                  <a:pos x="119" y="2"/>
                </a:cxn>
                <a:cxn ang="0">
                  <a:pos x="117" y="4"/>
                </a:cxn>
                <a:cxn ang="0">
                  <a:pos x="114" y="11"/>
                </a:cxn>
                <a:cxn ang="0">
                  <a:pos x="110" y="18"/>
                </a:cxn>
                <a:cxn ang="0">
                  <a:pos x="106" y="29"/>
                </a:cxn>
                <a:cxn ang="0">
                  <a:pos x="100" y="41"/>
                </a:cxn>
                <a:cxn ang="0">
                  <a:pos x="94" y="54"/>
                </a:cxn>
                <a:cxn ang="0">
                  <a:pos x="89" y="68"/>
                </a:cxn>
                <a:cxn ang="0">
                  <a:pos x="82" y="84"/>
                </a:cxn>
                <a:cxn ang="0">
                  <a:pos x="71" y="118"/>
                </a:cxn>
                <a:cxn ang="0">
                  <a:pos x="62" y="156"/>
                </a:cxn>
                <a:cxn ang="0">
                  <a:pos x="59" y="175"/>
                </a:cxn>
                <a:cxn ang="0">
                  <a:pos x="56" y="194"/>
                </a:cxn>
                <a:cxn ang="0">
                  <a:pos x="55" y="213"/>
                </a:cxn>
                <a:cxn ang="0">
                  <a:pos x="113" y="213"/>
                </a:cxn>
                <a:cxn ang="0">
                  <a:pos x="113" y="263"/>
                </a:cxn>
                <a:cxn ang="0">
                  <a:pos x="55" y="263"/>
                </a:cxn>
                <a:cxn ang="0">
                  <a:pos x="55" y="482"/>
                </a:cxn>
                <a:cxn ang="0">
                  <a:pos x="0" y="482"/>
                </a:cxn>
                <a:cxn ang="0">
                  <a:pos x="0" y="241"/>
                </a:cxn>
                <a:cxn ang="0">
                  <a:pos x="1" y="215"/>
                </a:cxn>
                <a:cxn ang="0">
                  <a:pos x="4" y="188"/>
                </a:cxn>
                <a:cxn ang="0">
                  <a:pos x="8" y="159"/>
                </a:cxn>
                <a:cxn ang="0">
                  <a:pos x="15" y="129"/>
                </a:cxn>
                <a:cxn ang="0">
                  <a:pos x="23" y="98"/>
                </a:cxn>
                <a:cxn ang="0">
                  <a:pos x="34" y="66"/>
                </a:cxn>
                <a:cxn ang="0">
                  <a:pos x="46" y="34"/>
                </a:cxn>
                <a:cxn ang="0">
                  <a:pos x="62" y="0"/>
                </a:cxn>
              </a:cxnLst>
              <a:rect l="0" t="0" r="r" b="b"/>
              <a:pathLst>
                <a:path w="120" h="482">
                  <a:moveTo>
                    <a:pt x="62" y="0"/>
                  </a:moveTo>
                  <a:lnTo>
                    <a:pt x="120" y="0"/>
                  </a:lnTo>
                  <a:lnTo>
                    <a:pt x="119" y="2"/>
                  </a:lnTo>
                  <a:lnTo>
                    <a:pt x="117" y="4"/>
                  </a:lnTo>
                  <a:lnTo>
                    <a:pt x="114" y="11"/>
                  </a:lnTo>
                  <a:lnTo>
                    <a:pt x="110" y="18"/>
                  </a:lnTo>
                  <a:lnTo>
                    <a:pt x="106" y="29"/>
                  </a:lnTo>
                  <a:lnTo>
                    <a:pt x="100" y="41"/>
                  </a:lnTo>
                  <a:lnTo>
                    <a:pt x="94" y="54"/>
                  </a:lnTo>
                  <a:lnTo>
                    <a:pt x="89" y="68"/>
                  </a:lnTo>
                  <a:lnTo>
                    <a:pt x="82" y="84"/>
                  </a:lnTo>
                  <a:lnTo>
                    <a:pt x="71" y="118"/>
                  </a:lnTo>
                  <a:lnTo>
                    <a:pt x="62" y="156"/>
                  </a:lnTo>
                  <a:lnTo>
                    <a:pt x="59" y="175"/>
                  </a:lnTo>
                  <a:lnTo>
                    <a:pt x="56" y="194"/>
                  </a:lnTo>
                  <a:lnTo>
                    <a:pt x="55" y="213"/>
                  </a:lnTo>
                  <a:lnTo>
                    <a:pt x="113" y="213"/>
                  </a:lnTo>
                  <a:lnTo>
                    <a:pt x="113" y="263"/>
                  </a:lnTo>
                  <a:lnTo>
                    <a:pt x="55" y="263"/>
                  </a:lnTo>
                  <a:lnTo>
                    <a:pt x="55" y="482"/>
                  </a:lnTo>
                  <a:lnTo>
                    <a:pt x="0" y="482"/>
                  </a:lnTo>
                  <a:lnTo>
                    <a:pt x="0" y="241"/>
                  </a:lnTo>
                  <a:lnTo>
                    <a:pt x="1" y="215"/>
                  </a:lnTo>
                  <a:lnTo>
                    <a:pt x="4" y="188"/>
                  </a:lnTo>
                  <a:lnTo>
                    <a:pt x="8" y="159"/>
                  </a:lnTo>
                  <a:lnTo>
                    <a:pt x="15" y="129"/>
                  </a:lnTo>
                  <a:lnTo>
                    <a:pt x="23" y="98"/>
                  </a:lnTo>
                  <a:lnTo>
                    <a:pt x="34" y="66"/>
                  </a:lnTo>
                  <a:lnTo>
                    <a:pt x="46" y="34"/>
                  </a:lnTo>
                  <a:lnTo>
                    <a:pt x="62" y="0"/>
                  </a:lnTo>
                  <a:close/>
                </a:path>
              </a:pathLst>
            </a:custGeom>
            <a:solidFill>
              <a:srgbClr val="000000"/>
            </a:solidFill>
            <a:ln w="9525">
              <a:noFill/>
              <a:round/>
              <a:headEnd/>
              <a:tailEnd/>
            </a:ln>
          </p:spPr>
          <p:txBody>
            <a:bodyPr/>
            <a:lstStyle/>
            <a:p>
              <a:endParaRPr lang="en-US"/>
            </a:p>
          </p:txBody>
        </p:sp>
        <p:sp>
          <p:nvSpPr>
            <p:cNvPr id="13325" name="Freeform 13"/>
            <p:cNvSpPr>
              <a:spLocks noChangeAspect="1"/>
            </p:cNvSpPr>
            <p:nvPr userDrawn="1"/>
          </p:nvSpPr>
          <p:spPr bwMode="auto">
            <a:xfrm>
              <a:off x="4300" y="1445"/>
              <a:ext cx="121" cy="482"/>
            </a:xfrm>
            <a:custGeom>
              <a:avLst/>
              <a:gdLst/>
              <a:ahLst/>
              <a:cxnLst>
                <a:cxn ang="0">
                  <a:pos x="0" y="0"/>
                </a:cxn>
                <a:cxn ang="0">
                  <a:pos x="53" y="0"/>
                </a:cxn>
                <a:cxn ang="0">
                  <a:pos x="53" y="263"/>
                </a:cxn>
                <a:cxn ang="0">
                  <a:pos x="53" y="279"/>
                </a:cxn>
                <a:cxn ang="0">
                  <a:pos x="54" y="291"/>
                </a:cxn>
                <a:cxn ang="0">
                  <a:pos x="57" y="304"/>
                </a:cxn>
                <a:cxn ang="0">
                  <a:pos x="58" y="321"/>
                </a:cxn>
                <a:cxn ang="0">
                  <a:pos x="63" y="339"/>
                </a:cxn>
                <a:cxn ang="0">
                  <a:pos x="66" y="359"/>
                </a:cxn>
                <a:cxn ang="0">
                  <a:pos x="74" y="382"/>
                </a:cxn>
                <a:cxn ang="0">
                  <a:pos x="82" y="405"/>
                </a:cxn>
                <a:cxn ang="0">
                  <a:pos x="93" y="430"/>
                </a:cxn>
                <a:cxn ang="0">
                  <a:pos x="105" y="456"/>
                </a:cxn>
                <a:cxn ang="0">
                  <a:pos x="121" y="482"/>
                </a:cxn>
                <a:cxn ang="0">
                  <a:pos x="63" y="482"/>
                </a:cxn>
                <a:cxn ang="0">
                  <a:pos x="62" y="481"/>
                </a:cxn>
                <a:cxn ang="0">
                  <a:pos x="59" y="478"/>
                </a:cxn>
                <a:cxn ang="0">
                  <a:pos x="57" y="473"/>
                </a:cxn>
                <a:cxn ang="0">
                  <a:pos x="52" y="465"/>
                </a:cxn>
                <a:cxn ang="0">
                  <a:pos x="47" y="456"/>
                </a:cxn>
                <a:cxn ang="0">
                  <a:pos x="41" y="445"/>
                </a:cxn>
                <a:cxn ang="0">
                  <a:pos x="36" y="433"/>
                </a:cxn>
                <a:cxn ang="0">
                  <a:pos x="29" y="418"/>
                </a:cxn>
                <a:cxn ang="0">
                  <a:pos x="23" y="401"/>
                </a:cxn>
                <a:cxn ang="0">
                  <a:pos x="18" y="383"/>
                </a:cxn>
                <a:cxn ang="0">
                  <a:pos x="12" y="363"/>
                </a:cxn>
                <a:cxn ang="0">
                  <a:pos x="8" y="342"/>
                </a:cxn>
                <a:cxn ang="0">
                  <a:pos x="4" y="319"/>
                </a:cxn>
                <a:cxn ang="0">
                  <a:pos x="1" y="294"/>
                </a:cxn>
                <a:cxn ang="0">
                  <a:pos x="0" y="268"/>
                </a:cxn>
                <a:cxn ang="0">
                  <a:pos x="0" y="0"/>
                </a:cxn>
              </a:cxnLst>
              <a:rect l="0" t="0" r="r" b="b"/>
              <a:pathLst>
                <a:path w="121" h="482">
                  <a:moveTo>
                    <a:pt x="0" y="0"/>
                  </a:moveTo>
                  <a:lnTo>
                    <a:pt x="53" y="0"/>
                  </a:lnTo>
                  <a:lnTo>
                    <a:pt x="53" y="263"/>
                  </a:lnTo>
                  <a:lnTo>
                    <a:pt x="53" y="279"/>
                  </a:lnTo>
                  <a:lnTo>
                    <a:pt x="54" y="291"/>
                  </a:lnTo>
                  <a:lnTo>
                    <a:pt x="57" y="304"/>
                  </a:lnTo>
                  <a:lnTo>
                    <a:pt x="58" y="321"/>
                  </a:lnTo>
                  <a:lnTo>
                    <a:pt x="63" y="339"/>
                  </a:lnTo>
                  <a:lnTo>
                    <a:pt x="66" y="359"/>
                  </a:lnTo>
                  <a:lnTo>
                    <a:pt x="74" y="382"/>
                  </a:lnTo>
                  <a:lnTo>
                    <a:pt x="82" y="405"/>
                  </a:lnTo>
                  <a:lnTo>
                    <a:pt x="93" y="430"/>
                  </a:lnTo>
                  <a:lnTo>
                    <a:pt x="105" y="456"/>
                  </a:lnTo>
                  <a:lnTo>
                    <a:pt x="121" y="482"/>
                  </a:lnTo>
                  <a:lnTo>
                    <a:pt x="63" y="482"/>
                  </a:lnTo>
                  <a:lnTo>
                    <a:pt x="62" y="481"/>
                  </a:lnTo>
                  <a:lnTo>
                    <a:pt x="59" y="478"/>
                  </a:lnTo>
                  <a:lnTo>
                    <a:pt x="57" y="473"/>
                  </a:lnTo>
                  <a:lnTo>
                    <a:pt x="52" y="465"/>
                  </a:lnTo>
                  <a:lnTo>
                    <a:pt x="47" y="456"/>
                  </a:lnTo>
                  <a:lnTo>
                    <a:pt x="41" y="445"/>
                  </a:lnTo>
                  <a:lnTo>
                    <a:pt x="36" y="433"/>
                  </a:lnTo>
                  <a:lnTo>
                    <a:pt x="29" y="418"/>
                  </a:lnTo>
                  <a:lnTo>
                    <a:pt x="23" y="401"/>
                  </a:lnTo>
                  <a:lnTo>
                    <a:pt x="18" y="383"/>
                  </a:lnTo>
                  <a:lnTo>
                    <a:pt x="12" y="363"/>
                  </a:lnTo>
                  <a:lnTo>
                    <a:pt x="8" y="342"/>
                  </a:lnTo>
                  <a:lnTo>
                    <a:pt x="4" y="319"/>
                  </a:lnTo>
                  <a:lnTo>
                    <a:pt x="1" y="294"/>
                  </a:lnTo>
                  <a:lnTo>
                    <a:pt x="0" y="268"/>
                  </a:lnTo>
                  <a:lnTo>
                    <a:pt x="0" y="0"/>
                  </a:lnTo>
                  <a:close/>
                </a:path>
              </a:pathLst>
            </a:custGeom>
            <a:solidFill>
              <a:srgbClr val="000000"/>
            </a:solidFill>
            <a:ln w="9525">
              <a:noFill/>
              <a:round/>
              <a:headEnd/>
              <a:tailEnd/>
            </a:ln>
          </p:spPr>
          <p:txBody>
            <a:bodyPr/>
            <a:lstStyle/>
            <a:p>
              <a:endParaRPr lang="en-US"/>
            </a:p>
          </p:txBody>
        </p:sp>
        <p:sp>
          <p:nvSpPr>
            <p:cNvPr id="13326" name="Rectangle 14"/>
            <p:cNvSpPr>
              <a:spLocks noChangeAspect="1" noChangeArrowheads="1"/>
            </p:cNvSpPr>
            <p:nvPr userDrawn="1"/>
          </p:nvSpPr>
          <p:spPr bwMode="auto">
            <a:xfrm>
              <a:off x="3962" y="1445"/>
              <a:ext cx="56" cy="482"/>
            </a:xfrm>
            <a:prstGeom prst="rect">
              <a:avLst/>
            </a:prstGeom>
            <a:solidFill>
              <a:srgbClr val="000000"/>
            </a:solidFill>
            <a:ln w="9525">
              <a:noFill/>
              <a:miter lim="800000"/>
              <a:headEnd/>
              <a:tailEnd/>
            </a:ln>
          </p:spPr>
          <p:txBody>
            <a:bodyPr/>
            <a:lstStyle/>
            <a:p>
              <a:endParaRPr lang="en-US"/>
            </a:p>
          </p:txBody>
        </p:sp>
        <p:sp>
          <p:nvSpPr>
            <p:cNvPr id="13327" name="Freeform 15"/>
            <p:cNvSpPr>
              <a:spLocks noChangeAspect="1"/>
            </p:cNvSpPr>
            <p:nvPr userDrawn="1"/>
          </p:nvSpPr>
          <p:spPr bwMode="auto">
            <a:xfrm>
              <a:off x="4038" y="1445"/>
              <a:ext cx="95" cy="241"/>
            </a:xfrm>
            <a:custGeom>
              <a:avLst/>
              <a:gdLst/>
              <a:ahLst/>
              <a:cxnLst>
                <a:cxn ang="0">
                  <a:pos x="0" y="0"/>
                </a:cxn>
                <a:cxn ang="0">
                  <a:pos x="57" y="0"/>
                </a:cxn>
                <a:cxn ang="0">
                  <a:pos x="70" y="23"/>
                </a:cxn>
                <a:cxn ang="0">
                  <a:pos x="81" y="45"/>
                </a:cxn>
                <a:cxn ang="0">
                  <a:pos x="88" y="66"/>
                </a:cxn>
                <a:cxn ang="0">
                  <a:pos x="93" y="87"/>
                </a:cxn>
                <a:cxn ang="0">
                  <a:pos x="94" y="106"/>
                </a:cxn>
                <a:cxn ang="0">
                  <a:pos x="95" y="125"/>
                </a:cxn>
                <a:cxn ang="0">
                  <a:pos x="94" y="143"/>
                </a:cxn>
                <a:cxn ang="0">
                  <a:pos x="92" y="161"/>
                </a:cxn>
                <a:cxn ang="0">
                  <a:pos x="87" y="177"/>
                </a:cxn>
                <a:cxn ang="0">
                  <a:pos x="82" y="191"/>
                </a:cxn>
                <a:cxn ang="0">
                  <a:pos x="77" y="204"/>
                </a:cxn>
                <a:cxn ang="0">
                  <a:pos x="73" y="214"/>
                </a:cxn>
                <a:cxn ang="0">
                  <a:pos x="68" y="224"/>
                </a:cxn>
                <a:cxn ang="0">
                  <a:pos x="63" y="232"/>
                </a:cxn>
                <a:cxn ang="0">
                  <a:pos x="61" y="237"/>
                </a:cxn>
                <a:cxn ang="0">
                  <a:pos x="58" y="240"/>
                </a:cxn>
                <a:cxn ang="0">
                  <a:pos x="57" y="241"/>
                </a:cxn>
                <a:cxn ang="0">
                  <a:pos x="0" y="241"/>
                </a:cxn>
                <a:cxn ang="0">
                  <a:pos x="13" y="221"/>
                </a:cxn>
                <a:cxn ang="0">
                  <a:pos x="23" y="202"/>
                </a:cxn>
                <a:cxn ang="0">
                  <a:pos x="31" y="182"/>
                </a:cxn>
                <a:cxn ang="0">
                  <a:pos x="36" y="163"/>
                </a:cxn>
                <a:cxn ang="0">
                  <a:pos x="39" y="143"/>
                </a:cxn>
                <a:cxn ang="0">
                  <a:pos x="40" y="124"/>
                </a:cxn>
                <a:cxn ang="0">
                  <a:pos x="39" y="107"/>
                </a:cxn>
                <a:cxn ang="0">
                  <a:pos x="37" y="91"/>
                </a:cxn>
                <a:cxn ang="0">
                  <a:pos x="34" y="75"/>
                </a:cxn>
                <a:cxn ang="0">
                  <a:pos x="29" y="61"/>
                </a:cxn>
                <a:cxn ang="0">
                  <a:pos x="25" y="48"/>
                </a:cxn>
                <a:cxn ang="0">
                  <a:pos x="20" y="36"/>
                </a:cxn>
                <a:cxn ang="0">
                  <a:pos x="15" y="26"/>
                </a:cxn>
                <a:cxn ang="0">
                  <a:pos x="10" y="17"/>
                </a:cxn>
                <a:cxn ang="0">
                  <a:pos x="6" y="10"/>
                </a:cxn>
                <a:cxn ang="0">
                  <a:pos x="3" y="4"/>
                </a:cxn>
                <a:cxn ang="0">
                  <a:pos x="1" y="2"/>
                </a:cxn>
                <a:cxn ang="0">
                  <a:pos x="0" y="0"/>
                </a:cxn>
              </a:cxnLst>
              <a:rect l="0" t="0" r="r" b="b"/>
              <a:pathLst>
                <a:path w="95" h="241">
                  <a:moveTo>
                    <a:pt x="0" y="0"/>
                  </a:moveTo>
                  <a:lnTo>
                    <a:pt x="57" y="0"/>
                  </a:lnTo>
                  <a:lnTo>
                    <a:pt x="70" y="23"/>
                  </a:lnTo>
                  <a:lnTo>
                    <a:pt x="81" y="45"/>
                  </a:lnTo>
                  <a:lnTo>
                    <a:pt x="88" y="66"/>
                  </a:lnTo>
                  <a:lnTo>
                    <a:pt x="93" y="87"/>
                  </a:lnTo>
                  <a:lnTo>
                    <a:pt x="94" y="106"/>
                  </a:lnTo>
                  <a:lnTo>
                    <a:pt x="95" y="125"/>
                  </a:lnTo>
                  <a:lnTo>
                    <a:pt x="94" y="143"/>
                  </a:lnTo>
                  <a:lnTo>
                    <a:pt x="92" y="161"/>
                  </a:lnTo>
                  <a:lnTo>
                    <a:pt x="87" y="177"/>
                  </a:lnTo>
                  <a:lnTo>
                    <a:pt x="82" y="191"/>
                  </a:lnTo>
                  <a:lnTo>
                    <a:pt x="77" y="204"/>
                  </a:lnTo>
                  <a:lnTo>
                    <a:pt x="73" y="214"/>
                  </a:lnTo>
                  <a:lnTo>
                    <a:pt x="68" y="224"/>
                  </a:lnTo>
                  <a:lnTo>
                    <a:pt x="63" y="232"/>
                  </a:lnTo>
                  <a:lnTo>
                    <a:pt x="61" y="237"/>
                  </a:lnTo>
                  <a:lnTo>
                    <a:pt x="58" y="240"/>
                  </a:lnTo>
                  <a:lnTo>
                    <a:pt x="57" y="241"/>
                  </a:lnTo>
                  <a:lnTo>
                    <a:pt x="0" y="241"/>
                  </a:lnTo>
                  <a:lnTo>
                    <a:pt x="13" y="221"/>
                  </a:lnTo>
                  <a:lnTo>
                    <a:pt x="23" y="202"/>
                  </a:lnTo>
                  <a:lnTo>
                    <a:pt x="31" y="182"/>
                  </a:lnTo>
                  <a:lnTo>
                    <a:pt x="36" y="163"/>
                  </a:lnTo>
                  <a:lnTo>
                    <a:pt x="39" y="143"/>
                  </a:lnTo>
                  <a:lnTo>
                    <a:pt x="40" y="124"/>
                  </a:lnTo>
                  <a:lnTo>
                    <a:pt x="39" y="107"/>
                  </a:lnTo>
                  <a:lnTo>
                    <a:pt x="37" y="91"/>
                  </a:lnTo>
                  <a:lnTo>
                    <a:pt x="34" y="75"/>
                  </a:lnTo>
                  <a:lnTo>
                    <a:pt x="29" y="61"/>
                  </a:lnTo>
                  <a:lnTo>
                    <a:pt x="25" y="48"/>
                  </a:lnTo>
                  <a:lnTo>
                    <a:pt x="20" y="36"/>
                  </a:lnTo>
                  <a:lnTo>
                    <a:pt x="15" y="26"/>
                  </a:lnTo>
                  <a:lnTo>
                    <a:pt x="10" y="17"/>
                  </a:lnTo>
                  <a:lnTo>
                    <a:pt x="6" y="10"/>
                  </a:lnTo>
                  <a:lnTo>
                    <a:pt x="3" y="4"/>
                  </a:lnTo>
                  <a:lnTo>
                    <a:pt x="1" y="2"/>
                  </a:lnTo>
                  <a:lnTo>
                    <a:pt x="0" y="0"/>
                  </a:lnTo>
                  <a:close/>
                </a:path>
              </a:pathLst>
            </a:custGeom>
            <a:solidFill>
              <a:srgbClr val="000000"/>
            </a:solidFill>
            <a:ln w="9525">
              <a:noFill/>
              <a:round/>
              <a:headEnd/>
              <a:tailEnd/>
            </a:ln>
          </p:spPr>
          <p:txBody>
            <a:bodyPr/>
            <a:lstStyle/>
            <a:p>
              <a:endParaRPr lang="en-US"/>
            </a:p>
          </p:txBody>
        </p:sp>
      </p:grpSp>
      <p:pic>
        <p:nvPicPr>
          <p:cNvPr id="13" name="Picture 12" descr="dias_color_proposals_0142_3D_medium.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8104" y="6058082"/>
            <a:ext cx="1468760" cy="5711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4B124F-D3AE-4AEB-B238-04968465F6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5E198-EA6C-4BFE-A482-9201B0249CD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hart Placeholder 2"/>
          <p:cNvSpPr>
            <a:spLocks noGrp="1"/>
          </p:cNvSpPr>
          <p:nvPr>
            <p:ph type="chart" sz="half" idx="1"/>
          </p:nvPr>
        </p:nvSpPr>
        <p:spPr>
          <a:xfrm>
            <a:off x="457200" y="1219200"/>
            <a:ext cx="4038600" cy="4906963"/>
          </a:xfrm>
        </p:spPr>
        <p:txBody>
          <a:bodyPr/>
          <a:lstStyle/>
          <a:p>
            <a:r>
              <a:rPr lang="en-US"/>
              <a:t>Click icon to add chart</a:t>
            </a:r>
          </a:p>
        </p:txBody>
      </p:sp>
      <p:sp>
        <p:nvSpPr>
          <p:cNvPr id="4" name="Text Placeholder 3"/>
          <p:cNvSpPr>
            <a:spLocks noGrp="1"/>
          </p:cNvSpPr>
          <p:nvPr>
            <p:ph type="body" sz="half" idx="2"/>
          </p:nvPr>
        </p:nvSpPr>
        <p:spPr>
          <a:xfrm>
            <a:off x="4648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438400" cy="476250"/>
          </a:xfrm>
        </p:spPr>
        <p:txBody>
          <a:bodyPr/>
          <a:lstStyle>
            <a:lvl1pPr>
              <a:defRPr/>
            </a:lvl1pPr>
          </a:lstStyle>
          <a:p>
            <a:fld id="{1C2F872F-421D-4B65-AAA3-129D049C92A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438400" cy="476250"/>
          </a:xfrm>
        </p:spPr>
        <p:txBody>
          <a:bodyPr/>
          <a:lstStyle>
            <a:lvl1pPr>
              <a:defRPr/>
            </a:lvl1pPr>
          </a:lstStyle>
          <a:p>
            <a:fld id="{3B99274B-176E-435C-8857-84979719B9C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hart Placeholder 2"/>
          <p:cNvSpPr>
            <a:spLocks noGrp="1"/>
          </p:cNvSpPr>
          <p:nvPr>
            <p:ph type="chart" idx="1"/>
          </p:nvPr>
        </p:nvSpPr>
        <p:spPr>
          <a:xfrm>
            <a:off x="457200" y="1219200"/>
            <a:ext cx="8229600" cy="4906963"/>
          </a:xfrm>
        </p:spPr>
        <p:txBody>
          <a:bodyPr/>
          <a:lstStyle/>
          <a:p>
            <a:r>
              <a:rPr lang="en-US"/>
              <a:t>Click icon to add chart</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438400" cy="476250"/>
          </a:xfrm>
        </p:spPr>
        <p:txBody>
          <a:bodyPr/>
          <a:lstStyle>
            <a:lvl1pPr>
              <a:defRPr/>
            </a:lvl1pPr>
          </a:lstStyle>
          <a:p>
            <a:fld id="{E783343F-3840-485D-A731-06527D2D3B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B54189-C436-47D0-AC37-8484B13A8E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F5F9E2-ACF0-4066-8FCC-6FF3D74F209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462274-4D91-4102-8B2B-567009310D1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78409BE-044C-40FD-B391-8DFF2F79F7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E970BD-9972-4D08-B83E-9264E792A2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43FC239-7393-457C-9CC3-689C6419CA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C460BC-0006-4CBA-B4E4-B3FFD2C25EC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874E61-B26F-43A7-8A14-05F02F28A8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219200"/>
            <a:ext cx="8229600" cy="4906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50000"/>
                  </a:schemeClr>
                </a:solidFill>
              </a:defRPr>
            </a:lvl1pPr>
          </a:lstStyle>
          <a:p>
            <a:fld id="{E150ECFD-5807-44D9-AF3B-3260B807F6AB}" type="slidenum">
              <a:rPr lang="en-US" smtClean="0"/>
              <a:pPr/>
              <a:t>‹#›</a:t>
            </a:fld>
            <a:endParaRPr lang="en-US" dirty="0"/>
          </a:p>
        </p:txBody>
      </p:sp>
      <p:grpSp>
        <p:nvGrpSpPr>
          <p:cNvPr id="1232" name="Group 208"/>
          <p:cNvGrpSpPr>
            <a:grpSpLocks noChangeAspect="1"/>
          </p:cNvGrpSpPr>
          <p:nvPr/>
        </p:nvGrpSpPr>
        <p:grpSpPr bwMode="auto">
          <a:xfrm>
            <a:off x="8093075" y="0"/>
            <a:ext cx="1050925" cy="301625"/>
            <a:chOff x="3269" y="1445"/>
            <a:chExt cx="1680" cy="482"/>
          </a:xfrm>
        </p:grpSpPr>
        <p:sp>
          <p:nvSpPr>
            <p:cNvPr id="1224" name="Rectangle 200"/>
            <p:cNvSpPr>
              <a:spLocks noChangeAspect="1" noChangeArrowheads="1"/>
            </p:cNvSpPr>
            <p:nvPr userDrawn="1"/>
          </p:nvSpPr>
          <p:spPr bwMode="auto">
            <a:xfrm>
              <a:off x="3269" y="1445"/>
              <a:ext cx="1680" cy="480"/>
            </a:xfrm>
            <a:prstGeom prst="rect">
              <a:avLst/>
            </a:prstGeom>
            <a:solidFill>
              <a:srgbClr val="FFFFFF"/>
            </a:solidFill>
            <a:ln w="9525">
              <a:noFill/>
              <a:miter lim="800000"/>
              <a:headEnd/>
              <a:tailEnd/>
            </a:ln>
          </p:spPr>
          <p:txBody>
            <a:bodyPr/>
            <a:lstStyle/>
            <a:p>
              <a:endParaRPr lang="en-US"/>
            </a:p>
          </p:txBody>
        </p:sp>
        <p:sp>
          <p:nvSpPr>
            <p:cNvPr id="1225" name="Freeform 201"/>
            <p:cNvSpPr>
              <a:spLocks noChangeAspect="1"/>
            </p:cNvSpPr>
            <p:nvPr userDrawn="1"/>
          </p:nvSpPr>
          <p:spPr bwMode="auto">
            <a:xfrm>
              <a:off x="3269" y="1445"/>
              <a:ext cx="545" cy="480"/>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226" name="Freeform 202"/>
            <p:cNvSpPr>
              <a:spLocks noChangeAspect="1"/>
            </p:cNvSpPr>
            <p:nvPr userDrawn="1"/>
          </p:nvSpPr>
          <p:spPr bwMode="auto">
            <a:xfrm>
              <a:off x="4397" y="1445"/>
              <a:ext cx="552" cy="480"/>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sp>
          <p:nvSpPr>
            <p:cNvPr id="1227" name="Freeform 203"/>
            <p:cNvSpPr>
              <a:spLocks noChangeAspect="1"/>
            </p:cNvSpPr>
            <p:nvPr userDrawn="1"/>
          </p:nvSpPr>
          <p:spPr bwMode="auto">
            <a:xfrm>
              <a:off x="3797" y="1445"/>
              <a:ext cx="121" cy="482"/>
            </a:xfrm>
            <a:custGeom>
              <a:avLst/>
              <a:gdLst/>
              <a:ahLst/>
              <a:cxnLst>
                <a:cxn ang="0">
                  <a:pos x="63" y="0"/>
                </a:cxn>
                <a:cxn ang="0">
                  <a:pos x="121" y="0"/>
                </a:cxn>
                <a:cxn ang="0">
                  <a:pos x="120" y="2"/>
                </a:cxn>
                <a:cxn ang="0">
                  <a:pos x="118" y="4"/>
                </a:cxn>
                <a:cxn ang="0">
                  <a:pos x="115" y="11"/>
                </a:cxn>
                <a:cxn ang="0">
                  <a:pos x="111" y="18"/>
                </a:cxn>
                <a:cxn ang="0">
                  <a:pos x="106" y="29"/>
                </a:cxn>
                <a:cxn ang="0">
                  <a:pos x="101" y="41"/>
                </a:cxn>
                <a:cxn ang="0">
                  <a:pos x="95" y="54"/>
                </a:cxn>
                <a:cxn ang="0">
                  <a:pos x="89" y="68"/>
                </a:cxn>
                <a:cxn ang="0">
                  <a:pos x="84" y="84"/>
                </a:cxn>
                <a:cxn ang="0">
                  <a:pos x="78" y="101"/>
                </a:cxn>
                <a:cxn ang="0">
                  <a:pos x="72" y="118"/>
                </a:cxn>
                <a:cxn ang="0">
                  <a:pos x="67" y="137"/>
                </a:cxn>
                <a:cxn ang="0">
                  <a:pos x="63" y="156"/>
                </a:cxn>
                <a:cxn ang="0">
                  <a:pos x="60" y="175"/>
                </a:cxn>
                <a:cxn ang="0">
                  <a:pos x="58" y="194"/>
                </a:cxn>
                <a:cxn ang="0">
                  <a:pos x="56" y="213"/>
                </a:cxn>
                <a:cxn ang="0">
                  <a:pos x="114" y="213"/>
                </a:cxn>
                <a:cxn ang="0">
                  <a:pos x="114" y="263"/>
                </a:cxn>
                <a:cxn ang="0">
                  <a:pos x="54" y="263"/>
                </a:cxn>
                <a:cxn ang="0">
                  <a:pos x="54" y="279"/>
                </a:cxn>
                <a:cxn ang="0">
                  <a:pos x="55" y="291"/>
                </a:cxn>
                <a:cxn ang="0">
                  <a:pos x="56" y="304"/>
                </a:cxn>
                <a:cxn ang="0">
                  <a:pos x="59" y="321"/>
                </a:cxn>
                <a:cxn ang="0">
                  <a:pos x="63" y="339"/>
                </a:cxn>
                <a:cxn ang="0">
                  <a:pos x="67" y="359"/>
                </a:cxn>
                <a:cxn ang="0">
                  <a:pos x="74" y="382"/>
                </a:cxn>
                <a:cxn ang="0">
                  <a:pos x="82" y="405"/>
                </a:cxn>
                <a:cxn ang="0">
                  <a:pos x="93" y="430"/>
                </a:cxn>
                <a:cxn ang="0">
                  <a:pos x="105" y="456"/>
                </a:cxn>
                <a:cxn ang="0">
                  <a:pos x="121" y="482"/>
                </a:cxn>
                <a:cxn ang="0">
                  <a:pos x="63" y="482"/>
                </a:cxn>
                <a:cxn ang="0">
                  <a:pos x="62" y="481"/>
                </a:cxn>
                <a:cxn ang="0">
                  <a:pos x="57" y="473"/>
                </a:cxn>
                <a:cxn ang="0">
                  <a:pos x="53" y="466"/>
                </a:cxn>
                <a:cxn ang="0">
                  <a:pos x="48" y="458"/>
                </a:cxn>
                <a:cxn ang="0">
                  <a:pos x="43" y="447"/>
                </a:cxn>
                <a:cxn ang="0">
                  <a:pos x="37" y="435"/>
                </a:cxn>
                <a:cxn ang="0">
                  <a:pos x="31" y="421"/>
                </a:cxn>
                <a:cxn ang="0">
                  <a:pos x="26" y="404"/>
                </a:cxn>
                <a:cxn ang="0">
                  <a:pos x="20" y="387"/>
                </a:cxn>
                <a:cxn ang="0">
                  <a:pos x="15" y="368"/>
                </a:cxn>
                <a:cxn ang="0">
                  <a:pos x="10" y="348"/>
                </a:cxn>
                <a:cxn ang="0">
                  <a:pos x="6" y="326"/>
                </a:cxn>
                <a:cxn ang="0">
                  <a:pos x="3" y="303"/>
                </a:cxn>
                <a:cxn ang="0">
                  <a:pos x="1" y="279"/>
                </a:cxn>
                <a:cxn ang="0">
                  <a:pos x="0" y="252"/>
                </a:cxn>
                <a:cxn ang="0">
                  <a:pos x="1" y="224"/>
                </a:cxn>
                <a:cxn ang="0">
                  <a:pos x="4" y="196"/>
                </a:cxn>
                <a:cxn ang="0">
                  <a:pos x="8" y="166"/>
                </a:cxn>
                <a:cxn ang="0">
                  <a:pos x="14" y="134"/>
                </a:cxn>
                <a:cxn ang="0">
                  <a:pos x="23" y="103"/>
                </a:cxn>
                <a:cxn ang="0">
                  <a:pos x="33" y="70"/>
                </a:cxn>
                <a:cxn ang="0">
                  <a:pos x="47" y="35"/>
                </a:cxn>
                <a:cxn ang="0">
                  <a:pos x="63" y="0"/>
                </a:cxn>
              </a:cxnLst>
              <a:rect l="0" t="0" r="r" b="b"/>
              <a:pathLst>
                <a:path w="121" h="482">
                  <a:moveTo>
                    <a:pt x="63" y="0"/>
                  </a:moveTo>
                  <a:lnTo>
                    <a:pt x="121" y="0"/>
                  </a:lnTo>
                  <a:lnTo>
                    <a:pt x="120" y="2"/>
                  </a:lnTo>
                  <a:lnTo>
                    <a:pt x="118" y="4"/>
                  </a:lnTo>
                  <a:lnTo>
                    <a:pt x="115" y="11"/>
                  </a:lnTo>
                  <a:lnTo>
                    <a:pt x="111" y="18"/>
                  </a:lnTo>
                  <a:lnTo>
                    <a:pt x="106" y="29"/>
                  </a:lnTo>
                  <a:lnTo>
                    <a:pt x="101" y="41"/>
                  </a:lnTo>
                  <a:lnTo>
                    <a:pt x="95" y="54"/>
                  </a:lnTo>
                  <a:lnTo>
                    <a:pt x="89" y="68"/>
                  </a:lnTo>
                  <a:lnTo>
                    <a:pt x="84" y="84"/>
                  </a:lnTo>
                  <a:lnTo>
                    <a:pt x="78" y="101"/>
                  </a:lnTo>
                  <a:lnTo>
                    <a:pt x="72" y="118"/>
                  </a:lnTo>
                  <a:lnTo>
                    <a:pt x="67" y="137"/>
                  </a:lnTo>
                  <a:lnTo>
                    <a:pt x="63" y="156"/>
                  </a:lnTo>
                  <a:lnTo>
                    <a:pt x="60" y="175"/>
                  </a:lnTo>
                  <a:lnTo>
                    <a:pt x="58" y="194"/>
                  </a:lnTo>
                  <a:lnTo>
                    <a:pt x="56" y="213"/>
                  </a:lnTo>
                  <a:lnTo>
                    <a:pt x="114" y="213"/>
                  </a:lnTo>
                  <a:lnTo>
                    <a:pt x="114" y="263"/>
                  </a:lnTo>
                  <a:lnTo>
                    <a:pt x="54" y="263"/>
                  </a:lnTo>
                  <a:lnTo>
                    <a:pt x="54" y="279"/>
                  </a:lnTo>
                  <a:lnTo>
                    <a:pt x="55" y="291"/>
                  </a:lnTo>
                  <a:lnTo>
                    <a:pt x="56" y="304"/>
                  </a:lnTo>
                  <a:lnTo>
                    <a:pt x="59" y="321"/>
                  </a:lnTo>
                  <a:lnTo>
                    <a:pt x="63" y="339"/>
                  </a:lnTo>
                  <a:lnTo>
                    <a:pt x="67" y="359"/>
                  </a:lnTo>
                  <a:lnTo>
                    <a:pt x="74" y="382"/>
                  </a:lnTo>
                  <a:lnTo>
                    <a:pt x="82" y="405"/>
                  </a:lnTo>
                  <a:lnTo>
                    <a:pt x="93" y="430"/>
                  </a:lnTo>
                  <a:lnTo>
                    <a:pt x="105" y="456"/>
                  </a:lnTo>
                  <a:lnTo>
                    <a:pt x="121" y="482"/>
                  </a:lnTo>
                  <a:lnTo>
                    <a:pt x="63" y="482"/>
                  </a:lnTo>
                  <a:lnTo>
                    <a:pt x="62" y="481"/>
                  </a:lnTo>
                  <a:lnTo>
                    <a:pt x="57" y="473"/>
                  </a:lnTo>
                  <a:lnTo>
                    <a:pt x="53" y="466"/>
                  </a:lnTo>
                  <a:lnTo>
                    <a:pt x="48" y="458"/>
                  </a:lnTo>
                  <a:lnTo>
                    <a:pt x="43" y="447"/>
                  </a:lnTo>
                  <a:lnTo>
                    <a:pt x="37" y="435"/>
                  </a:lnTo>
                  <a:lnTo>
                    <a:pt x="31" y="421"/>
                  </a:lnTo>
                  <a:lnTo>
                    <a:pt x="26" y="404"/>
                  </a:lnTo>
                  <a:lnTo>
                    <a:pt x="20" y="387"/>
                  </a:lnTo>
                  <a:lnTo>
                    <a:pt x="15" y="368"/>
                  </a:lnTo>
                  <a:lnTo>
                    <a:pt x="10" y="348"/>
                  </a:lnTo>
                  <a:lnTo>
                    <a:pt x="6" y="326"/>
                  </a:lnTo>
                  <a:lnTo>
                    <a:pt x="3" y="303"/>
                  </a:lnTo>
                  <a:lnTo>
                    <a:pt x="1" y="279"/>
                  </a:lnTo>
                  <a:lnTo>
                    <a:pt x="0" y="252"/>
                  </a:lnTo>
                  <a:lnTo>
                    <a:pt x="1" y="224"/>
                  </a:lnTo>
                  <a:lnTo>
                    <a:pt x="4" y="196"/>
                  </a:lnTo>
                  <a:lnTo>
                    <a:pt x="8" y="166"/>
                  </a:lnTo>
                  <a:lnTo>
                    <a:pt x="14" y="134"/>
                  </a:lnTo>
                  <a:lnTo>
                    <a:pt x="23" y="103"/>
                  </a:lnTo>
                  <a:lnTo>
                    <a:pt x="33" y="70"/>
                  </a:lnTo>
                  <a:lnTo>
                    <a:pt x="47" y="35"/>
                  </a:lnTo>
                  <a:lnTo>
                    <a:pt x="63" y="0"/>
                  </a:lnTo>
                  <a:close/>
                </a:path>
              </a:pathLst>
            </a:custGeom>
            <a:solidFill>
              <a:srgbClr val="000000"/>
            </a:solidFill>
            <a:ln w="9525">
              <a:noFill/>
              <a:round/>
              <a:headEnd/>
              <a:tailEnd/>
            </a:ln>
          </p:spPr>
          <p:txBody>
            <a:bodyPr/>
            <a:lstStyle/>
            <a:p>
              <a:endParaRPr lang="en-US"/>
            </a:p>
          </p:txBody>
        </p:sp>
        <p:sp>
          <p:nvSpPr>
            <p:cNvPr id="1228" name="Freeform 204"/>
            <p:cNvSpPr>
              <a:spLocks noChangeAspect="1"/>
            </p:cNvSpPr>
            <p:nvPr userDrawn="1"/>
          </p:nvSpPr>
          <p:spPr bwMode="auto">
            <a:xfrm>
              <a:off x="4157" y="1445"/>
              <a:ext cx="120" cy="482"/>
            </a:xfrm>
            <a:custGeom>
              <a:avLst/>
              <a:gdLst/>
              <a:ahLst/>
              <a:cxnLst>
                <a:cxn ang="0">
                  <a:pos x="62" y="0"/>
                </a:cxn>
                <a:cxn ang="0">
                  <a:pos x="120" y="0"/>
                </a:cxn>
                <a:cxn ang="0">
                  <a:pos x="119" y="2"/>
                </a:cxn>
                <a:cxn ang="0">
                  <a:pos x="117" y="4"/>
                </a:cxn>
                <a:cxn ang="0">
                  <a:pos x="114" y="11"/>
                </a:cxn>
                <a:cxn ang="0">
                  <a:pos x="110" y="18"/>
                </a:cxn>
                <a:cxn ang="0">
                  <a:pos x="106" y="29"/>
                </a:cxn>
                <a:cxn ang="0">
                  <a:pos x="100" y="41"/>
                </a:cxn>
                <a:cxn ang="0">
                  <a:pos x="94" y="54"/>
                </a:cxn>
                <a:cxn ang="0">
                  <a:pos x="89" y="68"/>
                </a:cxn>
                <a:cxn ang="0">
                  <a:pos x="82" y="84"/>
                </a:cxn>
                <a:cxn ang="0">
                  <a:pos x="71" y="118"/>
                </a:cxn>
                <a:cxn ang="0">
                  <a:pos x="62" y="156"/>
                </a:cxn>
                <a:cxn ang="0">
                  <a:pos x="59" y="175"/>
                </a:cxn>
                <a:cxn ang="0">
                  <a:pos x="56" y="194"/>
                </a:cxn>
                <a:cxn ang="0">
                  <a:pos x="55" y="213"/>
                </a:cxn>
                <a:cxn ang="0">
                  <a:pos x="113" y="213"/>
                </a:cxn>
                <a:cxn ang="0">
                  <a:pos x="113" y="263"/>
                </a:cxn>
                <a:cxn ang="0">
                  <a:pos x="55" y="263"/>
                </a:cxn>
                <a:cxn ang="0">
                  <a:pos x="55" y="482"/>
                </a:cxn>
                <a:cxn ang="0">
                  <a:pos x="0" y="482"/>
                </a:cxn>
                <a:cxn ang="0">
                  <a:pos x="0" y="241"/>
                </a:cxn>
                <a:cxn ang="0">
                  <a:pos x="1" y="215"/>
                </a:cxn>
                <a:cxn ang="0">
                  <a:pos x="4" y="188"/>
                </a:cxn>
                <a:cxn ang="0">
                  <a:pos x="8" y="159"/>
                </a:cxn>
                <a:cxn ang="0">
                  <a:pos x="15" y="129"/>
                </a:cxn>
                <a:cxn ang="0">
                  <a:pos x="23" y="98"/>
                </a:cxn>
                <a:cxn ang="0">
                  <a:pos x="34" y="66"/>
                </a:cxn>
                <a:cxn ang="0">
                  <a:pos x="46" y="34"/>
                </a:cxn>
                <a:cxn ang="0">
                  <a:pos x="62" y="0"/>
                </a:cxn>
              </a:cxnLst>
              <a:rect l="0" t="0" r="r" b="b"/>
              <a:pathLst>
                <a:path w="120" h="482">
                  <a:moveTo>
                    <a:pt x="62" y="0"/>
                  </a:moveTo>
                  <a:lnTo>
                    <a:pt x="120" y="0"/>
                  </a:lnTo>
                  <a:lnTo>
                    <a:pt x="119" y="2"/>
                  </a:lnTo>
                  <a:lnTo>
                    <a:pt x="117" y="4"/>
                  </a:lnTo>
                  <a:lnTo>
                    <a:pt x="114" y="11"/>
                  </a:lnTo>
                  <a:lnTo>
                    <a:pt x="110" y="18"/>
                  </a:lnTo>
                  <a:lnTo>
                    <a:pt x="106" y="29"/>
                  </a:lnTo>
                  <a:lnTo>
                    <a:pt x="100" y="41"/>
                  </a:lnTo>
                  <a:lnTo>
                    <a:pt x="94" y="54"/>
                  </a:lnTo>
                  <a:lnTo>
                    <a:pt x="89" y="68"/>
                  </a:lnTo>
                  <a:lnTo>
                    <a:pt x="82" y="84"/>
                  </a:lnTo>
                  <a:lnTo>
                    <a:pt x="71" y="118"/>
                  </a:lnTo>
                  <a:lnTo>
                    <a:pt x="62" y="156"/>
                  </a:lnTo>
                  <a:lnTo>
                    <a:pt x="59" y="175"/>
                  </a:lnTo>
                  <a:lnTo>
                    <a:pt x="56" y="194"/>
                  </a:lnTo>
                  <a:lnTo>
                    <a:pt x="55" y="213"/>
                  </a:lnTo>
                  <a:lnTo>
                    <a:pt x="113" y="213"/>
                  </a:lnTo>
                  <a:lnTo>
                    <a:pt x="113" y="263"/>
                  </a:lnTo>
                  <a:lnTo>
                    <a:pt x="55" y="263"/>
                  </a:lnTo>
                  <a:lnTo>
                    <a:pt x="55" y="482"/>
                  </a:lnTo>
                  <a:lnTo>
                    <a:pt x="0" y="482"/>
                  </a:lnTo>
                  <a:lnTo>
                    <a:pt x="0" y="241"/>
                  </a:lnTo>
                  <a:lnTo>
                    <a:pt x="1" y="215"/>
                  </a:lnTo>
                  <a:lnTo>
                    <a:pt x="4" y="188"/>
                  </a:lnTo>
                  <a:lnTo>
                    <a:pt x="8" y="159"/>
                  </a:lnTo>
                  <a:lnTo>
                    <a:pt x="15" y="129"/>
                  </a:lnTo>
                  <a:lnTo>
                    <a:pt x="23" y="98"/>
                  </a:lnTo>
                  <a:lnTo>
                    <a:pt x="34" y="66"/>
                  </a:lnTo>
                  <a:lnTo>
                    <a:pt x="46" y="34"/>
                  </a:lnTo>
                  <a:lnTo>
                    <a:pt x="62" y="0"/>
                  </a:lnTo>
                  <a:close/>
                </a:path>
              </a:pathLst>
            </a:custGeom>
            <a:solidFill>
              <a:srgbClr val="000000"/>
            </a:solidFill>
            <a:ln w="9525">
              <a:noFill/>
              <a:round/>
              <a:headEnd/>
              <a:tailEnd/>
            </a:ln>
          </p:spPr>
          <p:txBody>
            <a:bodyPr/>
            <a:lstStyle/>
            <a:p>
              <a:endParaRPr lang="en-US"/>
            </a:p>
          </p:txBody>
        </p:sp>
        <p:sp>
          <p:nvSpPr>
            <p:cNvPr id="1229" name="Freeform 205"/>
            <p:cNvSpPr>
              <a:spLocks noChangeAspect="1"/>
            </p:cNvSpPr>
            <p:nvPr userDrawn="1"/>
          </p:nvSpPr>
          <p:spPr bwMode="auto">
            <a:xfrm>
              <a:off x="4300" y="1445"/>
              <a:ext cx="121" cy="482"/>
            </a:xfrm>
            <a:custGeom>
              <a:avLst/>
              <a:gdLst/>
              <a:ahLst/>
              <a:cxnLst>
                <a:cxn ang="0">
                  <a:pos x="0" y="0"/>
                </a:cxn>
                <a:cxn ang="0">
                  <a:pos x="53" y="0"/>
                </a:cxn>
                <a:cxn ang="0">
                  <a:pos x="53" y="263"/>
                </a:cxn>
                <a:cxn ang="0">
                  <a:pos x="53" y="279"/>
                </a:cxn>
                <a:cxn ang="0">
                  <a:pos x="54" y="291"/>
                </a:cxn>
                <a:cxn ang="0">
                  <a:pos x="57" y="304"/>
                </a:cxn>
                <a:cxn ang="0">
                  <a:pos x="58" y="321"/>
                </a:cxn>
                <a:cxn ang="0">
                  <a:pos x="63" y="339"/>
                </a:cxn>
                <a:cxn ang="0">
                  <a:pos x="66" y="359"/>
                </a:cxn>
                <a:cxn ang="0">
                  <a:pos x="74" y="382"/>
                </a:cxn>
                <a:cxn ang="0">
                  <a:pos x="82" y="405"/>
                </a:cxn>
                <a:cxn ang="0">
                  <a:pos x="93" y="430"/>
                </a:cxn>
                <a:cxn ang="0">
                  <a:pos x="105" y="456"/>
                </a:cxn>
                <a:cxn ang="0">
                  <a:pos x="121" y="482"/>
                </a:cxn>
                <a:cxn ang="0">
                  <a:pos x="63" y="482"/>
                </a:cxn>
                <a:cxn ang="0">
                  <a:pos x="62" y="481"/>
                </a:cxn>
                <a:cxn ang="0">
                  <a:pos x="59" y="478"/>
                </a:cxn>
                <a:cxn ang="0">
                  <a:pos x="57" y="473"/>
                </a:cxn>
                <a:cxn ang="0">
                  <a:pos x="52" y="465"/>
                </a:cxn>
                <a:cxn ang="0">
                  <a:pos x="47" y="456"/>
                </a:cxn>
                <a:cxn ang="0">
                  <a:pos x="41" y="445"/>
                </a:cxn>
                <a:cxn ang="0">
                  <a:pos x="36" y="433"/>
                </a:cxn>
                <a:cxn ang="0">
                  <a:pos x="29" y="418"/>
                </a:cxn>
                <a:cxn ang="0">
                  <a:pos x="23" y="401"/>
                </a:cxn>
                <a:cxn ang="0">
                  <a:pos x="18" y="383"/>
                </a:cxn>
                <a:cxn ang="0">
                  <a:pos x="12" y="363"/>
                </a:cxn>
                <a:cxn ang="0">
                  <a:pos x="8" y="342"/>
                </a:cxn>
                <a:cxn ang="0">
                  <a:pos x="4" y="319"/>
                </a:cxn>
                <a:cxn ang="0">
                  <a:pos x="1" y="294"/>
                </a:cxn>
                <a:cxn ang="0">
                  <a:pos x="0" y="268"/>
                </a:cxn>
                <a:cxn ang="0">
                  <a:pos x="0" y="0"/>
                </a:cxn>
              </a:cxnLst>
              <a:rect l="0" t="0" r="r" b="b"/>
              <a:pathLst>
                <a:path w="121" h="482">
                  <a:moveTo>
                    <a:pt x="0" y="0"/>
                  </a:moveTo>
                  <a:lnTo>
                    <a:pt x="53" y="0"/>
                  </a:lnTo>
                  <a:lnTo>
                    <a:pt x="53" y="263"/>
                  </a:lnTo>
                  <a:lnTo>
                    <a:pt x="53" y="279"/>
                  </a:lnTo>
                  <a:lnTo>
                    <a:pt x="54" y="291"/>
                  </a:lnTo>
                  <a:lnTo>
                    <a:pt x="57" y="304"/>
                  </a:lnTo>
                  <a:lnTo>
                    <a:pt x="58" y="321"/>
                  </a:lnTo>
                  <a:lnTo>
                    <a:pt x="63" y="339"/>
                  </a:lnTo>
                  <a:lnTo>
                    <a:pt x="66" y="359"/>
                  </a:lnTo>
                  <a:lnTo>
                    <a:pt x="74" y="382"/>
                  </a:lnTo>
                  <a:lnTo>
                    <a:pt x="82" y="405"/>
                  </a:lnTo>
                  <a:lnTo>
                    <a:pt x="93" y="430"/>
                  </a:lnTo>
                  <a:lnTo>
                    <a:pt x="105" y="456"/>
                  </a:lnTo>
                  <a:lnTo>
                    <a:pt x="121" y="482"/>
                  </a:lnTo>
                  <a:lnTo>
                    <a:pt x="63" y="482"/>
                  </a:lnTo>
                  <a:lnTo>
                    <a:pt x="62" y="481"/>
                  </a:lnTo>
                  <a:lnTo>
                    <a:pt x="59" y="478"/>
                  </a:lnTo>
                  <a:lnTo>
                    <a:pt x="57" y="473"/>
                  </a:lnTo>
                  <a:lnTo>
                    <a:pt x="52" y="465"/>
                  </a:lnTo>
                  <a:lnTo>
                    <a:pt x="47" y="456"/>
                  </a:lnTo>
                  <a:lnTo>
                    <a:pt x="41" y="445"/>
                  </a:lnTo>
                  <a:lnTo>
                    <a:pt x="36" y="433"/>
                  </a:lnTo>
                  <a:lnTo>
                    <a:pt x="29" y="418"/>
                  </a:lnTo>
                  <a:lnTo>
                    <a:pt x="23" y="401"/>
                  </a:lnTo>
                  <a:lnTo>
                    <a:pt x="18" y="383"/>
                  </a:lnTo>
                  <a:lnTo>
                    <a:pt x="12" y="363"/>
                  </a:lnTo>
                  <a:lnTo>
                    <a:pt x="8" y="342"/>
                  </a:lnTo>
                  <a:lnTo>
                    <a:pt x="4" y="319"/>
                  </a:lnTo>
                  <a:lnTo>
                    <a:pt x="1" y="294"/>
                  </a:lnTo>
                  <a:lnTo>
                    <a:pt x="0" y="268"/>
                  </a:lnTo>
                  <a:lnTo>
                    <a:pt x="0" y="0"/>
                  </a:lnTo>
                  <a:close/>
                </a:path>
              </a:pathLst>
            </a:custGeom>
            <a:solidFill>
              <a:srgbClr val="000000"/>
            </a:solidFill>
            <a:ln w="9525">
              <a:noFill/>
              <a:round/>
              <a:headEnd/>
              <a:tailEnd/>
            </a:ln>
          </p:spPr>
          <p:txBody>
            <a:bodyPr/>
            <a:lstStyle/>
            <a:p>
              <a:endParaRPr lang="en-US"/>
            </a:p>
          </p:txBody>
        </p:sp>
        <p:sp>
          <p:nvSpPr>
            <p:cNvPr id="1230" name="Rectangle 206"/>
            <p:cNvSpPr>
              <a:spLocks noChangeAspect="1" noChangeArrowheads="1"/>
            </p:cNvSpPr>
            <p:nvPr userDrawn="1"/>
          </p:nvSpPr>
          <p:spPr bwMode="auto">
            <a:xfrm>
              <a:off x="3962" y="1445"/>
              <a:ext cx="56" cy="482"/>
            </a:xfrm>
            <a:prstGeom prst="rect">
              <a:avLst/>
            </a:prstGeom>
            <a:solidFill>
              <a:srgbClr val="000000"/>
            </a:solidFill>
            <a:ln w="9525">
              <a:noFill/>
              <a:miter lim="800000"/>
              <a:headEnd/>
              <a:tailEnd/>
            </a:ln>
          </p:spPr>
          <p:txBody>
            <a:bodyPr/>
            <a:lstStyle/>
            <a:p>
              <a:endParaRPr lang="en-US"/>
            </a:p>
          </p:txBody>
        </p:sp>
        <p:sp>
          <p:nvSpPr>
            <p:cNvPr id="1231" name="Freeform 207"/>
            <p:cNvSpPr>
              <a:spLocks noChangeAspect="1"/>
            </p:cNvSpPr>
            <p:nvPr userDrawn="1"/>
          </p:nvSpPr>
          <p:spPr bwMode="auto">
            <a:xfrm>
              <a:off x="4038" y="1445"/>
              <a:ext cx="95" cy="241"/>
            </a:xfrm>
            <a:custGeom>
              <a:avLst/>
              <a:gdLst/>
              <a:ahLst/>
              <a:cxnLst>
                <a:cxn ang="0">
                  <a:pos x="0" y="0"/>
                </a:cxn>
                <a:cxn ang="0">
                  <a:pos x="57" y="0"/>
                </a:cxn>
                <a:cxn ang="0">
                  <a:pos x="70" y="23"/>
                </a:cxn>
                <a:cxn ang="0">
                  <a:pos x="81" y="45"/>
                </a:cxn>
                <a:cxn ang="0">
                  <a:pos x="88" y="66"/>
                </a:cxn>
                <a:cxn ang="0">
                  <a:pos x="93" y="87"/>
                </a:cxn>
                <a:cxn ang="0">
                  <a:pos x="94" y="106"/>
                </a:cxn>
                <a:cxn ang="0">
                  <a:pos x="95" y="125"/>
                </a:cxn>
                <a:cxn ang="0">
                  <a:pos x="94" y="143"/>
                </a:cxn>
                <a:cxn ang="0">
                  <a:pos x="92" y="161"/>
                </a:cxn>
                <a:cxn ang="0">
                  <a:pos x="87" y="177"/>
                </a:cxn>
                <a:cxn ang="0">
                  <a:pos x="82" y="191"/>
                </a:cxn>
                <a:cxn ang="0">
                  <a:pos x="77" y="204"/>
                </a:cxn>
                <a:cxn ang="0">
                  <a:pos x="73" y="214"/>
                </a:cxn>
                <a:cxn ang="0">
                  <a:pos x="68" y="224"/>
                </a:cxn>
                <a:cxn ang="0">
                  <a:pos x="63" y="232"/>
                </a:cxn>
                <a:cxn ang="0">
                  <a:pos x="61" y="237"/>
                </a:cxn>
                <a:cxn ang="0">
                  <a:pos x="58" y="240"/>
                </a:cxn>
                <a:cxn ang="0">
                  <a:pos x="57" y="241"/>
                </a:cxn>
                <a:cxn ang="0">
                  <a:pos x="0" y="241"/>
                </a:cxn>
                <a:cxn ang="0">
                  <a:pos x="13" y="221"/>
                </a:cxn>
                <a:cxn ang="0">
                  <a:pos x="23" y="202"/>
                </a:cxn>
                <a:cxn ang="0">
                  <a:pos x="31" y="182"/>
                </a:cxn>
                <a:cxn ang="0">
                  <a:pos x="36" y="163"/>
                </a:cxn>
                <a:cxn ang="0">
                  <a:pos x="39" y="143"/>
                </a:cxn>
                <a:cxn ang="0">
                  <a:pos x="40" y="124"/>
                </a:cxn>
                <a:cxn ang="0">
                  <a:pos x="39" y="107"/>
                </a:cxn>
                <a:cxn ang="0">
                  <a:pos x="37" y="91"/>
                </a:cxn>
                <a:cxn ang="0">
                  <a:pos x="34" y="75"/>
                </a:cxn>
                <a:cxn ang="0">
                  <a:pos x="29" y="61"/>
                </a:cxn>
                <a:cxn ang="0">
                  <a:pos x="25" y="48"/>
                </a:cxn>
                <a:cxn ang="0">
                  <a:pos x="20" y="36"/>
                </a:cxn>
                <a:cxn ang="0">
                  <a:pos x="15" y="26"/>
                </a:cxn>
                <a:cxn ang="0">
                  <a:pos x="10" y="17"/>
                </a:cxn>
                <a:cxn ang="0">
                  <a:pos x="6" y="10"/>
                </a:cxn>
                <a:cxn ang="0">
                  <a:pos x="3" y="4"/>
                </a:cxn>
                <a:cxn ang="0">
                  <a:pos x="1" y="2"/>
                </a:cxn>
                <a:cxn ang="0">
                  <a:pos x="0" y="0"/>
                </a:cxn>
              </a:cxnLst>
              <a:rect l="0" t="0" r="r" b="b"/>
              <a:pathLst>
                <a:path w="95" h="241">
                  <a:moveTo>
                    <a:pt x="0" y="0"/>
                  </a:moveTo>
                  <a:lnTo>
                    <a:pt x="57" y="0"/>
                  </a:lnTo>
                  <a:lnTo>
                    <a:pt x="70" y="23"/>
                  </a:lnTo>
                  <a:lnTo>
                    <a:pt x="81" y="45"/>
                  </a:lnTo>
                  <a:lnTo>
                    <a:pt x="88" y="66"/>
                  </a:lnTo>
                  <a:lnTo>
                    <a:pt x="93" y="87"/>
                  </a:lnTo>
                  <a:lnTo>
                    <a:pt x="94" y="106"/>
                  </a:lnTo>
                  <a:lnTo>
                    <a:pt x="95" y="125"/>
                  </a:lnTo>
                  <a:lnTo>
                    <a:pt x="94" y="143"/>
                  </a:lnTo>
                  <a:lnTo>
                    <a:pt x="92" y="161"/>
                  </a:lnTo>
                  <a:lnTo>
                    <a:pt x="87" y="177"/>
                  </a:lnTo>
                  <a:lnTo>
                    <a:pt x="82" y="191"/>
                  </a:lnTo>
                  <a:lnTo>
                    <a:pt x="77" y="204"/>
                  </a:lnTo>
                  <a:lnTo>
                    <a:pt x="73" y="214"/>
                  </a:lnTo>
                  <a:lnTo>
                    <a:pt x="68" y="224"/>
                  </a:lnTo>
                  <a:lnTo>
                    <a:pt x="63" y="232"/>
                  </a:lnTo>
                  <a:lnTo>
                    <a:pt x="61" y="237"/>
                  </a:lnTo>
                  <a:lnTo>
                    <a:pt x="58" y="240"/>
                  </a:lnTo>
                  <a:lnTo>
                    <a:pt x="57" y="241"/>
                  </a:lnTo>
                  <a:lnTo>
                    <a:pt x="0" y="241"/>
                  </a:lnTo>
                  <a:lnTo>
                    <a:pt x="13" y="221"/>
                  </a:lnTo>
                  <a:lnTo>
                    <a:pt x="23" y="202"/>
                  </a:lnTo>
                  <a:lnTo>
                    <a:pt x="31" y="182"/>
                  </a:lnTo>
                  <a:lnTo>
                    <a:pt x="36" y="163"/>
                  </a:lnTo>
                  <a:lnTo>
                    <a:pt x="39" y="143"/>
                  </a:lnTo>
                  <a:lnTo>
                    <a:pt x="40" y="124"/>
                  </a:lnTo>
                  <a:lnTo>
                    <a:pt x="39" y="107"/>
                  </a:lnTo>
                  <a:lnTo>
                    <a:pt x="37" y="91"/>
                  </a:lnTo>
                  <a:lnTo>
                    <a:pt x="34" y="75"/>
                  </a:lnTo>
                  <a:lnTo>
                    <a:pt x="29" y="61"/>
                  </a:lnTo>
                  <a:lnTo>
                    <a:pt x="25" y="48"/>
                  </a:lnTo>
                  <a:lnTo>
                    <a:pt x="20" y="36"/>
                  </a:lnTo>
                  <a:lnTo>
                    <a:pt x="15" y="26"/>
                  </a:lnTo>
                  <a:lnTo>
                    <a:pt x="10" y="17"/>
                  </a:lnTo>
                  <a:lnTo>
                    <a:pt x="6" y="10"/>
                  </a:lnTo>
                  <a:lnTo>
                    <a:pt x="3" y="4"/>
                  </a:lnTo>
                  <a:lnTo>
                    <a:pt x="1" y="2"/>
                  </a:lnTo>
                  <a:lnTo>
                    <a:pt x="0" y="0"/>
                  </a:lnTo>
                  <a:close/>
                </a:path>
              </a:pathLst>
            </a:custGeom>
            <a:solidFill>
              <a:srgbClr val="000000"/>
            </a:solidFill>
            <a:ln w="9525">
              <a:noFill/>
              <a:round/>
              <a:headEnd/>
              <a:tailEnd/>
            </a:ln>
          </p:spPr>
          <p:txBody>
            <a:bodyPr/>
            <a:lstStyle/>
            <a:p>
              <a:endParaRPr lang="en-US"/>
            </a:p>
          </p:txBody>
        </p:sp>
      </p:grpSp>
      <p:grpSp>
        <p:nvGrpSpPr>
          <p:cNvPr id="1242" name="Group 218"/>
          <p:cNvGrpSpPr>
            <a:grpSpLocks/>
          </p:cNvGrpSpPr>
          <p:nvPr/>
        </p:nvGrpSpPr>
        <p:grpSpPr bwMode="auto">
          <a:xfrm>
            <a:off x="0" y="0"/>
            <a:ext cx="8270875" cy="300038"/>
            <a:chOff x="4608" y="240"/>
            <a:chExt cx="362" cy="189"/>
          </a:xfrm>
        </p:grpSpPr>
        <p:sp>
          <p:nvSpPr>
            <p:cNvPr id="1235" name="Freeform 211"/>
            <p:cNvSpPr>
              <a:spLocks noChangeAspect="1"/>
            </p:cNvSpPr>
            <p:nvPr userDrawn="1"/>
          </p:nvSpPr>
          <p:spPr bwMode="auto">
            <a:xfrm>
              <a:off x="4608" y="240"/>
              <a:ext cx="215" cy="189"/>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236" name="Freeform 212"/>
            <p:cNvSpPr>
              <a:spLocks noChangeAspect="1"/>
            </p:cNvSpPr>
            <p:nvPr userDrawn="1"/>
          </p:nvSpPr>
          <p:spPr bwMode="auto">
            <a:xfrm>
              <a:off x="4752" y="240"/>
              <a:ext cx="218" cy="189"/>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grpSp>
      <p:pic>
        <p:nvPicPr>
          <p:cNvPr id="17" name="Picture 4" descr="C:\Users\kingherc\Desktop\svn\2013-damon-scheduler\technohour\tmp\Untitled-4.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524328" y="19890"/>
            <a:ext cx="745594" cy="28990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alibri" pitchFamily="34" charset="0"/>
          <a:cs typeface="Arial" charset="0"/>
        </a:defRPr>
      </a:lvl2pPr>
      <a:lvl3pPr algn="l" rtl="0" eaLnBrk="1" fontAlgn="base" hangingPunct="1">
        <a:spcBef>
          <a:spcPct val="0"/>
        </a:spcBef>
        <a:spcAft>
          <a:spcPct val="0"/>
        </a:spcAft>
        <a:defRPr sz="4400">
          <a:solidFill>
            <a:schemeClr val="tx2"/>
          </a:solidFill>
          <a:latin typeface="Calibri" pitchFamily="34" charset="0"/>
          <a:cs typeface="Arial" charset="0"/>
        </a:defRPr>
      </a:lvl3pPr>
      <a:lvl4pPr algn="l" rtl="0" eaLnBrk="1" fontAlgn="base" hangingPunct="1">
        <a:spcBef>
          <a:spcPct val="0"/>
        </a:spcBef>
        <a:spcAft>
          <a:spcPct val="0"/>
        </a:spcAft>
        <a:defRPr sz="4400">
          <a:solidFill>
            <a:schemeClr val="tx2"/>
          </a:solidFill>
          <a:latin typeface="Calibri" pitchFamily="34" charset="0"/>
          <a:cs typeface="Arial" charset="0"/>
        </a:defRPr>
      </a:lvl4pPr>
      <a:lvl5pPr algn="l" rtl="0" eaLnBrk="1" fontAlgn="base" hangingPunct="1">
        <a:spcBef>
          <a:spcPct val="0"/>
        </a:spcBef>
        <a:spcAft>
          <a:spcPct val="0"/>
        </a:spcAft>
        <a:defRPr sz="4400">
          <a:solidFill>
            <a:schemeClr val="tx2"/>
          </a:solidFill>
          <a:latin typeface="Calibri" pitchFamily="34" charset="0"/>
          <a:cs typeface="Arial" charset="0"/>
        </a:defRPr>
      </a:lvl5pPr>
      <a:lvl6pPr marL="457200" algn="l" rtl="0" eaLnBrk="1" fontAlgn="base" hangingPunct="1">
        <a:spcBef>
          <a:spcPct val="0"/>
        </a:spcBef>
        <a:spcAft>
          <a:spcPct val="0"/>
        </a:spcAft>
        <a:defRPr sz="4400">
          <a:solidFill>
            <a:schemeClr val="tx2"/>
          </a:solidFill>
          <a:latin typeface="Calibri" pitchFamily="34" charset="0"/>
          <a:cs typeface="Arial" charset="0"/>
        </a:defRPr>
      </a:lvl6pPr>
      <a:lvl7pPr marL="914400" algn="l" rtl="0" eaLnBrk="1" fontAlgn="base" hangingPunct="1">
        <a:spcBef>
          <a:spcPct val="0"/>
        </a:spcBef>
        <a:spcAft>
          <a:spcPct val="0"/>
        </a:spcAft>
        <a:defRPr sz="4400">
          <a:solidFill>
            <a:schemeClr val="tx2"/>
          </a:solidFill>
          <a:latin typeface="Calibri" pitchFamily="34" charset="0"/>
          <a:cs typeface="Arial" charset="0"/>
        </a:defRPr>
      </a:lvl7pPr>
      <a:lvl8pPr marL="1371600" algn="l" rtl="0" eaLnBrk="1" fontAlgn="base" hangingPunct="1">
        <a:spcBef>
          <a:spcPct val="0"/>
        </a:spcBef>
        <a:spcAft>
          <a:spcPct val="0"/>
        </a:spcAft>
        <a:defRPr sz="4400">
          <a:solidFill>
            <a:schemeClr val="tx2"/>
          </a:solidFill>
          <a:latin typeface="Calibri" pitchFamily="34" charset="0"/>
          <a:cs typeface="Arial" charset="0"/>
        </a:defRPr>
      </a:lvl8pPr>
      <a:lvl9pPr marL="1828800" algn="l" rtl="0" eaLnBrk="1" fontAlgn="base" hangingPunct="1">
        <a:spcBef>
          <a:spcPct val="0"/>
        </a:spcBef>
        <a:spcAft>
          <a:spcPct val="0"/>
        </a:spcAft>
        <a:defRPr sz="4400">
          <a:solidFill>
            <a:schemeClr val="tx2"/>
          </a:solidFill>
          <a:latin typeface="Calibri" pitchFamily="34"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625222"/>
            <a:ext cx="7772400" cy="1470025"/>
          </a:xfrm>
        </p:spPr>
        <p:txBody>
          <a:bodyPr/>
          <a:lstStyle/>
          <a:p>
            <a:r>
              <a:rPr lang="en-US" dirty="0"/>
              <a:t>CS422</a:t>
            </a:r>
            <a:br>
              <a:rPr lang="en-US" dirty="0"/>
            </a:br>
            <a:r>
              <a:rPr lang="en-US" dirty="0"/>
              <a:t>Database systems</a:t>
            </a:r>
          </a:p>
        </p:txBody>
      </p:sp>
      <p:sp>
        <p:nvSpPr>
          <p:cNvPr id="6" name="Subtitle 5"/>
          <p:cNvSpPr>
            <a:spLocks noGrp="1"/>
          </p:cNvSpPr>
          <p:nvPr>
            <p:ph type="subTitle" idx="1"/>
          </p:nvPr>
        </p:nvSpPr>
        <p:spPr>
          <a:xfrm>
            <a:off x="685800" y="2493374"/>
            <a:ext cx="7772400" cy="1296144"/>
          </a:xfrm>
        </p:spPr>
        <p:txBody>
          <a:bodyPr anchor="b" anchorCtr="0"/>
          <a:lstStyle/>
          <a:p>
            <a:endParaRPr lang="en-US" sz="2400" dirty="0"/>
          </a:p>
          <a:p>
            <a:pPr algn="ctr"/>
            <a:r>
              <a:rPr lang="en-US" sz="2400" dirty="0"/>
              <a:t>Data Wrangling</a:t>
            </a:r>
          </a:p>
          <a:p>
            <a:pPr algn="ctr"/>
            <a:r>
              <a:rPr lang="en-US" sz="2400" dirty="0"/>
              <a:t>Data-Intensive Applications and Systems (DIAS) Laboratory</a:t>
            </a:r>
            <a:br>
              <a:rPr lang="en-US" sz="2400" dirty="0"/>
            </a:br>
            <a:r>
              <a:rPr lang="fr-FR" sz="2400" dirty="0"/>
              <a:t>École Polytechnique Fédérale de Lausanne</a:t>
            </a:r>
            <a:endParaRPr lang="el-GR" sz="2400" dirty="0"/>
          </a:p>
        </p:txBody>
      </p:sp>
      <p:sp>
        <p:nvSpPr>
          <p:cNvPr id="7" name="Subtitle 5"/>
          <p:cNvSpPr txBox="1">
            <a:spLocks/>
          </p:cNvSpPr>
          <p:nvPr/>
        </p:nvSpPr>
        <p:spPr bwMode="auto">
          <a:xfrm>
            <a:off x="0" y="5387975"/>
            <a:ext cx="5173960" cy="1470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r>
              <a:rPr lang="en-US" sz="2400" kern="0" dirty="0"/>
              <a:t>Some slides adapted from: </a:t>
            </a:r>
          </a:p>
          <a:p>
            <a:pPr marL="342900" indent="-342900">
              <a:buFont typeface="Arial" charset="0"/>
              <a:buChar char="•"/>
            </a:pPr>
            <a:r>
              <a:rPr lang="en-US" sz="2400" kern="0" dirty="0"/>
              <a:t>Joe Hellerstein </a:t>
            </a:r>
          </a:p>
          <a:p>
            <a:pPr marL="342900" indent="-342900">
              <a:buFont typeface="Arial" charset="0"/>
              <a:buChar char="•"/>
            </a:pPr>
            <a:r>
              <a:rPr lang="en-US" sz="2400" kern="0" dirty="0"/>
              <a:t>Xu Chu, Ihab Ilyas</a:t>
            </a:r>
          </a:p>
          <a:p>
            <a:pPr marL="342900" indent="-342900">
              <a:buFont typeface="Arial" charset="0"/>
              <a:buChar char="•"/>
            </a:pPr>
            <a:r>
              <a:rPr lang="en-US" sz="2400" kern="0" dirty="0"/>
              <a:t>N. </a:t>
            </a:r>
            <a:r>
              <a:rPr lang="en-US" sz="2400" kern="0" dirty="0" err="1"/>
              <a:t>Koudas</a:t>
            </a:r>
            <a:r>
              <a:rPr lang="en-US" sz="2400" kern="0" dirty="0"/>
              <a:t>, S. </a:t>
            </a:r>
            <a:r>
              <a:rPr lang="en-US" sz="2400" kern="0" dirty="0" err="1"/>
              <a:t>Sarawagi</a:t>
            </a:r>
            <a:r>
              <a:rPr lang="en-US" sz="2400" kern="0" dirty="0"/>
              <a:t>, D. Srivastava</a:t>
            </a:r>
          </a:p>
        </p:txBody>
      </p:sp>
    </p:spTree>
    <p:extLst>
      <p:ext uri="{BB962C8B-B14F-4D97-AF65-F5344CB8AC3E}">
        <p14:creationId xmlns:p14="http://schemas.microsoft.com/office/powerpoint/2010/main" val="15035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C24D-4571-413E-BAD9-DE6BCEAE72D4}"/>
              </a:ext>
            </a:extLst>
          </p:cNvPr>
          <p:cNvSpPr>
            <a:spLocks noGrp="1"/>
          </p:cNvSpPr>
          <p:nvPr>
            <p:ph type="title"/>
          </p:nvPr>
        </p:nvSpPr>
        <p:spPr/>
        <p:txBody>
          <a:bodyPr/>
          <a:lstStyle/>
          <a:p>
            <a:r>
              <a:rPr lang="en-US" sz="4000" dirty="0" err="1"/>
              <a:t>Interrecord</a:t>
            </a:r>
            <a:r>
              <a:rPr lang="en-US" sz="4000" dirty="0"/>
              <a:t> structuring - Aggregations</a:t>
            </a:r>
            <a:endParaRPr lang="LID4096" sz="4000" dirty="0"/>
          </a:p>
        </p:txBody>
      </p:sp>
      <p:sp>
        <p:nvSpPr>
          <p:cNvPr id="4" name="Slide Number Placeholder 3">
            <a:extLst>
              <a:ext uri="{FF2B5EF4-FFF2-40B4-BE49-F238E27FC236}">
                <a16:creationId xmlns:a16="http://schemas.microsoft.com/office/drawing/2014/main" id="{1AB26038-1FC6-4242-A348-FF0AF98BD8A4}"/>
              </a:ext>
            </a:extLst>
          </p:cNvPr>
          <p:cNvSpPr>
            <a:spLocks noGrp="1"/>
          </p:cNvSpPr>
          <p:nvPr>
            <p:ph type="sldNum" sz="quarter" idx="12"/>
          </p:nvPr>
        </p:nvSpPr>
        <p:spPr/>
        <p:txBody>
          <a:bodyPr/>
          <a:lstStyle/>
          <a:p>
            <a:fld id="{35B54189-C436-47D0-AC37-8484B13A8E13}" type="slidenum">
              <a:rPr lang="en-US" smtClean="0"/>
              <a:pPr/>
              <a:t>10</a:t>
            </a:fld>
            <a:endParaRPr lang="en-US"/>
          </a:p>
        </p:txBody>
      </p:sp>
      <p:graphicFrame>
        <p:nvGraphicFramePr>
          <p:cNvPr id="5" name="Table 4">
            <a:extLst>
              <a:ext uri="{FF2B5EF4-FFF2-40B4-BE49-F238E27FC236}">
                <a16:creationId xmlns:a16="http://schemas.microsoft.com/office/drawing/2014/main" id="{E07305C0-B0AD-40D3-8001-DF03769F04A9}"/>
              </a:ext>
            </a:extLst>
          </p:cNvPr>
          <p:cNvGraphicFramePr>
            <a:graphicFrameLocks noGrp="1"/>
          </p:cNvGraphicFramePr>
          <p:nvPr>
            <p:extLst>
              <p:ext uri="{D42A27DB-BD31-4B8C-83A1-F6EECF244321}">
                <p14:modId xmlns:p14="http://schemas.microsoft.com/office/powerpoint/2010/main" val="857778709"/>
              </p:ext>
            </p:extLst>
          </p:nvPr>
        </p:nvGraphicFramePr>
        <p:xfrm>
          <a:off x="1115616" y="1844824"/>
          <a:ext cx="2664296" cy="1854200"/>
        </p:xfrm>
        <a:graphic>
          <a:graphicData uri="http://schemas.openxmlformats.org/drawingml/2006/table">
            <a:tbl>
              <a:tblPr firstRow="1" bandRow="1">
                <a:tableStyleId>{5C22544A-7EE6-4342-B048-85BDC9FD1C3A}</a:tableStyleId>
              </a:tblPr>
              <a:tblGrid>
                <a:gridCol w="1260140">
                  <a:extLst>
                    <a:ext uri="{9D8B030D-6E8A-4147-A177-3AD203B41FA5}">
                      <a16:colId xmlns:a16="http://schemas.microsoft.com/office/drawing/2014/main" val="231669651"/>
                    </a:ext>
                  </a:extLst>
                </a:gridCol>
                <a:gridCol w="1404156">
                  <a:extLst>
                    <a:ext uri="{9D8B030D-6E8A-4147-A177-3AD203B41FA5}">
                      <a16:colId xmlns:a16="http://schemas.microsoft.com/office/drawing/2014/main" val="1857219502"/>
                    </a:ext>
                  </a:extLst>
                </a:gridCol>
              </a:tblGrid>
              <a:tr h="370840">
                <a:tc>
                  <a:txBody>
                    <a:bodyPr/>
                    <a:lstStyle/>
                    <a:p>
                      <a:r>
                        <a:rPr lang="en-US" dirty="0"/>
                        <a:t>Id</a:t>
                      </a:r>
                      <a:endParaRPr lang="LID4096" dirty="0"/>
                    </a:p>
                  </a:txBody>
                  <a:tcPr/>
                </a:tc>
                <a:tc>
                  <a:txBody>
                    <a:bodyPr/>
                    <a:lstStyle/>
                    <a:p>
                      <a:r>
                        <a:rPr lang="en-US" dirty="0"/>
                        <a:t>Contribution</a:t>
                      </a:r>
                      <a:endParaRPr lang="LID4096" dirty="0"/>
                    </a:p>
                  </a:txBody>
                  <a:tcPr/>
                </a:tc>
                <a:extLst>
                  <a:ext uri="{0D108BD9-81ED-4DB2-BD59-A6C34878D82A}">
                    <a16:rowId xmlns:a16="http://schemas.microsoft.com/office/drawing/2014/main" val="1138094626"/>
                  </a:ext>
                </a:extLst>
              </a:tr>
              <a:tr h="370840">
                <a:tc>
                  <a:txBody>
                    <a:bodyPr/>
                    <a:lstStyle/>
                    <a:p>
                      <a:r>
                        <a:rPr lang="en-US" dirty="0"/>
                        <a:t>C00406</a:t>
                      </a:r>
                      <a:endParaRPr lang="LID4096" dirty="0"/>
                    </a:p>
                  </a:txBody>
                  <a:tcPr/>
                </a:tc>
                <a:tc>
                  <a:txBody>
                    <a:bodyPr/>
                    <a:lstStyle/>
                    <a:p>
                      <a:r>
                        <a:rPr lang="en-US" dirty="0"/>
                        <a:t>750</a:t>
                      </a:r>
                      <a:endParaRPr lang="LID4096" dirty="0"/>
                    </a:p>
                  </a:txBody>
                  <a:tcPr/>
                </a:tc>
                <a:extLst>
                  <a:ext uri="{0D108BD9-81ED-4DB2-BD59-A6C34878D82A}">
                    <a16:rowId xmlns:a16="http://schemas.microsoft.com/office/drawing/2014/main" val="2559058966"/>
                  </a:ext>
                </a:extLst>
              </a:tr>
              <a:tr h="370840">
                <a:tc>
                  <a:txBody>
                    <a:bodyPr/>
                    <a:lstStyle/>
                    <a:p>
                      <a:r>
                        <a:rPr lang="en-US" dirty="0"/>
                        <a:t>C00406</a:t>
                      </a:r>
                      <a:endParaRPr lang="LID4096" dirty="0"/>
                    </a:p>
                  </a:txBody>
                  <a:tcPr/>
                </a:tc>
                <a:tc>
                  <a:txBody>
                    <a:bodyPr/>
                    <a:lstStyle/>
                    <a:p>
                      <a:r>
                        <a:rPr lang="en-US" dirty="0"/>
                        <a:t>1000</a:t>
                      </a:r>
                      <a:endParaRPr lang="LID4096" dirty="0"/>
                    </a:p>
                  </a:txBody>
                  <a:tcPr/>
                </a:tc>
                <a:extLst>
                  <a:ext uri="{0D108BD9-81ED-4DB2-BD59-A6C34878D82A}">
                    <a16:rowId xmlns:a16="http://schemas.microsoft.com/office/drawing/2014/main" val="510321674"/>
                  </a:ext>
                </a:extLst>
              </a:tr>
              <a:tr h="370840">
                <a:tc>
                  <a:txBody>
                    <a:bodyPr/>
                    <a:lstStyle/>
                    <a:p>
                      <a:r>
                        <a:rPr lang="en-US" dirty="0"/>
                        <a:t>C00253</a:t>
                      </a:r>
                      <a:endParaRPr lang="LID4096" dirty="0"/>
                    </a:p>
                  </a:txBody>
                  <a:tcPr/>
                </a:tc>
                <a:tc>
                  <a:txBody>
                    <a:bodyPr/>
                    <a:lstStyle/>
                    <a:p>
                      <a:r>
                        <a:rPr lang="en-US" dirty="0"/>
                        <a:t>225</a:t>
                      </a:r>
                      <a:endParaRPr lang="LID4096" dirty="0"/>
                    </a:p>
                  </a:txBody>
                  <a:tcPr/>
                </a:tc>
                <a:extLst>
                  <a:ext uri="{0D108BD9-81ED-4DB2-BD59-A6C34878D82A}">
                    <a16:rowId xmlns:a16="http://schemas.microsoft.com/office/drawing/2014/main" val="823703064"/>
                  </a:ext>
                </a:extLst>
              </a:tr>
              <a:tr h="370840">
                <a:tc>
                  <a:txBody>
                    <a:bodyPr/>
                    <a:lstStyle/>
                    <a:p>
                      <a:r>
                        <a:rPr lang="en-US" dirty="0"/>
                        <a:t>C00253</a:t>
                      </a:r>
                      <a:endParaRPr lang="LID4096" dirty="0"/>
                    </a:p>
                  </a:txBody>
                  <a:tcPr/>
                </a:tc>
                <a:tc>
                  <a:txBody>
                    <a:bodyPr/>
                    <a:lstStyle/>
                    <a:p>
                      <a:r>
                        <a:rPr lang="en-US" dirty="0"/>
                        <a:t>50</a:t>
                      </a:r>
                      <a:endParaRPr lang="LID4096" dirty="0"/>
                    </a:p>
                  </a:txBody>
                  <a:tcPr/>
                </a:tc>
                <a:extLst>
                  <a:ext uri="{0D108BD9-81ED-4DB2-BD59-A6C34878D82A}">
                    <a16:rowId xmlns:a16="http://schemas.microsoft.com/office/drawing/2014/main" val="3866707897"/>
                  </a:ext>
                </a:extLst>
              </a:tr>
            </a:tbl>
          </a:graphicData>
        </a:graphic>
      </p:graphicFrame>
      <p:graphicFrame>
        <p:nvGraphicFramePr>
          <p:cNvPr id="6" name="Table 5">
            <a:extLst>
              <a:ext uri="{FF2B5EF4-FFF2-40B4-BE49-F238E27FC236}">
                <a16:creationId xmlns:a16="http://schemas.microsoft.com/office/drawing/2014/main" id="{11ABB21D-474A-4D12-AFF2-F0FED2B89910}"/>
              </a:ext>
            </a:extLst>
          </p:cNvPr>
          <p:cNvGraphicFramePr>
            <a:graphicFrameLocks noGrp="1"/>
          </p:cNvGraphicFramePr>
          <p:nvPr>
            <p:extLst>
              <p:ext uri="{D42A27DB-BD31-4B8C-83A1-F6EECF244321}">
                <p14:modId xmlns:p14="http://schemas.microsoft.com/office/powerpoint/2010/main" val="1531511376"/>
              </p:ext>
            </p:extLst>
          </p:nvPr>
        </p:nvGraphicFramePr>
        <p:xfrm>
          <a:off x="1115616" y="4351496"/>
          <a:ext cx="5688631" cy="1381760"/>
        </p:xfrm>
        <a:graphic>
          <a:graphicData uri="http://schemas.openxmlformats.org/drawingml/2006/table">
            <a:tbl>
              <a:tblPr firstRow="1" bandRow="1">
                <a:tableStyleId>{5C22544A-7EE6-4342-B048-85BDC9FD1C3A}</a:tableStyleId>
              </a:tblPr>
              <a:tblGrid>
                <a:gridCol w="1056460">
                  <a:extLst>
                    <a:ext uri="{9D8B030D-6E8A-4147-A177-3AD203B41FA5}">
                      <a16:colId xmlns:a16="http://schemas.microsoft.com/office/drawing/2014/main" val="231669651"/>
                    </a:ext>
                  </a:extLst>
                </a:gridCol>
                <a:gridCol w="1414359">
                  <a:extLst>
                    <a:ext uri="{9D8B030D-6E8A-4147-A177-3AD203B41FA5}">
                      <a16:colId xmlns:a16="http://schemas.microsoft.com/office/drawing/2014/main" val="1857219502"/>
                    </a:ext>
                  </a:extLst>
                </a:gridCol>
                <a:gridCol w="1608906">
                  <a:extLst>
                    <a:ext uri="{9D8B030D-6E8A-4147-A177-3AD203B41FA5}">
                      <a16:colId xmlns:a16="http://schemas.microsoft.com/office/drawing/2014/main" val="1968087773"/>
                    </a:ext>
                  </a:extLst>
                </a:gridCol>
                <a:gridCol w="1608906">
                  <a:extLst>
                    <a:ext uri="{9D8B030D-6E8A-4147-A177-3AD203B41FA5}">
                      <a16:colId xmlns:a16="http://schemas.microsoft.com/office/drawing/2014/main" val="3768064409"/>
                    </a:ext>
                  </a:extLst>
                </a:gridCol>
              </a:tblGrid>
              <a:tr h="370840">
                <a:tc>
                  <a:txBody>
                    <a:bodyPr/>
                    <a:lstStyle/>
                    <a:p>
                      <a:r>
                        <a:rPr lang="en-US" dirty="0"/>
                        <a:t>Id</a:t>
                      </a:r>
                      <a:endParaRPr lang="LID4096" dirty="0"/>
                    </a:p>
                  </a:txBody>
                  <a:tcPr/>
                </a:tc>
                <a:tc>
                  <a:txBody>
                    <a:bodyPr/>
                    <a:lstStyle/>
                    <a:p>
                      <a:r>
                        <a:rPr lang="en-US" dirty="0"/>
                        <a:t>Sum Contribution</a:t>
                      </a:r>
                      <a:endParaRPr lang="LID4096" dirty="0"/>
                    </a:p>
                  </a:txBody>
                  <a:tcPr/>
                </a:tc>
                <a:tc>
                  <a:txBody>
                    <a:bodyPr/>
                    <a:lstStyle/>
                    <a:p>
                      <a:r>
                        <a:rPr lang="en-US" dirty="0"/>
                        <a:t>Mean</a:t>
                      </a:r>
                    </a:p>
                    <a:p>
                      <a:r>
                        <a:rPr lang="en-US" dirty="0"/>
                        <a:t>Contribution</a:t>
                      </a:r>
                      <a:endParaRPr lang="LID4096" dirty="0"/>
                    </a:p>
                  </a:txBody>
                  <a:tcPr/>
                </a:tc>
                <a:tc>
                  <a:txBody>
                    <a:bodyPr/>
                    <a:lstStyle/>
                    <a:p>
                      <a:r>
                        <a:rPr lang="en-US" dirty="0"/>
                        <a:t>Count Contribution</a:t>
                      </a:r>
                      <a:endParaRPr lang="LID4096" dirty="0"/>
                    </a:p>
                  </a:txBody>
                  <a:tcPr/>
                </a:tc>
                <a:extLst>
                  <a:ext uri="{0D108BD9-81ED-4DB2-BD59-A6C34878D82A}">
                    <a16:rowId xmlns:a16="http://schemas.microsoft.com/office/drawing/2014/main" val="1138094626"/>
                  </a:ext>
                </a:extLst>
              </a:tr>
              <a:tr h="370840">
                <a:tc>
                  <a:txBody>
                    <a:bodyPr/>
                    <a:lstStyle/>
                    <a:p>
                      <a:r>
                        <a:rPr lang="en-US" dirty="0"/>
                        <a:t>C00406</a:t>
                      </a:r>
                      <a:endParaRPr lang="LID4096" dirty="0"/>
                    </a:p>
                  </a:txBody>
                  <a:tcPr/>
                </a:tc>
                <a:tc>
                  <a:txBody>
                    <a:bodyPr/>
                    <a:lstStyle/>
                    <a:p>
                      <a:r>
                        <a:rPr lang="en-US" dirty="0"/>
                        <a:t>1750</a:t>
                      </a:r>
                      <a:endParaRPr lang="LID4096" dirty="0"/>
                    </a:p>
                  </a:txBody>
                  <a:tcPr/>
                </a:tc>
                <a:tc>
                  <a:txBody>
                    <a:bodyPr/>
                    <a:lstStyle/>
                    <a:p>
                      <a:r>
                        <a:rPr lang="en-US" dirty="0"/>
                        <a:t>875</a:t>
                      </a:r>
                      <a:endParaRPr lang="LID4096" dirty="0"/>
                    </a:p>
                  </a:txBody>
                  <a:tcPr/>
                </a:tc>
                <a:tc>
                  <a:txBody>
                    <a:bodyPr/>
                    <a:lstStyle/>
                    <a:p>
                      <a:r>
                        <a:rPr lang="en-US" dirty="0"/>
                        <a:t>2</a:t>
                      </a:r>
                      <a:endParaRPr lang="LID4096" dirty="0"/>
                    </a:p>
                  </a:txBody>
                  <a:tcPr/>
                </a:tc>
                <a:extLst>
                  <a:ext uri="{0D108BD9-81ED-4DB2-BD59-A6C34878D82A}">
                    <a16:rowId xmlns:a16="http://schemas.microsoft.com/office/drawing/2014/main" val="2559058966"/>
                  </a:ext>
                </a:extLst>
              </a:tr>
              <a:tr h="370840">
                <a:tc>
                  <a:txBody>
                    <a:bodyPr/>
                    <a:lstStyle/>
                    <a:p>
                      <a:r>
                        <a:rPr lang="en-US" dirty="0"/>
                        <a:t>C00253</a:t>
                      </a:r>
                      <a:endParaRPr lang="LID4096" dirty="0"/>
                    </a:p>
                  </a:txBody>
                  <a:tcPr/>
                </a:tc>
                <a:tc>
                  <a:txBody>
                    <a:bodyPr/>
                    <a:lstStyle/>
                    <a:p>
                      <a:r>
                        <a:rPr lang="en-US" dirty="0"/>
                        <a:t>275</a:t>
                      </a:r>
                      <a:endParaRPr lang="LID4096" dirty="0"/>
                    </a:p>
                  </a:txBody>
                  <a:tcPr/>
                </a:tc>
                <a:tc>
                  <a:txBody>
                    <a:bodyPr/>
                    <a:lstStyle/>
                    <a:p>
                      <a:r>
                        <a:rPr lang="en-US" dirty="0"/>
                        <a:t>137.5</a:t>
                      </a:r>
                      <a:endParaRPr lang="LID4096" dirty="0"/>
                    </a:p>
                  </a:txBody>
                  <a:tcPr/>
                </a:tc>
                <a:tc>
                  <a:txBody>
                    <a:bodyPr/>
                    <a:lstStyle/>
                    <a:p>
                      <a:r>
                        <a:rPr lang="en-US" dirty="0"/>
                        <a:t>2</a:t>
                      </a:r>
                      <a:endParaRPr lang="LID4096" dirty="0"/>
                    </a:p>
                  </a:txBody>
                  <a:tcPr/>
                </a:tc>
                <a:extLst>
                  <a:ext uri="{0D108BD9-81ED-4DB2-BD59-A6C34878D82A}">
                    <a16:rowId xmlns:a16="http://schemas.microsoft.com/office/drawing/2014/main" val="823703064"/>
                  </a:ext>
                </a:extLst>
              </a:tr>
            </a:tbl>
          </a:graphicData>
        </a:graphic>
      </p:graphicFrame>
      <p:sp>
        <p:nvSpPr>
          <p:cNvPr id="7" name="TextBox 6">
            <a:extLst>
              <a:ext uri="{FF2B5EF4-FFF2-40B4-BE49-F238E27FC236}">
                <a16:creationId xmlns:a16="http://schemas.microsoft.com/office/drawing/2014/main" id="{30F180DA-A4CA-435C-94C5-02E64E4CBDCB}"/>
              </a:ext>
            </a:extLst>
          </p:cNvPr>
          <p:cNvSpPr txBox="1"/>
          <p:nvPr/>
        </p:nvSpPr>
        <p:spPr>
          <a:xfrm>
            <a:off x="1043608" y="1255152"/>
            <a:ext cx="3049361" cy="646331"/>
          </a:xfrm>
          <a:prstGeom prst="rect">
            <a:avLst/>
          </a:prstGeom>
          <a:noFill/>
        </p:spPr>
        <p:txBody>
          <a:bodyPr wrap="none" rtlCol="0">
            <a:spAutoFit/>
          </a:bodyPr>
          <a:lstStyle/>
          <a:p>
            <a:r>
              <a:rPr lang="en-US" sz="1800" i="1" dirty="0"/>
              <a:t>contribution data from the US </a:t>
            </a:r>
          </a:p>
          <a:p>
            <a:r>
              <a:rPr lang="en-US" sz="1800" i="1" dirty="0"/>
              <a:t>presidential election</a:t>
            </a:r>
            <a:endParaRPr lang="LID4096" sz="1800" i="1" dirty="0"/>
          </a:p>
        </p:txBody>
      </p:sp>
      <p:sp>
        <p:nvSpPr>
          <p:cNvPr id="3" name="Rectangle 2">
            <a:extLst>
              <a:ext uri="{FF2B5EF4-FFF2-40B4-BE49-F238E27FC236}">
                <a16:creationId xmlns:a16="http://schemas.microsoft.com/office/drawing/2014/main" id="{D076AF9D-C273-4865-88DA-6B6CA6650FBC}"/>
              </a:ext>
            </a:extLst>
          </p:cNvPr>
          <p:cNvSpPr/>
          <p:nvPr/>
        </p:nvSpPr>
        <p:spPr>
          <a:xfrm>
            <a:off x="4572000" y="1870651"/>
            <a:ext cx="4375127" cy="1569660"/>
          </a:xfrm>
          <a:prstGeom prst="rect">
            <a:avLst/>
          </a:prstGeom>
        </p:spPr>
        <p:txBody>
          <a:bodyPr wrap="square">
            <a:spAutoFit/>
          </a:bodyPr>
          <a:lstStyle/>
          <a:p>
            <a:r>
              <a:rPr lang="en-US" b="1" dirty="0"/>
              <a:t>Compute:</a:t>
            </a:r>
          </a:p>
          <a:p>
            <a:pPr marL="342900" indent="-342900">
              <a:buFont typeface="Arial" panose="020B0604020202020204" pitchFamily="34" charset="0"/>
              <a:buChar char="•"/>
            </a:pPr>
            <a:r>
              <a:rPr lang="en-US" dirty="0"/>
              <a:t>average contribution</a:t>
            </a:r>
          </a:p>
          <a:p>
            <a:pPr marL="342900" indent="-342900">
              <a:buFont typeface="Arial" panose="020B0604020202020204" pitchFamily="34" charset="0"/>
              <a:buChar char="•"/>
            </a:pPr>
            <a:r>
              <a:rPr lang="en-US" dirty="0"/>
              <a:t>sum of contributions</a:t>
            </a:r>
          </a:p>
          <a:p>
            <a:pPr marL="342900" indent="-342900">
              <a:buFont typeface="Arial" panose="020B0604020202020204" pitchFamily="34" charset="0"/>
              <a:buChar char="•"/>
            </a:pPr>
            <a:r>
              <a:rPr lang="en-US" dirty="0"/>
              <a:t>the number of contributions</a:t>
            </a:r>
            <a:endParaRPr lang="LID4096" dirty="0"/>
          </a:p>
        </p:txBody>
      </p:sp>
      <p:sp>
        <p:nvSpPr>
          <p:cNvPr id="8" name="Arrow: Down 7">
            <a:extLst>
              <a:ext uri="{FF2B5EF4-FFF2-40B4-BE49-F238E27FC236}">
                <a16:creationId xmlns:a16="http://schemas.microsoft.com/office/drawing/2014/main" id="{5F1FC7A8-8B24-45E4-BA57-D52EA5F9B9D0}"/>
              </a:ext>
            </a:extLst>
          </p:cNvPr>
          <p:cNvSpPr/>
          <p:nvPr/>
        </p:nvSpPr>
        <p:spPr>
          <a:xfrm>
            <a:off x="2568288" y="3861048"/>
            <a:ext cx="34752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9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C24D-4571-413E-BAD9-DE6BCEAE72D4}"/>
              </a:ext>
            </a:extLst>
          </p:cNvPr>
          <p:cNvSpPr>
            <a:spLocks noGrp="1"/>
          </p:cNvSpPr>
          <p:nvPr>
            <p:ph type="title"/>
          </p:nvPr>
        </p:nvSpPr>
        <p:spPr/>
        <p:txBody>
          <a:bodyPr/>
          <a:lstStyle/>
          <a:p>
            <a:r>
              <a:rPr lang="en-US" sz="4000" dirty="0" err="1"/>
              <a:t>Interrecord</a:t>
            </a:r>
            <a:r>
              <a:rPr lang="en-US" sz="4000" dirty="0"/>
              <a:t> structuring - Pivots</a:t>
            </a:r>
            <a:endParaRPr lang="LID4096" sz="4000" dirty="0"/>
          </a:p>
        </p:txBody>
      </p:sp>
      <p:sp>
        <p:nvSpPr>
          <p:cNvPr id="3" name="Content Placeholder 2">
            <a:extLst>
              <a:ext uri="{FF2B5EF4-FFF2-40B4-BE49-F238E27FC236}">
                <a16:creationId xmlns:a16="http://schemas.microsoft.com/office/drawing/2014/main" id="{393261D8-11AC-4E63-9447-F12B15FC375C}"/>
              </a:ext>
            </a:extLst>
          </p:cNvPr>
          <p:cNvSpPr>
            <a:spLocks noGrp="1"/>
          </p:cNvSpPr>
          <p:nvPr>
            <p:ph idx="1"/>
          </p:nvPr>
        </p:nvSpPr>
        <p:spPr/>
        <p:txBody>
          <a:bodyPr/>
          <a:lstStyle/>
          <a:p>
            <a:r>
              <a:rPr lang="en-US" dirty="0"/>
              <a:t>Unpivoting, denormalization</a:t>
            </a:r>
            <a:endParaRPr lang="LID4096" dirty="0"/>
          </a:p>
        </p:txBody>
      </p:sp>
      <p:sp>
        <p:nvSpPr>
          <p:cNvPr id="4" name="Slide Number Placeholder 3">
            <a:extLst>
              <a:ext uri="{FF2B5EF4-FFF2-40B4-BE49-F238E27FC236}">
                <a16:creationId xmlns:a16="http://schemas.microsoft.com/office/drawing/2014/main" id="{1AB26038-1FC6-4242-A348-FF0AF98BD8A4}"/>
              </a:ext>
            </a:extLst>
          </p:cNvPr>
          <p:cNvSpPr>
            <a:spLocks noGrp="1"/>
          </p:cNvSpPr>
          <p:nvPr>
            <p:ph type="sldNum" sz="quarter" idx="12"/>
          </p:nvPr>
        </p:nvSpPr>
        <p:spPr/>
        <p:txBody>
          <a:bodyPr/>
          <a:lstStyle/>
          <a:p>
            <a:fld id="{35B54189-C436-47D0-AC37-8484B13A8E13}" type="slidenum">
              <a:rPr lang="en-US" smtClean="0"/>
              <a:pPr/>
              <a:t>11</a:t>
            </a:fld>
            <a:endParaRPr lang="en-US"/>
          </a:p>
        </p:txBody>
      </p:sp>
      <p:graphicFrame>
        <p:nvGraphicFramePr>
          <p:cNvPr id="5" name="Table 4">
            <a:extLst>
              <a:ext uri="{FF2B5EF4-FFF2-40B4-BE49-F238E27FC236}">
                <a16:creationId xmlns:a16="http://schemas.microsoft.com/office/drawing/2014/main" id="{E07305C0-B0AD-40D3-8001-DF03769F04A9}"/>
              </a:ext>
            </a:extLst>
          </p:cNvPr>
          <p:cNvGraphicFramePr>
            <a:graphicFrameLocks noGrp="1"/>
          </p:cNvGraphicFramePr>
          <p:nvPr>
            <p:extLst>
              <p:ext uri="{D42A27DB-BD31-4B8C-83A1-F6EECF244321}">
                <p14:modId xmlns:p14="http://schemas.microsoft.com/office/powerpoint/2010/main" val="2735571145"/>
              </p:ext>
            </p:extLst>
          </p:nvPr>
        </p:nvGraphicFramePr>
        <p:xfrm>
          <a:off x="1259632" y="1801624"/>
          <a:ext cx="3168351" cy="148336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31669651"/>
                    </a:ext>
                  </a:extLst>
                </a:gridCol>
                <a:gridCol w="994729">
                  <a:extLst>
                    <a:ext uri="{9D8B030D-6E8A-4147-A177-3AD203B41FA5}">
                      <a16:colId xmlns:a16="http://schemas.microsoft.com/office/drawing/2014/main" val="1857219502"/>
                    </a:ext>
                  </a:extLst>
                </a:gridCol>
                <a:gridCol w="1093502">
                  <a:extLst>
                    <a:ext uri="{9D8B030D-6E8A-4147-A177-3AD203B41FA5}">
                      <a16:colId xmlns:a16="http://schemas.microsoft.com/office/drawing/2014/main" val="4083420190"/>
                    </a:ext>
                  </a:extLst>
                </a:gridCol>
              </a:tblGrid>
              <a:tr h="370840">
                <a:tc>
                  <a:txBody>
                    <a:bodyPr/>
                    <a:lstStyle/>
                    <a:p>
                      <a:r>
                        <a:rPr lang="en-US" dirty="0"/>
                        <a:t>Region</a:t>
                      </a:r>
                      <a:endParaRPr lang="LID4096" dirty="0"/>
                    </a:p>
                  </a:txBody>
                  <a:tcPr/>
                </a:tc>
                <a:tc>
                  <a:txBody>
                    <a:bodyPr/>
                    <a:lstStyle/>
                    <a:p>
                      <a:r>
                        <a:rPr lang="en-US" dirty="0"/>
                        <a:t>2015</a:t>
                      </a:r>
                      <a:endParaRPr lang="LID4096" dirty="0"/>
                    </a:p>
                  </a:txBody>
                  <a:tcPr/>
                </a:tc>
                <a:tc>
                  <a:txBody>
                    <a:bodyPr/>
                    <a:lstStyle/>
                    <a:p>
                      <a:r>
                        <a:rPr lang="en-US" dirty="0"/>
                        <a:t>2016</a:t>
                      </a:r>
                      <a:endParaRPr lang="LID4096" dirty="0"/>
                    </a:p>
                  </a:txBody>
                  <a:tcPr/>
                </a:tc>
                <a:extLst>
                  <a:ext uri="{0D108BD9-81ED-4DB2-BD59-A6C34878D82A}">
                    <a16:rowId xmlns:a16="http://schemas.microsoft.com/office/drawing/2014/main" val="1138094626"/>
                  </a:ext>
                </a:extLst>
              </a:tr>
              <a:tr h="370840">
                <a:tc>
                  <a:txBody>
                    <a:bodyPr/>
                    <a:lstStyle/>
                    <a:p>
                      <a:r>
                        <a:rPr lang="en-US" dirty="0"/>
                        <a:t>East</a:t>
                      </a:r>
                      <a:endParaRPr lang="LID4096" dirty="0"/>
                    </a:p>
                  </a:txBody>
                  <a:tcPr/>
                </a:tc>
                <a:tc>
                  <a:txBody>
                    <a:bodyPr/>
                    <a:lstStyle/>
                    <a:p>
                      <a:r>
                        <a:rPr lang="en-US" dirty="0"/>
                        <a:t>2300</a:t>
                      </a:r>
                      <a:endParaRPr lang="LID4096" dirty="0"/>
                    </a:p>
                  </a:txBody>
                  <a:tcPr/>
                </a:tc>
                <a:tc>
                  <a:txBody>
                    <a:bodyPr/>
                    <a:lstStyle/>
                    <a:p>
                      <a:r>
                        <a:rPr lang="en-US" dirty="0"/>
                        <a:t>2453</a:t>
                      </a:r>
                      <a:endParaRPr lang="LID4096" dirty="0"/>
                    </a:p>
                  </a:txBody>
                  <a:tcPr/>
                </a:tc>
                <a:extLst>
                  <a:ext uri="{0D108BD9-81ED-4DB2-BD59-A6C34878D82A}">
                    <a16:rowId xmlns:a16="http://schemas.microsoft.com/office/drawing/2014/main" val="2559058966"/>
                  </a:ext>
                </a:extLst>
              </a:tr>
              <a:tr h="370840">
                <a:tc>
                  <a:txBody>
                    <a:bodyPr/>
                    <a:lstStyle/>
                    <a:p>
                      <a:r>
                        <a:rPr lang="en-US" dirty="0"/>
                        <a:t>West</a:t>
                      </a:r>
                      <a:endParaRPr lang="LID4096" dirty="0"/>
                    </a:p>
                  </a:txBody>
                  <a:tcPr/>
                </a:tc>
                <a:tc>
                  <a:txBody>
                    <a:bodyPr/>
                    <a:lstStyle/>
                    <a:p>
                      <a:r>
                        <a:rPr lang="en-US" dirty="0"/>
                        <a:t>9866</a:t>
                      </a:r>
                      <a:endParaRPr lang="LID4096" dirty="0"/>
                    </a:p>
                  </a:txBody>
                  <a:tcPr/>
                </a:tc>
                <a:tc>
                  <a:txBody>
                    <a:bodyPr/>
                    <a:lstStyle/>
                    <a:p>
                      <a:r>
                        <a:rPr lang="en-US" dirty="0"/>
                        <a:t>8822</a:t>
                      </a:r>
                      <a:endParaRPr lang="LID4096" dirty="0"/>
                    </a:p>
                  </a:txBody>
                  <a:tcPr/>
                </a:tc>
                <a:extLst>
                  <a:ext uri="{0D108BD9-81ED-4DB2-BD59-A6C34878D82A}">
                    <a16:rowId xmlns:a16="http://schemas.microsoft.com/office/drawing/2014/main" val="510321674"/>
                  </a:ext>
                </a:extLst>
              </a:tr>
              <a:tr h="370840">
                <a:tc>
                  <a:txBody>
                    <a:bodyPr/>
                    <a:lstStyle/>
                    <a:p>
                      <a:r>
                        <a:rPr lang="en-US" dirty="0"/>
                        <a:t>Midwest</a:t>
                      </a:r>
                      <a:endParaRPr lang="LID4096" dirty="0"/>
                    </a:p>
                  </a:txBody>
                  <a:tcPr/>
                </a:tc>
                <a:tc>
                  <a:txBody>
                    <a:bodyPr/>
                    <a:lstStyle/>
                    <a:p>
                      <a:r>
                        <a:rPr lang="en-US" dirty="0"/>
                        <a:t>2541</a:t>
                      </a:r>
                      <a:endParaRPr lang="LID4096" dirty="0"/>
                    </a:p>
                  </a:txBody>
                  <a:tcPr/>
                </a:tc>
                <a:tc>
                  <a:txBody>
                    <a:bodyPr/>
                    <a:lstStyle/>
                    <a:p>
                      <a:r>
                        <a:rPr lang="en-US" dirty="0"/>
                        <a:t>2575</a:t>
                      </a:r>
                      <a:endParaRPr lang="LID4096" dirty="0"/>
                    </a:p>
                  </a:txBody>
                  <a:tcPr/>
                </a:tc>
                <a:extLst>
                  <a:ext uri="{0D108BD9-81ED-4DB2-BD59-A6C34878D82A}">
                    <a16:rowId xmlns:a16="http://schemas.microsoft.com/office/drawing/2014/main" val="823703064"/>
                  </a:ext>
                </a:extLst>
              </a:tr>
            </a:tbl>
          </a:graphicData>
        </a:graphic>
      </p:graphicFrame>
      <p:graphicFrame>
        <p:nvGraphicFramePr>
          <p:cNvPr id="7" name="Table 6">
            <a:extLst>
              <a:ext uri="{FF2B5EF4-FFF2-40B4-BE49-F238E27FC236}">
                <a16:creationId xmlns:a16="http://schemas.microsoft.com/office/drawing/2014/main" id="{AFE5A00D-895D-464E-B28F-BBD8D9A9FCCB}"/>
              </a:ext>
            </a:extLst>
          </p:cNvPr>
          <p:cNvGraphicFramePr>
            <a:graphicFrameLocks noGrp="1"/>
          </p:cNvGraphicFramePr>
          <p:nvPr>
            <p:extLst>
              <p:ext uri="{D42A27DB-BD31-4B8C-83A1-F6EECF244321}">
                <p14:modId xmlns:p14="http://schemas.microsoft.com/office/powerpoint/2010/main" val="3223592484"/>
              </p:ext>
            </p:extLst>
          </p:nvPr>
        </p:nvGraphicFramePr>
        <p:xfrm>
          <a:off x="4788025" y="3497416"/>
          <a:ext cx="3168351" cy="259588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31669651"/>
                    </a:ext>
                  </a:extLst>
                </a:gridCol>
                <a:gridCol w="994729">
                  <a:extLst>
                    <a:ext uri="{9D8B030D-6E8A-4147-A177-3AD203B41FA5}">
                      <a16:colId xmlns:a16="http://schemas.microsoft.com/office/drawing/2014/main" val="1857219502"/>
                    </a:ext>
                  </a:extLst>
                </a:gridCol>
                <a:gridCol w="1093502">
                  <a:extLst>
                    <a:ext uri="{9D8B030D-6E8A-4147-A177-3AD203B41FA5}">
                      <a16:colId xmlns:a16="http://schemas.microsoft.com/office/drawing/2014/main" val="4083420190"/>
                    </a:ext>
                  </a:extLst>
                </a:gridCol>
              </a:tblGrid>
              <a:tr h="370840">
                <a:tc>
                  <a:txBody>
                    <a:bodyPr/>
                    <a:lstStyle/>
                    <a:p>
                      <a:r>
                        <a:rPr lang="en-US" dirty="0"/>
                        <a:t>Region</a:t>
                      </a:r>
                      <a:endParaRPr lang="LID4096" dirty="0"/>
                    </a:p>
                  </a:txBody>
                  <a:tcPr/>
                </a:tc>
                <a:tc>
                  <a:txBody>
                    <a:bodyPr/>
                    <a:lstStyle/>
                    <a:p>
                      <a:r>
                        <a:rPr lang="en-US" dirty="0"/>
                        <a:t>Year</a:t>
                      </a:r>
                      <a:endParaRPr lang="LID4096" dirty="0"/>
                    </a:p>
                  </a:txBody>
                  <a:tcPr/>
                </a:tc>
                <a:tc>
                  <a:txBody>
                    <a:bodyPr/>
                    <a:lstStyle/>
                    <a:p>
                      <a:r>
                        <a:rPr lang="en-US" dirty="0"/>
                        <a:t>Sales</a:t>
                      </a:r>
                      <a:endParaRPr lang="LID4096" dirty="0"/>
                    </a:p>
                  </a:txBody>
                  <a:tcPr/>
                </a:tc>
                <a:extLst>
                  <a:ext uri="{0D108BD9-81ED-4DB2-BD59-A6C34878D82A}">
                    <a16:rowId xmlns:a16="http://schemas.microsoft.com/office/drawing/2014/main" val="1138094626"/>
                  </a:ext>
                </a:extLst>
              </a:tr>
              <a:tr h="370840">
                <a:tc>
                  <a:txBody>
                    <a:bodyPr/>
                    <a:lstStyle/>
                    <a:p>
                      <a:r>
                        <a:rPr lang="en-US" dirty="0"/>
                        <a:t>East</a:t>
                      </a:r>
                      <a:endParaRPr lang="LID4096" dirty="0"/>
                    </a:p>
                  </a:txBody>
                  <a:tcPr/>
                </a:tc>
                <a:tc>
                  <a:txBody>
                    <a:bodyPr/>
                    <a:lstStyle/>
                    <a:p>
                      <a:r>
                        <a:rPr lang="en-US" dirty="0"/>
                        <a:t>2015</a:t>
                      </a:r>
                      <a:endParaRPr lang="LID4096" dirty="0"/>
                    </a:p>
                  </a:txBody>
                  <a:tcPr/>
                </a:tc>
                <a:tc>
                  <a:txBody>
                    <a:bodyPr/>
                    <a:lstStyle/>
                    <a:p>
                      <a:r>
                        <a:rPr lang="en-US" dirty="0"/>
                        <a:t>2300</a:t>
                      </a:r>
                      <a:endParaRPr lang="LID4096" dirty="0"/>
                    </a:p>
                  </a:txBody>
                  <a:tcPr/>
                </a:tc>
                <a:extLst>
                  <a:ext uri="{0D108BD9-81ED-4DB2-BD59-A6C34878D82A}">
                    <a16:rowId xmlns:a16="http://schemas.microsoft.com/office/drawing/2014/main" val="2559058966"/>
                  </a:ext>
                </a:extLst>
              </a:tr>
              <a:tr h="370840">
                <a:tc>
                  <a:txBody>
                    <a:bodyPr/>
                    <a:lstStyle/>
                    <a:p>
                      <a:r>
                        <a:rPr lang="en-US" dirty="0"/>
                        <a:t>East</a:t>
                      </a:r>
                      <a:endParaRPr lang="LID4096" dirty="0"/>
                    </a:p>
                  </a:txBody>
                  <a:tcPr/>
                </a:tc>
                <a:tc>
                  <a:txBody>
                    <a:bodyPr/>
                    <a:lstStyle/>
                    <a:p>
                      <a:r>
                        <a:rPr lang="en-US" dirty="0"/>
                        <a:t>2016</a:t>
                      </a:r>
                      <a:endParaRPr lang="LID4096" dirty="0"/>
                    </a:p>
                  </a:txBody>
                  <a:tcPr/>
                </a:tc>
                <a:tc>
                  <a:txBody>
                    <a:bodyPr/>
                    <a:lstStyle/>
                    <a:p>
                      <a:r>
                        <a:rPr lang="en-US" dirty="0"/>
                        <a:t>2453</a:t>
                      </a:r>
                      <a:endParaRPr lang="LID4096" dirty="0"/>
                    </a:p>
                  </a:txBody>
                  <a:tcPr/>
                </a:tc>
                <a:extLst>
                  <a:ext uri="{0D108BD9-81ED-4DB2-BD59-A6C34878D82A}">
                    <a16:rowId xmlns:a16="http://schemas.microsoft.com/office/drawing/2014/main" val="510321674"/>
                  </a:ext>
                </a:extLst>
              </a:tr>
              <a:tr h="370840">
                <a:tc>
                  <a:txBody>
                    <a:bodyPr/>
                    <a:lstStyle/>
                    <a:p>
                      <a:r>
                        <a:rPr lang="en-US" dirty="0"/>
                        <a:t>West</a:t>
                      </a:r>
                      <a:endParaRPr lang="LID4096" dirty="0"/>
                    </a:p>
                  </a:txBody>
                  <a:tcPr/>
                </a:tc>
                <a:tc>
                  <a:txBody>
                    <a:bodyPr/>
                    <a:lstStyle/>
                    <a:p>
                      <a:r>
                        <a:rPr lang="en-US" dirty="0"/>
                        <a:t>2015</a:t>
                      </a:r>
                      <a:endParaRPr lang="LID4096" dirty="0"/>
                    </a:p>
                  </a:txBody>
                  <a:tcPr/>
                </a:tc>
                <a:tc>
                  <a:txBody>
                    <a:bodyPr/>
                    <a:lstStyle/>
                    <a:p>
                      <a:r>
                        <a:rPr lang="en-US" dirty="0"/>
                        <a:t>9866</a:t>
                      </a:r>
                      <a:endParaRPr lang="LID4096" dirty="0"/>
                    </a:p>
                  </a:txBody>
                  <a:tcPr/>
                </a:tc>
                <a:extLst>
                  <a:ext uri="{0D108BD9-81ED-4DB2-BD59-A6C34878D82A}">
                    <a16:rowId xmlns:a16="http://schemas.microsoft.com/office/drawing/2014/main" val="823703064"/>
                  </a:ext>
                </a:extLst>
              </a:tr>
              <a:tr h="370840">
                <a:tc>
                  <a:txBody>
                    <a:bodyPr/>
                    <a:lstStyle/>
                    <a:p>
                      <a:r>
                        <a:rPr lang="en-US" dirty="0"/>
                        <a:t>West</a:t>
                      </a:r>
                      <a:endParaRPr lang="LID4096" dirty="0"/>
                    </a:p>
                  </a:txBody>
                  <a:tcPr/>
                </a:tc>
                <a:tc>
                  <a:txBody>
                    <a:bodyPr/>
                    <a:lstStyle/>
                    <a:p>
                      <a:r>
                        <a:rPr lang="en-US" dirty="0"/>
                        <a:t>2016</a:t>
                      </a:r>
                      <a:endParaRPr lang="LID4096" dirty="0"/>
                    </a:p>
                  </a:txBody>
                  <a:tcPr/>
                </a:tc>
                <a:tc>
                  <a:txBody>
                    <a:bodyPr/>
                    <a:lstStyle/>
                    <a:p>
                      <a:r>
                        <a:rPr lang="en-US" dirty="0"/>
                        <a:t>8822</a:t>
                      </a:r>
                      <a:endParaRPr lang="LID4096" dirty="0"/>
                    </a:p>
                  </a:txBody>
                  <a:tcPr/>
                </a:tc>
                <a:extLst>
                  <a:ext uri="{0D108BD9-81ED-4DB2-BD59-A6C34878D82A}">
                    <a16:rowId xmlns:a16="http://schemas.microsoft.com/office/drawing/2014/main" val="2287077937"/>
                  </a:ext>
                </a:extLst>
              </a:tr>
              <a:tr h="370840">
                <a:tc>
                  <a:txBody>
                    <a:bodyPr/>
                    <a:lstStyle/>
                    <a:p>
                      <a:r>
                        <a:rPr lang="en-US" dirty="0"/>
                        <a:t>Midwest</a:t>
                      </a:r>
                      <a:endParaRPr lang="LID4096" dirty="0"/>
                    </a:p>
                  </a:txBody>
                  <a:tcPr/>
                </a:tc>
                <a:tc>
                  <a:txBody>
                    <a:bodyPr/>
                    <a:lstStyle/>
                    <a:p>
                      <a:r>
                        <a:rPr lang="en-US" dirty="0"/>
                        <a:t>2015</a:t>
                      </a:r>
                      <a:endParaRPr lang="LID4096" dirty="0"/>
                    </a:p>
                  </a:txBody>
                  <a:tcPr/>
                </a:tc>
                <a:tc>
                  <a:txBody>
                    <a:bodyPr/>
                    <a:lstStyle/>
                    <a:p>
                      <a:r>
                        <a:rPr lang="en-US" dirty="0"/>
                        <a:t>2541</a:t>
                      </a:r>
                      <a:endParaRPr lang="LID4096" dirty="0"/>
                    </a:p>
                  </a:txBody>
                  <a:tcPr/>
                </a:tc>
                <a:extLst>
                  <a:ext uri="{0D108BD9-81ED-4DB2-BD59-A6C34878D82A}">
                    <a16:rowId xmlns:a16="http://schemas.microsoft.com/office/drawing/2014/main" val="1792694599"/>
                  </a:ext>
                </a:extLst>
              </a:tr>
              <a:tr h="370840">
                <a:tc>
                  <a:txBody>
                    <a:bodyPr/>
                    <a:lstStyle/>
                    <a:p>
                      <a:r>
                        <a:rPr lang="en-US" dirty="0"/>
                        <a:t>Midwest</a:t>
                      </a:r>
                      <a:endParaRPr lang="LID4096" dirty="0"/>
                    </a:p>
                  </a:txBody>
                  <a:tcPr/>
                </a:tc>
                <a:tc>
                  <a:txBody>
                    <a:bodyPr/>
                    <a:lstStyle/>
                    <a:p>
                      <a:r>
                        <a:rPr lang="en-US" dirty="0"/>
                        <a:t>2016</a:t>
                      </a:r>
                      <a:endParaRPr lang="LID4096" dirty="0"/>
                    </a:p>
                  </a:txBody>
                  <a:tcPr/>
                </a:tc>
                <a:tc>
                  <a:txBody>
                    <a:bodyPr/>
                    <a:lstStyle/>
                    <a:p>
                      <a:r>
                        <a:rPr lang="en-US" dirty="0"/>
                        <a:t>2575</a:t>
                      </a:r>
                      <a:endParaRPr lang="LID4096" dirty="0"/>
                    </a:p>
                  </a:txBody>
                  <a:tcPr/>
                </a:tc>
                <a:extLst>
                  <a:ext uri="{0D108BD9-81ED-4DB2-BD59-A6C34878D82A}">
                    <a16:rowId xmlns:a16="http://schemas.microsoft.com/office/drawing/2014/main" val="2495179637"/>
                  </a:ext>
                </a:extLst>
              </a:tr>
            </a:tbl>
          </a:graphicData>
        </a:graphic>
      </p:graphicFrame>
      <p:cxnSp>
        <p:nvCxnSpPr>
          <p:cNvPr id="18" name="Connector: Elbow 17">
            <a:extLst>
              <a:ext uri="{FF2B5EF4-FFF2-40B4-BE49-F238E27FC236}">
                <a16:creationId xmlns:a16="http://schemas.microsoft.com/office/drawing/2014/main" id="{F5C68EF5-91B1-4AB5-978E-4A1DCDCF333D}"/>
              </a:ext>
            </a:extLst>
          </p:cNvPr>
          <p:cNvCxnSpPr>
            <a:cxnSpLocks/>
          </p:cNvCxnSpPr>
          <p:nvPr/>
        </p:nvCxnSpPr>
        <p:spPr>
          <a:xfrm>
            <a:off x="4427984" y="2543304"/>
            <a:ext cx="746844" cy="796572"/>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1B15A3D-9D20-4E47-9DCE-A1FD16CD0CB3}"/>
              </a:ext>
            </a:extLst>
          </p:cNvPr>
          <p:cNvSpPr txBox="1"/>
          <p:nvPr/>
        </p:nvSpPr>
        <p:spPr>
          <a:xfrm>
            <a:off x="5364088" y="1717021"/>
            <a:ext cx="3394719" cy="1569660"/>
          </a:xfrm>
          <a:prstGeom prst="rect">
            <a:avLst/>
          </a:prstGeom>
          <a:noFill/>
        </p:spPr>
        <p:txBody>
          <a:bodyPr wrap="square" rtlCol="0">
            <a:spAutoFit/>
          </a:bodyPr>
          <a:lstStyle/>
          <a:p>
            <a:r>
              <a:rPr lang="en-US" b="1" dirty="0"/>
              <a:t>Restructure data</a:t>
            </a:r>
          </a:p>
          <a:p>
            <a:r>
              <a:rPr lang="en-US" dirty="0"/>
              <a:t>Each row contains sales for a unique combination of region year</a:t>
            </a:r>
          </a:p>
        </p:txBody>
      </p:sp>
    </p:spTree>
    <p:extLst>
      <p:ext uri="{BB962C8B-B14F-4D97-AF65-F5344CB8AC3E}">
        <p14:creationId xmlns:p14="http://schemas.microsoft.com/office/powerpoint/2010/main" val="411225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2D5B-46A6-43B6-B032-BB23ECA30F13}"/>
              </a:ext>
            </a:extLst>
          </p:cNvPr>
          <p:cNvSpPr>
            <a:spLocks noGrp="1"/>
          </p:cNvSpPr>
          <p:nvPr>
            <p:ph type="title"/>
          </p:nvPr>
        </p:nvSpPr>
        <p:spPr/>
        <p:txBody>
          <a:bodyPr/>
          <a:lstStyle/>
          <a:p>
            <a:r>
              <a:rPr lang="en-US" dirty="0"/>
              <a:t>Outline</a:t>
            </a:r>
            <a:endParaRPr lang="LID4096" dirty="0"/>
          </a:p>
        </p:txBody>
      </p:sp>
      <p:sp>
        <p:nvSpPr>
          <p:cNvPr id="3" name="Content Placeholder 2">
            <a:extLst>
              <a:ext uri="{FF2B5EF4-FFF2-40B4-BE49-F238E27FC236}">
                <a16:creationId xmlns:a16="http://schemas.microsoft.com/office/drawing/2014/main" id="{BB56B1B3-EC86-4A69-BEE2-189B3589C457}"/>
              </a:ext>
            </a:extLst>
          </p:cNvPr>
          <p:cNvSpPr>
            <a:spLocks noGrp="1"/>
          </p:cNvSpPr>
          <p:nvPr>
            <p:ph idx="1"/>
          </p:nvPr>
        </p:nvSpPr>
        <p:spPr/>
        <p:txBody>
          <a:bodyPr/>
          <a:lstStyle/>
          <a:p>
            <a:r>
              <a:rPr lang="en-US" dirty="0"/>
              <a:t>Data structuring</a:t>
            </a:r>
          </a:p>
          <a:p>
            <a:r>
              <a:rPr lang="en-US" b="1" dirty="0"/>
              <a:t>Data accuracy</a:t>
            </a:r>
          </a:p>
          <a:p>
            <a:pPr lvl="1"/>
            <a:r>
              <a:rPr lang="en-US" dirty="0"/>
              <a:t>Integrity constraints</a:t>
            </a:r>
          </a:p>
          <a:p>
            <a:pPr lvl="1"/>
            <a:r>
              <a:rPr lang="en-US" dirty="0"/>
              <a:t>Outliers</a:t>
            </a:r>
          </a:p>
          <a:p>
            <a:pPr lvl="1"/>
            <a:r>
              <a:rPr lang="en-US" dirty="0"/>
              <a:t>Duplicates</a:t>
            </a:r>
          </a:p>
          <a:p>
            <a:r>
              <a:rPr lang="en-US" dirty="0"/>
              <a:t>Temporality</a:t>
            </a:r>
            <a:endParaRPr lang="LID4096" dirty="0"/>
          </a:p>
        </p:txBody>
      </p:sp>
      <p:sp>
        <p:nvSpPr>
          <p:cNvPr id="4" name="Slide Number Placeholder 3">
            <a:extLst>
              <a:ext uri="{FF2B5EF4-FFF2-40B4-BE49-F238E27FC236}">
                <a16:creationId xmlns:a16="http://schemas.microsoft.com/office/drawing/2014/main" id="{946C6A3E-603D-4789-95B0-9A724C0587BB}"/>
              </a:ext>
            </a:extLst>
          </p:cNvPr>
          <p:cNvSpPr>
            <a:spLocks noGrp="1"/>
          </p:cNvSpPr>
          <p:nvPr>
            <p:ph type="sldNum" sz="quarter" idx="12"/>
          </p:nvPr>
        </p:nvSpPr>
        <p:spPr/>
        <p:txBody>
          <a:bodyPr/>
          <a:lstStyle/>
          <a:p>
            <a:fld id="{35B54189-C436-47D0-AC37-8484B13A8E13}" type="slidenum">
              <a:rPr lang="en-US" smtClean="0"/>
              <a:pPr/>
              <a:t>12</a:t>
            </a:fld>
            <a:endParaRPr lang="en-US"/>
          </a:p>
        </p:txBody>
      </p:sp>
    </p:spTree>
    <p:extLst>
      <p:ext uri="{BB962C8B-B14F-4D97-AF65-F5344CB8AC3E}">
        <p14:creationId xmlns:p14="http://schemas.microsoft.com/office/powerpoint/2010/main" val="410156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8F88-4CDC-49DE-A65C-B2C779E9F176}"/>
              </a:ext>
            </a:extLst>
          </p:cNvPr>
          <p:cNvSpPr>
            <a:spLocks noGrp="1"/>
          </p:cNvSpPr>
          <p:nvPr>
            <p:ph type="title"/>
          </p:nvPr>
        </p:nvSpPr>
        <p:spPr/>
        <p:txBody>
          <a:bodyPr/>
          <a:lstStyle/>
          <a:p>
            <a:r>
              <a:rPr lang="en-US" dirty="0"/>
              <a:t>Assessing faithfulness</a:t>
            </a:r>
            <a:endParaRPr lang="LID4096" dirty="0"/>
          </a:p>
        </p:txBody>
      </p:sp>
      <p:sp>
        <p:nvSpPr>
          <p:cNvPr id="3" name="Content Placeholder 2">
            <a:extLst>
              <a:ext uri="{FF2B5EF4-FFF2-40B4-BE49-F238E27FC236}">
                <a16:creationId xmlns:a16="http://schemas.microsoft.com/office/drawing/2014/main" id="{52E0F709-2E32-4209-A440-2452B36B4A10}"/>
              </a:ext>
            </a:extLst>
          </p:cNvPr>
          <p:cNvSpPr>
            <a:spLocks noGrp="1"/>
          </p:cNvSpPr>
          <p:nvPr>
            <p:ph idx="1"/>
          </p:nvPr>
        </p:nvSpPr>
        <p:spPr/>
        <p:txBody>
          <a:bodyPr/>
          <a:lstStyle/>
          <a:p>
            <a:r>
              <a:rPr lang="en-US" dirty="0"/>
              <a:t>The faithfulness of a record can only be evaluated in context</a:t>
            </a:r>
          </a:p>
          <a:p>
            <a:pPr lvl="1"/>
            <a:r>
              <a:rPr lang="en-US" dirty="0"/>
              <a:t>Application context </a:t>
            </a:r>
          </a:p>
          <a:p>
            <a:pPr lvl="1"/>
            <a:r>
              <a:rPr lang="en-US" dirty="0"/>
              <a:t>Context in your data set </a:t>
            </a:r>
          </a:p>
          <a:p>
            <a:pPr lvl="2"/>
            <a:r>
              <a:rPr lang="en-US" dirty="0"/>
              <a:t>Across records</a:t>
            </a:r>
            <a:endParaRPr lang="LID4096" dirty="0"/>
          </a:p>
        </p:txBody>
      </p:sp>
      <p:sp>
        <p:nvSpPr>
          <p:cNvPr id="4" name="Slide Number Placeholder 3">
            <a:extLst>
              <a:ext uri="{FF2B5EF4-FFF2-40B4-BE49-F238E27FC236}">
                <a16:creationId xmlns:a16="http://schemas.microsoft.com/office/drawing/2014/main" id="{F4D67457-DAB9-4286-AE9C-6146F5765212}"/>
              </a:ext>
            </a:extLst>
          </p:cNvPr>
          <p:cNvSpPr>
            <a:spLocks noGrp="1"/>
          </p:cNvSpPr>
          <p:nvPr>
            <p:ph type="sldNum" sz="quarter" idx="12"/>
          </p:nvPr>
        </p:nvSpPr>
        <p:spPr/>
        <p:txBody>
          <a:bodyPr/>
          <a:lstStyle/>
          <a:p>
            <a:fld id="{35B54189-C436-47D0-AC37-8484B13A8E13}" type="slidenum">
              <a:rPr lang="en-US" smtClean="0"/>
              <a:pPr/>
              <a:t>13</a:t>
            </a:fld>
            <a:endParaRPr lang="en-US"/>
          </a:p>
        </p:txBody>
      </p:sp>
      <p:pic>
        <p:nvPicPr>
          <p:cNvPr id="7" name="Picture 6">
            <a:extLst>
              <a:ext uri="{FF2B5EF4-FFF2-40B4-BE49-F238E27FC236}">
                <a16:creationId xmlns:a16="http://schemas.microsoft.com/office/drawing/2014/main" id="{CD1C3D63-78DB-442C-8E83-F5D3A8047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794781"/>
            <a:ext cx="7488832" cy="3063219"/>
          </a:xfrm>
          <a:prstGeom prst="rect">
            <a:avLst/>
          </a:prstGeom>
        </p:spPr>
      </p:pic>
    </p:spTree>
    <p:extLst>
      <p:ext uri="{BB962C8B-B14F-4D97-AF65-F5344CB8AC3E}">
        <p14:creationId xmlns:p14="http://schemas.microsoft.com/office/powerpoint/2010/main" val="398628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6059-1698-4D21-9D1B-4DEC9BDD335A}"/>
              </a:ext>
            </a:extLst>
          </p:cNvPr>
          <p:cNvSpPr>
            <a:spLocks noGrp="1"/>
          </p:cNvSpPr>
          <p:nvPr>
            <p:ph type="title"/>
          </p:nvPr>
        </p:nvSpPr>
        <p:spPr/>
        <p:txBody>
          <a:bodyPr/>
          <a:lstStyle/>
          <a:p>
            <a:r>
              <a:rPr lang="en-US" sz="4200" dirty="0"/>
              <a:t>Faithfulness across records: Outliers</a:t>
            </a:r>
            <a:endParaRPr lang="LID4096" sz="4200" dirty="0"/>
          </a:p>
        </p:txBody>
      </p:sp>
      <p:sp>
        <p:nvSpPr>
          <p:cNvPr id="3" name="Content Placeholder 2">
            <a:extLst>
              <a:ext uri="{FF2B5EF4-FFF2-40B4-BE49-F238E27FC236}">
                <a16:creationId xmlns:a16="http://schemas.microsoft.com/office/drawing/2014/main" id="{CB953C9C-D964-4EB3-A549-F0237F1B73D1}"/>
              </a:ext>
            </a:extLst>
          </p:cNvPr>
          <p:cNvSpPr>
            <a:spLocks noGrp="1"/>
          </p:cNvSpPr>
          <p:nvPr>
            <p:ph idx="1"/>
          </p:nvPr>
        </p:nvSpPr>
        <p:spPr/>
        <p:txBody>
          <a:bodyPr/>
          <a:lstStyle/>
          <a:p>
            <a:r>
              <a:rPr lang="en-US" dirty="0"/>
              <a:t>What is an “outlier”?</a:t>
            </a:r>
          </a:p>
          <a:p>
            <a:pPr lvl="1"/>
            <a:r>
              <a:rPr lang="en-US" dirty="0"/>
              <a:t>A value that is “far” from the “center”</a:t>
            </a:r>
          </a:p>
          <a:p>
            <a:r>
              <a:rPr lang="en-US" dirty="0"/>
              <a:t>Distribution-based definition</a:t>
            </a:r>
          </a:p>
          <a:p>
            <a:pPr lvl="1"/>
            <a:r>
              <a:rPr lang="en-US" dirty="0"/>
              <a:t>Center (e.g. average, median)</a:t>
            </a:r>
          </a:p>
          <a:p>
            <a:pPr lvl="1"/>
            <a:r>
              <a:rPr lang="en-US" dirty="0"/>
              <a:t>Spread (e.g. standard deviation, IQR)</a:t>
            </a:r>
          </a:p>
          <a:p>
            <a:endParaRPr lang="LID4096" dirty="0"/>
          </a:p>
        </p:txBody>
      </p:sp>
      <p:sp>
        <p:nvSpPr>
          <p:cNvPr id="4" name="Slide Number Placeholder 3">
            <a:extLst>
              <a:ext uri="{FF2B5EF4-FFF2-40B4-BE49-F238E27FC236}">
                <a16:creationId xmlns:a16="http://schemas.microsoft.com/office/drawing/2014/main" id="{25B5FB91-D626-4EB5-A3E2-2AEC71BF5C73}"/>
              </a:ext>
            </a:extLst>
          </p:cNvPr>
          <p:cNvSpPr>
            <a:spLocks noGrp="1"/>
          </p:cNvSpPr>
          <p:nvPr>
            <p:ph type="sldNum" sz="quarter" idx="12"/>
          </p:nvPr>
        </p:nvSpPr>
        <p:spPr/>
        <p:txBody>
          <a:bodyPr/>
          <a:lstStyle/>
          <a:p>
            <a:fld id="{35B54189-C436-47D0-AC37-8484B13A8E13}" type="slidenum">
              <a:rPr lang="en-US" smtClean="0"/>
              <a:pPr/>
              <a:t>14</a:t>
            </a:fld>
            <a:endParaRPr lang="en-US"/>
          </a:p>
        </p:txBody>
      </p:sp>
      <p:pic>
        <p:nvPicPr>
          <p:cNvPr id="8" name="Picture 7">
            <a:extLst>
              <a:ext uri="{FF2B5EF4-FFF2-40B4-BE49-F238E27FC236}">
                <a16:creationId xmlns:a16="http://schemas.microsoft.com/office/drawing/2014/main" id="{BA918B61-AC54-4A8E-A946-BC993EB24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520" y="3900122"/>
            <a:ext cx="3520883" cy="2326977"/>
          </a:xfrm>
          <a:prstGeom prst="rect">
            <a:avLst/>
          </a:prstGeom>
        </p:spPr>
      </p:pic>
      <p:pic>
        <p:nvPicPr>
          <p:cNvPr id="7" name="Picture 6">
            <a:extLst>
              <a:ext uri="{FF2B5EF4-FFF2-40B4-BE49-F238E27FC236}">
                <a16:creationId xmlns:a16="http://schemas.microsoft.com/office/drawing/2014/main" id="{B1A6E353-A5F0-405B-A80B-030DA88723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507" y="4175667"/>
            <a:ext cx="4411321" cy="2205661"/>
          </a:xfrm>
          <a:prstGeom prst="rect">
            <a:avLst/>
          </a:prstGeom>
        </p:spPr>
      </p:pic>
      <p:sp>
        <p:nvSpPr>
          <p:cNvPr id="9" name="TextBox 8">
            <a:extLst>
              <a:ext uri="{FF2B5EF4-FFF2-40B4-BE49-F238E27FC236}">
                <a16:creationId xmlns:a16="http://schemas.microsoft.com/office/drawing/2014/main" id="{934C273D-6AE9-4244-8E5C-E73BF82AC516}"/>
              </a:ext>
            </a:extLst>
          </p:cNvPr>
          <p:cNvSpPr txBox="1"/>
          <p:nvPr/>
        </p:nvSpPr>
        <p:spPr>
          <a:xfrm>
            <a:off x="589993" y="6227099"/>
            <a:ext cx="1635576" cy="338554"/>
          </a:xfrm>
          <a:prstGeom prst="rect">
            <a:avLst/>
          </a:prstGeom>
          <a:noFill/>
        </p:spPr>
        <p:txBody>
          <a:bodyPr wrap="none" rtlCol="0">
            <a:spAutoFit/>
          </a:bodyPr>
          <a:lstStyle/>
          <a:p>
            <a:r>
              <a:rPr lang="en-US" sz="1600" i="1" dirty="0"/>
              <a:t>source: </a:t>
            </a:r>
            <a:r>
              <a:rPr lang="en-US" sz="1600" i="1" dirty="0" err="1"/>
              <a:t>wikipedia</a:t>
            </a:r>
            <a:endParaRPr lang="en-US" sz="1600" i="1" dirty="0"/>
          </a:p>
        </p:txBody>
      </p:sp>
    </p:spTree>
    <p:extLst>
      <p:ext uri="{BB962C8B-B14F-4D97-AF65-F5344CB8AC3E}">
        <p14:creationId xmlns:p14="http://schemas.microsoft.com/office/powerpoint/2010/main" val="176402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1B3B-2FB3-4437-AC63-BAB04E6CA7FC}"/>
              </a:ext>
            </a:extLst>
          </p:cNvPr>
          <p:cNvSpPr>
            <a:spLocks noGrp="1"/>
          </p:cNvSpPr>
          <p:nvPr>
            <p:ph type="title"/>
          </p:nvPr>
        </p:nvSpPr>
        <p:spPr/>
        <p:txBody>
          <a:bodyPr/>
          <a:lstStyle/>
          <a:p>
            <a:r>
              <a:rPr lang="en-US" dirty="0"/>
              <a:t>What to do with outliers?</a:t>
            </a:r>
            <a:endParaRPr lang="LID4096" dirty="0"/>
          </a:p>
        </p:txBody>
      </p:sp>
      <p:sp>
        <p:nvSpPr>
          <p:cNvPr id="3" name="Content Placeholder 2">
            <a:extLst>
              <a:ext uri="{FF2B5EF4-FFF2-40B4-BE49-F238E27FC236}">
                <a16:creationId xmlns:a16="http://schemas.microsoft.com/office/drawing/2014/main" id="{B32C353A-E04A-4705-840C-DE92DB6D1864}"/>
              </a:ext>
            </a:extLst>
          </p:cNvPr>
          <p:cNvSpPr>
            <a:spLocks noGrp="1"/>
          </p:cNvSpPr>
          <p:nvPr>
            <p:ph idx="1"/>
          </p:nvPr>
        </p:nvSpPr>
        <p:spPr/>
        <p:txBody>
          <a:bodyPr/>
          <a:lstStyle/>
          <a:p>
            <a:r>
              <a:rPr lang="en-US" dirty="0"/>
              <a:t>Delete (“trimming”)</a:t>
            </a:r>
          </a:p>
          <a:p>
            <a:endParaRPr lang="en-US" dirty="0"/>
          </a:p>
          <a:p>
            <a:r>
              <a:rPr lang="en-US" dirty="0"/>
              <a:t>Set to a default</a:t>
            </a:r>
          </a:p>
          <a:p>
            <a:pPr lvl="1"/>
            <a:r>
              <a:rPr lang="en-US" dirty="0"/>
              <a:t>E.g., the nearest non-outlier</a:t>
            </a:r>
          </a:p>
          <a:p>
            <a:endParaRPr lang="en-US" dirty="0"/>
          </a:p>
          <a:p>
            <a:r>
              <a:rPr lang="en-US" dirty="0"/>
              <a:t>Good Hygiene:</a:t>
            </a:r>
          </a:p>
          <a:p>
            <a:pPr lvl="1"/>
            <a:r>
              <a:rPr lang="en-US" dirty="0"/>
              <a:t> Leave the original column</a:t>
            </a:r>
          </a:p>
          <a:p>
            <a:pPr lvl="1"/>
            <a:r>
              <a:rPr lang="en-US" dirty="0"/>
              <a:t>Derive an indicator column to flag presence of outlier</a:t>
            </a:r>
          </a:p>
          <a:p>
            <a:pPr lvl="1"/>
            <a:r>
              <a:rPr lang="en-US" dirty="0"/>
              <a:t>Derive a clean column for your use</a:t>
            </a:r>
          </a:p>
          <a:p>
            <a:pPr lvl="1"/>
            <a:endParaRPr lang="LID4096" dirty="0"/>
          </a:p>
        </p:txBody>
      </p:sp>
      <p:sp>
        <p:nvSpPr>
          <p:cNvPr id="4" name="Slide Number Placeholder 3">
            <a:extLst>
              <a:ext uri="{FF2B5EF4-FFF2-40B4-BE49-F238E27FC236}">
                <a16:creationId xmlns:a16="http://schemas.microsoft.com/office/drawing/2014/main" id="{B31F8456-E461-4782-AA86-9E059A622DAF}"/>
              </a:ext>
            </a:extLst>
          </p:cNvPr>
          <p:cNvSpPr>
            <a:spLocks noGrp="1"/>
          </p:cNvSpPr>
          <p:nvPr>
            <p:ph type="sldNum" sz="quarter" idx="12"/>
          </p:nvPr>
        </p:nvSpPr>
        <p:spPr/>
        <p:txBody>
          <a:bodyPr/>
          <a:lstStyle/>
          <a:p>
            <a:fld id="{35B54189-C436-47D0-AC37-8484B13A8E13}" type="slidenum">
              <a:rPr lang="en-US" smtClean="0"/>
              <a:pPr/>
              <a:t>15</a:t>
            </a:fld>
            <a:endParaRPr lang="en-US"/>
          </a:p>
        </p:txBody>
      </p:sp>
      <p:pic>
        <p:nvPicPr>
          <p:cNvPr id="6" name="Picture 5">
            <a:extLst>
              <a:ext uri="{FF2B5EF4-FFF2-40B4-BE49-F238E27FC236}">
                <a16:creationId xmlns:a16="http://schemas.microsoft.com/office/drawing/2014/main" id="{DEB84155-F742-481E-BD59-86414E2037F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64088" y="2204864"/>
            <a:ext cx="720080" cy="1520767"/>
          </a:xfrm>
          <a:prstGeom prst="rect">
            <a:avLst/>
          </a:prstGeom>
        </p:spPr>
      </p:pic>
      <p:pic>
        <p:nvPicPr>
          <p:cNvPr id="8" name="Picture 7">
            <a:extLst>
              <a:ext uri="{FF2B5EF4-FFF2-40B4-BE49-F238E27FC236}">
                <a16:creationId xmlns:a16="http://schemas.microsoft.com/office/drawing/2014/main" id="{7FDDC247-45CA-4F5F-B2F2-A68E1636BF4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27984" y="908720"/>
            <a:ext cx="792088" cy="1615650"/>
          </a:xfrm>
          <a:prstGeom prst="rect">
            <a:avLst/>
          </a:prstGeom>
        </p:spPr>
      </p:pic>
    </p:spTree>
    <p:extLst>
      <p:ext uri="{BB962C8B-B14F-4D97-AF65-F5344CB8AC3E}">
        <p14:creationId xmlns:p14="http://schemas.microsoft.com/office/powerpoint/2010/main" val="97069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7AFC-0F03-4FB1-8EE6-DFD5EA50D429}"/>
              </a:ext>
            </a:extLst>
          </p:cNvPr>
          <p:cNvSpPr>
            <a:spLocks noGrp="1"/>
          </p:cNvSpPr>
          <p:nvPr>
            <p:ph type="title"/>
          </p:nvPr>
        </p:nvSpPr>
        <p:spPr/>
        <p:txBody>
          <a:bodyPr/>
          <a:lstStyle/>
          <a:p>
            <a:r>
              <a:rPr lang="en-US" dirty="0"/>
              <a:t>Correlations within records</a:t>
            </a:r>
            <a:endParaRPr lang="LID4096" dirty="0"/>
          </a:p>
        </p:txBody>
      </p:sp>
      <p:sp>
        <p:nvSpPr>
          <p:cNvPr id="3" name="Content Placeholder 2">
            <a:extLst>
              <a:ext uri="{FF2B5EF4-FFF2-40B4-BE49-F238E27FC236}">
                <a16:creationId xmlns:a16="http://schemas.microsoft.com/office/drawing/2014/main" id="{AEA2D99F-7D40-4B07-AFF5-D4EC1D61BFD0}"/>
              </a:ext>
            </a:extLst>
          </p:cNvPr>
          <p:cNvSpPr>
            <a:spLocks noGrp="1"/>
          </p:cNvSpPr>
          <p:nvPr>
            <p:ph idx="1"/>
          </p:nvPr>
        </p:nvSpPr>
        <p:spPr>
          <a:xfrm>
            <a:off x="323528" y="1219200"/>
            <a:ext cx="8496944" cy="4906963"/>
          </a:xfrm>
        </p:spPr>
        <p:txBody>
          <a:bodyPr/>
          <a:lstStyle/>
          <a:p>
            <a:r>
              <a:rPr lang="en-US" dirty="0"/>
              <a:t>Dependence (i.e. lack of independence!) between 2 random variables</a:t>
            </a:r>
          </a:p>
          <a:p>
            <a:r>
              <a:rPr lang="en-US" dirty="0"/>
              <a:t>Think of the attributes in a relational schema</a:t>
            </a:r>
          </a:p>
          <a:p>
            <a:pPr lvl="1"/>
            <a:r>
              <a:rPr lang="en-US" dirty="0"/>
              <a:t>An instance of that relation was generated from some real-world process</a:t>
            </a:r>
          </a:p>
          <a:p>
            <a:pPr lvl="1"/>
            <a:r>
              <a:rPr lang="en-US" dirty="0"/>
              <a:t>Each column of that relation is a “random variable” generated by the process </a:t>
            </a:r>
          </a:p>
          <a:p>
            <a:r>
              <a:rPr lang="en-US" dirty="0"/>
              <a:t>A Functional Dependency is a “deterministic” correlation</a:t>
            </a:r>
          </a:p>
        </p:txBody>
      </p:sp>
      <p:sp>
        <p:nvSpPr>
          <p:cNvPr id="4" name="Slide Number Placeholder 3">
            <a:extLst>
              <a:ext uri="{FF2B5EF4-FFF2-40B4-BE49-F238E27FC236}">
                <a16:creationId xmlns:a16="http://schemas.microsoft.com/office/drawing/2014/main" id="{D2F5506D-7A9B-4AE4-ACFF-0365FC6F8A50}"/>
              </a:ext>
            </a:extLst>
          </p:cNvPr>
          <p:cNvSpPr>
            <a:spLocks noGrp="1"/>
          </p:cNvSpPr>
          <p:nvPr>
            <p:ph type="sldNum" sz="quarter" idx="12"/>
          </p:nvPr>
        </p:nvSpPr>
        <p:spPr/>
        <p:txBody>
          <a:bodyPr/>
          <a:lstStyle/>
          <a:p>
            <a:fld id="{35B54189-C436-47D0-AC37-8484B13A8E13}" type="slidenum">
              <a:rPr lang="en-US" smtClean="0"/>
              <a:pPr/>
              <a:t>16</a:t>
            </a:fld>
            <a:endParaRPr lang="en-US"/>
          </a:p>
        </p:txBody>
      </p:sp>
    </p:spTree>
    <p:extLst>
      <p:ext uri="{BB962C8B-B14F-4D97-AF65-F5344CB8AC3E}">
        <p14:creationId xmlns:p14="http://schemas.microsoft.com/office/powerpoint/2010/main" val="425558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7300-5624-41EA-9C54-52339E91C3A1}"/>
              </a:ext>
            </a:extLst>
          </p:cNvPr>
          <p:cNvSpPr>
            <a:spLocks noGrp="1"/>
          </p:cNvSpPr>
          <p:nvPr>
            <p:ph type="title"/>
          </p:nvPr>
        </p:nvSpPr>
        <p:spPr/>
        <p:txBody>
          <a:bodyPr/>
          <a:lstStyle/>
          <a:p>
            <a:r>
              <a:rPr lang="en-US" dirty="0"/>
              <a:t>Functional Dependencies (FDs)</a:t>
            </a:r>
            <a:endParaRPr lang="LID4096" dirty="0"/>
          </a:p>
        </p:txBody>
      </p:sp>
      <p:sp>
        <p:nvSpPr>
          <p:cNvPr id="3" name="Content Placeholder 2">
            <a:extLst>
              <a:ext uri="{FF2B5EF4-FFF2-40B4-BE49-F238E27FC236}">
                <a16:creationId xmlns:a16="http://schemas.microsoft.com/office/drawing/2014/main" id="{27244B07-3C73-4BAD-955E-91F2B160A424}"/>
              </a:ext>
            </a:extLst>
          </p:cNvPr>
          <p:cNvSpPr>
            <a:spLocks noGrp="1"/>
          </p:cNvSpPr>
          <p:nvPr>
            <p:ph idx="1"/>
          </p:nvPr>
        </p:nvSpPr>
        <p:spPr/>
        <p:txBody>
          <a:bodyPr/>
          <a:lstStyle/>
          <a:p>
            <a:r>
              <a:rPr lang="en-US" sz="2800" dirty="0"/>
              <a:t>Generalization of Keys</a:t>
            </a:r>
          </a:p>
          <a:p>
            <a:r>
              <a:rPr lang="en-US" sz="2800" dirty="0"/>
              <a:t>Attribute A determines Attribute B</a:t>
            </a:r>
          </a:p>
          <a:p>
            <a:pPr lvl="1"/>
            <a:r>
              <a:rPr lang="en-US" dirty="0" err="1"/>
              <a:t>customerId</a:t>
            </a:r>
            <a:r>
              <a:rPr lang="en-US" dirty="0"/>
              <a:t> -&gt; age</a:t>
            </a:r>
          </a:p>
          <a:p>
            <a:pPr lvl="1"/>
            <a:r>
              <a:rPr lang="en-US" dirty="0"/>
              <a:t>i.e. age= f(</a:t>
            </a:r>
            <a:r>
              <a:rPr lang="en-US" dirty="0" err="1"/>
              <a:t>customerId</a:t>
            </a:r>
            <a:r>
              <a:rPr lang="en-US" dirty="0"/>
              <a:t>)</a:t>
            </a:r>
          </a:p>
          <a:p>
            <a:r>
              <a:rPr lang="en-US" sz="2800" dirty="0"/>
              <a:t>A set of columns determines another set of columns </a:t>
            </a:r>
          </a:p>
          <a:p>
            <a:pPr lvl="1"/>
            <a:r>
              <a:rPr lang="en-US" dirty="0" err="1"/>
              <a:t>transactionTime</a:t>
            </a:r>
            <a:r>
              <a:rPr lang="en-US" dirty="0"/>
              <a:t>, </a:t>
            </a:r>
            <a:r>
              <a:rPr lang="en-US" dirty="0" err="1"/>
              <a:t>customerId</a:t>
            </a:r>
            <a:r>
              <a:rPr lang="en-US" dirty="0"/>
              <a:t> -&gt; age, </a:t>
            </a:r>
            <a:r>
              <a:rPr lang="en-US" dirty="0" err="1"/>
              <a:t>residenceArea</a:t>
            </a:r>
            <a:endParaRPr lang="en-US" dirty="0"/>
          </a:p>
          <a:p>
            <a:r>
              <a:rPr lang="en-US" sz="2800" dirty="0"/>
              <a:t>Primary Keys are special FDs</a:t>
            </a:r>
          </a:p>
          <a:p>
            <a:pPr lvl="1"/>
            <a:r>
              <a:rPr lang="en-US" dirty="0"/>
              <a:t>Right-hand-size is the set of all attributes in the relation</a:t>
            </a:r>
          </a:p>
          <a:p>
            <a:endParaRPr lang="LID4096" dirty="0"/>
          </a:p>
        </p:txBody>
      </p:sp>
      <p:sp>
        <p:nvSpPr>
          <p:cNvPr id="4" name="Slide Number Placeholder 3">
            <a:extLst>
              <a:ext uri="{FF2B5EF4-FFF2-40B4-BE49-F238E27FC236}">
                <a16:creationId xmlns:a16="http://schemas.microsoft.com/office/drawing/2014/main" id="{DC49A9A9-99FB-4372-86E2-A0252B7575DD}"/>
              </a:ext>
            </a:extLst>
          </p:cNvPr>
          <p:cNvSpPr>
            <a:spLocks noGrp="1"/>
          </p:cNvSpPr>
          <p:nvPr>
            <p:ph type="sldNum" sz="quarter" idx="12"/>
          </p:nvPr>
        </p:nvSpPr>
        <p:spPr/>
        <p:txBody>
          <a:bodyPr/>
          <a:lstStyle/>
          <a:p>
            <a:fld id="{35B54189-C436-47D0-AC37-8484B13A8E13}" type="slidenum">
              <a:rPr lang="en-US" smtClean="0"/>
              <a:pPr/>
              <a:t>17</a:t>
            </a:fld>
            <a:endParaRPr lang="en-US"/>
          </a:p>
        </p:txBody>
      </p:sp>
    </p:spTree>
    <p:extLst>
      <p:ext uri="{BB962C8B-B14F-4D97-AF65-F5344CB8AC3E}">
        <p14:creationId xmlns:p14="http://schemas.microsoft.com/office/powerpoint/2010/main" val="173596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949B-0BFB-4E89-92C5-EC37EA6CBA22}"/>
              </a:ext>
            </a:extLst>
          </p:cNvPr>
          <p:cNvSpPr>
            <a:spLocks noGrp="1"/>
          </p:cNvSpPr>
          <p:nvPr>
            <p:ph type="title"/>
          </p:nvPr>
        </p:nvSpPr>
        <p:spPr/>
        <p:txBody>
          <a:bodyPr/>
          <a:lstStyle/>
          <a:p>
            <a:r>
              <a:rPr lang="en-US" sz="4000" dirty="0"/>
              <a:t>Conditional Functional Dependencies</a:t>
            </a:r>
          </a:p>
        </p:txBody>
      </p:sp>
      <p:sp>
        <p:nvSpPr>
          <p:cNvPr id="3" name="Content Placeholder 2">
            <a:extLst>
              <a:ext uri="{FF2B5EF4-FFF2-40B4-BE49-F238E27FC236}">
                <a16:creationId xmlns:a16="http://schemas.microsoft.com/office/drawing/2014/main" id="{2546D183-3909-4633-9D41-74B3855E4130}"/>
              </a:ext>
            </a:extLst>
          </p:cNvPr>
          <p:cNvSpPr>
            <a:spLocks noGrp="1"/>
          </p:cNvSpPr>
          <p:nvPr>
            <p:ph idx="1"/>
          </p:nvPr>
        </p:nvSpPr>
        <p:spPr/>
        <p:txBody>
          <a:bodyPr/>
          <a:lstStyle/>
          <a:p>
            <a:r>
              <a:rPr lang="en-US" dirty="0"/>
              <a:t>(X → Y, </a:t>
            </a:r>
            <a:r>
              <a:rPr lang="en-US" dirty="0" err="1"/>
              <a:t>Tp</a:t>
            </a:r>
            <a:r>
              <a:rPr lang="en-US" dirty="0"/>
              <a:t>)</a:t>
            </a:r>
          </a:p>
          <a:p>
            <a:r>
              <a:rPr lang="en-US" dirty="0"/>
              <a:t>An FD defined on a subset of the data</a:t>
            </a:r>
          </a:p>
          <a:p>
            <a:r>
              <a:rPr lang="en-US" dirty="0"/>
              <a:t>Example: ZIP → Street is valid on subset of the data where Country = “England”</a:t>
            </a:r>
          </a:p>
          <a:p>
            <a:r>
              <a:rPr lang="en-US" dirty="0"/>
              <a:t>Example: AC = 020 where City = London</a:t>
            </a:r>
          </a:p>
        </p:txBody>
      </p:sp>
      <p:sp>
        <p:nvSpPr>
          <p:cNvPr id="4" name="Slide Number Placeholder 3">
            <a:extLst>
              <a:ext uri="{FF2B5EF4-FFF2-40B4-BE49-F238E27FC236}">
                <a16:creationId xmlns:a16="http://schemas.microsoft.com/office/drawing/2014/main" id="{8083060B-8B3C-46F7-B3A0-CC51ABBA799A}"/>
              </a:ext>
            </a:extLst>
          </p:cNvPr>
          <p:cNvSpPr>
            <a:spLocks noGrp="1"/>
          </p:cNvSpPr>
          <p:nvPr>
            <p:ph type="sldNum" sz="quarter" idx="12"/>
          </p:nvPr>
        </p:nvSpPr>
        <p:spPr/>
        <p:txBody>
          <a:bodyPr/>
          <a:lstStyle/>
          <a:p>
            <a:fld id="{35B54189-C436-47D0-AC37-8484B13A8E13}" type="slidenum">
              <a:rPr lang="en-US" smtClean="0"/>
              <a:pPr/>
              <a:t>18</a:t>
            </a:fld>
            <a:endParaRPr lang="en-US"/>
          </a:p>
        </p:txBody>
      </p:sp>
    </p:spTree>
    <p:extLst>
      <p:ext uri="{BB962C8B-B14F-4D97-AF65-F5344CB8AC3E}">
        <p14:creationId xmlns:p14="http://schemas.microsoft.com/office/powerpoint/2010/main" val="254716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2372-CC20-4805-9E3B-6CEAFC861EE6}"/>
              </a:ext>
            </a:extLst>
          </p:cNvPr>
          <p:cNvSpPr>
            <a:spLocks noGrp="1"/>
          </p:cNvSpPr>
          <p:nvPr>
            <p:ph type="title"/>
          </p:nvPr>
        </p:nvSpPr>
        <p:spPr/>
        <p:txBody>
          <a:bodyPr/>
          <a:lstStyle/>
          <a:p>
            <a:r>
              <a:rPr lang="en-US" dirty="0"/>
              <a:t>CFD example</a:t>
            </a:r>
          </a:p>
        </p:txBody>
      </p:sp>
      <p:sp>
        <p:nvSpPr>
          <p:cNvPr id="4" name="Slide Number Placeholder 3">
            <a:extLst>
              <a:ext uri="{FF2B5EF4-FFF2-40B4-BE49-F238E27FC236}">
                <a16:creationId xmlns:a16="http://schemas.microsoft.com/office/drawing/2014/main" id="{04860FE6-2DB1-485E-A5A0-42807624A52F}"/>
              </a:ext>
            </a:extLst>
          </p:cNvPr>
          <p:cNvSpPr>
            <a:spLocks noGrp="1"/>
          </p:cNvSpPr>
          <p:nvPr>
            <p:ph type="sldNum" sz="quarter" idx="12"/>
          </p:nvPr>
        </p:nvSpPr>
        <p:spPr/>
        <p:txBody>
          <a:bodyPr/>
          <a:lstStyle/>
          <a:p>
            <a:fld id="{35B54189-C436-47D0-AC37-8484B13A8E13}" type="slidenum">
              <a:rPr lang="en-US" smtClean="0"/>
              <a:pPr/>
              <a:t>19</a:t>
            </a:fld>
            <a:endParaRPr lang="en-US"/>
          </a:p>
        </p:txBody>
      </p:sp>
      <p:graphicFrame>
        <p:nvGraphicFramePr>
          <p:cNvPr id="7" name="Table 6">
            <a:extLst>
              <a:ext uri="{FF2B5EF4-FFF2-40B4-BE49-F238E27FC236}">
                <a16:creationId xmlns:a16="http://schemas.microsoft.com/office/drawing/2014/main" id="{91DCCC06-B7DD-40CE-8D83-E940DBBEE04A}"/>
              </a:ext>
            </a:extLst>
          </p:cNvPr>
          <p:cNvGraphicFramePr>
            <a:graphicFrameLocks noGrp="1"/>
          </p:cNvGraphicFramePr>
          <p:nvPr>
            <p:extLst>
              <p:ext uri="{D42A27DB-BD31-4B8C-83A1-F6EECF244321}">
                <p14:modId xmlns:p14="http://schemas.microsoft.com/office/powerpoint/2010/main" val="1198774513"/>
              </p:ext>
            </p:extLst>
          </p:nvPr>
        </p:nvGraphicFramePr>
        <p:xfrm>
          <a:off x="1524000" y="1395522"/>
          <a:ext cx="6096000" cy="25958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81556663"/>
                    </a:ext>
                  </a:extLst>
                </a:gridCol>
                <a:gridCol w="1671960">
                  <a:extLst>
                    <a:ext uri="{9D8B030D-6E8A-4147-A177-3AD203B41FA5}">
                      <a16:colId xmlns:a16="http://schemas.microsoft.com/office/drawing/2014/main" val="413580019"/>
                    </a:ext>
                  </a:extLst>
                </a:gridCol>
                <a:gridCol w="864096">
                  <a:extLst>
                    <a:ext uri="{9D8B030D-6E8A-4147-A177-3AD203B41FA5}">
                      <a16:colId xmlns:a16="http://schemas.microsoft.com/office/drawing/2014/main" val="1198439836"/>
                    </a:ext>
                  </a:extLst>
                </a:gridCol>
                <a:gridCol w="1008112">
                  <a:extLst>
                    <a:ext uri="{9D8B030D-6E8A-4147-A177-3AD203B41FA5}">
                      <a16:colId xmlns:a16="http://schemas.microsoft.com/office/drawing/2014/main" val="212636331"/>
                    </a:ext>
                  </a:extLst>
                </a:gridCol>
                <a:gridCol w="792088">
                  <a:extLst>
                    <a:ext uri="{9D8B030D-6E8A-4147-A177-3AD203B41FA5}">
                      <a16:colId xmlns:a16="http://schemas.microsoft.com/office/drawing/2014/main" val="614294689"/>
                    </a:ext>
                  </a:extLst>
                </a:gridCol>
                <a:gridCol w="743744">
                  <a:extLst>
                    <a:ext uri="{9D8B030D-6E8A-4147-A177-3AD203B41FA5}">
                      <a16:colId xmlns:a16="http://schemas.microsoft.com/office/drawing/2014/main" val="3118604782"/>
                    </a:ext>
                  </a:extLst>
                </a:gridCol>
              </a:tblGrid>
              <a:tr h="370840">
                <a:tc>
                  <a:txBody>
                    <a:bodyPr/>
                    <a:lstStyle/>
                    <a:p>
                      <a:r>
                        <a:rPr lang="en-US" dirty="0"/>
                        <a:t>TID</a:t>
                      </a:r>
                    </a:p>
                  </a:txBody>
                  <a:tcPr/>
                </a:tc>
                <a:tc>
                  <a:txBody>
                    <a:bodyPr/>
                    <a:lstStyle/>
                    <a:p>
                      <a:r>
                        <a:rPr lang="en-US" dirty="0"/>
                        <a:t>Name</a:t>
                      </a:r>
                    </a:p>
                  </a:txBody>
                  <a:tcPr/>
                </a:tc>
                <a:tc>
                  <a:txBody>
                    <a:bodyPr/>
                    <a:lstStyle/>
                    <a:p>
                      <a:r>
                        <a:rPr lang="en-US" dirty="0"/>
                        <a:t>Type</a:t>
                      </a:r>
                    </a:p>
                  </a:txBody>
                  <a:tcPr/>
                </a:tc>
                <a:tc>
                  <a:txBody>
                    <a:bodyPr/>
                    <a:lstStyle/>
                    <a:p>
                      <a:r>
                        <a:rPr lang="en-US" dirty="0"/>
                        <a:t>Country</a:t>
                      </a:r>
                    </a:p>
                  </a:txBody>
                  <a:tcPr/>
                </a:tc>
                <a:tc>
                  <a:txBody>
                    <a:bodyPr/>
                    <a:lstStyle/>
                    <a:p>
                      <a:r>
                        <a:rPr lang="en-US" dirty="0"/>
                        <a:t>price</a:t>
                      </a:r>
                    </a:p>
                  </a:txBody>
                  <a:tcPr/>
                </a:tc>
                <a:tc>
                  <a:txBody>
                    <a:bodyPr/>
                    <a:lstStyle/>
                    <a:p>
                      <a:r>
                        <a:rPr lang="en-US" dirty="0"/>
                        <a:t>tax</a:t>
                      </a:r>
                    </a:p>
                  </a:txBody>
                  <a:tcPr/>
                </a:tc>
                <a:extLst>
                  <a:ext uri="{0D108BD9-81ED-4DB2-BD59-A6C34878D82A}">
                    <a16:rowId xmlns:a16="http://schemas.microsoft.com/office/drawing/2014/main" val="2772119017"/>
                  </a:ext>
                </a:extLst>
              </a:tr>
              <a:tr h="370840">
                <a:tc>
                  <a:txBody>
                    <a:bodyPr/>
                    <a:lstStyle/>
                    <a:p>
                      <a:r>
                        <a:rPr lang="en-US" dirty="0"/>
                        <a:t>t1</a:t>
                      </a:r>
                    </a:p>
                  </a:txBody>
                  <a:tcPr/>
                </a:tc>
                <a:tc>
                  <a:txBody>
                    <a:bodyPr/>
                    <a:lstStyle/>
                    <a:p>
                      <a:r>
                        <a:rPr lang="en-US" dirty="0"/>
                        <a:t>Harry Potter</a:t>
                      </a:r>
                    </a:p>
                  </a:txBody>
                  <a:tcPr/>
                </a:tc>
                <a:tc>
                  <a:txBody>
                    <a:bodyPr/>
                    <a:lstStyle/>
                    <a:p>
                      <a:r>
                        <a:rPr lang="en-US" dirty="0"/>
                        <a:t>book</a:t>
                      </a:r>
                    </a:p>
                  </a:txBody>
                  <a:tcPr/>
                </a:tc>
                <a:tc>
                  <a:txBody>
                    <a:bodyPr/>
                    <a:lstStyle/>
                    <a:p>
                      <a:r>
                        <a:rPr lang="en-US" dirty="0"/>
                        <a:t>France</a:t>
                      </a:r>
                    </a:p>
                  </a:txBody>
                  <a:tcPr/>
                </a:tc>
                <a:tc>
                  <a:txBody>
                    <a:bodyPr/>
                    <a:lstStyle/>
                    <a:p>
                      <a:r>
                        <a:rPr lang="en-US" dirty="0"/>
                        <a:t>10</a:t>
                      </a:r>
                    </a:p>
                  </a:txBody>
                  <a:tcPr/>
                </a:tc>
                <a:tc>
                  <a:txBody>
                    <a:bodyPr/>
                    <a:lstStyle/>
                    <a:p>
                      <a:r>
                        <a:rPr lang="en-US" dirty="0"/>
                        <a:t>0</a:t>
                      </a:r>
                    </a:p>
                  </a:txBody>
                  <a:tcPr/>
                </a:tc>
                <a:extLst>
                  <a:ext uri="{0D108BD9-81ED-4DB2-BD59-A6C34878D82A}">
                    <a16:rowId xmlns:a16="http://schemas.microsoft.com/office/drawing/2014/main" val="3167476449"/>
                  </a:ext>
                </a:extLst>
              </a:tr>
              <a:tr h="370840">
                <a:tc>
                  <a:txBody>
                    <a:bodyPr/>
                    <a:lstStyle/>
                    <a:p>
                      <a:r>
                        <a:rPr lang="en-US" dirty="0"/>
                        <a:t>t2</a:t>
                      </a:r>
                    </a:p>
                  </a:txBody>
                  <a:tcPr/>
                </a:tc>
                <a:tc>
                  <a:txBody>
                    <a:bodyPr/>
                    <a:lstStyle/>
                    <a:p>
                      <a:r>
                        <a:rPr lang="en-US" dirty="0"/>
                        <a:t>Harry Potter</a:t>
                      </a:r>
                    </a:p>
                  </a:txBody>
                  <a:tcPr/>
                </a:tc>
                <a:tc>
                  <a:txBody>
                    <a:bodyPr/>
                    <a:lstStyle/>
                    <a:p>
                      <a:r>
                        <a:rPr lang="en-US" dirty="0"/>
                        <a:t>book</a:t>
                      </a:r>
                    </a:p>
                  </a:txBody>
                  <a:tcPr/>
                </a:tc>
                <a:tc>
                  <a:txBody>
                    <a:bodyPr/>
                    <a:lstStyle/>
                    <a:p>
                      <a:r>
                        <a:rPr lang="en-US" dirty="0"/>
                        <a:t>France</a:t>
                      </a:r>
                    </a:p>
                  </a:txBody>
                  <a:tcPr/>
                </a:tc>
                <a:tc>
                  <a:txBody>
                    <a:bodyPr/>
                    <a:lstStyle/>
                    <a:p>
                      <a:r>
                        <a:rPr lang="en-US" dirty="0"/>
                        <a:t>10</a:t>
                      </a:r>
                    </a:p>
                  </a:txBody>
                  <a:tcPr/>
                </a:tc>
                <a:tc>
                  <a:txBody>
                    <a:bodyPr/>
                    <a:lstStyle/>
                    <a:p>
                      <a:r>
                        <a:rPr lang="en-US" dirty="0"/>
                        <a:t>0</a:t>
                      </a:r>
                    </a:p>
                  </a:txBody>
                  <a:tcPr/>
                </a:tc>
                <a:extLst>
                  <a:ext uri="{0D108BD9-81ED-4DB2-BD59-A6C34878D82A}">
                    <a16:rowId xmlns:a16="http://schemas.microsoft.com/office/drawing/2014/main" val="1309842347"/>
                  </a:ext>
                </a:extLst>
              </a:tr>
              <a:tr h="370840">
                <a:tc>
                  <a:txBody>
                    <a:bodyPr/>
                    <a:lstStyle/>
                    <a:p>
                      <a:r>
                        <a:rPr lang="en-US" dirty="0"/>
                        <a:t>t3</a:t>
                      </a:r>
                    </a:p>
                  </a:txBody>
                  <a:tcPr/>
                </a:tc>
                <a:tc>
                  <a:txBody>
                    <a:bodyPr/>
                    <a:lstStyle/>
                    <a:p>
                      <a:r>
                        <a:rPr lang="en-US" dirty="0"/>
                        <a:t>Harry Potter</a:t>
                      </a:r>
                    </a:p>
                  </a:txBody>
                  <a:tcPr/>
                </a:tc>
                <a:tc>
                  <a:txBody>
                    <a:bodyPr/>
                    <a:lstStyle/>
                    <a:p>
                      <a:r>
                        <a:rPr lang="en-US" dirty="0"/>
                        <a:t>book</a:t>
                      </a:r>
                    </a:p>
                  </a:txBody>
                  <a:tcPr/>
                </a:tc>
                <a:tc>
                  <a:txBody>
                    <a:bodyPr/>
                    <a:lstStyle/>
                    <a:p>
                      <a:r>
                        <a:rPr lang="en-US" dirty="0"/>
                        <a:t>France</a:t>
                      </a:r>
                    </a:p>
                  </a:txBody>
                  <a:tcPr/>
                </a:tc>
                <a:tc>
                  <a:txBody>
                    <a:bodyPr/>
                    <a:lstStyle/>
                    <a:p>
                      <a:r>
                        <a:rPr lang="en-US" dirty="0"/>
                        <a:t>10</a:t>
                      </a:r>
                    </a:p>
                  </a:txBody>
                  <a:tcPr/>
                </a:tc>
                <a:tc>
                  <a:txBody>
                    <a:bodyPr/>
                    <a:lstStyle/>
                    <a:p>
                      <a:r>
                        <a:rPr lang="en-US" dirty="0"/>
                        <a:t>0.05</a:t>
                      </a:r>
                    </a:p>
                  </a:txBody>
                  <a:tcPr/>
                </a:tc>
                <a:extLst>
                  <a:ext uri="{0D108BD9-81ED-4DB2-BD59-A6C34878D82A}">
                    <a16:rowId xmlns:a16="http://schemas.microsoft.com/office/drawing/2014/main" val="3627120345"/>
                  </a:ext>
                </a:extLst>
              </a:tr>
              <a:tr h="370840">
                <a:tc>
                  <a:txBody>
                    <a:bodyPr/>
                    <a:lstStyle/>
                    <a:p>
                      <a:r>
                        <a:rPr lang="en-US" dirty="0"/>
                        <a:t>t4</a:t>
                      </a:r>
                    </a:p>
                  </a:txBody>
                  <a:tcPr/>
                </a:tc>
                <a:tc>
                  <a:txBody>
                    <a:bodyPr/>
                    <a:lstStyle/>
                    <a:p>
                      <a:r>
                        <a:rPr lang="en-US" dirty="0"/>
                        <a:t>Terminator</a:t>
                      </a:r>
                    </a:p>
                  </a:txBody>
                  <a:tcPr/>
                </a:tc>
                <a:tc>
                  <a:txBody>
                    <a:bodyPr/>
                    <a:lstStyle/>
                    <a:p>
                      <a:r>
                        <a:rPr lang="en-US" dirty="0"/>
                        <a:t>DVD</a:t>
                      </a:r>
                    </a:p>
                  </a:txBody>
                  <a:tcPr/>
                </a:tc>
                <a:tc>
                  <a:txBody>
                    <a:bodyPr/>
                    <a:lstStyle/>
                    <a:p>
                      <a:r>
                        <a:rPr lang="en-US" dirty="0"/>
                        <a:t>Italy</a:t>
                      </a:r>
                    </a:p>
                  </a:txBody>
                  <a:tcPr/>
                </a:tc>
                <a:tc>
                  <a:txBody>
                    <a:bodyPr/>
                    <a:lstStyle/>
                    <a:p>
                      <a:r>
                        <a:rPr lang="en-US" dirty="0"/>
                        <a:t>25</a:t>
                      </a:r>
                    </a:p>
                  </a:txBody>
                  <a:tcPr/>
                </a:tc>
                <a:tc>
                  <a:txBody>
                    <a:bodyPr/>
                    <a:lstStyle/>
                    <a:p>
                      <a:r>
                        <a:rPr lang="en-US" dirty="0"/>
                        <a:t>0.08</a:t>
                      </a:r>
                    </a:p>
                  </a:txBody>
                  <a:tcPr/>
                </a:tc>
                <a:extLst>
                  <a:ext uri="{0D108BD9-81ED-4DB2-BD59-A6C34878D82A}">
                    <a16:rowId xmlns:a16="http://schemas.microsoft.com/office/drawing/2014/main" val="2598325240"/>
                  </a:ext>
                </a:extLst>
              </a:tr>
              <a:tr h="370840">
                <a:tc>
                  <a:txBody>
                    <a:bodyPr/>
                    <a:lstStyle/>
                    <a:p>
                      <a:r>
                        <a:rPr lang="en-US" dirty="0"/>
                        <a:t>t5</a:t>
                      </a:r>
                    </a:p>
                  </a:txBody>
                  <a:tcPr/>
                </a:tc>
                <a:tc>
                  <a:txBody>
                    <a:bodyPr/>
                    <a:lstStyle/>
                    <a:p>
                      <a:r>
                        <a:rPr lang="en-US" dirty="0"/>
                        <a:t>Terminator</a:t>
                      </a:r>
                    </a:p>
                  </a:txBody>
                  <a:tcPr/>
                </a:tc>
                <a:tc>
                  <a:txBody>
                    <a:bodyPr/>
                    <a:lstStyle/>
                    <a:p>
                      <a:r>
                        <a:rPr lang="en-US" dirty="0"/>
                        <a:t>DVD</a:t>
                      </a:r>
                    </a:p>
                  </a:txBody>
                  <a:tcPr/>
                </a:tc>
                <a:tc>
                  <a:txBody>
                    <a:bodyPr/>
                    <a:lstStyle/>
                    <a:p>
                      <a:r>
                        <a:rPr lang="en-US" dirty="0"/>
                        <a:t>Italy</a:t>
                      </a:r>
                    </a:p>
                  </a:txBody>
                  <a:tcPr/>
                </a:tc>
                <a:tc>
                  <a:txBody>
                    <a:bodyPr/>
                    <a:lstStyle/>
                    <a:p>
                      <a:r>
                        <a:rPr lang="en-US" dirty="0"/>
                        <a:t>25</a:t>
                      </a:r>
                    </a:p>
                  </a:txBody>
                  <a:tcPr/>
                </a:tc>
                <a:tc>
                  <a:txBody>
                    <a:bodyPr/>
                    <a:lstStyle/>
                    <a:p>
                      <a:r>
                        <a:rPr lang="en-US" dirty="0"/>
                        <a:t>0.05</a:t>
                      </a:r>
                    </a:p>
                  </a:txBody>
                  <a:tcPr/>
                </a:tc>
                <a:extLst>
                  <a:ext uri="{0D108BD9-81ED-4DB2-BD59-A6C34878D82A}">
                    <a16:rowId xmlns:a16="http://schemas.microsoft.com/office/drawing/2014/main" val="1412504186"/>
                  </a:ext>
                </a:extLst>
              </a:tr>
              <a:tr h="370840">
                <a:tc>
                  <a:txBody>
                    <a:bodyPr/>
                    <a:lstStyle/>
                    <a:p>
                      <a:r>
                        <a:rPr lang="en-US" dirty="0"/>
                        <a:t>t6</a:t>
                      </a:r>
                    </a:p>
                  </a:txBody>
                  <a:tcPr/>
                </a:tc>
                <a:tc>
                  <a:txBody>
                    <a:bodyPr/>
                    <a:lstStyle/>
                    <a:p>
                      <a:r>
                        <a:rPr lang="en-US" dirty="0"/>
                        <a:t>Spiderman</a:t>
                      </a:r>
                    </a:p>
                  </a:txBody>
                  <a:tcPr/>
                </a:tc>
                <a:tc>
                  <a:txBody>
                    <a:bodyPr/>
                    <a:lstStyle/>
                    <a:p>
                      <a:r>
                        <a:rPr lang="en-US" dirty="0"/>
                        <a:t>DVD</a:t>
                      </a:r>
                    </a:p>
                  </a:txBody>
                  <a:tcPr/>
                </a:tc>
                <a:tc>
                  <a:txBody>
                    <a:bodyPr/>
                    <a:lstStyle/>
                    <a:p>
                      <a:r>
                        <a:rPr lang="en-US" dirty="0"/>
                        <a:t>UK</a:t>
                      </a:r>
                    </a:p>
                  </a:txBody>
                  <a:tcPr/>
                </a:tc>
                <a:tc>
                  <a:txBody>
                    <a:bodyPr/>
                    <a:lstStyle/>
                    <a:p>
                      <a:r>
                        <a:rPr lang="en-US" dirty="0"/>
                        <a:t>19</a:t>
                      </a:r>
                    </a:p>
                  </a:txBody>
                  <a:tcPr/>
                </a:tc>
                <a:tc>
                  <a:txBody>
                    <a:bodyPr/>
                    <a:lstStyle/>
                    <a:p>
                      <a:r>
                        <a:rPr lang="en-US" dirty="0"/>
                        <a:t>0</a:t>
                      </a:r>
                    </a:p>
                  </a:txBody>
                  <a:tcPr/>
                </a:tc>
                <a:extLst>
                  <a:ext uri="{0D108BD9-81ED-4DB2-BD59-A6C34878D82A}">
                    <a16:rowId xmlns:a16="http://schemas.microsoft.com/office/drawing/2014/main" val="2043676565"/>
                  </a:ext>
                </a:extLst>
              </a:tr>
            </a:tbl>
          </a:graphicData>
        </a:graphic>
      </p:graphicFrame>
      <p:sp>
        <p:nvSpPr>
          <p:cNvPr id="8" name="Rectangle 7">
            <a:extLst>
              <a:ext uri="{FF2B5EF4-FFF2-40B4-BE49-F238E27FC236}">
                <a16:creationId xmlns:a16="http://schemas.microsoft.com/office/drawing/2014/main" id="{80EB2D3D-233D-49AC-BA9E-552F67D84453}"/>
              </a:ext>
            </a:extLst>
          </p:cNvPr>
          <p:cNvSpPr/>
          <p:nvPr/>
        </p:nvSpPr>
        <p:spPr>
          <a:xfrm>
            <a:off x="1524000" y="933857"/>
            <a:ext cx="5681340" cy="461665"/>
          </a:xfrm>
          <a:prstGeom prst="rect">
            <a:avLst/>
          </a:prstGeom>
        </p:spPr>
        <p:txBody>
          <a:bodyPr wrap="square">
            <a:spAutoFit/>
          </a:bodyPr>
          <a:lstStyle/>
          <a:p>
            <a:r>
              <a:rPr lang="en-US" dirty="0"/>
              <a:t>({name, type, country} → {price, tax}, </a:t>
            </a:r>
            <a:r>
              <a:rPr lang="en-US" dirty="0" err="1"/>
              <a:t>Tp</a:t>
            </a:r>
            <a:r>
              <a:rPr lang="en-US" dirty="0"/>
              <a:t>)</a:t>
            </a:r>
          </a:p>
        </p:txBody>
      </p:sp>
      <p:graphicFrame>
        <p:nvGraphicFramePr>
          <p:cNvPr id="9" name="Table 8">
            <a:extLst>
              <a:ext uri="{FF2B5EF4-FFF2-40B4-BE49-F238E27FC236}">
                <a16:creationId xmlns:a16="http://schemas.microsoft.com/office/drawing/2014/main" id="{86356D9D-C0B3-4739-A64D-6A9EEBC8C98B}"/>
              </a:ext>
            </a:extLst>
          </p:cNvPr>
          <p:cNvGraphicFramePr>
            <a:graphicFrameLocks noGrp="1"/>
          </p:cNvGraphicFramePr>
          <p:nvPr>
            <p:extLst>
              <p:ext uri="{D42A27DB-BD31-4B8C-83A1-F6EECF244321}">
                <p14:modId xmlns:p14="http://schemas.microsoft.com/office/powerpoint/2010/main" val="4179890263"/>
              </p:ext>
            </p:extLst>
          </p:nvPr>
        </p:nvGraphicFramePr>
        <p:xfrm>
          <a:off x="2051720" y="4404712"/>
          <a:ext cx="5080000" cy="11125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413580019"/>
                    </a:ext>
                  </a:extLst>
                </a:gridCol>
                <a:gridCol w="1016000">
                  <a:extLst>
                    <a:ext uri="{9D8B030D-6E8A-4147-A177-3AD203B41FA5}">
                      <a16:colId xmlns:a16="http://schemas.microsoft.com/office/drawing/2014/main" val="1198439836"/>
                    </a:ext>
                  </a:extLst>
                </a:gridCol>
                <a:gridCol w="1016000">
                  <a:extLst>
                    <a:ext uri="{9D8B030D-6E8A-4147-A177-3AD203B41FA5}">
                      <a16:colId xmlns:a16="http://schemas.microsoft.com/office/drawing/2014/main" val="212636331"/>
                    </a:ext>
                  </a:extLst>
                </a:gridCol>
                <a:gridCol w="1016000">
                  <a:extLst>
                    <a:ext uri="{9D8B030D-6E8A-4147-A177-3AD203B41FA5}">
                      <a16:colId xmlns:a16="http://schemas.microsoft.com/office/drawing/2014/main" val="614294689"/>
                    </a:ext>
                  </a:extLst>
                </a:gridCol>
                <a:gridCol w="1016000">
                  <a:extLst>
                    <a:ext uri="{9D8B030D-6E8A-4147-A177-3AD203B41FA5}">
                      <a16:colId xmlns:a16="http://schemas.microsoft.com/office/drawing/2014/main" val="3118604782"/>
                    </a:ext>
                  </a:extLst>
                </a:gridCol>
              </a:tblGrid>
              <a:tr h="370840">
                <a:tc>
                  <a:txBody>
                    <a:bodyPr/>
                    <a:lstStyle/>
                    <a:p>
                      <a:r>
                        <a:rPr lang="en-US" dirty="0"/>
                        <a:t>Name</a:t>
                      </a:r>
                    </a:p>
                  </a:txBody>
                  <a:tcPr/>
                </a:tc>
                <a:tc>
                  <a:txBody>
                    <a:bodyPr/>
                    <a:lstStyle/>
                    <a:p>
                      <a:r>
                        <a:rPr lang="en-US" dirty="0"/>
                        <a:t>Type</a:t>
                      </a:r>
                    </a:p>
                  </a:txBody>
                  <a:tcPr/>
                </a:tc>
                <a:tc>
                  <a:txBody>
                    <a:bodyPr/>
                    <a:lstStyle/>
                    <a:p>
                      <a:r>
                        <a:rPr lang="en-US" dirty="0"/>
                        <a:t>Country</a:t>
                      </a:r>
                    </a:p>
                  </a:txBody>
                  <a:tcPr/>
                </a:tc>
                <a:tc>
                  <a:txBody>
                    <a:bodyPr/>
                    <a:lstStyle/>
                    <a:p>
                      <a:r>
                        <a:rPr lang="en-US" dirty="0"/>
                        <a:t>price</a:t>
                      </a:r>
                    </a:p>
                  </a:txBody>
                  <a:tcPr/>
                </a:tc>
                <a:tc>
                  <a:txBody>
                    <a:bodyPr/>
                    <a:lstStyle/>
                    <a:p>
                      <a:r>
                        <a:rPr lang="en-US" dirty="0"/>
                        <a:t>tax</a:t>
                      </a:r>
                    </a:p>
                  </a:txBody>
                  <a:tcPr/>
                </a:tc>
                <a:extLst>
                  <a:ext uri="{0D108BD9-81ED-4DB2-BD59-A6C34878D82A}">
                    <a16:rowId xmlns:a16="http://schemas.microsoft.com/office/drawing/2014/main" val="2772119017"/>
                  </a:ext>
                </a:extLst>
              </a:tr>
              <a:tr h="370840">
                <a:tc>
                  <a:txBody>
                    <a:bodyPr/>
                    <a:lstStyle/>
                    <a:p>
                      <a:pPr algn="ctr"/>
                      <a:r>
                        <a:rPr lang="en-US" dirty="0"/>
                        <a:t>-</a:t>
                      </a:r>
                    </a:p>
                  </a:txBody>
                  <a:tcPr/>
                </a:tc>
                <a:tc>
                  <a:txBody>
                    <a:bodyPr/>
                    <a:lstStyle/>
                    <a:p>
                      <a:r>
                        <a:rPr lang="en-US" dirty="0"/>
                        <a:t>book</a:t>
                      </a:r>
                    </a:p>
                  </a:txBody>
                  <a:tcPr/>
                </a:tc>
                <a:tc>
                  <a:txBody>
                    <a:bodyPr/>
                    <a:lstStyle/>
                    <a:p>
                      <a:r>
                        <a:rPr lang="en-US" dirty="0"/>
                        <a:t>France</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627120345"/>
                  </a:ext>
                </a:extLst>
              </a:tr>
              <a:tr h="370840">
                <a:tc>
                  <a:txBody>
                    <a:bodyPr/>
                    <a:lstStyle/>
                    <a:p>
                      <a:pPr algn="ctr"/>
                      <a:r>
                        <a:rPr lang="en-US" dirty="0"/>
                        <a:t>-</a:t>
                      </a:r>
                    </a:p>
                  </a:txBody>
                  <a:tcPr/>
                </a:tc>
                <a:tc>
                  <a:txBody>
                    <a:bodyPr/>
                    <a:lstStyle/>
                    <a:p>
                      <a:pPr algn="ctr"/>
                      <a:r>
                        <a:rPr lang="en-US" dirty="0"/>
                        <a:t>-</a:t>
                      </a:r>
                    </a:p>
                  </a:txBody>
                  <a:tcPr/>
                </a:tc>
                <a:tc>
                  <a:txBody>
                    <a:bodyPr/>
                    <a:lstStyle/>
                    <a:p>
                      <a:r>
                        <a:rPr lang="en-US" dirty="0"/>
                        <a:t>UK</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598325240"/>
                  </a:ext>
                </a:extLst>
              </a:tr>
            </a:tbl>
          </a:graphicData>
        </a:graphic>
      </p:graphicFrame>
      <p:sp>
        <p:nvSpPr>
          <p:cNvPr id="3" name="TextBox 2">
            <a:extLst>
              <a:ext uri="{FF2B5EF4-FFF2-40B4-BE49-F238E27FC236}">
                <a16:creationId xmlns:a16="http://schemas.microsoft.com/office/drawing/2014/main" id="{B7A0FFC2-D87C-44CB-A68B-B7F0570249E8}"/>
              </a:ext>
            </a:extLst>
          </p:cNvPr>
          <p:cNvSpPr txBox="1"/>
          <p:nvPr/>
        </p:nvSpPr>
        <p:spPr>
          <a:xfrm>
            <a:off x="0" y="5949280"/>
            <a:ext cx="9144000" cy="523220"/>
          </a:xfrm>
          <a:prstGeom prst="rect">
            <a:avLst/>
          </a:prstGeom>
          <a:noFill/>
        </p:spPr>
        <p:txBody>
          <a:bodyPr wrap="square" rtlCol="0">
            <a:spAutoFit/>
          </a:bodyPr>
          <a:lstStyle/>
          <a:p>
            <a:pPr algn="ctr"/>
            <a:r>
              <a:rPr lang="en-US" sz="2800" b="1" dirty="0"/>
              <a:t>CFD needs to hold only over the tuples matching the tableau</a:t>
            </a:r>
            <a:endParaRPr lang="LID4096" sz="2800" b="1" dirty="0"/>
          </a:p>
        </p:txBody>
      </p:sp>
      <p:sp>
        <p:nvSpPr>
          <p:cNvPr id="5" name="Rectangle 4">
            <a:extLst>
              <a:ext uri="{FF2B5EF4-FFF2-40B4-BE49-F238E27FC236}">
                <a16:creationId xmlns:a16="http://schemas.microsoft.com/office/drawing/2014/main" id="{BE42179F-E92C-440D-B0D5-C0B6EC4FE78F}"/>
              </a:ext>
            </a:extLst>
          </p:cNvPr>
          <p:cNvSpPr/>
          <p:nvPr/>
        </p:nvSpPr>
        <p:spPr>
          <a:xfrm>
            <a:off x="1524000" y="1772816"/>
            <a:ext cx="6096000" cy="1080120"/>
          </a:xfrm>
          <a:prstGeom prst="rect">
            <a:avLst/>
          </a:prstGeom>
          <a:noFill/>
          <a:ln w="190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1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0E46-3D4D-4ED7-BB91-30E87369A664}"/>
              </a:ext>
            </a:extLst>
          </p:cNvPr>
          <p:cNvSpPr>
            <a:spLocks noGrp="1"/>
          </p:cNvSpPr>
          <p:nvPr>
            <p:ph type="title"/>
          </p:nvPr>
        </p:nvSpPr>
        <p:spPr/>
        <p:txBody>
          <a:bodyPr/>
          <a:lstStyle/>
          <a:p>
            <a:r>
              <a:rPr lang="en-US" dirty="0"/>
              <a:t>The ETL process</a:t>
            </a:r>
            <a:endParaRPr lang="LID4096" dirty="0"/>
          </a:p>
        </p:txBody>
      </p:sp>
      <p:pic>
        <p:nvPicPr>
          <p:cNvPr id="6" name="Content Placeholder 5">
            <a:extLst>
              <a:ext uri="{FF2B5EF4-FFF2-40B4-BE49-F238E27FC236}">
                <a16:creationId xmlns:a16="http://schemas.microsoft.com/office/drawing/2014/main" id="{E955235B-FB81-4D57-A367-F004656686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1196752"/>
            <a:ext cx="7289912" cy="4906963"/>
          </a:xfrm>
        </p:spPr>
      </p:pic>
      <p:sp>
        <p:nvSpPr>
          <p:cNvPr id="4" name="Slide Number Placeholder 3">
            <a:extLst>
              <a:ext uri="{FF2B5EF4-FFF2-40B4-BE49-F238E27FC236}">
                <a16:creationId xmlns:a16="http://schemas.microsoft.com/office/drawing/2014/main" id="{2A200D68-D063-438E-9A04-934F1CFC5C3A}"/>
              </a:ext>
            </a:extLst>
          </p:cNvPr>
          <p:cNvSpPr>
            <a:spLocks noGrp="1"/>
          </p:cNvSpPr>
          <p:nvPr>
            <p:ph type="sldNum" sz="quarter" idx="12"/>
          </p:nvPr>
        </p:nvSpPr>
        <p:spPr/>
        <p:txBody>
          <a:bodyPr/>
          <a:lstStyle/>
          <a:p>
            <a:fld id="{35B54189-C436-47D0-AC37-8484B13A8E13}" type="slidenum">
              <a:rPr lang="en-US" smtClean="0"/>
              <a:pPr/>
              <a:t>2</a:t>
            </a:fld>
            <a:endParaRPr lang="en-US"/>
          </a:p>
        </p:txBody>
      </p:sp>
    </p:spTree>
    <p:extLst>
      <p:ext uri="{BB962C8B-B14F-4D97-AF65-F5344CB8AC3E}">
        <p14:creationId xmlns:p14="http://schemas.microsoft.com/office/powerpoint/2010/main" val="3683551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3D57-9376-44D1-8FCD-280395FD2FD5}"/>
              </a:ext>
            </a:extLst>
          </p:cNvPr>
          <p:cNvSpPr>
            <a:spLocks noGrp="1"/>
          </p:cNvSpPr>
          <p:nvPr>
            <p:ph type="title"/>
          </p:nvPr>
        </p:nvSpPr>
        <p:spPr/>
        <p:txBody>
          <a:bodyPr/>
          <a:lstStyle/>
          <a:p>
            <a:r>
              <a:rPr lang="en-US" dirty="0"/>
              <a:t>Matching Dependencies</a:t>
            </a:r>
          </a:p>
        </p:txBody>
      </p:sp>
      <p:sp>
        <p:nvSpPr>
          <p:cNvPr id="3" name="Content Placeholder 2">
            <a:extLst>
              <a:ext uri="{FF2B5EF4-FFF2-40B4-BE49-F238E27FC236}">
                <a16:creationId xmlns:a16="http://schemas.microsoft.com/office/drawing/2014/main" id="{67ABD7F2-9A62-405B-9CCB-7EEA1F4A818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sz="2400" dirty="0"/>
          </a:p>
          <a:p>
            <a:r>
              <a:rPr lang="en-US" sz="2400" dirty="0"/>
              <a:t>MD: Tran[LN, City, Street, Post] = card[LN, City, St, Zip] ^</a:t>
            </a:r>
          </a:p>
          <a:p>
            <a:pPr marL="0" indent="0">
              <a:buNone/>
            </a:pPr>
            <a:r>
              <a:rPr lang="en-US" sz="2400" dirty="0"/>
              <a:t>              Tran[FN] ≈ Card[FN] → Tran[FN, Phone] ↔ Card[FN, Tel]</a:t>
            </a:r>
          </a:p>
          <a:p>
            <a:endParaRPr lang="en-US" dirty="0"/>
          </a:p>
        </p:txBody>
      </p:sp>
      <p:sp>
        <p:nvSpPr>
          <p:cNvPr id="4" name="Slide Number Placeholder 3">
            <a:extLst>
              <a:ext uri="{FF2B5EF4-FFF2-40B4-BE49-F238E27FC236}">
                <a16:creationId xmlns:a16="http://schemas.microsoft.com/office/drawing/2014/main" id="{5C49E434-00EE-473B-841D-9D67518880C6}"/>
              </a:ext>
            </a:extLst>
          </p:cNvPr>
          <p:cNvSpPr>
            <a:spLocks noGrp="1"/>
          </p:cNvSpPr>
          <p:nvPr>
            <p:ph type="sldNum" sz="quarter" idx="12"/>
          </p:nvPr>
        </p:nvSpPr>
        <p:spPr/>
        <p:txBody>
          <a:bodyPr/>
          <a:lstStyle/>
          <a:p>
            <a:fld id="{35B54189-C436-47D0-AC37-8484B13A8E13}" type="slidenum">
              <a:rPr lang="en-US" smtClean="0"/>
              <a:pPr/>
              <a:t>20</a:t>
            </a:fld>
            <a:endParaRPr lang="en-US"/>
          </a:p>
        </p:txBody>
      </p:sp>
      <p:sp>
        <p:nvSpPr>
          <p:cNvPr id="5" name="TextBox 4">
            <a:extLst>
              <a:ext uri="{FF2B5EF4-FFF2-40B4-BE49-F238E27FC236}">
                <a16:creationId xmlns:a16="http://schemas.microsoft.com/office/drawing/2014/main" id="{8E329B25-A725-4606-B667-7923DBDA907E}"/>
              </a:ext>
            </a:extLst>
          </p:cNvPr>
          <p:cNvSpPr txBox="1"/>
          <p:nvPr/>
        </p:nvSpPr>
        <p:spPr>
          <a:xfrm>
            <a:off x="952726" y="1100138"/>
            <a:ext cx="911660" cy="523220"/>
          </a:xfrm>
          <a:prstGeom prst="rect">
            <a:avLst/>
          </a:prstGeom>
          <a:noFill/>
        </p:spPr>
        <p:txBody>
          <a:bodyPr wrap="none" rtlCol="0">
            <a:spAutoFit/>
          </a:bodyPr>
          <a:lstStyle/>
          <a:p>
            <a:r>
              <a:rPr lang="en-US" sz="2800" dirty="0"/>
              <a:t>Tran:</a:t>
            </a:r>
          </a:p>
        </p:txBody>
      </p:sp>
      <p:sp>
        <p:nvSpPr>
          <p:cNvPr id="6" name="TextBox 5">
            <a:extLst>
              <a:ext uri="{FF2B5EF4-FFF2-40B4-BE49-F238E27FC236}">
                <a16:creationId xmlns:a16="http://schemas.microsoft.com/office/drawing/2014/main" id="{25009C8E-366C-476A-84C3-79A6A1DBA638}"/>
              </a:ext>
            </a:extLst>
          </p:cNvPr>
          <p:cNvSpPr txBox="1"/>
          <p:nvPr/>
        </p:nvSpPr>
        <p:spPr>
          <a:xfrm>
            <a:off x="1523999" y="2905780"/>
            <a:ext cx="2069797" cy="523220"/>
          </a:xfrm>
          <a:prstGeom prst="rect">
            <a:avLst/>
          </a:prstGeom>
          <a:noFill/>
        </p:spPr>
        <p:txBody>
          <a:bodyPr wrap="none" rtlCol="0">
            <a:spAutoFit/>
          </a:bodyPr>
          <a:lstStyle/>
          <a:p>
            <a:r>
              <a:rPr lang="en-US" sz="2800" dirty="0"/>
              <a:t>Master: Card</a:t>
            </a:r>
          </a:p>
        </p:txBody>
      </p:sp>
      <p:graphicFrame>
        <p:nvGraphicFramePr>
          <p:cNvPr id="7" name="Table 6">
            <a:extLst>
              <a:ext uri="{FF2B5EF4-FFF2-40B4-BE49-F238E27FC236}">
                <a16:creationId xmlns:a16="http://schemas.microsoft.com/office/drawing/2014/main" id="{E423CF1C-2613-4615-88DE-1C439EA72E36}"/>
              </a:ext>
            </a:extLst>
          </p:cNvPr>
          <p:cNvGraphicFramePr>
            <a:graphicFrameLocks noGrp="1"/>
          </p:cNvGraphicFramePr>
          <p:nvPr>
            <p:extLst/>
          </p:nvPr>
        </p:nvGraphicFramePr>
        <p:xfrm>
          <a:off x="1238361" y="3423098"/>
          <a:ext cx="6667276" cy="741680"/>
        </p:xfrm>
        <a:graphic>
          <a:graphicData uri="http://schemas.openxmlformats.org/drawingml/2006/table">
            <a:tbl>
              <a:tblPr firstRow="1" bandRow="1">
                <a:tableStyleId>{5C22544A-7EE6-4342-B048-85BDC9FD1C3A}</a:tableStyleId>
              </a:tblPr>
              <a:tblGrid>
                <a:gridCol w="952468">
                  <a:extLst>
                    <a:ext uri="{9D8B030D-6E8A-4147-A177-3AD203B41FA5}">
                      <a16:colId xmlns:a16="http://schemas.microsoft.com/office/drawing/2014/main" val="2132647932"/>
                    </a:ext>
                  </a:extLst>
                </a:gridCol>
                <a:gridCol w="727381">
                  <a:extLst>
                    <a:ext uri="{9D8B030D-6E8A-4147-A177-3AD203B41FA5}">
                      <a16:colId xmlns:a16="http://schemas.microsoft.com/office/drawing/2014/main" val="2591003775"/>
                    </a:ext>
                  </a:extLst>
                </a:gridCol>
                <a:gridCol w="1177555">
                  <a:extLst>
                    <a:ext uri="{9D8B030D-6E8A-4147-A177-3AD203B41FA5}">
                      <a16:colId xmlns:a16="http://schemas.microsoft.com/office/drawing/2014/main" val="3437465572"/>
                    </a:ext>
                  </a:extLst>
                </a:gridCol>
                <a:gridCol w="952468">
                  <a:extLst>
                    <a:ext uri="{9D8B030D-6E8A-4147-A177-3AD203B41FA5}">
                      <a16:colId xmlns:a16="http://schemas.microsoft.com/office/drawing/2014/main" val="2965779031"/>
                    </a:ext>
                  </a:extLst>
                </a:gridCol>
                <a:gridCol w="678289">
                  <a:extLst>
                    <a:ext uri="{9D8B030D-6E8A-4147-A177-3AD203B41FA5}">
                      <a16:colId xmlns:a16="http://schemas.microsoft.com/office/drawing/2014/main" val="3957803293"/>
                    </a:ext>
                  </a:extLst>
                </a:gridCol>
                <a:gridCol w="1008112">
                  <a:extLst>
                    <a:ext uri="{9D8B030D-6E8A-4147-A177-3AD203B41FA5}">
                      <a16:colId xmlns:a16="http://schemas.microsoft.com/office/drawing/2014/main" val="1217778700"/>
                    </a:ext>
                  </a:extLst>
                </a:gridCol>
                <a:gridCol w="1171003">
                  <a:extLst>
                    <a:ext uri="{9D8B030D-6E8A-4147-A177-3AD203B41FA5}">
                      <a16:colId xmlns:a16="http://schemas.microsoft.com/office/drawing/2014/main" val="154769183"/>
                    </a:ext>
                  </a:extLst>
                </a:gridCol>
              </a:tblGrid>
              <a:tr h="370840">
                <a:tc>
                  <a:txBody>
                    <a:bodyPr/>
                    <a:lstStyle/>
                    <a:p>
                      <a:r>
                        <a:rPr lang="en-US" dirty="0"/>
                        <a:t>FN</a:t>
                      </a:r>
                    </a:p>
                  </a:txBody>
                  <a:tcPr/>
                </a:tc>
                <a:tc>
                  <a:txBody>
                    <a:bodyPr/>
                    <a:lstStyle/>
                    <a:p>
                      <a:r>
                        <a:rPr lang="en-US" dirty="0"/>
                        <a:t>LN</a:t>
                      </a:r>
                    </a:p>
                  </a:txBody>
                  <a:tcPr/>
                </a:tc>
                <a:tc>
                  <a:txBody>
                    <a:bodyPr/>
                    <a:lstStyle/>
                    <a:p>
                      <a:r>
                        <a:rPr lang="en-US" dirty="0"/>
                        <a:t>Street</a:t>
                      </a:r>
                    </a:p>
                  </a:txBody>
                  <a:tcPr/>
                </a:tc>
                <a:tc>
                  <a:txBody>
                    <a:bodyPr/>
                    <a:lstStyle/>
                    <a:p>
                      <a:r>
                        <a:rPr lang="en-US" dirty="0"/>
                        <a:t>City</a:t>
                      </a:r>
                    </a:p>
                  </a:txBody>
                  <a:tcPr/>
                </a:tc>
                <a:tc>
                  <a:txBody>
                    <a:bodyPr/>
                    <a:lstStyle/>
                    <a:p>
                      <a:r>
                        <a:rPr lang="en-US" dirty="0"/>
                        <a:t>AC</a:t>
                      </a:r>
                    </a:p>
                  </a:txBody>
                  <a:tcPr/>
                </a:tc>
                <a:tc>
                  <a:txBody>
                    <a:bodyPr/>
                    <a:lstStyle/>
                    <a:p>
                      <a:r>
                        <a:rPr lang="en-US" dirty="0"/>
                        <a:t>Zip</a:t>
                      </a:r>
                    </a:p>
                  </a:txBody>
                  <a:tcPr/>
                </a:tc>
                <a:tc>
                  <a:txBody>
                    <a:bodyPr/>
                    <a:lstStyle/>
                    <a:p>
                      <a:r>
                        <a:rPr lang="en-US" dirty="0"/>
                        <a:t>Tel</a:t>
                      </a:r>
                    </a:p>
                  </a:txBody>
                  <a:tcPr/>
                </a:tc>
                <a:extLst>
                  <a:ext uri="{0D108BD9-81ED-4DB2-BD59-A6C34878D82A}">
                    <a16:rowId xmlns:a16="http://schemas.microsoft.com/office/drawing/2014/main" val="670389680"/>
                  </a:ext>
                </a:extLst>
              </a:tr>
              <a:tr h="370840">
                <a:tc>
                  <a:txBody>
                    <a:bodyPr/>
                    <a:lstStyle/>
                    <a:p>
                      <a:r>
                        <a:rPr lang="en-US" dirty="0"/>
                        <a:t>Robert</a:t>
                      </a:r>
                    </a:p>
                  </a:txBody>
                  <a:tcPr/>
                </a:tc>
                <a:tc>
                  <a:txBody>
                    <a:bodyPr/>
                    <a:lstStyle/>
                    <a:p>
                      <a:r>
                        <a:rPr lang="en-US" dirty="0"/>
                        <a:t>Brady</a:t>
                      </a:r>
                    </a:p>
                  </a:txBody>
                  <a:tcPr/>
                </a:tc>
                <a:tc>
                  <a:txBody>
                    <a:bodyPr/>
                    <a:lstStyle/>
                    <a:p>
                      <a:r>
                        <a:rPr lang="en-US" dirty="0"/>
                        <a:t>5 Wren St</a:t>
                      </a:r>
                    </a:p>
                  </a:txBody>
                  <a:tcPr/>
                </a:tc>
                <a:tc>
                  <a:txBody>
                    <a:bodyPr/>
                    <a:lstStyle/>
                    <a:p>
                      <a:r>
                        <a:rPr lang="en-US" dirty="0"/>
                        <a:t>London</a:t>
                      </a:r>
                    </a:p>
                  </a:txBody>
                  <a:tcPr/>
                </a:tc>
                <a:tc>
                  <a:txBody>
                    <a:bodyPr/>
                    <a:lstStyle/>
                    <a:p>
                      <a:r>
                        <a:rPr lang="en-US" dirty="0"/>
                        <a:t>020</a:t>
                      </a:r>
                    </a:p>
                  </a:txBody>
                  <a:tcPr/>
                </a:tc>
                <a:tc>
                  <a:txBody>
                    <a:bodyPr/>
                    <a:lstStyle/>
                    <a:p>
                      <a:r>
                        <a:rPr lang="en-US" dirty="0"/>
                        <a:t>WC1H</a:t>
                      </a:r>
                    </a:p>
                  </a:txBody>
                  <a:tcPr/>
                </a:tc>
                <a:tc>
                  <a:txBody>
                    <a:bodyPr/>
                    <a:lstStyle/>
                    <a:p>
                      <a:r>
                        <a:rPr lang="en-US" dirty="0"/>
                        <a:t>3887644</a:t>
                      </a:r>
                    </a:p>
                  </a:txBody>
                  <a:tcPr/>
                </a:tc>
                <a:extLst>
                  <a:ext uri="{0D108BD9-81ED-4DB2-BD59-A6C34878D82A}">
                    <a16:rowId xmlns:a16="http://schemas.microsoft.com/office/drawing/2014/main" val="3473330809"/>
                  </a:ext>
                </a:extLst>
              </a:tr>
            </a:tbl>
          </a:graphicData>
        </a:graphic>
      </p:graphicFrame>
      <p:graphicFrame>
        <p:nvGraphicFramePr>
          <p:cNvPr id="8" name="Table 7">
            <a:extLst>
              <a:ext uri="{FF2B5EF4-FFF2-40B4-BE49-F238E27FC236}">
                <a16:creationId xmlns:a16="http://schemas.microsoft.com/office/drawing/2014/main" id="{38685286-547D-4F68-9563-D4120343210F}"/>
              </a:ext>
            </a:extLst>
          </p:cNvPr>
          <p:cNvGraphicFramePr>
            <a:graphicFrameLocks noGrp="1"/>
          </p:cNvGraphicFramePr>
          <p:nvPr>
            <p:extLst/>
          </p:nvPr>
        </p:nvGraphicFramePr>
        <p:xfrm>
          <a:off x="952726" y="1567248"/>
          <a:ext cx="7238547" cy="1107440"/>
        </p:xfrm>
        <a:graphic>
          <a:graphicData uri="http://schemas.openxmlformats.org/drawingml/2006/table">
            <a:tbl>
              <a:tblPr firstRow="1" bandRow="1">
                <a:tableStyleId>{5C22544A-7EE6-4342-B048-85BDC9FD1C3A}</a:tableStyleId>
              </a:tblPr>
              <a:tblGrid>
                <a:gridCol w="829835">
                  <a:extLst>
                    <a:ext uri="{9D8B030D-6E8A-4147-A177-3AD203B41FA5}">
                      <a16:colId xmlns:a16="http://schemas.microsoft.com/office/drawing/2014/main" val="2033694019"/>
                    </a:ext>
                  </a:extLst>
                </a:gridCol>
                <a:gridCol w="753818">
                  <a:extLst>
                    <a:ext uri="{9D8B030D-6E8A-4147-A177-3AD203B41FA5}">
                      <a16:colId xmlns:a16="http://schemas.microsoft.com/office/drawing/2014/main" val="3274979781"/>
                    </a:ext>
                  </a:extLst>
                </a:gridCol>
                <a:gridCol w="1144443">
                  <a:extLst>
                    <a:ext uri="{9D8B030D-6E8A-4147-A177-3AD203B41FA5}">
                      <a16:colId xmlns:a16="http://schemas.microsoft.com/office/drawing/2014/main" val="4281608202"/>
                    </a:ext>
                  </a:extLst>
                </a:gridCol>
                <a:gridCol w="910051">
                  <a:extLst>
                    <a:ext uri="{9D8B030D-6E8A-4147-A177-3AD203B41FA5}">
                      <a16:colId xmlns:a16="http://schemas.microsoft.com/office/drawing/2014/main" val="2876015647"/>
                    </a:ext>
                  </a:extLst>
                </a:gridCol>
                <a:gridCol w="576064">
                  <a:extLst>
                    <a:ext uri="{9D8B030D-6E8A-4147-A177-3AD203B41FA5}">
                      <a16:colId xmlns:a16="http://schemas.microsoft.com/office/drawing/2014/main" val="152720746"/>
                    </a:ext>
                  </a:extLst>
                </a:gridCol>
                <a:gridCol w="864096">
                  <a:extLst>
                    <a:ext uri="{9D8B030D-6E8A-4147-A177-3AD203B41FA5}">
                      <a16:colId xmlns:a16="http://schemas.microsoft.com/office/drawing/2014/main" val="108311957"/>
                    </a:ext>
                  </a:extLst>
                </a:gridCol>
                <a:gridCol w="1080120">
                  <a:extLst>
                    <a:ext uri="{9D8B030D-6E8A-4147-A177-3AD203B41FA5}">
                      <a16:colId xmlns:a16="http://schemas.microsoft.com/office/drawing/2014/main" val="1229439629"/>
                    </a:ext>
                  </a:extLst>
                </a:gridCol>
                <a:gridCol w="1080120">
                  <a:extLst>
                    <a:ext uri="{9D8B030D-6E8A-4147-A177-3AD203B41FA5}">
                      <a16:colId xmlns:a16="http://schemas.microsoft.com/office/drawing/2014/main" val="1338976975"/>
                    </a:ext>
                  </a:extLst>
                </a:gridCol>
              </a:tblGrid>
              <a:tr h="370840">
                <a:tc>
                  <a:txBody>
                    <a:bodyPr/>
                    <a:lstStyle/>
                    <a:p>
                      <a:r>
                        <a:rPr lang="en-US" dirty="0"/>
                        <a:t>FN</a:t>
                      </a:r>
                    </a:p>
                  </a:txBody>
                  <a:tcPr/>
                </a:tc>
                <a:tc>
                  <a:txBody>
                    <a:bodyPr/>
                    <a:lstStyle/>
                    <a:p>
                      <a:r>
                        <a:rPr lang="en-US" dirty="0"/>
                        <a:t>LN</a:t>
                      </a:r>
                    </a:p>
                  </a:txBody>
                  <a:tcPr/>
                </a:tc>
                <a:tc>
                  <a:txBody>
                    <a:bodyPr/>
                    <a:lstStyle/>
                    <a:p>
                      <a:r>
                        <a:rPr lang="en-US" dirty="0"/>
                        <a:t>Street</a:t>
                      </a:r>
                    </a:p>
                  </a:txBody>
                  <a:tcPr/>
                </a:tc>
                <a:tc>
                  <a:txBody>
                    <a:bodyPr/>
                    <a:lstStyle/>
                    <a:p>
                      <a:r>
                        <a:rPr lang="en-US" dirty="0"/>
                        <a:t>City</a:t>
                      </a:r>
                    </a:p>
                  </a:txBody>
                  <a:tcPr/>
                </a:tc>
                <a:tc>
                  <a:txBody>
                    <a:bodyPr/>
                    <a:lstStyle/>
                    <a:p>
                      <a:r>
                        <a:rPr lang="en-US" dirty="0"/>
                        <a:t>AC</a:t>
                      </a:r>
                    </a:p>
                  </a:txBody>
                  <a:tcPr/>
                </a:tc>
                <a:tc>
                  <a:txBody>
                    <a:bodyPr/>
                    <a:lstStyle/>
                    <a:p>
                      <a:r>
                        <a:rPr lang="en-US" dirty="0"/>
                        <a:t>Post</a:t>
                      </a:r>
                    </a:p>
                  </a:txBody>
                  <a:tcPr/>
                </a:tc>
                <a:tc>
                  <a:txBody>
                    <a:bodyPr/>
                    <a:lstStyle/>
                    <a:p>
                      <a:r>
                        <a:rPr lang="en-US" dirty="0"/>
                        <a:t>Phone</a:t>
                      </a:r>
                    </a:p>
                  </a:txBody>
                  <a:tcPr/>
                </a:tc>
                <a:tc>
                  <a:txBody>
                    <a:bodyPr/>
                    <a:lstStyle/>
                    <a:p>
                      <a:r>
                        <a:rPr lang="en-US" dirty="0"/>
                        <a:t>Item</a:t>
                      </a:r>
                    </a:p>
                  </a:txBody>
                  <a:tcPr/>
                </a:tc>
                <a:extLst>
                  <a:ext uri="{0D108BD9-81ED-4DB2-BD59-A6C34878D82A}">
                    <a16:rowId xmlns:a16="http://schemas.microsoft.com/office/drawing/2014/main" val="2636846144"/>
                  </a:ext>
                </a:extLst>
              </a:tr>
              <a:tr h="0">
                <a:tc>
                  <a:txBody>
                    <a:bodyPr/>
                    <a:lstStyle/>
                    <a:p>
                      <a:r>
                        <a:rPr lang="en-US" dirty="0"/>
                        <a:t>Robert</a:t>
                      </a:r>
                    </a:p>
                  </a:txBody>
                  <a:tcPr/>
                </a:tc>
                <a:tc>
                  <a:txBody>
                    <a:bodyPr/>
                    <a:lstStyle/>
                    <a:p>
                      <a:r>
                        <a:rPr lang="en-US" dirty="0"/>
                        <a:t>Brady</a:t>
                      </a:r>
                    </a:p>
                  </a:txBody>
                  <a:tcPr/>
                </a:tc>
                <a:tc>
                  <a:txBody>
                    <a:bodyPr/>
                    <a:lstStyle/>
                    <a:p>
                      <a:r>
                        <a:rPr lang="en-US" dirty="0"/>
                        <a:t>5 Wren St</a:t>
                      </a:r>
                    </a:p>
                  </a:txBody>
                  <a:tcPr/>
                </a:tc>
                <a:tc>
                  <a:txBody>
                    <a:bodyPr/>
                    <a:lstStyle/>
                    <a:p>
                      <a:r>
                        <a:rPr lang="en-US" dirty="0"/>
                        <a:t>London</a:t>
                      </a:r>
                    </a:p>
                  </a:txBody>
                  <a:tcPr/>
                </a:tc>
                <a:tc>
                  <a:txBody>
                    <a:bodyPr/>
                    <a:lstStyle/>
                    <a:p>
                      <a:r>
                        <a:rPr lang="en-US" dirty="0"/>
                        <a:t>020</a:t>
                      </a:r>
                    </a:p>
                  </a:txBody>
                  <a:tcPr/>
                </a:tc>
                <a:tc>
                  <a:txBody>
                    <a:bodyPr/>
                    <a:lstStyle/>
                    <a:p>
                      <a:r>
                        <a:rPr lang="en-US" dirty="0"/>
                        <a:t>WC1H</a:t>
                      </a:r>
                    </a:p>
                  </a:txBody>
                  <a:tcPr/>
                </a:tc>
                <a:tc>
                  <a:txBody>
                    <a:bodyPr/>
                    <a:lstStyle/>
                    <a:p>
                      <a:r>
                        <a:rPr lang="en-US" dirty="0"/>
                        <a:t>3887834</a:t>
                      </a:r>
                    </a:p>
                  </a:txBody>
                  <a:tcPr/>
                </a:tc>
                <a:tc>
                  <a:txBody>
                    <a:bodyPr/>
                    <a:lstStyle/>
                    <a:p>
                      <a:r>
                        <a:rPr lang="en-US" dirty="0"/>
                        <a:t>Watch</a:t>
                      </a:r>
                    </a:p>
                  </a:txBody>
                  <a:tcPr/>
                </a:tc>
                <a:extLst>
                  <a:ext uri="{0D108BD9-81ED-4DB2-BD59-A6C34878D82A}">
                    <a16:rowId xmlns:a16="http://schemas.microsoft.com/office/drawing/2014/main" val="1711227654"/>
                  </a:ext>
                </a:extLst>
              </a:tr>
              <a:tr h="370840">
                <a:tc>
                  <a:txBody>
                    <a:bodyPr/>
                    <a:lstStyle/>
                    <a:p>
                      <a:r>
                        <a:rPr lang="en-US" dirty="0"/>
                        <a:t>Robert</a:t>
                      </a:r>
                    </a:p>
                  </a:txBody>
                  <a:tcPr/>
                </a:tc>
                <a:tc>
                  <a:txBody>
                    <a:bodyPr/>
                    <a:lstStyle/>
                    <a:p>
                      <a:r>
                        <a:rPr lang="en-US" dirty="0"/>
                        <a:t>Brady</a:t>
                      </a:r>
                    </a:p>
                  </a:txBody>
                  <a:tcPr/>
                </a:tc>
                <a:tc>
                  <a:txBody>
                    <a:bodyPr/>
                    <a:lstStyle/>
                    <a:p>
                      <a:r>
                        <a:rPr lang="en-US" dirty="0"/>
                        <a:t>Null</a:t>
                      </a:r>
                    </a:p>
                  </a:txBody>
                  <a:tcPr/>
                </a:tc>
                <a:tc>
                  <a:txBody>
                    <a:bodyPr/>
                    <a:lstStyle/>
                    <a:p>
                      <a:r>
                        <a:rPr lang="en-US" dirty="0"/>
                        <a:t>London</a:t>
                      </a:r>
                    </a:p>
                  </a:txBody>
                  <a:tcPr/>
                </a:tc>
                <a:tc>
                  <a:txBody>
                    <a:bodyPr/>
                    <a:lstStyle/>
                    <a:p>
                      <a:r>
                        <a:rPr lang="en-US" dirty="0"/>
                        <a:t>020</a:t>
                      </a:r>
                    </a:p>
                  </a:txBody>
                  <a:tcPr/>
                </a:tc>
                <a:tc>
                  <a:txBody>
                    <a:bodyPr/>
                    <a:lstStyle/>
                    <a:p>
                      <a:r>
                        <a:rPr lang="en-US" dirty="0"/>
                        <a:t>WC1H</a:t>
                      </a:r>
                    </a:p>
                  </a:txBody>
                  <a:tcPr/>
                </a:tc>
                <a:tc>
                  <a:txBody>
                    <a:bodyPr/>
                    <a:lstStyle/>
                    <a:p>
                      <a:r>
                        <a:rPr lang="en-US" dirty="0"/>
                        <a:t>3887834</a:t>
                      </a:r>
                    </a:p>
                  </a:txBody>
                  <a:tcPr/>
                </a:tc>
                <a:tc>
                  <a:txBody>
                    <a:bodyPr/>
                    <a:lstStyle/>
                    <a:p>
                      <a:r>
                        <a:rPr lang="en-US" dirty="0"/>
                        <a:t>necklace</a:t>
                      </a:r>
                    </a:p>
                  </a:txBody>
                  <a:tcPr/>
                </a:tc>
                <a:extLst>
                  <a:ext uri="{0D108BD9-81ED-4DB2-BD59-A6C34878D82A}">
                    <a16:rowId xmlns:a16="http://schemas.microsoft.com/office/drawing/2014/main" val="1896930512"/>
                  </a:ext>
                </a:extLst>
              </a:tr>
            </a:tbl>
          </a:graphicData>
        </a:graphic>
      </p:graphicFrame>
    </p:spTree>
    <p:extLst>
      <p:ext uri="{BB962C8B-B14F-4D97-AF65-F5344CB8AC3E}">
        <p14:creationId xmlns:p14="http://schemas.microsoft.com/office/powerpoint/2010/main" val="351368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6623-9B86-4D92-976A-35675546FCBE}"/>
              </a:ext>
            </a:extLst>
          </p:cNvPr>
          <p:cNvSpPr>
            <a:spLocks noGrp="1"/>
          </p:cNvSpPr>
          <p:nvPr>
            <p:ph type="title"/>
          </p:nvPr>
        </p:nvSpPr>
        <p:spPr/>
        <p:txBody>
          <a:bodyPr/>
          <a:lstStyle/>
          <a:p>
            <a:r>
              <a:rPr lang="en-US" dirty="0"/>
              <a:t>More complex integrity constraints</a:t>
            </a:r>
          </a:p>
        </p:txBody>
      </p:sp>
      <p:graphicFrame>
        <p:nvGraphicFramePr>
          <p:cNvPr id="5" name="Content Placeholder 4">
            <a:extLst>
              <a:ext uri="{FF2B5EF4-FFF2-40B4-BE49-F238E27FC236}">
                <a16:creationId xmlns:a16="http://schemas.microsoft.com/office/drawing/2014/main" id="{A9E2ACE4-FF50-4B59-873B-EDA15C4D45F4}"/>
              </a:ext>
            </a:extLst>
          </p:cNvPr>
          <p:cNvGraphicFramePr>
            <a:graphicFrameLocks noGrp="1"/>
          </p:cNvGraphicFramePr>
          <p:nvPr>
            <p:ph idx="1"/>
            <p:extLst/>
          </p:nvPr>
        </p:nvGraphicFramePr>
        <p:xfrm>
          <a:off x="1686508" y="1574800"/>
          <a:ext cx="5770984" cy="1854200"/>
        </p:xfrm>
        <a:graphic>
          <a:graphicData uri="http://schemas.openxmlformats.org/drawingml/2006/table">
            <a:tbl>
              <a:tblPr firstRow="1" bandRow="1">
                <a:tableStyleId>{5C22544A-7EE6-4342-B048-85BDC9FD1C3A}</a:tableStyleId>
              </a:tblPr>
              <a:tblGrid>
                <a:gridCol w="623498">
                  <a:extLst>
                    <a:ext uri="{9D8B030D-6E8A-4147-A177-3AD203B41FA5}">
                      <a16:colId xmlns:a16="http://schemas.microsoft.com/office/drawing/2014/main" val="1062839947"/>
                    </a:ext>
                  </a:extLst>
                </a:gridCol>
                <a:gridCol w="783313">
                  <a:extLst>
                    <a:ext uri="{9D8B030D-6E8A-4147-A177-3AD203B41FA5}">
                      <a16:colId xmlns:a16="http://schemas.microsoft.com/office/drawing/2014/main" val="1665451740"/>
                    </a:ext>
                  </a:extLst>
                </a:gridCol>
                <a:gridCol w="839264">
                  <a:extLst>
                    <a:ext uri="{9D8B030D-6E8A-4147-A177-3AD203B41FA5}">
                      <a16:colId xmlns:a16="http://schemas.microsoft.com/office/drawing/2014/main" val="4014184202"/>
                    </a:ext>
                  </a:extLst>
                </a:gridCol>
                <a:gridCol w="671411">
                  <a:extLst>
                    <a:ext uri="{9D8B030D-6E8A-4147-A177-3AD203B41FA5}">
                      <a16:colId xmlns:a16="http://schemas.microsoft.com/office/drawing/2014/main" val="2852436843"/>
                    </a:ext>
                  </a:extLst>
                </a:gridCol>
                <a:gridCol w="783313">
                  <a:extLst>
                    <a:ext uri="{9D8B030D-6E8A-4147-A177-3AD203B41FA5}">
                      <a16:colId xmlns:a16="http://schemas.microsoft.com/office/drawing/2014/main" val="2834031929"/>
                    </a:ext>
                  </a:extLst>
                </a:gridCol>
                <a:gridCol w="702033">
                  <a:extLst>
                    <a:ext uri="{9D8B030D-6E8A-4147-A177-3AD203B41FA5}">
                      <a16:colId xmlns:a16="http://schemas.microsoft.com/office/drawing/2014/main" val="3717593264"/>
                    </a:ext>
                  </a:extLst>
                </a:gridCol>
                <a:gridCol w="1368152">
                  <a:extLst>
                    <a:ext uri="{9D8B030D-6E8A-4147-A177-3AD203B41FA5}">
                      <a16:colId xmlns:a16="http://schemas.microsoft.com/office/drawing/2014/main" val="1826757304"/>
                    </a:ext>
                  </a:extLst>
                </a:gridCol>
              </a:tblGrid>
              <a:tr h="370840">
                <a:tc>
                  <a:txBody>
                    <a:bodyPr/>
                    <a:lstStyle/>
                    <a:p>
                      <a:r>
                        <a:rPr lang="en-US" dirty="0"/>
                        <a:t>ID</a:t>
                      </a:r>
                    </a:p>
                  </a:txBody>
                  <a:tcPr/>
                </a:tc>
                <a:tc>
                  <a:txBody>
                    <a:bodyPr/>
                    <a:lstStyle/>
                    <a:p>
                      <a:r>
                        <a:rPr lang="en-US" dirty="0"/>
                        <a:t>FN</a:t>
                      </a:r>
                    </a:p>
                  </a:txBody>
                  <a:tcPr/>
                </a:tc>
                <a:tc>
                  <a:txBody>
                    <a:bodyPr/>
                    <a:lstStyle/>
                    <a:p>
                      <a:r>
                        <a:rPr lang="en-US" dirty="0"/>
                        <a:t>LN</a:t>
                      </a:r>
                    </a:p>
                  </a:txBody>
                  <a:tcPr/>
                </a:tc>
                <a:tc>
                  <a:txBody>
                    <a:bodyPr/>
                    <a:lstStyle/>
                    <a:p>
                      <a:r>
                        <a:rPr lang="en-US" dirty="0"/>
                        <a:t>Role</a:t>
                      </a:r>
                    </a:p>
                  </a:txBody>
                  <a:tcPr/>
                </a:tc>
                <a:tc>
                  <a:txBody>
                    <a:bodyPr/>
                    <a:lstStyle/>
                    <a:p>
                      <a:r>
                        <a:rPr lang="en-US" dirty="0"/>
                        <a:t>City</a:t>
                      </a:r>
                    </a:p>
                  </a:txBody>
                  <a:tcPr/>
                </a:tc>
                <a:tc>
                  <a:txBody>
                    <a:bodyPr/>
                    <a:lstStyle/>
                    <a:p>
                      <a:r>
                        <a:rPr lang="en-US" dirty="0"/>
                        <a:t>State</a:t>
                      </a:r>
                    </a:p>
                  </a:txBody>
                  <a:tcPr/>
                </a:tc>
                <a:tc>
                  <a:txBody>
                    <a:bodyPr/>
                    <a:lstStyle/>
                    <a:p>
                      <a:r>
                        <a:rPr lang="en-US" dirty="0"/>
                        <a:t>Salary</a:t>
                      </a:r>
                    </a:p>
                  </a:txBody>
                  <a:tcPr/>
                </a:tc>
                <a:extLst>
                  <a:ext uri="{0D108BD9-81ED-4DB2-BD59-A6C34878D82A}">
                    <a16:rowId xmlns:a16="http://schemas.microsoft.com/office/drawing/2014/main" val="2032930224"/>
                  </a:ext>
                </a:extLst>
              </a:tr>
              <a:tr h="370840">
                <a:tc>
                  <a:txBody>
                    <a:bodyPr/>
                    <a:lstStyle/>
                    <a:p>
                      <a:r>
                        <a:rPr lang="en-US" dirty="0"/>
                        <a:t>105</a:t>
                      </a:r>
                    </a:p>
                  </a:txBody>
                  <a:tcPr/>
                </a:tc>
                <a:tc>
                  <a:txBody>
                    <a:bodyPr/>
                    <a:lstStyle/>
                    <a:p>
                      <a:r>
                        <a:rPr lang="en-US" dirty="0"/>
                        <a:t>Anne</a:t>
                      </a:r>
                    </a:p>
                  </a:txBody>
                  <a:tcPr/>
                </a:tc>
                <a:tc>
                  <a:txBody>
                    <a:bodyPr/>
                    <a:lstStyle/>
                    <a:p>
                      <a:r>
                        <a:rPr lang="en-US" dirty="0"/>
                        <a:t>Nash</a:t>
                      </a:r>
                    </a:p>
                  </a:txBody>
                  <a:tcPr/>
                </a:tc>
                <a:tc>
                  <a:txBody>
                    <a:bodyPr/>
                    <a:lstStyle/>
                    <a:p>
                      <a:r>
                        <a:rPr lang="en-US" dirty="0"/>
                        <a:t>M</a:t>
                      </a:r>
                    </a:p>
                  </a:txBody>
                  <a:tcPr/>
                </a:tc>
                <a:tc>
                  <a:txBody>
                    <a:bodyPr/>
                    <a:lstStyle/>
                    <a:p>
                      <a:r>
                        <a:rPr lang="en-US" dirty="0"/>
                        <a:t>NYC</a:t>
                      </a:r>
                    </a:p>
                  </a:txBody>
                  <a:tcPr/>
                </a:tc>
                <a:tc>
                  <a:txBody>
                    <a:bodyPr/>
                    <a:lstStyle/>
                    <a:p>
                      <a:r>
                        <a:rPr lang="en-US" dirty="0"/>
                        <a:t>NY</a:t>
                      </a:r>
                    </a:p>
                  </a:txBody>
                  <a:tcPr/>
                </a:tc>
                <a:tc>
                  <a:txBody>
                    <a:bodyPr/>
                    <a:lstStyle/>
                    <a:p>
                      <a:r>
                        <a:rPr lang="en-US" dirty="0"/>
                        <a:t>110</a:t>
                      </a:r>
                    </a:p>
                  </a:txBody>
                  <a:tcPr/>
                </a:tc>
                <a:extLst>
                  <a:ext uri="{0D108BD9-81ED-4DB2-BD59-A6C34878D82A}">
                    <a16:rowId xmlns:a16="http://schemas.microsoft.com/office/drawing/2014/main" val="191222788"/>
                  </a:ext>
                </a:extLst>
              </a:tr>
              <a:tr h="370840">
                <a:tc>
                  <a:txBody>
                    <a:bodyPr/>
                    <a:lstStyle/>
                    <a:p>
                      <a:r>
                        <a:rPr lang="en-US" dirty="0"/>
                        <a:t>211</a:t>
                      </a:r>
                    </a:p>
                  </a:txBody>
                  <a:tcPr/>
                </a:tc>
                <a:tc>
                  <a:txBody>
                    <a:bodyPr/>
                    <a:lstStyle/>
                    <a:p>
                      <a:r>
                        <a:rPr lang="en-US" dirty="0"/>
                        <a:t>Mark</a:t>
                      </a:r>
                    </a:p>
                  </a:txBody>
                  <a:tcPr/>
                </a:tc>
                <a:tc>
                  <a:txBody>
                    <a:bodyPr/>
                    <a:lstStyle/>
                    <a:p>
                      <a:r>
                        <a:rPr lang="en-US" dirty="0"/>
                        <a:t>White</a:t>
                      </a:r>
                    </a:p>
                  </a:txBody>
                  <a:tcPr/>
                </a:tc>
                <a:tc>
                  <a:txBody>
                    <a:bodyPr/>
                    <a:lstStyle/>
                    <a:p>
                      <a:r>
                        <a:rPr lang="en-US" dirty="0"/>
                        <a:t>E</a:t>
                      </a:r>
                    </a:p>
                  </a:txBody>
                  <a:tcPr/>
                </a:tc>
                <a:tc>
                  <a:txBody>
                    <a:bodyPr/>
                    <a:lstStyle/>
                    <a:p>
                      <a:r>
                        <a:rPr lang="en-US" dirty="0"/>
                        <a:t>SJ</a:t>
                      </a:r>
                    </a:p>
                  </a:txBody>
                  <a:tcPr/>
                </a:tc>
                <a:tc>
                  <a:txBody>
                    <a:bodyPr/>
                    <a:lstStyle/>
                    <a:p>
                      <a:r>
                        <a:rPr lang="en-US" dirty="0"/>
                        <a:t>CA</a:t>
                      </a:r>
                    </a:p>
                  </a:txBody>
                  <a:tcPr/>
                </a:tc>
                <a:tc>
                  <a:txBody>
                    <a:bodyPr/>
                    <a:lstStyle/>
                    <a:p>
                      <a:r>
                        <a:rPr lang="en-US" dirty="0"/>
                        <a:t>80</a:t>
                      </a:r>
                    </a:p>
                  </a:txBody>
                  <a:tcPr/>
                </a:tc>
                <a:extLst>
                  <a:ext uri="{0D108BD9-81ED-4DB2-BD59-A6C34878D82A}">
                    <a16:rowId xmlns:a16="http://schemas.microsoft.com/office/drawing/2014/main" val="3724266221"/>
                  </a:ext>
                </a:extLst>
              </a:tr>
              <a:tr h="370840">
                <a:tc>
                  <a:txBody>
                    <a:bodyPr/>
                    <a:lstStyle/>
                    <a:p>
                      <a:r>
                        <a:rPr lang="en-US" dirty="0"/>
                        <a:t>386</a:t>
                      </a:r>
                    </a:p>
                  </a:txBody>
                  <a:tcPr/>
                </a:tc>
                <a:tc>
                  <a:txBody>
                    <a:bodyPr/>
                    <a:lstStyle/>
                    <a:p>
                      <a:r>
                        <a:rPr lang="en-US" dirty="0"/>
                        <a:t>Mark</a:t>
                      </a:r>
                    </a:p>
                  </a:txBody>
                  <a:tcPr/>
                </a:tc>
                <a:tc>
                  <a:txBody>
                    <a:bodyPr/>
                    <a:lstStyle/>
                    <a:p>
                      <a:r>
                        <a:rPr lang="en-US" dirty="0"/>
                        <a:t>Lee</a:t>
                      </a:r>
                    </a:p>
                  </a:txBody>
                  <a:tcPr/>
                </a:tc>
                <a:tc>
                  <a:txBody>
                    <a:bodyPr/>
                    <a:lstStyle/>
                    <a:p>
                      <a:r>
                        <a:rPr lang="en-US" dirty="0"/>
                        <a:t>E</a:t>
                      </a:r>
                    </a:p>
                  </a:txBody>
                  <a:tcPr/>
                </a:tc>
                <a:tc>
                  <a:txBody>
                    <a:bodyPr/>
                    <a:lstStyle/>
                    <a:p>
                      <a:r>
                        <a:rPr lang="en-US" dirty="0"/>
                        <a:t>NYC</a:t>
                      </a:r>
                    </a:p>
                  </a:txBody>
                  <a:tcPr/>
                </a:tc>
                <a:tc>
                  <a:txBody>
                    <a:bodyPr/>
                    <a:lstStyle/>
                    <a:p>
                      <a:r>
                        <a:rPr lang="en-US" dirty="0"/>
                        <a:t>AZ</a:t>
                      </a:r>
                    </a:p>
                  </a:txBody>
                  <a:tcPr/>
                </a:tc>
                <a:tc>
                  <a:txBody>
                    <a:bodyPr/>
                    <a:lstStyle/>
                    <a:p>
                      <a:r>
                        <a:rPr lang="en-US" dirty="0"/>
                        <a:t>75</a:t>
                      </a:r>
                    </a:p>
                  </a:txBody>
                  <a:tcPr/>
                </a:tc>
                <a:extLst>
                  <a:ext uri="{0D108BD9-81ED-4DB2-BD59-A6C34878D82A}">
                    <a16:rowId xmlns:a16="http://schemas.microsoft.com/office/drawing/2014/main" val="1924673861"/>
                  </a:ext>
                </a:extLst>
              </a:tr>
              <a:tr h="370840">
                <a:tc>
                  <a:txBody>
                    <a:bodyPr/>
                    <a:lstStyle/>
                    <a:p>
                      <a:r>
                        <a:rPr lang="en-US" dirty="0"/>
                        <a:t>235</a:t>
                      </a:r>
                    </a:p>
                  </a:txBody>
                  <a:tcPr/>
                </a:tc>
                <a:tc>
                  <a:txBody>
                    <a:bodyPr/>
                    <a:lstStyle/>
                    <a:p>
                      <a:r>
                        <a:rPr lang="en-US" dirty="0"/>
                        <a:t>John</a:t>
                      </a:r>
                    </a:p>
                  </a:txBody>
                  <a:tcPr/>
                </a:tc>
                <a:tc>
                  <a:txBody>
                    <a:bodyPr/>
                    <a:lstStyle/>
                    <a:p>
                      <a:r>
                        <a:rPr lang="en-US" dirty="0"/>
                        <a:t>Smith</a:t>
                      </a:r>
                    </a:p>
                  </a:txBody>
                  <a:tcPr/>
                </a:tc>
                <a:tc>
                  <a:txBody>
                    <a:bodyPr/>
                    <a:lstStyle/>
                    <a:p>
                      <a:r>
                        <a:rPr lang="en-US" dirty="0"/>
                        <a:t>M</a:t>
                      </a:r>
                    </a:p>
                  </a:txBody>
                  <a:tcPr/>
                </a:tc>
                <a:tc>
                  <a:txBody>
                    <a:bodyPr/>
                    <a:lstStyle/>
                    <a:p>
                      <a:r>
                        <a:rPr lang="en-US" dirty="0"/>
                        <a:t>NYC</a:t>
                      </a:r>
                    </a:p>
                  </a:txBody>
                  <a:tcPr/>
                </a:tc>
                <a:tc>
                  <a:txBody>
                    <a:bodyPr/>
                    <a:lstStyle/>
                    <a:p>
                      <a:r>
                        <a:rPr lang="en-US" dirty="0"/>
                        <a:t>NY</a:t>
                      </a:r>
                    </a:p>
                  </a:txBody>
                  <a:tcPr/>
                </a:tc>
                <a:tc>
                  <a:txBody>
                    <a:bodyPr/>
                    <a:lstStyle/>
                    <a:p>
                      <a:r>
                        <a:rPr lang="en-US" dirty="0"/>
                        <a:t>1200</a:t>
                      </a:r>
                    </a:p>
                  </a:txBody>
                  <a:tcPr/>
                </a:tc>
                <a:extLst>
                  <a:ext uri="{0D108BD9-81ED-4DB2-BD59-A6C34878D82A}">
                    <a16:rowId xmlns:a16="http://schemas.microsoft.com/office/drawing/2014/main" val="867363664"/>
                  </a:ext>
                </a:extLst>
              </a:tr>
            </a:tbl>
          </a:graphicData>
        </a:graphic>
      </p:graphicFrame>
      <p:sp>
        <p:nvSpPr>
          <p:cNvPr id="4" name="Slide Number Placeholder 3">
            <a:extLst>
              <a:ext uri="{FF2B5EF4-FFF2-40B4-BE49-F238E27FC236}">
                <a16:creationId xmlns:a16="http://schemas.microsoft.com/office/drawing/2014/main" id="{6BB62771-8766-47AE-A103-71B05100F784}"/>
              </a:ext>
            </a:extLst>
          </p:cNvPr>
          <p:cNvSpPr>
            <a:spLocks noGrp="1"/>
          </p:cNvSpPr>
          <p:nvPr>
            <p:ph type="sldNum" sz="quarter" idx="12"/>
          </p:nvPr>
        </p:nvSpPr>
        <p:spPr/>
        <p:txBody>
          <a:bodyPr/>
          <a:lstStyle/>
          <a:p>
            <a:fld id="{35B54189-C436-47D0-AC37-8484B13A8E13}" type="slidenum">
              <a:rPr lang="en-US" smtClean="0"/>
              <a:pPr/>
              <a:t>21</a:t>
            </a:fld>
            <a:endParaRPr lang="en-US"/>
          </a:p>
        </p:txBody>
      </p:sp>
      <p:sp>
        <p:nvSpPr>
          <p:cNvPr id="6" name="TextBox 5">
            <a:extLst>
              <a:ext uri="{FF2B5EF4-FFF2-40B4-BE49-F238E27FC236}">
                <a16:creationId xmlns:a16="http://schemas.microsoft.com/office/drawing/2014/main" id="{5A2881C5-F689-4AF8-B91A-CD399118AA8F}"/>
              </a:ext>
            </a:extLst>
          </p:cNvPr>
          <p:cNvSpPr txBox="1"/>
          <p:nvPr/>
        </p:nvSpPr>
        <p:spPr>
          <a:xfrm>
            <a:off x="1619672" y="1066800"/>
            <a:ext cx="1792735" cy="523220"/>
          </a:xfrm>
          <a:prstGeom prst="rect">
            <a:avLst/>
          </a:prstGeom>
          <a:noFill/>
        </p:spPr>
        <p:txBody>
          <a:bodyPr wrap="none" rtlCol="0">
            <a:spAutoFit/>
          </a:bodyPr>
          <a:lstStyle/>
          <a:p>
            <a:r>
              <a:rPr lang="en-US" sz="2800" dirty="0"/>
              <a:t>Employees</a:t>
            </a:r>
          </a:p>
        </p:txBody>
      </p:sp>
      <p:sp>
        <p:nvSpPr>
          <p:cNvPr id="7" name="TextBox 6">
            <a:extLst>
              <a:ext uri="{FF2B5EF4-FFF2-40B4-BE49-F238E27FC236}">
                <a16:creationId xmlns:a16="http://schemas.microsoft.com/office/drawing/2014/main" id="{463B8714-1445-4768-8D8E-BEAE39F8214B}"/>
              </a:ext>
            </a:extLst>
          </p:cNvPr>
          <p:cNvSpPr txBox="1"/>
          <p:nvPr/>
        </p:nvSpPr>
        <p:spPr>
          <a:xfrm>
            <a:off x="1475656" y="3915604"/>
            <a:ext cx="6370270" cy="584775"/>
          </a:xfrm>
          <a:prstGeom prst="rect">
            <a:avLst/>
          </a:prstGeom>
          <a:noFill/>
        </p:spPr>
        <p:txBody>
          <a:bodyPr wrap="none" rtlCol="0">
            <a:spAutoFit/>
          </a:bodyPr>
          <a:lstStyle/>
          <a:p>
            <a:r>
              <a:rPr lang="en-US" sz="3200" dirty="0"/>
              <a:t>Functional Dependency: City → State</a:t>
            </a:r>
          </a:p>
        </p:txBody>
      </p:sp>
      <p:sp>
        <p:nvSpPr>
          <p:cNvPr id="8" name="Rectangle 7">
            <a:extLst>
              <a:ext uri="{FF2B5EF4-FFF2-40B4-BE49-F238E27FC236}">
                <a16:creationId xmlns:a16="http://schemas.microsoft.com/office/drawing/2014/main" id="{12693C61-D211-40A2-B4B5-1EC4A94082E2}"/>
              </a:ext>
            </a:extLst>
          </p:cNvPr>
          <p:cNvSpPr/>
          <p:nvPr/>
        </p:nvSpPr>
        <p:spPr>
          <a:xfrm>
            <a:off x="4572000" y="1988840"/>
            <a:ext cx="1512168"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B117E7-5527-4860-869E-79C80A08FA7C}"/>
              </a:ext>
            </a:extLst>
          </p:cNvPr>
          <p:cNvSpPr/>
          <p:nvPr/>
        </p:nvSpPr>
        <p:spPr>
          <a:xfrm>
            <a:off x="4572000" y="2743568"/>
            <a:ext cx="1512168"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1DCB19-DBBD-456A-B2E1-7662FC2089F7}"/>
              </a:ext>
            </a:extLst>
          </p:cNvPr>
          <p:cNvSpPr/>
          <p:nvPr/>
        </p:nvSpPr>
        <p:spPr>
          <a:xfrm>
            <a:off x="4564725" y="3085222"/>
            <a:ext cx="1512168"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24AFCA-F304-4346-8A96-870D60D534C8}"/>
              </a:ext>
            </a:extLst>
          </p:cNvPr>
          <p:cNvSpPr txBox="1"/>
          <p:nvPr/>
        </p:nvSpPr>
        <p:spPr>
          <a:xfrm>
            <a:off x="936470" y="4590871"/>
            <a:ext cx="7448642" cy="1200329"/>
          </a:xfrm>
          <a:prstGeom prst="rect">
            <a:avLst/>
          </a:prstGeom>
          <a:noFill/>
        </p:spPr>
        <p:txBody>
          <a:bodyPr wrap="none" rtlCol="0">
            <a:spAutoFit/>
          </a:bodyPr>
          <a:lstStyle/>
          <a:p>
            <a:r>
              <a:rPr lang="en-US" dirty="0"/>
              <a:t>Business Rule:</a:t>
            </a:r>
          </a:p>
          <a:p>
            <a:r>
              <a:rPr lang="en-US" dirty="0"/>
              <a:t>Two employees of the same role, the one who lives in NYC</a:t>
            </a:r>
          </a:p>
          <a:p>
            <a:r>
              <a:rPr lang="en-US" dirty="0"/>
              <a:t>cannot earn less than the one who does not live in NYC</a:t>
            </a:r>
          </a:p>
        </p:txBody>
      </p:sp>
      <p:sp>
        <p:nvSpPr>
          <p:cNvPr id="11" name="Rectangle 10">
            <a:extLst>
              <a:ext uri="{FF2B5EF4-FFF2-40B4-BE49-F238E27FC236}">
                <a16:creationId xmlns:a16="http://schemas.microsoft.com/office/drawing/2014/main" id="{E09FA9FD-0C64-4FA9-A553-6149001D6C81}"/>
              </a:ext>
            </a:extLst>
          </p:cNvPr>
          <p:cNvSpPr/>
          <p:nvPr/>
        </p:nvSpPr>
        <p:spPr>
          <a:xfrm>
            <a:off x="3904707" y="2357884"/>
            <a:ext cx="1512168"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962D6D-8669-473C-95B5-F610DDF095AF}"/>
              </a:ext>
            </a:extLst>
          </p:cNvPr>
          <p:cNvSpPr/>
          <p:nvPr/>
        </p:nvSpPr>
        <p:spPr>
          <a:xfrm>
            <a:off x="6117915" y="2347186"/>
            <a:ext cx="638536"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2E28E1-E1E3-4426-993D-412114F8C714}"/>
              </a:ext>
            </a:extLst>
          </p:cNvPr>
          <p:cNvSpPr/>
          <p:nvPr/>
        </p:nvSpPr>
        <p:spPr>
          <a:xfrm>
            <a:off x="3904707" y="2744077"/>
            <a:ext cx="1512168"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0949B5-52CE-4CF2-8FFD-7201F7CC5903}"/>
              </a:ext>
            </a:extLst>
          </p:cNvPr>
          <p:cNvSpPr/>
          <p:nvPr/>
        </p:nvSpPr>
        <p:spPr>
          <a:xfrm>
            <a:off x="6117915" y="2733379"/>
            <a:ext cx="638536" cy="288032"/>
          </a:xfrm>
          <a:prstGeom prst="rect">
            <a:avLst/>
          </a:prstGeom>
          <a:solidFill>
            <a:schemeClr val="accent2">
              <a:lumMod val="60000"/>
              <a:lumOff val="40000"/>
              <a:alpha val="5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3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animBg="1"/>
      <p:bldP spid="9" grpId="1" animBg="1"/>
      <p:bldP spid="10" grpId="0" animBg="1"/>
      <p:bldP spid="10" grpId="1" animBg="1"/>
      <p:bldP spid="3" grpId="0"/>
      <p:bldP spid="11"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EB9-D845-4363-9859-91A11A71E1A9}"/>
              </a:ext>
            </a:extLst>
          </p:cNvPr>
          <p:cNvSpPr>
            <a:spLocks noGrp="1"/>
          </p:cNvSpPr>
          <p:nvPr>
            <p:ph type="title"/>
          </p:nvPr>
        </p:nvSpPr>
        <p:spPr/>
        <p:txBody>
          <a:bodyPr/>
          <a:lstStyle/>
          <a:p>
            <a:r>
              <a:rPr lang="en-US" dirty="0"/>
              <a:t>Denial Constraints (DCs)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7B843-01DF-4884-8BAA-AF0ABCA1ED9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 …, </m:t>
                      </m:r>
                      <m:r>
                        <a:rPr lang="en-US" b="0" i="1" smtClean="0">
                          <a:latin typeface="Cambria Math" panose="02040503050406030204" pitchFamily="18" charset="0"/>
                          <a:ea typeface="Cambria Math" panose="02040503050406030204" pitchFamily="18" charset="0"/>
                        </a:rPr>
                        <m:t>𝑡𝑘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d>
                      <m:r>
                        <a:rPr lang="el-GR">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l-GR" b="0" i="1" smtClean="0">
                              <a:latin typeface="Cambria Math" panose="02040503050406030204" pitchFamily="18" charset="0"/>
                              <a:ea typeface="Cambria Math" panose="02040503050406030204" pitchFamily="18" charset="0"/>
                            </a:rPr>
                            <m:t>2</m:t>
                          </m:r>
                        </m:e>
                      </m:d>
                      <m:r>
                        <a:rPr lang="el-GR">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m:t>
                      </m:r>
                      <m:r>
                        <a:rPr lang="el-GR">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endParaRPr lang="en-US" dirty="0"/>
              </a:p>
              <a:p>
                <a:r>
                  <a:rPr lang="en-US" dirty="0"/>
                  <a:t>A universal constraint dictates that a set of predicates cannot be true together</a:t>
                </a:r>
              </a:p>
              <a:p>
                <a:r>
                  <a:rPr lang="en-US" dirty="0"/>
                  <a:t>Each predicate expresses a relationship between two cells, or a cell and a constant</a:t>
                </a:r>
              </a:p>
            </p:txBody>
          </p:sp>
        </mc:Choice>
        <mc:Fallback xmlns="">
          <p:sp>
            <p:nvSpPr>
              <p:cNvPr id="3" name="Content Placeholder 2">
                <a:extLst>
                  <a:ext uri="{FF2B5EF4-FFF2-40B4-BE49-F238E27FC236}">
                    <a16:creationId xmlns:a16="http://schemas.microsoft.com/office/drawing/2014/main" id="{EFD7B843-01DF-4884-8BAA-AF0ABCA1ED93}"/>
                  </a:ext>
                </a:extLst>
              </p:cNvPr>
              <p:cNvSpPr>
                <a:spLocks noGrp="1" noRot="1" noChangeAspect="1" noMove="1" noResize="1" noEditPoints="1" noAdjustHandles="1" noChangeArrowheads="1" noChangeShapeType="1" noTextEdit="1"/>
              </p:cNvSpPr>
              <p:nvPr>
                <p:ph idx="1"/>
              </p:nvPr>
            </p:nvSpPr>
            <p:spPr>
              <a:blipFill>
                <a:blip r:embed="rId3"/>
                <a:stretch>
                  <a:fillRect l="-1926"/>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0469B9E9-9FD0-42FE-8C26-F979EB64D1B2}"/>
              </a:ext>
            </a:extLst>
          </p:cNvPr>
          <p:cNvSpPr>
            <a:spLocks noGrp="1"/>
          </p:cNvSpPr>
          <p:nvPr>
            <p:ph type="sldNum" sz="quarter" idx="12"/>
          </p:nvPr>
        </p:nvSpPr>
        <p:spPr/>
        <p:txBody>
          <a:bodyPr/>
          <a:lstStyle/>
          <a:p>
            <a:fld id="{35B54189-C436-47D0-AC37-8484B13A8E13}" type="slidenum">
              <a:rPr lang="en-US" smtClean="0"/>
              <a:pPr/>
              <a:t>22</a:t>
            </a:fld>
            <a:endParaRPr lang="en-US"/>
          </a:p>
        </p:txBody>
      </p:sp>
      <p:sp>
        <p:nvSpPr>
          <p:cNvPr id="5" name="TextBox 4">
            <a:extLst>
              <a:ext uri="{FF2B5EF4-FFF2-40B4-BE49-F238E27FC236}">
                <a16:creationId xmlns:a16="http://schemas.microsoft.com/office/drawing/2014/main" id="{C4EBCCCB-D938-4CD6-9148-B5788E61AA5A}"/>
              </a:ext>
            </a:extLst>
          </p:cNvPr>
          <p:cNvSpPr txBox="1"/>
          <p:nvPr/>
        </p:nvSpPr>
        <p:spPr>
          <a:xfrm>
            <a:off x="0" y="6228601"/>
            <a:ext cx="9144000" cy="584775"/>
          </a:xfrm>
          <a:prstGeom prst="rect">
            <a:avLst/>
          </a:prstGeom>
          <a:noFill/>
        </p:spPr>
        <p:txBody>
          <a:bodyPr wrap="square" rtlCol="0">
            <a:spAutoFit/>
          </a:bodyPr>
          <a:lstStyle/>
          <a:p>
            <a:pPr algn="ctr"/>
            <a:r>
              <a:rPr lang="en-US" sz="3200" b="1" dirty="0"/>
              <a:t>FDs  and CFDs are subcategories of DCs</a:t>
            </a:r>
            <a:endParaRPr lang="LID4096" sz="3200" b="1" dirty="0"/>
          </a:p>
        </p:txBody>
      </p:sp>
    </p:spTree>
    <p:extLst>
      <p:ext uri="{BB962C8B-B14F-4D97-AF65-F5344CB8AC3E}">
        <p14:creationId xmlns:p14="http://schemas.microsoft.com/office/powerpoint/2010/main" val="90356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26A6-CA06-4888-9934-7A955B9F8401}"/>
              </a:ext>
            </a:extLst>
          </p:cNvPr>
          <p:cNvSpPr>
            <a:spLocks noGrp="1"/>
          </p:cNvSpPr>
          <p:nvPr>
            <p:ph type="title"/>
          </p:nvPr>
        </p:nvSpPr>
        <p:spPr/>
        <p:txBody>
          <a:bodyPr/>
          <a:lstStyle/>
          <a:p>
            <a:r>
              <a:rPr lang="en-US" dirty="0"/>
              <a:t>Denial Constraints: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CF76C0-CAFD-4C77-9AC4-6D2D848E02A7}"/>
                  </a:ext>
                </a:extLst>
              </p:cNvPr>
              <p:cNvSpPr>
                <a:spLocks noGrp="1"/>
              </p:cNvSpPr>
              <p:nvPr>
                <p:ph idx="1"/>
              </p:nvPr>
            </p:nvSpPr>
            <p:spPr>
              <a:xfrm>
                <a:off x="457200" y="1219200"/>
                <a:ext cx="8435280" cy="4906963"/>
              </a:xfrm>
            </p:spPr>
            <p:txBody>
              <a:bodyPr/>
              <a:lstStyle/>
              <a:p>
                <a:r>
                  <a:rPr lang="en-US" dirty="0"/>
                  <a:t>FD: City → State:</a:t>
                </a:r>
              </a:p>
              <a:p>
                <a:pPr marL="0" indent="0">
                  <a:buNone/>
                </a:pPr>
                <a:r>
                  <a:rPr lang="en-US" sz="2800" dirty="0">
                    <a:ea typeface="Cambria Math" panose="020405030504060302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1, </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2 ∈</m:t>
                    </m:r>
                    <m:r>
                      <a:rPr lang="en-US" sz="2800" b="0" i="1" smtClean="0">
                        <a:latin typeface="Cambria Math" panose="02040503050406030204" pitchFamily="18" charset="0"/>
                        <a:ea typeface="Cambria Math" panose="02040503050406030204" pitchFamily="18" charset="0"/>
                      </a:rPr>
                      <m:t>𝐸𝑚𝑝𝑙𝑜𝑦𝑒𝑒</m:t>
                    </m:r>
                    <m:r>
                      <a:rPr lang="en-US" sz="2800" b="0" i="1" smtClean="0">
                        <a:latin typeface="Cambria Math" panose="02040503050406030204" pitchFamily="18" charset="0"/>
                        <a:ea typeface="Cambria Math" panose="02040503050406030204" pitchFamily="18" charset="0"/>
                      </a:rPr>
                      <m:t>, </m:t>
                    </m:r>
                  </m:oMath>
                </a14:m>
                <a:endParaRPr lang="en-US" sz="2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𝑐𝑖𝑡𝑦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𝑐𝑖𝑡𝑦</m:t>
                          </m:r>
                        </m:e>
                      </m:d>
                      <m:r>
                        <a:rPr lang="en-US" sz="2800" b="0" i="1" smtClean="0">
                          <a:latin typeface="Cambria Math" panose="02040503050406030204" pitchFamily="18" charset="0"/>
                          <a:ea typeface="Cambria Math" panose="02040503050406030204" pitchFamily="18" charset="0"/>
                        </a:rPr>
                        <m:t> ∧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𝑆𝑡𝑎𝑡𝑒</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𝑆𝑡𝑎𝑡𝑒</m:t>
                          </m:r>
                        </m:e>
                      </m:d>
                      <m:r>
                        <a:rPr lang="en-US" sz="2800" b="0" i="1" smtClean="0">
                          <a:latin typeface="Cambria Math" panose="02040503050406030204" pitchFamily="18" charset="0"/>
                          <a:ea typeface="Cambria Math" panose="02040503050406030204" pitchFamily="18" charset="0"/>
                        </a:rPr>
                        <m:t>) </m:t>
                      </m:r>
                    </m:oMath>
                  </m:oMathPara>
                </a14:m>
                <a:endParaRPr lang="en-US" dirty="0"/>
              </a:p>
              <a:p>
                <a:r>
                  <a:rPr lang="en-US" dirty="0"/>
                  <a:t>Two employees of the same role, the one who lives in NYC cannot earn less than the one who does not live in NYC</a:t>
                </a:r>
              </a:p>
              <a:p>
                <a:pPr marL="0" indent="0">
                  <a:buNone/>
                </a:pPr>
                <a:r>
                  <a:rPr lang="en-US" dirty="0">
                    <a:ea typeface="Cambria Math" panose="02040503050406030204" pitchFamily="18" charset="0"/>
                  </a:rPr>
                  <a:t>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1, </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2 ∈</m:t>
                    </m:r>
                    <m:r>
                      <a:rPr lang="en-US" sz="2800" i="1">
                        <a:latin typeface="Cambria Math" panose="02040503050406030204" pitchFamily="18" charset="0"/>
                        <a:ea typeface="Cambria Math" panose="02040503050406030204" pitchFamily="18" charset="0"/>
                      </a:rPr>
                      <m:t>𝐸𝑚𝑝𝑙𝑜𝑦𝑒𝑒</m:t>
                    </m:r>
                    <m:r>
                      <a:rPr lang="en-US" sz="2800" i="1">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𝑅𝑜𝑙𝑒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𝑅𝑜𝑙𝑒</m:t>
                        </m:r>
                      </m:e>
                    </m:d>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𝑐𝑖𝑡𝑦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𝑁𝑌𝐶</m:t>
                        </m:r>
                        <m:r>
                          <a:rPr lang="en-US" sz="2800" b="0" i="1" smtClean="0">
                            <a:latin typeface="Cambria Math" panose="02040503050406030204" pitchFamily="18" charset="0"/>
                            <a:ea typeface="Cambria Math" panose="02040503050406030204" pitchFamily="18" charset="0"/>
                          </a:rPr>
                          <m:t>"</m:t>
                        </m:r>
                      </m:e>
                    </m:d>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𝑐𝑖𝑡𝑦</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𝑁𝑌𝐶</m:t>
                        </m:r>
                        <m:r>
                          <a:rPr lang="en-US" sz="2800" i="1">
                            <a:latin typeface="Cambria Math" panose="02040503050406030204" pitchFamily="18" charset="0"/>
                            <a:ea typeface="Cambria Math" panose="02040503050406030204" pitchFamily="18" charset="0"/>
                          </a:rPr>
                          <m:t>"</m:t>
                        </m:r>
                      </m:e>
                    </m:d>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𝑠𝑎𝑙𝑎𝑟𝑦</m:t>
                    </m:r>
                    <m:r>
                      <a:rPr lang="en-US" sz="2800" b="0" i="1" smtClean="0">
                        <a:latin typeface="Cambria Math" panose="02040503050406030204" pitchFamily="18" charset="0"/>
                        <a:ea typeface="Cambria Math" panose="02040503050406030204" pitchFamily="18" charset="0"/>
                      </a:rPr>
                      <m:t>&lt;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𝑠𝑎𝑙𝑎𝑟𝑦</m:t>
                    </m:r>
                    <m:r>
                      <a:rPr lang="en-US" sz="2800" b="0" i="1" smtClean="0">
                        <a:latin typeface="Cambria Math" panose="02040503050406030204" pitchFamily="18" charset="0"/>
                        <a:ea typeface="Cambria Math" panose="02040503050406030204" pitchFamily="18" charset="0"/>
                      </a:rPr>
                      <m:t>))</m:t>
                    </m:r>
                  </m:oMath>
                </a14:m>
                <a:endParaRPr lang="en-US" sz="2800" dirty="0"/>
              </a:p>
              <a:p>
                <a:endParaRPr lang="en-US" dirty="0"/>
              </a:p>
            </p:txBody>
          </p:sp>
        </mc:Choice>
        <mc:Fallback xmlns="">
          <p:sp>
            <p:nvSpPr>
              <p:cNvPr id="3" name="Content Placeholder 2">
                <a:extLst>
                  <a:ext uri="{FF2B5EF4-FFF2-40B4-BE49-F238E27FC236}">
                    <a16:creationId xmlns:a16="http://schemas.microsoft.com/office/drawing/2014/main" id="{58CF76C0-CAFD-4C77-9AC4-6D2D848E02A7}"/>
                  </a:ext>
                </a:extLst>
              </p:cNvPr>
              <p:cNvSpPr>
                <a:spLocks noGrp="1" noRot="1" noChangeAspect="1" noMove="1" noResize="1" noEditPoints="1" noAdjustHandles="1" noChangeArrowheads="1" noChangeShapeType="1" noTextEdit="1"/>
              </p:cNvSpPr>
              <p:nvPr>
                <p:ph idx="1"/>
              </p:nvPr>
            </p:nvSpPr>
            <p:spPr>
              <a:xfrm>
                <a:off x="457200" y="1219200"/>
                <a:ext cx="8435280" cy="4906963"/>
              </a:xfrm>
              <a:blipFill>
                <a:blip r:embed="rId3"/>
                <a:stretch>
                  <a:fillRect l="-1879" t="-1863" r="-6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D16AEC4-7FE8-4EA0-A4F0-724F5AA06011}"/>
              </a:ext>
            </a:extLst>
          </p:cNvPr>
          <p:cNvSpPr>
            <a:spLocks noGrp="1"/>
          </p:cNvSpPr>
          <p:nvPr>
            <p:ph type="sldNum" sz="quarter" idx="12"/>
          </p:nvPr>
        </p:nvSpPr>
        <p:spPr/>
        <p:txBody>
          <a:bodyPr/>
          <a:lstStyle/>
          <a:p>
            <a:fld id="{35B54189-C436-47D0-AC37-8484B13A8E13}" type="slidenum">
              <a:rPr lang="en-US" smtClean="0"/>
              <a:pPr/>
              <a:t>23</a:t>
            </a:fld>
            <a:endParaRPr lang="en-US"/>
          </a:p>
        </p:txBody>
      </p:sp>
      <p:sp>
        <p:nvSpPr>
          <p:cNvPr id="5" name="TextBox 4">
            <a:extLst>
              <a:ext uri="{FF2B5EF4-FFF2-40B4-BE49-F238E27FC236}">
                <a16:creationId xmlns:a16="http://schemas.microsoft.com/office/drawing/2014/main" id="{F528C978-4AE9-4E45-B9BF-F164AD0F4835}"/>
              </a:ext>
            </a:extLst>
          </p:cNvPr>
          <p:cNvSpPr txBox="1"/>
          <p:nvPr/>
        </p:nvSpPr>
        <p:spPr>
          <a:xfrm>
            <a:off x="-5118" y="5739954"/>
            <a:ext cx="9144000" cy="1077218"/>
          </a:xfrm>
          <a:prstGeom prst="rect">
            <a:avLst/>
          </a:prstGeom>
          <a:noFill/>
        </p:spPr>
        <p:txBody>
          <a:bodyPr wrap="square" rtlCol="0">
            <a:spAutoFit/>
          </a:bodyPr>
          <a:lstStyle/>
          <a:p>
            <a:pPr algn="ctr"/>
            <a:r>
              <a:rPr lang="en-US" sz="3200" b="1" dirty="0"/>
              <a:t>DCs are expressive enough to support </a:t>
            </a:r>
          </a:p>
          <a:p>
            <a:pPr algn="ctr"/>
            <a:r>
              <a:rPr lang="en-US" sz="3200" b="1" dirty="0"/>
              <a:t>arbitrary data quality rules </a:t>
            </a:r>
            <a:endParaRPr lang="LID4096" sz="3200" b="1" dirty="0"/>
          </a:p>
        </p:txBody>
      </p:sp>
    </p:spTree>
    <p:extLst>
      <p:ext uri="{BB962C8B-B14F-4D97-AF65-F5344CB8AC3E}">
        <p14:creationId xmlns:p14="http://schemas.microsoft.com/office/powerpoint/2010/main" val="2883920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ED2A-7531-4AFB-B6AC-C9572C8058FE}"/>
              </a:ext>
            </a:extLst>
          </p:cNvPr>
          <p:cNvSpPr>
            <a:spLocks noGrp="1"/>
          </p:cNvSpPr>
          <p:nvPr>
            <p:ph type="title"/>
          </p:nvPr>
        </p:nvSpPr>
        <p:spPr/>
        <p:txBody>
          <a:bodyPr/>
          <a:lstStyle/>
          <a:p>
            <a:r>
              <a:rPr lang="en-US" dirty="0"/>
              <a:t>Data Deduplication</a:t>
            </a:r>
            <a:endParaRPr lang="LID4096" dirty="0"/>
          </a:p>
        </p:txBody>
      </p:sp>
      <p:sp>
        <p:nvSpPr>
          <p:cNvPr id="3" name="Content Placeholder 2">
            <a:extLst>
              <a:ext uri="{FF2B5EF4-FFF2-40B4-BE49-F238E27FC236}">
                <a16:creationId xmlns:a16="http://schemas.microsoft.com/office/drawing/2014/main" id="{F06766F8-EE83-401A-BDC7-F1CDC76014D9}"/>
              </a:ext>
            </a:extLst>
          </p:cNvPr>
          <p:cNvSpPr>
            <a:spLocks noGrp="1"/>
          </p:cNvSpPr>
          <p:nvPr>
            <p:ph idx="1"/>
          </p:nvPr>
        </p:nvSpPr>
        <p:spPr/>
        <p:txBody>
          <a:bodyPr/>
          <a:lstStyle/>
          <a:p>
            <a:r>
              <a:rPr lang="en-US" dirty="0"/>
              <a:t>Similarity measures</a:t>
            </a:r>
          </a:p>
          <a:p>
            <a:r>
              <a:rPr lang="en-US" dirty="0"/>
              <a:t>Machine learning for classifying pairs as </a:t>
            </a:r>
            <a:r>
              <a:rPr lang="en-US"/>
              <a:t>duplicates or not </a:t>
            </a:r>
            <a:r>
              <a:rPr lang="en-US" dirty="0"/>
              <a:t>(unsupervised, supervised, and active)</a:t>
            </a:r>
          </a:p>
          <a:p>
            <a:r>
              <a:rPr lang="en-US" dirty="0"/>
              <a:t>Clustering and handling of transitivity</a:t>
            </a:r>
          </a:p>
          <a:p>
            <a:r>
              <a:rPr lang="en-US" dirty="0"/>
              <a:t>Merging and consolidation of records</a:t>
            </a:r>
            <a:endParaRPr lang="LID4096" dirty="0"/>
          </a:p>
        </p:txBody>
      </p:sp>
      <p:sp>
        <p:nvSpPr>
          <p:cNvPr id="4" name="Slide Number Placeholder 3">
            <a:extLst>
              <a:ext uri="{FF2B5EF4-FFF2-40B4-BE49-F238E27FC236}">
                <a16:creationId xmlns:a16="http://schemas.microsoft.com/office/drawing/2014/main" id="{6A0D499F-FB2C-43ED-BA3E-75738005F60E}"/>
              </a:ext>
            </a:extLst>
          </p:cNvPr>
          <p:cNvSpPr>
            <a:spLocks noGrp="1"/>
          </p:cNvSpPr>
          <p:nvPr>
            <p:ph type="sldNum" sz="quarter" idx="12"/>
          </p:nvPr>
        </p:nvSpPr>
        <p:spPr/>
        <p:txBody>
          <a:bodyPr/>
          <a:lstStyle/>
          <a:p>
            <a:fld id="{35B54189-C436-47D0-AC37-8484B13A8E13}" type="slidenum">
              <a:rPr lang="en-US" smtClean="0"/>
              <a:pPr/>
              <a:t>24</a:t>
            </a:fld>
            <a:endParaRPr lang="en-US"/>
          </a:p>
        </p:txBody>
      </p:sp>
    </p:spTree>
    <p:extLst>
      <p:ext uri="{BB962C8B-B14F-4D97-AF65-F5344CB8AC3E}">
        <p14:creationId xmlns:p14="http://schemas.microsoft.com/office/powerpoint/2010/main" val="3026430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0A98-A9AC-4F7F-A52B-8EE9F4626BDB}"/>
              </a:ext>
            </a:extLst>
          </p:cNvPr>
          <p:cNvSpPr>
            <a:spLocks noGrp="1"/>
          </p:cNvSpPr>
          <p:nvPr>
            <p:ph type="title"/>
          </p:nvPr>
        </p:nvSpPr>
        <p:spPr/>
        <p:txBody>
          <a:bodyPr/>
          <a:lstStyle/>
          <a:p>
            <a:r>
              <a:rPr lang="en-US" sz="4200" dirty="0"/>
              <a:t>Duplicate elimination with clustering</a:t>
            </a:r>
          </a:p>
        </p:txBody>
      </p:sp>
      <p:graphicFrame>
        <p:nvGraphicFramePr>
          <p:cNvPr id="5" name="Content Placeholder 4">
            <a:extLst>
              <a:ext uri="{FF2B5EF4-FFF2-40B4-BE49-F238E27FC236}">
                <a16:creationId xmlns:a16="http://schemas.microsoft.com/office/drawing/2014/main" id="{2193B6DE-9EB1-46A5-ADFB-E8A296E85024}"/>
              </a:ext>
            </a:extLst>
          </p:cNvPr>
          <p:cNvGraphicFramePr>
            <a:graphicFrameLocks noGrp="1"/>
          </p:cNvGraphicFramePr>
          <p:nvPr>
            <p:ph idx="1"/>
            <p:extLst/>
          </p:nvPr>
        </p:nvGraphicFramePr>
        <p:xfrm>
          <a:off x="611561" y="1458736"/>
          <a:ext cx="3072998" cy="2595880"/>
        </p:xfrm>
        <a:graphic>
          <a:graphicData uri="http://schemas.openxmlformats.org/drawingml/2006/table">
            <a:tbl>
              <a:tblPr firstRow="1" bandRow="1">
                <a:tableStyleId>{5C22544A-7EE6-4342-B048-85BDC9FD1C3A}</a:tableStyleId>
              </a:tblPr>
              <a:tblGrid>
                <a:gridCol w="427363">
                  <a:extLst>
                    <a:ext uri="{9D8B030D-6E8A-4147-A177-3AD203B41FA5}">
                      <a16:colId xmlns:a16="http://schemas.microsoft.com/office/drawing/2014/main" val="2355081570"/>
                    </a:ext>
                  </a:extLst>
                </a:gridCol>
                <a:gridCol w="851963">
                  <a:extLst>
                    <a:ext uri="{9D8B030D-6E8A-4147-A177-3AD203B41FA5}">
                      <a16:colId xmlns:a16="http://schemas.microsoft.com/office/drawing/2014/main" val="410839087"/>
                    </a:ext>
                  </a:extLst>
                </a:gridCol>
                <a:gridCol w="827800">
                  <a:extLst>
                    <a:ext uri="{9D8B030D-6E8A-4147-A177-3AD203B41FA5}">
                      <a16:colId xmlns:a16="http://schemas.microsoft.com/office/drawing/2014/main" val="1193445701"/>
                    </a:ext>
                  </a:extLst>
                </a:gridCol>
                <a:gridCol w="965872">
                  <a:extLst>
                    <a:ext uri="{9D8B030D-6E8A-4147-A177-3AD203B41FA5}">
                      <a16:colId xmlns:a16="http://schemas.microsoft.com/office/drawing/2014/main" val="145343264"/>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ZIP</a:t>
                      </a:r>
                    </a:p>
                  </a:txBody>
                  <a:tcPr/>
                </a:tc>
                <a:tc>
                  <a:txBody>
                    <a:bodyPr/>
                    <a:lstStyle/>
                    <a:p>
                      <a:r>
                        <a:rPr lang="en-US" dirty="0"/>
                        <a:t>Income</a:t>
                      </a:r>
                    </a:p>
                  </a:txBody>
                  <a:tcPr/>
                </a:tc>
                <a:extLst>
                  <a:ext uri="{0D108BD9-81ED-4DB2-BD59-A6C34878D82A}">
                    <a16:rowId xmlns:a16="http://schemas.microsoft.com/office/drawing/2014/main" val="56666588"/>
                  </a:ext>
                </a:extLst>
              </a:tr>
              <a:tr h="370840">
                <a:tc>
                  <a:txBody>
                    <a:bodyPr/>
                    <a:lstStyle/>
                    <a:p>
                      <a:r>
                        <a:rPr lang="en-US" dirty="0"/>
                        <a:t>P1</a:t>
                      </a:r>
                    </a:p>
                  </a:txBody>
                  <a:tcPr/>
                </a:tc>
                <a:tc>
                  <a:txBody>
                    <a:bodyPr/>
                    <a:lstStyle/>
                    <a:p>
                      <a:r>
                        <a:rPr lang="en-US" dirty="0"/>
                        <a:t>Green</a:t>
                      </a:r>
                    </a:p>
                  </a:txBody>
                  <a:tcPr/>
                </a:tc>
                <a:tc>
                  <a:txBody>
                    <a:bodyPr/>
                    <a:lstStyle/>
                    <a:p>
                      <a:r>
                        <a:rPr lang="en-US" dirty="0"/>
                        <a:t>51519</a:t>
                      </a:r>
                    </a:p>
                  </a:txBody>
                  <a:tcPr/>
                </a:tc>
                <a:tc>
                  <a:txBody>
                    <a:bodyPr/>
                    <a:lstStyle/>
                    <a:p>
                      <a:r>
                        <a:rPr lang="en-US" dirty="0"/>
                        <a:t>30K</a:t>
                      </a:r>
                    </a:p>
                  </a:txBody>
                  <a:tcPr/>
                </a:tc>
                <a:extLst>
                  <a:ext uri="{0D108BD9-81ED-4DB2-BD59-A6C34878D82A}">
                    <a16:rowId xmlns:a16="http://schemas.microsoft.com/office/drawing/2014/main" val="3531470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a:t>
                      </a:r>
                    </a:p>
                  </a:txBody>
                  <a:tcPr/>
                </a:tc>
                <a:tc>
                  <a:txBody>
                    <a:bodyPr/>
                    <a:lstStyle/>
                    <a:p>
                      <a:r>
                        <a:rPr lang="en-US" dirty="0"/>
                        <a:t>Green</a:t>
                      </a:r>
                    </a:p>
                  </a:txBody>
                  <a:tcPr/>
                </a:tc>
                <a:tc>
                  <a:txBody>
                    <a:bodyPr/>
                    <a:lstStyle/>
                    <a:p>
                      <a:r>
                        <a:rPr lang="en-US" dirty="0"/>
                        <a:t>51518</a:t>
                      </a:r>
                    </a:p>
                  </a:txBody>
                  <a:tcPr/>
                </a:tc>
                <a:tc>
                  <a:txBody>
                    <a:bodyPr/>
                    <a:lstStyle/>
                    <a:p>
                      <a:r>
                        <a:rPr lang="en-US" dirty="0"/>
                        <a:t>32K</a:t>
                      </a:r>
                    </a:p>
                  </a:txBody>
                  <a:tcPr/>
                </a:tc>
                <a:extLst>
                  <a:ext uri="{0D108BD9-81ED-4DB2-BD59-A6C34878D82A}">
                    <a16:rowId xmlns:a16="http://schemas.microsoft.com/office/drawing/2014/main" val="186948801"/>
                  </a:ext>
                </a:extLst>
              </a:tr>
              <a:tr h="370840">
                <a:tc>
                  <a:txBody>
                    <a:bodyPr/>
                    <a:lstStyle/>
                    <a:p>
                      <a:r>
                        <a:rPr lang="en-US" dirty="0"/>
                        <a:t>P3</a:t>
                      </a:r>
                    </a:p>
                  </a:txBody>
                  <a:tcPr/>
                </a:tc>
                <a:tc>
                  <a:txBody>
                    <a:bodyPr/>
                    <a:lstStyle/>
                    <a:p>
                      <a:r>
                        <a:rPr lang="en-US" dirty="0"/>
                        <a:t>Peter</a:t>
                      </a:r>
                    </a:p>
                  </a:txBody>
                  <a:tcPr/>
                </a:tc>
                <a:tc>
                  <a:txBody>
                    <a:bodyPr/>
                    <a:lstStyle/>
                    <a:p>
                      <a:r>
                        <a:rPr lang="en-US" dirty="0"/>
                        <a:t>30528</a:t>
                      </a:r>
                    </a:p>
                  </a:txBody>
                  <a:tcPr/>
                </a:tc>
                <a:tc>
                  <a:txBody>
                    <a:bodyPr/>
                    <a:lstStyle/>
                    <a:p>
                      <a:r>
                        <a:rPr lang="en-US" dirty="0"/>
                        <a:t>40K</a:t>
                      </a:r>
                    </a:p>
                  </a:txBody>
                  <a:tcPr/>
                </a:tc>
                <a:extLst>
                  <a:ext uri="{0D108BD9-81ED-4DB2-BD59-A6C34878D82A}">
                    <a16:rowId xmlns:a16="http://schemas.microsoft.com/office/drawing/2014/main" val="2660127070"/>
                  </a:ext>
                </a:extLst>
              </a:tr>
              <a:tr h="370840">
                <a:tc>
                  <a:txBody>
                    <a:bodyPr/>
                    <a:lstStyle/>
                    <a:p>
                      <a:r>
                        <a:rPr lang="en-US" dirty="0"/>
                        <a:t>P4</a:t>
                      </a:r>
                    </a:p>
                  </a:txBody>
                  <a:tcPr/>
                </a:tc>
                <a:tc>
                  <a:txBody>
                    <a:bodyPr/>
                    <a:lstStyle/>
                    <a:p>
                      <a:r>
                        <a:rPr lang="en-US" dirty="0"/>
                        <a:t>Peter</a:t>
                      </a:r>
                    </a:p>
                  </a:txBody>
                  <a:tcPr/>
                </a:tc>
                <a:tc>
                  <a:txBody>
                    <a:bodyPr/>
                    <a:lstStyle/>
                    <a:p>
                      <a:r>
                        <a:rPr lang="en-US" dirty="0"/>
                        <a:t>30528</a:t>
                      </a:r>
                    </a:p>
                  </a:txBody>
                  <a:tcPr/>
                </a:tc>
                <a:tc>
                  <a:txBody>
                    <a:bodyPr/>
                    <a:lstStyle/>
                    <a:p>
                      <a:r>
                        <a:rPr lang="en-US" dirty="0"/>
                        <a:t>40K</a:t>
                      </a:r>
                    </a:p>
                  </a:txBody>
                  <a:tcPr/>
                </a:tc>
                <a:extLst>
                  <a:ext uri="{0D108BD9-81ED-4DB2-BD59-A6C34878D82A}">
                    <a16:rowId xmlns:a16="http://schemas.microsoft.com/office/drawing/2014/main" val="1277881262"/>
                  </a:ext>
                </a:extLst>
              </a:tr>
              <a:tr h="370840">
                <a:tc>
                  <a:txBody>
                    <a:bodyPr/>
                    <a:lstStyle/>
                    <a:p>
                      <a:r>
                        <a:rPr lang="en-US" dirty="0"/>
                        <a:t>P5</a:t>
                      </a:r>
                    </a:p>
                  </a:txBody>
                  <a:tcPr/>
                </a:tc>
                <a:tc>
                  <a:txBody>
                    <a:bodyPr/>
                    <a:lstStyle/>
                    <a:p>
                      <a:r>
                        <a:rPr lang="en-US" dirty="0" err="1"/>
                        <a:t>Gree</a:t>
                      </a:r>
                      <a:endParaRPr lang="en-US" dirty="0"/>
                    </a:p>
                  </a:txBody>
                  <a:tcPr/>
                </a:tc>
                <a:tc>
                  <a:txBody>
                    <a:bodyPr/>
                    <a:lstStyle/>
                    <a:p>
                      <a:r>
                        <a:rPr lang="en-US" dirty="0"/>
                        <a:t>51519</a:t>
                      </a:r>
                    </a:p>
                  </a:txBody>
                  <a:tcPr/>
                </a:tc>
                <a:tc>
                  <a:txBody>
                    <a:bodyPr/>
                    <a:lstStyle/>
                    <a:p>
                      <a:r>
                        <a:rPr lang="en-US" dirty="0"/>
                        <a:t>55K</a:t>
                      </a:r>
                    </a:p>
                  </a:txBody>
                  <a:tcPr/>
                </a:tc>
                <a:extLst>
                  <a:ext uri="{0D108BD9-81ED-4DB2-BD59-A6C34878D82A}">
                    <a16:rowId xmlns:a16="http://schemas.microsoft.com/office/drawing/2014/main" val="3905297562"/>
                  </a:ext>
                </a:extLst>
              </a:tr>
              <a:tr h="370840">
                <a:tc>
                  <a:txBody>
                    <a:bodyPr/>
                    <a:lstStyle/>
                    <a:p>
                      <a:r>
                        <a:rPr lang="en-US" dirty="0"/>
                        <a:t>P6</a:t>
                      </a:r>
                    </a:p>
                  </a:txBody>
                  <a:tcPr/>
                </a:tc>
                <a:tc>
                  <a:txBody>
                    <a:bodyPr/>
                    <a:lstStyle/>
                    <a:p>
                      <a:r>
                        <a:rPr lang="en-US" dirty="0"/>
                        <a:t>Chuck</a:t>
                      </a:r>
                    </a:p>
                  </a:txBody>
                  <a:tcPr/>
                </a:tc>
                <a:tc>
                  <a:txBody>
                    <a:bodyPr/>
                    <a:lstStyle/>
                    <a:p>
                      <a:r>
                        <a:rPr lang="en-US" dirty="0"/>
                        <a:t>51519</a:t>
                      </a:r>
                    </a:p>
                  </a:txBody>
                  <a:tcPr/>
                </a:tc>
                <a:tc>
                  <a:txBody>
                    <a:bodyPr/>
                    <a:lstStyle/>
                    <a:p>
                      <a:r>
                        <a:rPr lang="en-US" dirty="0"/>
                        <a:t>30K</a:t>
                      </a:r>
                    </a:p>
                  </a:txBody>
                  <a:tcPr/>
                </a:tc>
                <a:extLst>
                  <a:ext uri="{0D108BD9-81ED-4DB2-BD59-A6C34878D82A}">
                    <a16:rowId xmlns:a16="http://schemas.microsoft.com/office/drawing/2014/main" val="2428442285"/>
                  </a:ext>
                </a:extLst>
              </a:tr>
            </a:tbl>
          </a:graphicData>
        </a:graphic>
      </p:graphicFrame>
      <p:sp>
        <p:nvSpPr>
          <p:cNvPr id="4" name="Slide Number Placeholder 3">
            <a:extLst>
              <a:ext uri="{FF2B5EF4-FFF2-40B4-BE49-F238E27FC236}">
                <a16:creationId xmlns:a16="http://schemas.microsoft.com/office/drawing/2014/main" id="{4172ABD8-F09E-406A-9BD0-A65FB101A732}"/>
              </a:ext>
            </a:extLst>
          </p:cNvPr>
          <p:cNvSpPr>
            <a:spLocks noGrp="1"/>
          </p:cNvSpPr>
          <p:nvPr>
            <p:ph type="sldNum" sz="quarter" idx="12"/>
          </p:nvPr>
        </p:nvSpPr>
        <p:spPr/>
        <p:txBody>
          <a:bodyPr/>
          <a:lstStyle/>
          <a:p>
            <a:fld id="{35B54189-C436-47D0-AC37-8484B13A8E13}" type="slidenum">
              <a:rPr lang="en-US" smtClean="0"/>
              <a:pPr/>
              <a:t>25</a:t>
            </a:fld>
            <a:endParaRPr lang="en-US"/>
          </a:p>
        </p:txBody>
      </p:sp>
      <p:sp>
        <p:nvSpPr>
          <p:cNvPr id="6" name="TextBox 5">
            <a:extLst>
              <a:ext uri="{FF2B5EF4-FFF2-40B4-BE49-F238E27FC236}">
                <a16:creationId xmlns:a16="http://schemas.microsoft.com/office/drawing/2014/main" id="{44CDB57F-ABA7-44E4-B908-309799608358}"/>
              </a:ext>
            </a:extLst>
          </p:cNvPr>
          <p:cNvSpPr txBox="1"/>
          <p:nvPr/>
        </p:nvSpPr>
        <p:spPr>
          <a:xfrm>
            <a:off x="591171" y="980728"/>
            <a:ext cx="2245615" cy="461665"/>
          </a:xfrm>
          <a:prstGeom prst="rect">
            <a:avLst/>
          </a:prstGeom>
          <a:noFill/>
        </p:spPr>
        <p:txBody>
          <a:bodyPr wrap="none" rtlCol="0">
            <a:spAutoFit/>
          </a:bodyPr>
          <a:lstStyle/>
          <a:p>
            <a:r>
              <a:rPr lang="en-US" dirty="0"/>
              <a:t>Unclean relation</a:t>
            </a:r>
          </a:p>
        </p:txBody>
      </p:sp>
      <p:graphicFrame>
        <p:nvGraphicFramePr>
          <p:cNvPr id="7" name="Content Placeholder 4">
            <a:extLst>
              <a:ext uri="{FF2B5EF4-FFF2-40B4-BE49-F238E27FC236}">
                <a16:creationId xmlns:a16="http://schemas.microsoft.com/office/drawing/2014/main" id="{53B4EADD-33A9-4D0B-8A92-DE373C47575D}"/>
              </a:ext>
            </a:extLst>
          </p:cNvPr>
          <p:cNvGraphicFramePr>
            <a:graphicFrameLocks/>
          </p:cNvGraphicFramePr>
          <p:nvPr>
            <p:extLst/>
          </p:nvPr>
        </p:nvGraphicFramePr>
        <p:xfrm>
          <a:off x="660111" y="4760632"/>
          <a:ext cx="3106687" cy="1483360"/>
        </p:xfrm>
        <a:graphic>
          <a:graphicData uri="http://schemas.openxmlformats.org/drawingml/2006/table">
            <a:tbl>
              <a:tblPr firstRow="1" bandRow="1">
                <a:tableStyleId>{5C22544A-7EE6-4342-B048-85BDC9FD1C3A}</a:tableStyleId>
              </a:tblPr>
              <a:tblGrid>
                <a:gridCol w="482095">
                  <a:extLst>
                    <a:ext uri="{9D8B030D-6E8A-4147-A177-3AD203B41FA5}">
                      <a16:colId xmlns:a16="http://schemas.microsoft.com/office/drawing/2014/main" val="2355081570"/>
                    </a:ext>
                  </a:extLst>
                </a:gridCol>
                <a:gridCol w="896400">
                  <a:extLst>
                    <a:ext uri="{9D8B030D-6E8A-4147-A177-3AD203B41FA5}">
                      <a16:colId xmlns:a16="http://schemas.microsoft.com/office/drawing/2014/main" val="410839087"/>
                    </a:ext>
                  </a:extLst>
                </a:gridCol>
                <a:gridCol w="792088">
                  <a:extLst>
                    <a:ext uri="{9D8B030D-6E8A-4147-A177-3AD203B41FA5}">
                      <a16:colId xmlns:a16="http://schemas.microsoft.com/office/drawing/2014/main" val="1193445701"/>
                    </a:ext>
                  </a:extLst>
                </a:gridCol>
                <a:gridCol w="936104">
                  <a:extLst>
                    <a:ext uri="{9D8B030D-6E8A-4147-A177-3AD203B41FA5}">
                      <a16:colId xmlns:a16="http://schemas.microsoft.com/office/drawing/2014/main" val="145343264"/>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ZIP</a:t>
                      </a:r>
                    </a:p>
                  </a:txBody>
                  <a:tcPr/>
                </a:tc>
                <a:tc>
                  <a:txBody>
                    <a:bodyPr/>
                    <a:lstStyle/>
                    <a:p>
                      <a:r>
                        <a:rPr lang="en-US" dirty="0"/>
                        <a:t>Income</a:t>
                      </a:r>
                    </a:p>
                  </a:txBody>
                  <a:tcPr/>
                </a:tc>
                <a:extLst>
                  <a:ext uri="{0D108BD9-81ED-4DB2-BD59-A6C34878D82A}">
                    <a16:rowId xmlns:a16="http://schemas.microsoft.com/office/drawing/2014/main" val="56666588"/>
                  </a:ext>
                </a:extLst>
              </a:tr>
              <a:tr h="370840">
                <a:tc>
                  <a:txBody>
                    <a:bodyPr/>
                    <a:lstStyle/>
                    <a:p>
                      <a:r>
                        <a:rPr lang="en-US" dirty="0"/>
                        <a:t>C1</a:t>
                      </a:r>
                    </a:p>
                  </a:txBody>
                  <a:tcPr/>
                </a:tc>
                <a:tc>
                  <a:txBody>
                    <a:bodyPr/>
                    <a:lstStyle/>
                    <a:p>
                      <a:r>
                        <a:rPr lang="en-US" dirty="0"/>
                        <a:t>Green</a:t>
                      </a:r>
                    </a:p>
                  </a:txBody>
                  <a:tcPr/>
                </a:tc>
                <a:tc>
                  <a:txBody>
                    <a:bodyPr/>
                    <a:lstStyle/>
                    <a:p>
                      <a:r>
                        <a:rPr lang="en-US" dirty="0"/>
                        <a:t>51519</a:t>
                      </a:r>
                    </a:p>
                  </a:txBody>
                  <a:tcPr/>
                </a:tc>
                <a:tc>
                  <a:txBody>
                    <a:bodyPr/>
                    <a:lstStyle/>
                    <a:p>
                      <a:r>
                        <a:rPr lang="en-US" dirty="0"/>
                        <a:t>39K</a:t>
                      </a:r>
                    </a:p>
                  </a:txBody>
                  <a:tcPr/>
                </a:tc>
                <a:extLst>
                  <a:ext uri="{0D108BD9-81ED-4DB2-BD59-A6C34878D82A}">
                    <a16:rowId xmlns:a16="http://schemas.microsoft.com/office/drawing/2014/main" val="3531470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C2</a:t>
                      </a:r>
                    </a:p>
                  </a:txBody>
                  <a:tcPr/>
                </a:tc>
                <a:tc>
                  <a:txBody>
                    <a:bodyPr/>
                    <a:lstStyle/>
                    <a:p>
                      <a:r>
                        <a:rPr lang="en-US" dirty="0"/>
                        <a:t>Peter</a:t>
                      </a:r>
                    </a:p>
                  </a:txBody>
                  <a:tcPr/>
                </a:tc>
                <a:tc>
                  <a:txBody>
                    <a:bodyPr/>
                    <a:lstStyle/>
                    <a:p>
                      <a:r>
                        <a:rPr lang="en-US" dirty="0"/>
                        <a:t>30528</a:t>
                      </a:r>
                    </a:p>
                  </a:txBody>
                  <a:tcPr/>
                </a:tc>
                <a:tc>
                  <a:txBody>
                    <a:bodyPr/>
                    <a:lstStyle/>
                    <a:p>
                      <a:r>
                        <a:rPr lang="en-US" dirty="0"/>
                        <a:t>40K</a:t>
                      </a:r>
                    </a:p>
                  </a:txBody>
                  <a:tcPr/>
                </a:tc>
                <a:extLst>
                  <a:ext uri="{0D108BD9-81ED-4DB2-BD59-A6C34878D82A}">
                    <a16:rowId xmlns:a16="http://schemas.microsoft.com/office/drawing/2014/main" val="186948801"/>
                  </a:ext>
                </a:extLst>
              </a:tr>
              <a:tr h="370840">
                <a:tc>
                  <a:txBody>
                    <a:bodyPr/>
                    <a:lstStyle/>
                    <a:p>
                      <a:r>
                        <a:rPr lang="en-US" dirty="0"/>
                        <a:t>C3</a:t>
                      </a:r>
                    </a:p>
                  </a:txBody>
                  <a:tcPr/>
                </a:tc>
                <a:tc>
                  <a:txBody>
                    <a:bodyPr/>
                    <a:lstStyle/>
                    <a:p>
                      <a:r>
                        <a:rPr lang="en-US" dirty="0"/>
                        <a:t>Chuck</a:t>
                      </a:r>
                    </a:p>
                  </a:txBody>
                  <a:tcPr/>
                </a:tc>
                <a:tc>
                  <a:txBody>
                    <a:bodyPr/>
                    <a:lstStyle/>
                    <a:p>
                      <a:r>
                        <a:rPr lang="en-US" dirty="0"/>
                        <a:t>51519</a:t>
                      </a:r>
                    </a:p>
                  </a:txBody>
                  <a:tcPr/>
                </a:tc>
                <a:tc>
                  <a:txBody>
                    <a:bodyPr/>
                    <a:lstStyle/>
                    <a:p>
                      <a:r>
                        <a:rPr lang="en-US" dirty="0"/>
                        <a:t>30K</a:t>
                      </a:r>
                    </a:p>
                  </a:txBody>
                  <a:tcPr/>
                </a:tc>
                <a:extLst>
                  <a:ext uri="{0D108BD9-81ED-4DB2-BD59-A6C34878D82A}">
                    <a16:rowId xmlns:a16="http://schemas.microsoft.com/office/drawing/2014/main" val="2660127070"/>
                  </a:ext>
                </a:extLst>
              </a:tr>
            </a:tbl>
          </a:graphicData>
        </a:graphic>
      </p:graphicFrame>
      <p:sp>
        <p:nvSpPr>
          <p:cNvPr id="8" name="TextBox 7">
            <a:extLst>
              <a:ext uri="{FF2B5EF4-FFF2-40B4-BE49-F238E27FC236}">
                <a16:creationId xmlns:a16="http://schemas.microsoft.com/office/drawing/2014/main" id="{51FB6DCC-3601-43B7-90CD-97532050A63E}"/>
              </a:ext>
            </a:extLst>
          </p:cNvPr>
          <p:cNvSpPr txBox="1"/>
          <p:nvPr/>
        </p:nvSpPr>
        <p:spPr>
          <a:xfrm>
            <a:off x="639722" y="4282624"/>
            <a:ext cx="1920206" cy="461665"/>
          </a:xfrm>
          <a:prstGeom prst="rect">
            <a:avLst/>
          </a:prstGeom>
          <a:noFill/>
        </p:spPr>
        <p:txBody>
          <a:bodyPr wrap="none" rtlCol="0">
            <a:spAutoFit/>
          </a:bodyPr>
          <a:lstStyle/>
          <a:p>
            <a:r>
              <a:rPr lang="en-US" dirty="0"/>
              <a:t>Clean relation</a:t>
            </a:r>
          </a:p>
        </p:txBody>
      </p:sp>
      <p:sp>
        <p:nvSpPr>
          <p:cNvPr id="9" name="Arrow: Right 8">
            <a:extLst>
              <a:ext uri="{FF2B5EF4-FFF2-40B4-BE49-F238E27FC236}">
                <a16:creationId xmlns:a16="http://schemas.microsoft.com/office/drawing/2014/main" id="{32D96CB7-5565-4E50-982B-75EB2550EC50}"/>
              </a:ext>
            </a:extLst>
          </p:cNvPr>
          <p:cNvSpPr/>
          <p:nvPr/>
        </p:nvSpPr>
        <p:spPr>
          <a:xfrm>
            <a:off x="3831711" y="2463924"/>
            <a:ext cx="115212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68CFE9-B739-4BE8-A6C3-DBEF7EBE91C9}"/>
              </a:ext>
            </a:extLst>
          </p:cNvPr>
          <p:cNvSpPr txBox="1"/>
          <p:nvPr/>
        </p:nvSpPr>
        <p:spPr>
          <a:xfrm>
            <a:off x="3707904" y="1263595"/>
            <a:ext cx="1399742" cy="1200329"/>
          </a:xfrm>
          <a:prstGeom prst="rect">
            <a:avLst/>
          </a:prstGeom>
          <a:noFill/>
        </p:spPr>
        <p:txBody>
          <a:bodyPr wrap="none" rtlCol="0">
            <a:spAutoFit/>
          </a:bodyPr>
          <a:lstStyle/>
          <a:p>
            <a:r>
              <a:rPr lang="en-US" dirty="0"/>
              <a:t>Compute</a:t>
            </a:r>
          </a:p>
          <a:p>
            <a:r>
              <a:rPr lang="en-US" dirty="0"/>
              <a:t>pair-wise </a:t>
            </a:r>
          </a:p>
          <a:p>
            <a:r>
              <a:rPr lang="en-US" dirty="0"/>
              <a:t>similarity</a:t>
            </a:r>
          </a:p>
        </p:txBody>
      </p:sp>
      <p:sp>
        <p:nvSpPr>
          <p:cNvPr id="11" name="Arrow: Right 10">
            <a:extLst>
              <a:ext uri="{FF2B5EF4-FFF2-40B4-BE49-F238E27FC236}">
                <a16:creationId xmlns:a16="http://schemas.microsoft.com/office/drawing/2014/main" id="{C28DCC46-0444-48FE-8EC3-DB5A95ADC556}"/>
              </a:ext>
            </a:extLst>
          </p:cNvPr>
          <p:cNvSpPr/>
          <p:nvPr/>
        </p:nvSpPr>
        <p:spPr>
          <a:xfrm rot="10800000">
            <a:off x="3831711" y="5214280"/>
            <a:ext cx="115212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5797C0-7E63-4193-B303-04D94DE037EC}"/>
              </a:ext>
            </a:extLst>
          </p:cNvPr>
          <p:cNvSpPr txBox="1"/>
          <p:nvPr/>
        </p:nvSpPr>
        <p:spPr>
          <a:xfrm>
            <a:off x="3968423" y="4328790"/>
            <a:ext cx="1139223" cy="830997"/>
          </a:xfrm>
          <a:prstGeom prst="rect">
            <a:avLst/>
          </a:prstGeom>
          <a:noFill/>
        </p:spPr>
        <p:txBody>
          <a:bodyPr wrap="none" rtlCol="0">
            <a:spAutoFit/>
          </a:bodyPr>
          <a:lstStyle/>
          <a:p>
            <a:r>
              <a:rPr lang="en-US" dirty="0"/>
              <a:t>Merge</a:t>
            </a:r>
          </a:p>
          <a:p>
            <a:r>
              <a:rPr lang="en-US" dirty="0"/>
              <a:t>clusters</a:t>
            </a:r>
          </a:p>
        </p:txBody>
      </p:sp>
      <p:pic>
        <p:nvPicPr>
          <p:cNvPr id="14" name="Picture 13">
            <a:extLst>
              <a:ext uri="{FF2B5EF4-FFF2-40B4-BE49-F238E27FC236}">
                <a16:creationId xmlns:a16="http://schemas.microsoft.com/office/drawing/2014/main" id="{0A36DB9F-7A4C-4F13-B804-F3D233AEE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453" y="1558857"/>
            <a:ext cx="2868199" cy="2277876"/>
          </a:xfrm>
          <a:prstGeom prst="rect">
            <a:avLst/>
          </a:prstGeom>
        </p:spPr>
      </p:pic>
      <p:pic>
        <p:nvPicPr>
          <p:cNvPr id="16" name="Picture 15">
            <a:extLst>
              <a:ext uri="{FF2B5EF4-FFF2-40B4-BE49-F238E27FC236}">
                <a16:creationId xmlns:a16="http://schemas.microsoft.com/office/drawing/2014/main" id="{737D83AB-0066-44CE-8D3C-02F9055E0DE5}"/>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49021" y="3886474"/>
            <a:ext cx="2850631" cy="2696888"/>
          </a:xfrm>
          <a:prstGeom prst="rect">
            <a:avLst/>
          </a:prstGeom>
        </p:spPr>
      </p:pic>
    </p:spTree>
    <p:extLst>
      <p:ext uri="{BB962C8B-B14F-4D97-AF65-F5344CB8AC3E}">
        <p14:creationId xmlns:p14="http://schemas.microsoft.com/office/powerpoint/2010/main" val="2037935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1A5B-048C-484B-8AD0-BB6B3234C4A0}"/>
              </a:ext>
            </a:extLst>
          </p:cNvPr>
          <p:cNvSpPr>
            <a:spLocks noGrp="1"/>
          </p:cNvSpPr>
          <p:nvPr>
            <p:ph type="title"/>
          </p:nvPr>
        </p:nvSpPr>
        <p:spPr/>
        <p:txBody>
          <a:bodyPr/>
          <a:lstStyle/>
          <a:p>
            <a:r>
              <a:rPr lang="en-US" dirty="0"/>
              <a:t>Possible Repairs</a:t>
            </a:r>
            <a:endParaRPr lang="LID4096" dirty="0"/>
          </a:p>
        </p:txBody>
      </p:sp>
      <p:sp>
        <p:nvSpPr>
          <p:cNvPr id="3" name="Content Placeholder 2">
            <a:extLst>
              <a:ext uri="{FF2B5EF4-FFF2-40B4-BE49-F238E27FC236}">
                <a16:creationId xmlns:a16="http://schemas.microsoft.com/office/drawing/2014/main" id="{FAD4E636-B5BB-4F8A-8173-8338EE72F9DA}"/>
              </a:ext>
            </a:extLst>
          </p:cNvPr>
          <p:cNvSpPr>
            <a:spLocks noGrp="1"/>
          </p:cNvSpPr>
          <p:nvPr>
            <p:ph idx="1"/>
          </p:nvPr>
        </p:nvSpPr>
        <p:spPr/>
        <p:txBody>
          <a:bodyPr/>
          <a:lstStyle/>
          <a:p>
            <a:r>
              <a:rPr lang="en-US" dirty="0"/>
              <a:t>A possible repair is a clustering (partitioning) of the input tuples</a:t>
            </a:r>
            <a:endParaRPr lang="LID4096" dirty="0"/>
          </a:p>
        </p:txBody>
      </p:sp>
      <p:sp>
        <p:nvSpPr>
          <p:cNvPr id="4" name="Slide Number Placeholder 3">
            <a:extLst>
              <a:ext uri="{FF2B5EF4-FFF2-40B4-BE49-F238E27FC236}">
                <a16:creationId xmlns:a16="http://schemas.microsoft.com/office/drawing/2014/main" id="{B05FDFF0-E771-4302-8EC8-826FA7F87200}"/>
              </a:ext>
            </a:extLst>
          </p:cNvPr>
          <p:cNvSpPr>
            <a:spLocks noGrp="1"/>
          </p:cNvSpPr>
          <p:nvPr>
            <p:ph type="sldNum" sz="quarter" idx="12"/>
          </p:nvPr>
        </p:nvSpPr>
        <p:spPr/>
        <p:txBody>
          <a:bodyPr/>
          <a:lstStyle/>
          <a:p>
            <a:fld id="{35B54189-C436-47D0-AC37-8484B13A8E13}" type="slidenum">
              <a:rPr lang="en-US" smtClean="0"/>
              <a:pPr/>
              <a:t>26</a:t>
            </a:fld>
            <a:endParaRPr lang="en-US"/>
          </a:p>
        </p:txBody>
      </p:sp>
      <p:graphicFrame>
        <p:nvGraphicFramePr>
          <p:cNvPr id="5" name="Content Placeholder 4">
            <a:extLst>
              <a:ext uri="{FF2B5EF4-FFF2-40B4-BE49-F238E27FC236}">
                <a16:creationId xmlns:a16="http://schemas.microsoft.com/office/drawing/2014/main" id="{2FF751BC-DABD-40F7-923A-4A4A9195131E}"/>
              </a:ext>
            </a:extLst>
          </p:cNvPr>
          <p:cNvGraphicFramePr>
            <a:graphicFrameLocks/>
          </p:cNvGraphicFramePr>
          <p:nvPr>
            <p:extLst>
              <p:ext uri="{D42A27DB-BD31-4B8C-83A1-F6EECF244321}">
                <p14:modId xmlns:p14="http://schemas.microsoft.com/office/powerpoint/2010/main" val="1149969545"/>
              </p:ext>
            </p:extLst>
          </p:nvPr>
        </p:nvGraphicFramePr>
        <p:xfrm>
          <a:off x="899592" y="2492896"/>
          <a:ext cx="3072998" cy="2595880"/>
        </p:xfrm>
        <a:graphic>
          <a:graphicData uri="http://schemas.openxmlformats.org/drawingml/2006/table">
            <a:tbl>
              <a:tblPr firstRow="1" bandRow="1">
                <a:tableStyleId>{5C22544A-7EE6-4342-B048-85BDC9FD1C3A}</a:tableStyleId>
              </a:tblPr>
              <a:tblGrid>
                <a:gridCol w="427363">
                  <a:extLst>
                    <a:ext uri="{9D8B030D-6E8A-4147-A177-3AD203B41FA5}">
                      <a16:colId xmlns:a16="http://schemas.microsoft.com/office/drawing/2014/main" val="2355081570"/>
                    </a:ext>
                  </a:extLst>
                </a:gridCol>
                <a:gridCol w="851963">
                  <a:extLst>
                    <a:ext uri="{9D8B030D-6E8A-4147-A177-3AD203B41FA5}">
                      <a16:colId xmlns:a16="http://schemas.microsoft.com/office/drawing/2014/main" val="410839087"/>
                    </a:ext>
                  </a:extLst>
                </a:gridCol>
                <a:gridCol w="827800">
                  <a:extLst>
                    <a:ext uri="{9D8B030D-6E8A-4147-A177-3AD203B41FA5}">
                      <a16:colId xmlns:a16="http://schemas.microsoft.com/office/drawing/2014/main" val="1193445701"/>
                    </a:ext>
                  </a:extLst>
                </a:gridCol>
                <a:gridCol w="965872">
                  <a:extLst>
                    <a:ext uri="{9D8B030D-6E8A-4147-A177-3AD203B41FA5}">
                      <a16:colId xmlns:a16="http://schemas.microsoft.com/office/drawing/2014/main" val="145343264"/>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ZIP</a:t>
                      </a:r>
                    </a:p>
                  </a:txBody>
                  <a:tcPr/>
                </a:tc>
                <a:tc>
                  <a:txBody>
                    <a:bodyPr/>
                    <a:lstStyle/>
                    <a:p>
                      <a:r>
                        <a:rPr lang="en-US" dirty="0"/>
                        <a:t>Income</a:t>
                      </a:r>
                    </a:p>
                  </a:txBody>
                  <a:tcPr/>
                </a:tc>
                <a:extLst>
                  <a:ext uri="{0D108BD9-81ED-4DB2-BD59-A6C34878D82A}">
                    <a16:rowId xmlns:a16="http://schemas.microsoft.com/office/drawing/2014/main" val="56666588"/>
                  </a:ext>
                </a:extLst>
              </a:tr>
              <a:tr h="370840">
                <a:tc>
                  <a:txBody>
                    <a:bodyPr/>
                    <a:lstStyle/>
                    <a:p>
                      <a:r>
                        <a:rPr lang="en-US" dirty="0"/>
                        <a:t>P1</a:t>
                      </a:r>
                    </a:p>
                  </a:txBody>
                  <a:tcPr/>
                </a:tc>
                <a:tc>
                  <a:txBody>
                    <a:bodyPr/>
                    <a:lstStyle/>
                    <a:p>
                      <a:r>
                        <a:rPr lang="en-US" dirty="0"/>
                        <a:t>Green</a:t>
                      </a:r>
                    </a:p>
                  </a:txBody>
                  <a:tcPr/>
                </a:tc>
                <a:tc>
                  <a:txBody>
                    <a:bodyPr/>
                    <a:lstStyle/>
                    <a:p>
                      <a:r>
                        <a:rPr lang="en-US" dirty="0"/>
                        <a:t>51519</a:t>
                      </a:r>
                    </a:p>
                  </a:txBody>
                  <a:tcPr/>
                </a:tc>
                <a:tc>
                  <a:txBody>
                    <a:bodyPr/>
                    <a:lstStyle/>
                    <a:p>
                      <a:r>
                        <a:rPr lang="en-US" dirty="0"/>
                        <a:t>30K</a:t>
                      </a:r>
                    </a:p>
                  </a:txBody>
                  <a:tcPr/>
                </a:tc>
                <a:extLst>
                  <a:ext uri="{0D108BD9-81ED-4DB2-BD59-A6C34878D82A}">
                    <a16:rowId xmlns:a16="http://schemas.microsoft.com/office/drawing/2014/main" val="3531470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a:t>
                      </a:r>
                    </a:p>
                  </a:txBody>
                  <a:tcPr/>
                </a:tc>
                <a:tc>
                  <a:txBody>
                    <a:bodyPr/>
                    <a:lstStyle/>
                    <a:p>
                      <a:r>
                        <a:rPr lang="en-US" dirty="0"/>
                        <a:t>Green</a:t>
                      </a:r>
                    </a:p>
                  </a:txBody>
                  <a:tcPr/>
                </a:tc>
                <a:tc>
                  <a:txBody>
                    <a:bodyPr/>
                    <a:lstStyle/>
                    <a:p>
                      <a:r>
                        <a:rPr lang="en-US" dirty="0"/>
                        <a:t>51518</a:t>
                      </a:r>
                    </a:p>
                  </a:txBody>
                  <a:tcPr/>
                </a:tc>
                <a:tc>
                  <a:txBody>
                    <a:bodyPr/>
                    <a:lstStyle/>
                    <a:p>
                      <a:r>
                        <a:rPr lang="en-US" dirty="0"/>
                        <a:t>32K</a:t>
                      </a:r>
                    </a:p>
                  </a:txBody>
                  <a:tcPr/>
                </a:tc>
                <a:extLst>
                  <a:ext uri="{0D108BD9-81ED-4DB2-BD59-A6C34878D82A}">
                    <a16:rowId xmlns:a16="http://schemas.microsoft.com/office/drawing/2014/main" val="186948801"/>
                  </a:ext>
                </a:extLst>
              </a:tr>
              <a:tr h="370840">
                <a:tc>
                  <a:txBody>
                    <a:bodyPr/>
                    <a:lstStyle/>
                    <a:p>
                      <a:r>
                        <a:rPr lang="en-US" dirty="0"/>
                        <a:t>P3</a:t>
                      </a:r>
                    </a:p>
                  </a:txBody>
                  <a:tcPr/>
                </a:tc>
                <a:tc>
                  <a:txBody>
                    <a:bodyPr/>
                    <a:lstStyle/>
                    <a:p>
                      <a:r>
                        <a:rPr lang="en-US" dirty="0"/>
                        <a:t>Peter</a:t>
                      </a:r>
                    </a:p>
                  </a:txBody>
                  <a:tcPr/>
                </a:tc>
                <a:tc>
                  <a:txBody>
                    <a:bodyPr/>
                    <a:lstStyle/>
                    <a:p>
                      <a:r>
                        <a:rPr lang="en-US" dirty="0"/>
                        <a:t>30528</a:t>
                      </a:r>
                    </a:p>
                  </a:txBody>
                  <a:tcPr/>
                </a:tc>
                <a:tc>
                  <a:txBody>
                    <a:bodyPr/>
                    <a:lstStyle/>
                    <a:p>
                      <a:r>
                        <a:rPr lang="en-US" dirty="0"/>
                        <a:t>40K</a:t>
                      </a:r>
                    </a:p>
                  </a:txBody>
                  <a:tcPr/>
                </a:tc>
                <a:extLst>
                  <a:ext uri="{0D108BD9-81ED-4DB2-BD59-A6C34878D82A}">
                    <a16:rowId xmlns:a16="http://schemas.microsoft.com/office/drawing/2014/main" val="2660127070"/>
                  </a:ext>
                </a:extLst>
              </a:tr>
              <a:tr h="370840">
                <a:tc>
                  <a:txBody>
                    <a:bodyPr/>
                    <a:lstStyle/>
                    <a:p>
                      <a:r>
                        <a:rPr lang="en-US" dirty="0"/>
                        <a:t>P4</a:t>
                      </a:r>
                    </a:p>
                  </a:txBody>
                  <a:tcPr/>
                </a:tc>
                <a:tc>
                  <a:txBody>
                    <a:bodyPr/>
                    <a:lstStyle/>
                    <a:p>
                      <a:r>
                        <a:rPr lang="en-US" dirty="0"/>
                        <a:t>Peter</a:t>
                      </a:r>
                    </a:p>
                  </a:txBody>
                  <a:tcPr/>
                </a:tc>
                <a:tc>
                  <a:txBody>
                    <a:bodyPr/>
                    <a:lstStyle/>
                    <a:p>
                      <a:r>
                        <a:rPr lang="en-US" dirty="0"/>
                        <a:t>30528</a:t>
                      </a:r>
                    </a:p>
                  </a:txBody>
                  <a:tcPr/>
                </a:tc>
                <a:tc>
                  <a:txBody>
                    <a:bodyPr/>
                    <a:lstStyle/>
                    <a:p>
                      <a:r>
                        <a:rPr lang="en-US" dirty="0"/>
                        <a:t>40K</a:t>
                      </a:r>
                    </a:p>
                  </a:txBody>
                  <a:tcPr/>
                </a:tc>
                <a:extLst>
                  <a:ext uri="{0D108BD9-81ED-4DB2-BD59-A6C34878D82A}">
                    <a16:rowId xmlns:a16="http://schemas.microsoft.com/office/drawing/2014/main" val="1277881262"/>
                  </a:ext>
                </a:extLst>
              </a:tr>
              <a:tr h="370840">
                <a:tc>
                  <a:txBody>
                    <a:bodyPr/>
                    <a:lstStyle/>
                    <a:p>
                      <a:r>
                        <a:rPr lang="en-US" dirty="0"/>
                        <a:t>P5</a:t>
                      </a:r>
                    </a:p>
                  </a:txBody>
                  <a:tcPr/>
                </a:tc>
                <a:tc>
                  <a:txBody>
                    <a:bodyPr/>
                    <a:lstStyle/>
                    <a:p>
                      <a:r>
                        <a:rPr lang="en-US" dirty="0" err="1"/>
                        <a:t>Gree</a:t>
                      </a:r>
                      <a:endParaRPr lang="en-US" dirty="0"/>
                    </a:p>
                  </a:txBody>
                  <a:tcPr/>
                </a:tc>
                <a:tc>
                  <a:txBody>
                    <a:bodyPr/>
                    <a:lstStyle/>
                    <a:p>
                      <a:r>
                        <a:rPr lang="en-US" dirty="0"/>
                        <a:t>51519</a:t>
                      </a:r>
                    </a:p>
                  </a:txBody>
                  <a:tcPr/>
                </a:tc>
                <a:tc>
                  <a:txBody>
                    <a:bodyPr/>
                    <a:lstStyle/>
                    <a:p>
                      <a:r>
                        <a:rPr lang="en-US" dirty="0"/>
                        <a:t>55K</a:t>
                      </a:r>
                    </a:p>
                  </a:txBody>
                  <a:tcPr/>
                </a:tc>
                <a:extLst>
                  <a:ext uri="{0D108BD9-81ED-4DB2-BD59-A6C34878D82A}">
                    <a16:rowId xmlns:a16="http://schemas.microsoft.com/office/drawing/2014/main" val="3905297562"/>
                  </a:ext>
                </a:extLst>
              </a:tr>
              <a:tr h="370840">
                <a:tc>
                  <a:txBody>
                    <a:bodyPr/>
                    <a:lstStyle/>
                    <a:p>
                      <a:r>
                        <a:rPr lang="en-US" dirty="0"/>
                        <a:t>P6</a:t>
                      </a:r>
                    </a:p>
                  </a:txBody>
                  <a:tcPr/>
                </a:tc>
                <a:tc>
                  <a:txBody>
                    <a:bodyPr/>
                    <a:lstStyle/>
                    <a:p>
                      <a:r>
                        <a:rPr lang="en-US" dirty="0"/>
                        <a:t>Chuck</a:t>
                      </a:r>
                    </a:p>
                  </a:txBody>
                  <a:tcPr/>
                </a:tc>
                <a:tc>
                  <a:txBody>
                    <a:bodyPr/>
                    <a:lstStyle/>
                    <a:p>
                      <a:r>
                        <a:rPr lang="en-US" dirty="0"/>
                        <a:t>51519</a:t>
                      </a:r>
                    </a:p>
                  </a:txBody>
                  <a:tcPr/>
                </a:tc>
                <a:tc>
                  <a:txBody>
                    <a:bodyPr/>
                    <a:lstStyle/>
                    <a:p>
                      <a:r>
                        <a:rPr lang="en-US" dirty="0"/>
                        <a:t>30K</a:t>
                      </a:r>
                    </a:p>
                  </a:txBody>
                  <a:tcPr/>
                </a:tc>
                <a:extLst>
                  <a:ext uri="{0D108BD9-81ED-4DB2-BD59-A6C34878D82A}">
                    <a16:rowId xmlns:a16="http://schemas.microsoft.com/office/drawing/2014/main" val="2428442285"/>
                  </a:ext>
                </a:extLst>
              </a:tr>
            </a:tbl>
          </a:graphicData>
        </a:graphic>
      </p:graphicFrame>
      <p:sp>
        <p:nvSpPr>
          <p:cNvPr id="6" name="Arrow: Right 5">
            <a:extLst>
              <a:ext uri="{FF2B5EF4-FFF2-40B4-BE49-F238E27FC236}">
                <a16:creationId xmlns:a16="http://schemas.microsoft.com/office/drawing/2014/main" id="{476217A2-DFB3-4A28-B9B6-0DBD328FDD6A}"/>
              </a:ext>
            </a:extLst>
          </p:cNvPr>
          <p:cNvSpPr/>
          <p:nvPr/>
        </p:nvSpPr>
        <p:spPr>
          <a:xfrm>
            <a:off x="4355976" y="342900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aphicFrame>
        <p:nvGraphicFramePr>
          <p:cNvPr id="7" name="Table 6">
            <a:extLst>
              <a:ext uri="{FF2B5EF4-FFF2-40B4-BE49-F238E27FC236}">
                <a16:creationId xmlns:a16="http://schemas.microsoft.com/office/drawing/2014/main" id="{7CE0086C-459E-42D9-B0EB-28169BC166E3}"/>
              </a:ext>
            </a:extLst>
          </p:cNvPr>
          <p:cNvGraphicFramePr>
            <a:graphicFrameLocks noGrp="1"/>
          </p:cNvGraphicFramePr>
          <p:nvPr>
            <p:extLst>
              <p:ext uri="{D42A27DB-BD31-4B8C-83A1-F6EECF244321}">
                <p14:modId xmlns:p14="http://schemas.microsoft.com/office/powerpoint/2010/main" val="3574101040"/>
              </p:ext>
            </p:extLst>
          </p:nvPr>
        </p:nvGraphicFramePr>
        <p:xfrm>
          <a:off x="5148064" y="2564904"/>
          <a:ext cx="86409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1830480362"/>
                    </a:ext>
                  </a:extLst>
                </a:gridCol>
              </a:tblGrid>
              <a:tr h="370840">
                <a:tc>
                  <a:txBody>
                    <a:bodyPr/>
                    <a:lstStyle/>
                    <a:p>
                      <a:pPr algn="ctr"/>
                      <a:r>
                        <a:rPr lang="en-US" dirty="0"/>
                        <a:t>X1</a:t>
                      </a:r>
                      <a:endParaRPr lang="LID4096" dirty="0"/>
                    </a:p>
                  </a:txBody>
                  <a:tcPr/>
                </a:tc>
                <a:extLst>
                  <a:ext uri="{0D108BD9-81ED-4DB2-BD59-A6C34878D82A}">
                    <a16:rowId xmlns:a16="http://schemas.microsoft.com/office/drawing/2014/main" val="618069723"/>
                  </a:ext>
                </a:extLst>
              </a:tr>
              <a:tr h="370840">
                <a:tc>
                  <a:txBody>
                    <a:bodyPr/>
                    <a:lstStyle/>
                    <a:p>
                      <a:r>
                        <a:rPr lang="en-US" dirty="0"/>
                        <a:t>{P1}</a:t>
                      </a:r>
                      <a:endParaRPr lang="LID4096" dirty="0"/>
                    </a:p>
                  </a:txBody>
                  <a:tcPr/>
                </a:tc>
                <a:extLst>
                  <a:ext uri="{0D108BD9-81ED-4DB2-BD59-A6C34878D82A}">
                    <a16:rowId xmlns:a16="http://schemas.microsoft.com/office/drawing/2014/main" val="1880153256"/>
                  </a:ext>
                </a:extLst>
              </a:tr>
              <a:tr h="370840">
                <a:tc>
                  <a:txBody>
                    <a:bodyPr/>
                    <a:lstStyle/>
                    <a:p>
                      <a:r>
                        <a:rPr lang="en-US" dirty="0"/>
                        <a:t>{P2}</a:t>
                      </a:r>
                      <a:endParaRPr lang="LID4096" dirty="0"/>
                    </a:p>
                  </a:txBody>
                  <a:tcPr/>
                </a:tc>
                <a:extLst>
                  <a:ext uri="{0D108BD9-81ED-4DB2-BD59-A6C34878D82A}">
                    <a16:rowId xmlns:a16="http://schemas.microsoft.com/office/drawing/2014/main" val="2447043203"/>
                  </a:ext>
                </a:extLst>
              </a:tr>
              <a:tr h="370840">
                <a:tc>
                  <a:txBody>
                    <a:bodyPr/>
                    <a:lstStyle/>
                    <a:p>
                      <a:r>
                        <a:rPr lang="en-US" dirty="0"/>
                        <a:t>{P3,P4}</a:t>
                      </a:r>
                      <a:endParaRPr lang="LID4096" dirty="0"/>
                    </a:p>
                  </a:txBody>
                  <a:tcPr/>
                </a:tc>
                <a:extLst>
                  <a:ext uri="{0D108BD9-81ED-4DB2-BD59-A6C34878D82A}">
                    <a16:rowId xmlns:a16="http://schemas.microsoft.com/office/drawing/2014/main" val="3566304806"/>
                  </a:ext>
                </a:extLst>
              </a:tr>
              <a:tr h="370840">
                <a:tc>
                  <a:txBody>
                    <a:bodyPr/>
                    <a:lstStyle/>
                    <a:p>
                      <a:r>
                        <a:rPr lang="en-US" dirty="0"/>
                        <a:t>{P5}</a:t>
                      </a:r>
                      <a:endParaRPr lang="LID4096" dirty="0"/>
                    </a:p>
                  </a:txBody>
                  <a:tcPr/>
                </a:tc>
                <a:extLst>
                  <a:ext uri="{0D108BD9-81ED-4DB2-BD59-A6C34878D82A}">
                    <a16:rowId xmlns:a16="http://schemas.microsoft.com/office/drawing/2014/main" val="2031549781"/>
                  </a:ext>
                </a:extLst>
              </a:tr>
              <a:tr h="370840">
                <a:tc>
                  <a:txBody>
                    <a:bodyPr/>
                    <a:lstStyle/>
                    <a:p>
                      <a:r>
                        <a:rPr lang="en-US" dirty="0"/>
                        <a:t>{P6}</a:t>
                      </a:r>
                      <a:endParaRPr lang="LID4096" dirty="0"/>
                    </a:p>
                  </a:txBody>
                  <a:tcPr/>
                </a:tc>
                <a:extLst>
                  <a:ext uri="{0D108BD9-81ED-4DB2-BD59-A6C34878D82A}">
                    <a16:rowId xmlns:a16="http://schemas.microsoft.com/office/drawing/2014/main" val="2925685812"/>
                  </a:ext>
                </a:extLst>
              </a:tr>
            </a:tbl>
          </a:graphicData>
        </a:graphic>
      </p:graphicFrame>
      <p:graphicFrame>
        <p:nvGraphicFramePr>
          <p:cNvPr id="8" name="Table 7">
            <a:extLst>
              <a:ext uri="{FF2B5EF4-FFF2-40B4-BE49-F238E27FC236}">
                <a16:creationId xmlns:a16="http://schemas.microsoft.com/office/drawing/2014/main" id="{8E2DF5B8-F51E-42FE-AEDC-E1304D2E2F68}"/>
              </a:ext>
            </a:extLst>
          </p:cNvPr>
          <p:cNvGraphicFramePr>
            <a:graphicFrameLocks noGrp="1"/>
          </p:cNvGraphicFramePr>
          <p:nvPr>
            <p:extLst>
              <p:ext uri="{D42A27DB-BD31-4B8C-83A1-F6EECF244321}">
                <p14:modId xmlns:p14="http://schemas.microsoft.com/office/powerpoint/2010/main" val="606729083"/>
              </p:ext>
            </p:extLst>
          </p:nvPr>
        </p:nvGraphicFramePr>
        <p:xfrm>
          <a:off x="6228184" y="2564904"/>
          <a:ext cx="864096"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1830480362"/>
                    </a:ext>
                  </a:extLst>
                </a:gridCol>
              </a:tblGrid>
              <a:tr h="370840">
                <a:tc>
                  <a:txBody>
                    <a:bodyPr/>
                    <a:lstStyle/>
                    <a:p>
                      <a:pPr algn="ctr"/>
                      <a:r>
                        <a:rPr lang="en-US" dirty="0"/>
                        <a:t>X2</a:t>
                      </a:r>
                      <a:endParaRPr lang="LID4096" dirty="0"/>
                    </a:p>
                  </a:txBody>
                  <a:tcPr/>
                </a:tc>
                <a:extLst>
                  <a:ext uri="{0D108BD9-81ED-4DB2-BD59-A6C34878D82A}">
                    <a16:rowId xmlns:a16="http://schemas.microsoft.com/office/drawing/2014/main" val="618069723"/>
                  </a:ext>
                </a:extLst>
              </a:tr>
              <a:tr h="370840">
                <a:tc>
                  <a:txBody>
                    <a:bodyPr/>
                    <a:lstStyle/>
                    <a:p>
                      <a:r>
                        <a:rPr lang="en-US" dirty="0"/>
                        <a:t>{P1,P2}</a:t>
                      </a:r>
                      <a:endParaRPr lang="LID4096" dirty="0"/>
                    </a:p>
                  </a:txBody>
                  <a:tcPr/>
                </a:tc>
                <a:extLst>
                  <a:ext uri="{0D108BD9-81ED-4DB2-BD59-A6C34878D82A}">
                    <a16:rowId xmlns:a16="http://schemas.microsoft.com/office/drawing/2014/main" val="1880153256"/>
                  </a:ext>
                </a:extLst>
              </a:tr>
              <a:tr h="370840">
                <a:tc>
                  <a:txBody>
                    <a:bodyPr/>
                    <a:lstStyle/>
                    <a:p>
                      <a:r>
                        <a:rPr lang="en-US" dirty="0"/>
                        <a:t>{P3,P4}</a:t>
                      </a:r>
                      <a:endParaRPr lang="LID4096" dirty="0"/>
                    </a:p>
                  </a:txBody>
                  <a:tcPr/>
                </a:tc>
                <a:extLst>
                  <a:ext uri="{0D108BD9-81ED-4DB2-BD59-A6C34878D82A}">
                    <a16:rowId xmlns:a16="http://schemas.microsoft.com/office/drawing/2014/main" val="3566304806"/>
                  </a:ext>
                </a:extLst>
              </a:tr>
              <a:tr h="370840">
                <a:tc>
                  <a:txBody>
                    <a:bodyPr/>
                    <a:lstStyle/>
                    <a:p>
                      <a:r>
                        <a:rPr lang="en-US" dirty="0"/>
                        <a:t>{P5}</a:t>
                      </a:r>
                      <a:endParaRPr lang="LID4096" dirty="0"/>
                    </a:p>
                  </a:txBody>
                  <a:tcPr/>
                </a:tc>
                <a:extLst>
                  <a:ext uri="{0D108BD9-81ED-4DB2-BD59-A6C34878D82A}">
                    <a16:rowId xmlns:a16="http://schemas.microsoft.com/office/drawing/2014/main" val="2031549781"/>
                  </a:ext>
                </a:extLst>
              </a:tr>
              <a:tr h="370840">
                <a:tc>
                  <a:txBody>
                    <a:bodyPr/>
                    <a:lstStyle/>
                    <a:p>
                      <a:r>
                        <a:rPr lang="en-US" dirty="0"/>
                        <a:t>{P6}</a:t>
                      </a:r>
                      <a:endParaRPr lang="LID4096" dirty="0"/>
                    </a:p>
                  </a:txBody>
                  <a:tcPr/>
                </a:tc>
                <a:extLst>
                  <a:ext uri="{0D108BD9-81ED-4DB2-BD59-A6C34878D82A}">
                    <a16:rowId xmlns:a16="http://schemas.microsoft.com/office/drawing/2014/main" val="2925685812"/>
                  </a:ext>
                </a:extLst>
              </a:tr>
            </a:tbl>
          </a:graphicData>
        </a:graphic>
      </p:graphicFrame>
      <p:graphicFrame>
        <p:nvGraphicFramePr>
          <p:cNvPr id="9" name="Table 8">
            <a:extLst>
              <a:ext uri="{FF2B5EF4-FFF2-40B4-BE49-F238E27FC236}">
                <a16:creationId xmlns:a16="http://schemas.microsoft.com/office/drawing/2014/main" id="{E0F68B1D-4D94-466C-BFD5-82D9703EEAA3}"/>
              </a:ext>
            </a:extLst>
          </p:cNvPr>
          <p:cNvGraphicFramePr>
            <a:graphicFrameLocks noGrp="1"/>
          </p:cNvGraphicFramePr>
          <p:nvPr>
            <p:extLst>
              <p:ext uri="{D42A27DB-BD31-4B8C-83A1-F6EECF244321}">
                <p14:modId xmlns:p14="http://schemas.microsoft.com/office/powerpoint/2010/main" val="4167640727"/>
              </p:ext>
            </p:extLst>
          </p:nvPr>
        </p:nvGraphicFramePr>
        <p:xfrm>
          <a:off x="7308304" y="2564904"/>
          <a:ext cx="1224136" cy="148336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1830480362"/>
                    </a:ext>
                  </a:extLst>
                </a:gridCol>
              </a:tblGrid>
              <a:tr h="370840">
                <a:tc>
                  <a:txBody>
                    <a:bodyPr/>
                    <a:lstStyle/>
                    <a:p>
                      <a:pPr algn="ctr"/>
                      <a:r>
                        <a:rPr lang="en-US" dirty="0"/>
                        <a:t>X3</a:t>
                      </a:r>
                      <a:endParaRPr lang="LID4096" dirty="0"/>
                    </a:p>
                  </a:txBody>
                  <a:tcPr/>
                </a:tc>
                <a:extLst>
                  <a:ext uri="{0D108BD9-81ED-4DB2-BD59-A6C34878D82A}">
                    <a16:rowId xmlns:a16="http://schemas.microsoft.com/office/drawing/2014/main" val="618069723"/>
                  </a:ext>
                </a:extLst>
              </a:tr>
              <a:tr h="370840">
                <a:tc>
                  <a:txBody>
                    <a:bodyPr/>
                    <a:lstStyle/>
                    <a:p>
                      <a:r>
                        <a:rPr lang="en-US" dirty="0"/>
                        <a:t>{P1,P2,P5}</a:t>
                      </a:r>
                      <a:endParaRPr lang="LID4096" dirty="0"/>
                    </a:p>
                  </a:txBody>
                  <a:tcPr/>
                </a:tc>
                <a:extLst>
                  <a:ext uri="{0D108BD9-81ED-4DB2-BD59-A6C34878D82A}">
                    <a16:rowId xmlns:a16="http://schemas.microsoft.com/office/drawing/2014/main" val="1880153256"/>
                  </a:ext>
                </a:extLst>
              </a:tr>
              <a:tr h="370840">
                <a:tc>
                  <a:txBody>
                    <a:bodyPr/>
                    <a:lstStyle/>
                    <a:p>
                      <a:r>
                        <a:rPr lang="en-US" dirty="0"/>
                        <a:t>{P3,P4}</a:t>
                      </a:r>
                      <a:endParaRPr lang="LID4096" dirty="0"/>
                    </a:p>
                  </a:txBody>
                  <a:tcPr/>
                </a:tc>
                <a:extLst>
                  <a:ext uri="{0D108BD9-81ED-4DB2-BD59-A6C34878D82A}">
                    <a16:rowId xmlns:a16="http://schemas.microsoft.com/office/drawing/2014/main" val="3566304806"/>
                  </a:ext>
                </a:extLst>
              </a:tr>
              <a:tr h="370840">
                <a:tc>
                  <a:txBody>
                    <a:bodyPr/>
                    <a:lstStyle/>
                    <a:p>
                      <a:r>
                        <a:rPr lang="en-US" dirty="0"/>
                        <a:t>{P6}</a:t>
                      </a:r>
                      <a:endParaRPr lang="LID4096" dirty="0"/>
                    </a:p>
                  </a:txBody>
                  <a:tcPr/>
                </a:tc>
                <a:extLst>
                  <a:ext uri="{0D108BD9-81ED-4DB2-BD59-A6C34878D82A}">
                    <a16:rowId xmlns:a16="http://schemas.microsoft.com/office/drawing/2014/main" val="2925685812"/>
                  </a:ext>
                </a:extLst>
              </a:tr>
            </a:tbl>
          </a:graphicData>
        </a:graphic>
      </p:graphicFrame>
      <p:sp>
        <p:nvSpPr>
          <p:cNvPr id="10" name="TextBox 9">
            <a:extLst>
              <a:ext uri="{FF2B5EF4-FFF2-40B4-BE49-F238E27FC236}">
                <a16:creationId xmlns:a16="http://schemas.microsoft.com/office/drawing/2014/main" id="{F1FC8A6C-45B6-4581-B588-0B8DBD8FC435}"/>
              </a:ext>
            </a:extLst>
          </p:cNvPr>
          <p:cNvSpPr txBox="1"/>
          <p:nvPr/>
        </p:nvSpPr>
        <p:spPr>
          <a:xfrm>
            <a:off x="5652120" y="2060848"/>
            <a:ext cx="2124877" cy="461665"/>
          </a:xfrm>
          <a:prstGeom prst="rect">
            <a:avLst/>
          </a:prstGeom>
          <a:noFill/>
        </p:spPr>
        <p:txBody>
          <a:bodyPr wrap="none" rtlCol="0">
            <a:spAutoFit/>
          </a:bodyPr>
          <a:lstStyle/>
          <a:p>
            <a:r>
              <a:rPr lang="en-US" dirty="0"/>
              <a:t>Possible repairs</a:t>
            </a:r>
            <a:endParaRPr lang="LID4096" dirty="0"/>
          </a:p>
        </p:txBody>
      </p:sp>
    </p:spTree>
    <p:extLst>
      <p:ext uri="{BB962C8B-B14F-4D97-AF65-F5344CB8AC3E}">
        <p14:creationId xmlns:p14="http://schemas.microsoft.com/office/powerpoint/2010/main" val="122076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B676-2358-4218-8577-BBD82220EC8E}"/>
              </a:ext>
            </a:extLst>
          </p:cNvPr>
          <p:cNvSpPr>
            <a:spLocks noGrp="1"/>
          </p:cNvSpPr>
          <p:nvPr>
            <p:ph type="title"/>
          </p:nvPr>
        </p:nvSpPr>
        <p:spPr/>
        <p:txBody>
          <a:bodyPr/>
          <a:lstStyle/>
          <a:p>
            <a:r>
              <a:rPr lang="en-US" dirty="0"/>
              <a:t>Temporality</a:t>
            </a:r>
            <a:endParaRPr lang="LID4096" dirty="0"/>
          </a:p>
        </p:txBody>
      </p:sp>
      <p:sp>
        <p:nvSpPr>
          <p:cNvPr id="3" name="Content Placeholder 2">
            <a:extLst>
              <a:ext uri="{FF2B5EF4-FFF2-40B4-BE49-F238E27FC236}">
                <a16:creationId xmlns:a16="http://schemas.microsoft.com/office/drawing/2014/main" id="{9BDDE10D-2602-42AD-8AB4-81A62ABDC928}"/>
              </a:ext>
            </a:extLst>
          </p:cNvPr>
          <p:cNvSpPr>
            <a:spLocks noGrp="1"/>
          </p:cNvSpPr>
          <p:nvPr>
            <p:ph idx="1"/>
          </p:nvPr>
        </p:nvSpPr>
        <p:spPr/>
        <p:txBody>
          <a:bodyPr/>
          <a:lstStyle/>
          <a:p>
            <a:r>
              <a:rPr lang="en-US" sz="2800" dirty="0"/>
              <a:t> Often two kinds of time in data</a:t>
            </a:r>
          </a:p>
          <a:p>
            <a:pPr lvl="1"/>
            <a:r>
              <a:rPr lang="en-US" sz="2200" dirty="0"/>
              <a:t>Time of data entry</a:t>
            </a:r>
          </a:p>
          <a:p>
            <a:pPr lvl="1"/>
            <a:r>
              <a:rPr lang="en-US" sz="2200" dirty="0"/>
              <a:t>Time of a recorded phenomenon being “true”</a:t>
            </a:r>
          </a:p>
          <a:p>
            <a:pPr lvl="2"/>
            <a:r>
              <a:rPr lang="en-US" dirty="0"/>
              <a:t>E.g. A physical time of an event happening</a:t>
            </a:r>
          </a:p>
          <a:p>
            <a:pPr lvl="2"/>
            <a:r>
              <a:rPr lang="en-US" dirty="0"/>
              <a:t>E.g. An “effective” time, e.g. date that a subscription will start</a:t>
            </a:r>
          </a:p>
          <a:p>
            <a:r>
              <a:rPr lang="en-US" sz="2800" dirty="0"/>
              <a:t>Often more</a:t>
            </a:r>
          </a:p>
          <a:p>
            <a:r>
              <a:rPr lang="en-US" sz="2800" dirty="0"/>
              <a:t>Time is tricky!</a:t>
            </a:r>
          </a:p>
          <a:p>
            <a:pPr lvl="1"/>
            <a:r>
              <a:rPr lang="en-US" sz="2200" dirty="0"/>
              <a:t>Periodicities (recurring patterns in Days of the week)</a:t>
            </a:r>
          </a:p>
          <a:p>
            <a:pPr lvl="1"/>
            <a:r>
              <a:rPr lang="en-US" sz="2200" dirty="0"/>
              <a:t>Non-uniform hierarchy of units (# days in a month, # of days in a year, etc.)</a:t>
            </a:r>
          </a:p>
          <a:p>
            <a:pPr lvl="1"/>
            <a:r>
              <a:rPr lang="en-US" sz="2200" dirty="0"/>
              <a:t>Time zones are complex</a:t>
            </a:r>
          </a:p>
          <a:p>
            <a:pPr lvl="1"/>
            <a:r>
              <a:rPr lang="en-US" sz="2200" dirty="0"/>
              <a:t>Clocks can be skewed</a:t>
            </a:r>
          </a:p>
          <a:p>
            <a:pPr lvl="1"/>
            <a:r>
              <a:rPr lang="en-US" sz="2200" dirty="0"/>
              <a:t>Relativity: true perception of event may vary</a:t>
            </a:r>
            <a:endParaRPr lang="LID4096" dirty="0"/>
          </a:p>
        </p:txBody>
      </p:sp>
      <p:sp>
        <p:nvSpPr>
          <p:cNvPr id="4" name="Slide Number Placeholder 3">
            <a:extLst>
              <a:ext uri="{FF2B5EF4-FFF2-40B4-BE49-F238E27FC236}">
                <a16:creationId xmlns:a16="http://schemas.microsoft.com/office/drawing/2014/main" id="{B4D66DB3-6CF9-4113-AD96-9809B3332114}"/>
              </a:ext>
            </a:extLst>
          </p:cNvPr>
          <p:cNvSpPr>
            <a:spLocks noGrp="1"/>
          </p:cNvSpPr>
          <p:nvPr>
            <p:ph type="sldNum" sz="quarter" idx="12"/>
          </p:nvPr>
        </p:nvSpPr>
        <p:spPr/>
        <p:txBody>
          <a:bodyPr/>
          <a:lstStyle/>
          <a:p>
            <a:fld id="{35B54189-C436-47D0-AC37-8484B13A8E13}" type="slidenum">
              <a:rPr lang="en-US" smtClean="0"/>
              <a:pPr/>
              <a:t>27</a:t>
            </a:fld>
            <a:endParaRPr lang="en-US"/>
          </a:p>
        </p:txBody>
      </p:sp>
    </p:spTree>
    <p:extLst>
      <p:ext uri="{BB962C8B-B14F-4D97-AF65-F5344CB8AC3E}">
        <p14:creationId xmlns:p14="http://schemas.microsoft.com/office/powerpoint/2010/main" val="1048292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54189-C436-47D0-AC37-8484B13A8E13}" type="slidenum">
              <a:rPr lang="en-US" smtClean="0"/>
              <a:pPr/>
              <a:t>28</a:t>
            </a:fld>
            <a:endParaRPr lang="en-US"/>
          </a:p>
        </p:txBody>
      </p:sp>
      <p:pic>
        <p:nvPicPr>
          <p:cNvPr id="5" name="Picture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9780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F75E-7CAF-4EE3-8893-88C9A78FE070}"/>
              </a:ext>
            </a:extLst>
          </p:cNvPr>
          <p:cNvSpPr>
            <a:spLocks noGrp="1"/>
          </p:cNvSpPr>
          <p:nvPr>
            <p:ph type="title"/>
          </p:nvPr>
        </p:nvSpPr>
        <p:spPr/>
        <p:txBody>
          <a:bodyPr/>
          <a:lstStyle/>
          <a:p>
            <a:r>
              <a:rPr lang="en-US" dirty="0"/>
              <a:t>Outline</a:t>
            </a:r>
            <a:endParaRPr lang="LID4096" dirty="0"/>
          </a:p>
        </p:txBody>
      </p:sp>
      <p:sp>
        <p:nvSpPr>
          <p:cNvPr id="3" name="Content Placeholder 2">
            <a:extLst>
              <a:ext uri="{FF2B5EF4-FFF2-40B4-BE49-F238E27FC236}">
                <a16:creationId xmlns:a16="http://schemas.microsoft.com/office/drawing/2014/main" id="{BADEADD7-473B-496D-8CBA-2119993DCE39}"/>
              </a:ext>
            </a:extLst>
          </p:cNvPr>
          <p:cNvSpPr>
            <a:spLocks noGrp="1"/>
          </p:cNvSpPr>
          <p:nvPr>
            <p:ph idx="1"/>
          </p:nvPr>
        </p:nvSpPr>
        <p:spPr/>
        <p:txBody>
          <a:bodyPr/>
          <a:lstStyle/>
          <a:p>
            <a:r>
              <a:rPr lang="en-US" b="1" dirty="0"/>
              <a:t>Data repairing techniques</a:t>
            </a:r>
          </a:p>
          <a:p>
            <a:r>
              <a:rPr lang="en-US" dirty="0"/>
              <a:t>Dealing with similarity comparisons</a:t>
            </a:r>
            <a:endParaRPr lang="LID4096" dirty="0"/>
          </a:p>
        </p:txBody>
      </p:sp>
      <p:sp>
        <p:nvSpPr>
          <p:cNvPr id="4" name="Slide Number Placeholder 3">
            <a:extLst>
              <a:ext uri="{FF2B5EF4-FFF2-40B4-BE49-F238E27FC236}">
                <a16:creationId xmlns:a16="http://schemas.microsoft.com/office/drawing/2014/main" id="{9F9E6BB9-CEC2-42B2-B061-26FB20A8878E}"/>
              </a:ext>
            </a:extLst>
          </p:cNvPr>
          <p:cNvSpPr>
            <a:spLocks noGrp="1"/>
          </p:cNvSpPr>
          <p:nvPr>
            <p:ph type="sldNum" sz="quarter" idx="12"/>
          </p:nvPr>
        </p:nvSpPr>
        <p:spPr/>
        <p:txBody>
          <a:bodyPr/>
          <a:lstStyle/>
          <a:p>
            <a:fld id="{35B54189-C436-47D0-AC37-8484B13A8E13}" type="slidenum">
              <a:rPr lang="en-US" smtClean="0"/>
              <a:pPr/>
              <a:t>29</a:t>
            </a:fld>
            <a:endParaRPr lang="en-US"/>
          </a:p>
        </p:txBody>
      </p:sp>
    </p:spTree>
    <p:extLst>
      <p:ext uri="{BB962C8B-B14F-4D97-AF65-F5344CB8AC3E}">
        <p14:creationId xmlns:p14="http://schemas.microsoft.com/office/powerpoint/2010/main" val="161015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17FE-3214-43A4-BF94-841C0E5D04B2}"/>
              </a:ext>
            </a:extLst>
          </p:cNvPr>
          <p:cNvSpPr>
            <a:spLocks noGrp="1"/>
          </p:cNvSpPr>
          <p:nvPr>
            <p:ph type="title"/>
          </p:nvPr>
        </p:nvSpPr>
        <p:spPr/>
        <p:txBody>
          <a:bodyPr/>
          <a:lstStyle/>
          <a:p>
            <a:r>
              <a:rPr lang="en-US" dirty="0"/>
              <a:t>What is data wrangling</a:t>
            </a:r>
            <a:endParaRPr lang="LID4096" dirty="0"/>
          </a:p>
        </p:txBody>
      </p:sp>
      <p:sp>
        <p:nvSpPr>
          <p:cNvPr id="3" name="Content Placeholder 2">
            <a:extLst>
              <a:ext uri="{FF2B5EF4-FFF2-40B4-BE49-F238E27FC236}">
                <a16:creationId xmlns:a16="http://schemas.microsoft.com/office/drawing/2014/main" id="{5FC60441-BA20-4D7C-8B19-C0464085D8BA}"/>
              </a:ext>
            </a:extLst>
          </p:cNvPr>
          <p:cNvSpPr>
            <a:spLocks noGrp="1"/>
          </p:cNvSpPr>
          <p:nvPr>
            <p:ph idx="1"/>
          </p:nvPr>
        </p:nvSpPr>
        <p:spPr/>
        <p:txBody>
          <a:bodyPr/>
          <a:lstStyle/>
          <a:p>
            <a:r>
              <a:rPr lang="en-US" dirty="0"/>
              <a:t>Transforming or preparing data for analysis</a:t>
            </a:r>
          </a:p>
          <a:p>
            <a:r>
              <a:rPr lang="en-US" dirty="0"/>
              <a:t>This is how you “get your head in the game”</a:t>
            </a:r>
          </a:p>
          <a:p>
            <a:pPr lvl="1"/>
            <a:r>
              <a:rPr lang="en-US" dirty="0"/>
              <a:t>Understand what you have</a:t>
            </a:r>
          </a:p>
          <a:p>
            <a:pPr lvl="1"/>
            <a:r>
              <a:rPr lang="en-US" dirty="0"/>
              <a:t>Assess strengths and weaknesses of your data</a:t>
            </a:r>
          </a:p>
          <a:p>
            <a:pPr lvl="1"/>
            <a:r>
              <a:rPr lang="en-US" dirty="0"/>
              <a:t>Hypothesize about what to do with your data</a:t>
            </a:r>
          </a:p>
          <a:p>
            <a:pPr lvl="1"/>
            <a:r>
              <a:rPr lang="en-US" dirty="0"/>
              <a:t>Get it ready</a:t>
            </a:r>
            <a:endParaRPr lang="LID4096" dirty="0"/>
          </a:p>
        </p:txBody>
      </p:sp>
      <p:sp>
        <p:nvSpPr>
          <p:cNvPr id="4" name="Slide Number Placeholder 3">
            <a:extLst>
              <a:ext uri="{FF2B5EF4-FFF2-40B4-BE49-F238E27FC236}">
                <a16:creationId xmlns:a16="http://schemas.microsoft.com/office/drawing/2014/main" id="{DD3499F2-089D-4D16-A3F7-C04952D913E1}"/>
              </a:ext>
            </a:extLst>
          </p:cNvPr>
          <p:cNvSpPr>
            <a:spLocks noGrp="1"/>
          </p:cNvSpPr>
          <p:nvPr>
            <p:ph type="sldNum" sz="quarter" idx="12"/>
          </p:nvPr>
        </p:nvSpPr>
        <p:spPr/>
        <p:txBody>
          <a:bodyPr/>
          <a:lstStyle/>
          <a:p>
            <a:fld id="{35B54189-C436-47D0-AC37-8484B13A8E13}" type="slidenum">
              <a:rPr lang="en-US" smtClean="0"/>
              <a:pPr/>
              <a:t>3</a:t>
            </a:fld>
            <a:endParaRPr lang="en-US"/>
          </a:p>
        </p:txBody>
      </p:sp>
      <p:pic>
        <p:nvPicPr>
          <p:cNvPr id="6" name="Picture 5">
            <a:extLst>
              <a:ext uri="{FF2B5EF4-FFF2-40B4-BE49-F238E27FC236}">
                <a16:creationId xmlns:a16="http://schemas.microsoft.com/office/drawing/2014/main" id="{0FDAEC71-858B-471A-97B7-569753C62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195313"/>
            <a:ext cx="6120680" cy="2288037"/>
          </a:xfrm>
          <a:prstGeom prst="rect">
            <a:avLst/>
          </a:prstGeom>
        </p:spPr>
      </p:pic>
    </p:spTree>
    <p:extLst>
      <p:ext uri="{BB962C8B-B14F-4D97-AF65-F5344CB8AC3E}">
        <p14:creationId xmlns:p14="http://schemas.microsoft.com/office/powerpoint/2010/main" val="3669135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26C9-4206-48D6-B7D1-1AE18D8265B1}"/>
              </a:ext>
            </a:extLst>
          </p:cNvPr>
          <p:cNvSpPr>
            <a:spLocks noGrp="1"/>
          </p:cNvSpPr>
          <p:nvPr>
            <p:ph type="title"/>
          </p:nvPr>
        </p:nvSpPr>
        <p:spPr/>
        <p:txBody>
          <a:bodyPr/>
          <a:lstStyle/>
          <a:p>
            <a:r>
              <a:rPr lang="en-US" dirty="0"/>
              <a:t>Data repairing techniques</a:t>
            </a:r>
          </a:p>
        </p:txBody>
      </p:sp>
      <p:sp>
        <p:nvSpPr>
          <p:cNvPr id="4" name="Slide Number Placeholder 3">
            <a:extLst>
              <a:ext uri="{FF2B5EF4-FFF2-40B4-BE49-F238E27FC236}">
                <a16:creationId xmlns:a16="http://schemas.microsoft.com/office/drawing/2014/main" id="{EDE651D4-7E27-48AA-B5FC-4DEAED470A47}"/>
              </a:ext>
            </a:extLst>
          </p:cNvPr>
          <p:cNvSpPr>
            <a:spLocks noGrp="1"/>
          </p:cNvSpPr>
          <p:nvPr>
            <p:ph type="sldNum" sz="quarter" idx="12"/>
          </p:nvPr>
        </p:nvSpPr>
        <p:spPr/>
        <p:txBody>
          <a:bodyPr/>
          <a:lstStyle/>
          <a:p>
            <a:fld id="{35B54189-C436-47D0-AC37-8484B13A8E13}" type="slidenum">
              <a:rPr lang="en-US" smtClean="0"/>
              <a:pPr/>
              <a:t>30</a:t>
            </a:fld>
            <a:endParaRPr lang="en-US"/>
          </a:p>
        </p:txBody>
      </p:sp>
      <p:sp>
        <p:nvSpPr>
          <p:cNvPr id="7" name="TextBox 6">
            <a:extLst>
              <a:ext uri="{FF2B5EF4-FFF2-40B4-BE49-F238E27FC236}">
                <a16:creationId xmlns:a16="http://schemas.microsoft.com/office/drawing/2014/main" id="{47D41513-8863-4D16-8DC7-FFED97FF8462}"/>
              </a:ext>
            </a:extLst>
          </p:cNvPr>
          <p:cNvSpPr txBox="1"/>
          <p:nvPr/>
        </p:nvSpPr>
        <p:spPr>
          <a:xfrm>
            <a:off x="1547664" y="1603097"/>
            <a:ext cx="2638479" cy="954107"/>
          </a:xfrm>
          <a:prstGeom prst="rect">
            <a:avLst/>
          </a:prstGeom>
          <a:noFill/>
        </p:spPr>
        <p:txBody>
          <a:bodyPr wrap="none" rtlCol="0">
            <a:spAutoFit/>
          </a:bodyPr>
          <a:lstStyle/>
          <a:p>
            <a:r>
              <a:rPr lang="en-US" sz="2800" dirty="0"/>
              <a:t>Repair target</a:t>
            </a:r>
          </a:p>
          <a:p>
            <a:r>
              <a:rPr lang="en-US" sz="2800" dirty="0"/>
              <a:t>(what to repair?)</a:t>
            </a:r>
          </a:p>
        </p:txBody>
      </p:sp>
      <p:sp>
        <p:nvSpPr>
          <p:cNvPr id="8" name="TextBox 7">
            <a:extLst>
              <a:ext uri="{FF2B5EF4-FFF2-40B4-BE49-F238E27FC236}">
                <a16:creationId xmlns:a16="http://schemas.microsoft.com/office/drawing/2014/main" id="{650C53AA-28EB-48AC-B44D-2D87FA8D2F4D}"/>
              </a:ext>
            </a:extLst>
          </p:cNvPr>
          <p:cNvSpPr txBox="1"/>
          <p:nvPr/>
        </p:nvSpPr>
        <p:spPr>
          <a:xfrm>
            <a:off x="5428002" y="1575102"/>
            <a:ext cx="2537811" cy="954107"/>
          </a:xfrm>
          <a:prstGeom prst="rect">
            <a:avLst/>
          </a:prstGeom>
          <a:noFill/>
        </p:spPr>
        <p:txBody>
          <a:bodyPr wrap="none" rtlCol="0">
            <a:spAutoFit/>
          </a:bodyPr>
          <a:lstStyle/>
          <a:p>
            <a:r>
              <a:rPr lang="en-US" sz="2800" dirty="0"/>
              <a:t>Automation</a:t>
            </a:r>
          </a:p>
          <a:p>
            <a:r>
              <a:rPr lang="en-US" sz="2800" dirty="0"/>
              <a:t>(how to repair?)</a:t>
            </a:r>
          </a:p>
        </p:txBody>
      </p:sp>
      <p:sp>
        <p:nvSpPr>
          <p:cNvPr id="10" name="TextBox 9">
            <a:extLst>
              <a:ext uri="{FF2B5EF4-FFF2-40B4-BE49-F238E27FC236}">
                <a16:creationId xmlns:a16="http://schemas.microsoft.com/office/drawing/2014/main" id="{97CC8126-EAB6-423A-A0C3-E347A4A35096}"/>
              </a:ext>
            </a:extLst>
          </p:cNvPr>
          <p:cNvSpPr txBox="1"/>
          <p:nvPr/>
        </p:nvSpPr>
        <p:spPr>
          <a:xfrm>
            <a:off x="1115616" y="2880301"/>
            <a:ext cx="861454" cy="523220"/>
          </a:xfrm>
          <a:prstGeom prst="rect">
            <a:avLst/>
          </a:prstGeom>
          <a:noFill/>
        </p:spPr>
        <p:txBody>
          <a:bodyPr wrap="none" rtlCol="0">
            <a:spAutoFit/>
          </a:bodyPr>
          <a:lstStyle/>
          <a:p>
            <a:r>
              <a:rPr lang="en-US" sz="2800" dirty="0"/>
              <a:t>Data</a:t>
            </a:r>
          </a:p>
        </p:txBody>
      </p:sp>
      <p:sp>
        <p:nvSpPr>
          <p:cNvPr id="11" name="TextBox 10">
            <a:extLst>
              <a:ext uri="{FF2B5EF4-FFF2-40B4-BE49-F238E27FC236}">
                <a16:creationId xmlns:a16="http://schemas.microsoft.com/office/drawing/2014/main" id="{1370C162-5945-4A0E-9D0F-66EEEE120FCD}"/>
              </a:ext>
            </a:extLst>
          </p:cNvPr>
          <p:cNvSpPr txBox="1"/>
          <p:nvPr/>
        </p:nvSpPr>
        <p:spPr>
          <a:xfrm>
            <a:off x="2381834" y="2852936"/>
            <a:ext cx="970137" cy="523220"/>
          </a:xfrm>
          <a:prstGeom prst="rect">
            <a:avLst/>
          </a:prstGeom>
          <a:noFill/>
        </p:spPr>
        <p:txBody>
          <a:bodyPr wrap="none" rtlCol="0">
            <a:spAutoFit/>
          </a:bodyPr>
          <a:lstStyle/>
          <a:p>
            <a:r>
              <a:rPr lang="en-US" sz="2800" dirty="0"/>
              <a:t>Rules</a:t>
            </a:r>
          </a:p>
        </p:txBody>
      </p:sp>
      <p:sp>
        <p:nvSpPr>
          <p:cNvPr id="12" name="TextBox 11">
            <a:extLst>
              <a:ext uri="{FF2B5EF4-FFF2-40B4-BE49-F238E27FC236}">
                <a16:creationId xmlns:a16="http://schemas.microsoft.com/office/drawing/2014/main" id="{160141C8-51E8-4B3A-90B4-E21C5352BB12}"/>
              </a:ext>
            </a:extLst>
          </p:cNvPr>
          <p:cNvSpPr txBox="1"/>
          <p:nvPr/>
        </p:nvSpPr>
        <p:spPr>
          <a:xfrm>
            <a:off x="3444657" y="2866180"/>
            <a:ext cx="970137" cy="523220"/>
          </a:xfrm>
          <a:prstGeom prst="rect">
            <a:avLst/>
          </a:prstGeom>
          <a:noFill/>
        </p:spPr>
        <p:txBody>
          <a:bodyPr wrap="square" rtlCol="0">
            <a:spAutoFit/>
          </a:bodyPr>
          <a:lstStyle/>
          <a:p>
            <a:r>
              <a:rPr lang="en-US" sz="2800" dirty="0"/>
              <a:t>Both</a:t>
            </a:r>
          </a:p>
        </p:txBody>
      </p:sp>
      <p:sp>
        <p:nvSpPr>
          <p:cNvPr id="13" name="TextBox 12">
            <a:extLst>
              <a:ext uri="{FF2B5EF4-FFF2-40B4-BE49-F238E27FC236}">
                <a16:creationId xmlns:a16="http://schemas.microsoft.com/office/drawing/2014/main" id="{E3DD2700-7A1F-4EF2-AE2B-E1635297505C}"/>
              </a:ext>
            </a:extLst>
          </p:cNvPr>
          <p:cNvSpPr txBox="1"/>
          <p:nvPr/>
        </p:nvSpPr>
        <p:spPr>
          <a:xfrm>
            <a:off x="4860032" y="2880301"/>
            <a:ext cx="1697452" cy="523220"/>
          </a:xfrm>
          <a:prstGeom prst="rect">
            <a:avLst/>
          </a:prstGeom>
          <a:noFill/>
        </p:spPr>
        <p:txBody>
          <a:bodyPr wrap="none" rtlCol="0">
            <a:spAutoFit/>
          </a:bodyPr>
          <a:lstStyle/>
          <a:p>
            <a:r>
              <a:rPr lang="en-US" sz="2800" dirty="0"/>
              <a:t>Automatic</a:t>
            </a:r>
          </a:p>
        </p:txBody>
      </p:sp>
      <p:sp>
        <p:nvSpPr>
          <p:cNvPr id="14" name="TextBox 13">
            <a:extLst>
              <a:ext uri="{FF2B5EF4-FFF2-40B4-BE49-F238E27FC236}">
                <a16:creationId xmlns:a16="http://schemas.microsoft.com/office/drawing/2014/main" id="{79C0E265-B9D3-410D-A860-F95DE3B2F0E7}"/>
              </a:ext>
            </a:extLst>
          </p:cNvPr>
          <p:cNvSpPr txBox="1"/>
          <p:nvPr/>
        </p:nvSpPr>
        <p:spPr>
          <a:xfrm>
            <a:off x="6635233" y="2880301"/>
            <a:ext cx="2537811" cy="523220"/>
          </a:xfrm>
          <a:prstGeom prst="rect">
            <a:avLst/>
          </a:prstGeom>
          <a:noFill/>
        </p:spPr>
        <p:txBody>
          <a:bodyPr wrap="square" rtlCol="0">
            <a:spAutoFit/>
          </a:bodyPr>
          <a:lstStyle/>
          <a:p>
            <a:r>
              <a:rPr lang="en-US" sz="2800" dirty="0"/>
              <a:t>Human guided</a:t>
            </a:r>
          </a:p>
        </p:txBody>
      </p:sp>
      <p:cxnSp>
        <p:nvCxnSpPr>
          <p:cNvPr id="16" name="Straight Arrow Connector 15">
            <a:extLst>
              <a:ext uri="{FF2B5EF4-FFF2-40B4-BE49-F238E27FC236}">
                <a16:creationId xmlns:a16="http://schemas.microsoft.com/office/drawing/2014/main" id="{8674AF25-8745-48F2-B71B-A308C943FA15}"/>
              </a:ext>
            </a:extLst>
          </p:cNvPr>
          <p:cNvCxnSpPr>
            <a:stCxn id="7" idx="2"/>
            <a:endCxn id="10" idx="0"/>
          </p:cNvCxnSpPr>
          <p:nvPr/>
        </p:nvCxnSpPr>
        <p:spPr>
          <a:xfrm flipH="1">
            <a:off x="1546343" y="2557204"/>
            <a:ext cx="1320561" cy="3230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FB0FBA-1B44-434F-B003-2E3A06E66204}"/>
              </a:ext>
            </a:extLst>
          </p:cNvPr>
          <p:cNvCxnSpPr>
            <a:stCxn id="7" idx="2"/>
            <a:endCxn id="11" idx="0"/>
          </p:cNvCxnSpPr>
          <p:nvPr/>
        </p:nvCxnSpPr>
        <p:spPr>
          <a:xfrm flipH="1">
            <a:off x="2866903" y="2557204"/>
            <a:ext cx="1" cy="2957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C822C02-F48C-4968-B313-B10E692863FB}"/>
              </a:ext>
            </a:extLst>
          </p:cNvPr>
          <p:cNvCxnSpPr>
            <a:cxnSpLocks/>
            <a:stCxn id="7" idx="2"/>
            <a:endCxn id="12" idx="0"/>
          </p:cNvCxnSpPr>
          <p:nvPr/>
        </p:nvCxnSpPr>
        <p:spPr>
          <a:xfrm>
            <a:off x="2866904" y="2557204"/>
            <a:ext cx="1062822" cy="308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E4ADAD-4138-4EF3-B1CC-72C3B8AA1E42}"/>
              </a:ext>
            </a:extLst>
          </p:cNvPr>
          <p:cNvCxnSpPr>
            <a:stCxn id="8" idx="2"/>
            <a:endCxn id="13" idx="0"/>
          </p:cNvCxnSpPr>
          <p:nvPr/>
        </p:nvCxnSpPr>
        <p:spPr>
          <a:xfrm flipH="1">
            <a:off x="5708758" y="2529209"/>
            <a:ext cx="988150" cy="351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276DF5-5C6C-412D-9765-5664A0144B25}"/>
              </a:ext>
            </a:extLst>
          </p:cNvPr>
          <p:cNvCxnSpPr>
            <a:cxnSpLocks/>
            <a:stCxn id="8" idx="2"/>
            <a:endCxn id="14" idx="0"/>
          </p:cNvCxnSpPr>
          <p:nvPr/>
        </p:nvCxnSpPr>
        <p:spPr>
          <a:xfrm>
            <a:off x="6696908" y="2529209"/>
            <a:ext cx="1207231" cy="351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F95400-8F79-45FA-B249-A4869CD01F30}"/>
              </a:ext>
            </a:extLst>
          </p:cNvPr>
          <p:cNvCxnSpPr>
            <a:stCxn id="2" idx="2"/>
            <a:endCxn id="7" idx="0"/>
          </p:cNvCxnSpPr>
          <p:nvPr/>
        </p:nvCxnSpPr>
        <p:spPr>
          <a:xfrm flipH="1">
            <a:off x="2866904" y="1066800"/>
            <a:ext cx="1705096" cy="5362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22B499-906F-40FA-8B96-7F61678E3468}"/>
              </a:ext>
            </a:extLst>
          </p:cNvPr>
          <p:cNvCxnSpPr>
            <a:cxnSpLocks/>
          </p:cNvCxnSpPr>
          <p:nvPr/>
        </p:nvCxnSpPr>
        <p:spPr>
          <a:xfrm>
            <a:off x="4568547" y="1069969"/>
            <a:ext cx="1634286" cy="4738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E51208B-CA54-4988-82D9-93D56DF1664D}"/>
              </a:ext>
            </a:extLst>
          </p:cNvPr>
          <p:cNvSpPr txBox="1"/>
          <p:nvPr/>
        </p:nvSpPr>
        <p:spPr>
          <a:xfrm>
            <a:off x="934275" y="3578733"/>
            <a:ext cx="1224136" cy="769441"/>
          </a:xfrm>
          <a:prstGeom prst="rect">
            <a:avLst/>
          </a:prstGeom>
          <a:noFill/>
          <a:ln>
            <a:solidFill>
              <a:schemeClr val="tx1"/>
            </a:solidFill>
          </a:ln>
        </p:spPr>
        <p:txBody>
          <a:bodyPr wrap="square" rtlCol="0">
            <a:spAutoFit/>
          </a:bodyPr>
          <a:lstStyle/>
          <a:p>
            <a:pPr algn="ctr"/>
            <a:r>
              <a:rPr lang="en-US" sz="2200" dirty="0"/>
              <a:t>Trust the </a:t>
            </a:r>
          </a:p>
          <a:p>
            <a:pPr algn="ctr"/>
            <a:r>
              <a:rPr lang="en-US" sz="2200" dirty="0"/>
              <a:t>rules</a:t>
            </a:r>
            <a:endParaRPr lang="LID4096" sz="2200" dirty="0"/>
          </a:p>
        </p:txBody>
      </p:sp>
      <p:cxnSp>
        <p:nvCxnSpPr>
          <p:cNvPr id="9" name="Straight Connector 8">
            <a:extLst>
              <a:ext uri="{FF2B5EF4-FFF2-40B4-BE49-F238E27FC236}">
                <a16:creationId xmlns:a16="http://schemas.microsoft.com/office/drawing/2014/main" id="{876BE396-84A8-4B53-866E-15CC015A7D34}"/>
              </a:ext>
            </a:extLst>
          </p:cNvPr>
          <p:cNvCxnSpPr>
            <a:stCxn id="10" idx="2"/>
            <a:endCxn id="5" idx="0"/>
          </p:cNvCxnSpPr>
          <p:nvPr/>
        </p:nvCxnSpPr>
        <p:spPr>
          <a:xfrm>
            <a:off x="1546343" y="3403521"/>
            <a:ext cx="0" cy="1752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083F0B7-0CB7-43F0-95D0-508F59EBAB9D}"/>
              </a:ext>
            </a:extLst>
          </p:cNvPr>
          <p:cNvSpPr txBox="1"/>
          <p:nvPr/>
        </p:nvSpPr>
        <p:spPr>
          <a:xfrm>
            <a:off x="2254835" y="3591151"/>
            <a:ext cx="1224136" cy="769441"/>
          </a:xfrm>
          <a:prstGeom prst="rect">
            <a:avLst/>
          </a:prstGeom>
          <a:noFill/>
          <a:ln>
            <a:solidFill>
              <a:schemeClr val="tx1"/>
            </a:solidFill>
          </a:ln>
        </p:spPr>
        <p:txBody>
          <a:bodyPr wrap="square" rtlCol="0">
            <a:spAutoFit/>
          </a:bodyPr>
          <a:lstStyle/>
          <a:p>
            <a:pPr algn="ctr"/>
            <a:r>
              <a:rPr lang="en-US" sz="2200" dirty="0"/>
              <a:t>Trust the </a:t>
            </a:r>
          </a:p>
          <a:p>
            <a:pPr algn="ctr"/>
            <a:r>
              <a:rPr lang="en-US" sz="2200" dirty="0"/>
              <a:t>Data</a:t>
            </a:r>
          </a:p>
        </p:txBody>
      </p:sp>
      <p:cxnSp>
        <p:nvCxnSpPr>
          <p:cNvPr id="26" name="Straight Connector 25">
            <a:extLst>
              <a:ext uri="{FF2B5EF4-FFF2-40B4-BE49-F238E27FC236}">
                <a16:creationId xmlns:a16="http://schemas.microsoft.com/office/drawing/2014/main" id="{8B7E1E89-8653-4F2B-936A-6E5CF658A179}"/>
              </a:ext>
            </a:extLst>
          </p:cNvPr>
          <p:cNvCxnSpPr>
            <a:endCxn id="25" idx="0"/>
          </p:cNvCxnSpPr>
          <p:nvPr/>
        </p:nvCxnSpPr>
        <p:spPr>
          <a:xfrm>
            <a:off x="2866903" y="3415939"/>
            <a:ext cx="0" cy="1752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452F0FE-4844-4623-910E-639DEB5CB297}"/>
              </a:ext>
            </a:extLst>
          </p:cNvPr>
          <p:cNvSpPr txBox="1"/>
          <p:nvPr/>
        </p:nvSpPr>
        <p:spPr>
          <a:xfrm>
            <a:off x="2206623" y="4472560"/>
            <a:ext cx="2941441" cy="707886"/>
          </a:xfrm>
          <a:prstGeom prst="rect">
            <a:avLst/>
          </a:prstGeom>
          <a:noFill/>
        </p:spPr>
        <p:txBody>
          <a:bodyPr wrap="square" rtlCol="0">
            <a:spAutoFit/>
          </a:bodyPr>
          <a:lstStyle/>
          <a:p>
            <a:pPr marL="176213" indent="-176213">
              <a:buFont typeface="Arial" panose="020B0604020202020204" pitchFamily="34" charset="0"/>
              <a:buChar char="•"/>
            </a:pPr>
            <a:r>
              <a:rPr lang="en-US" sz="2000" b="1" dirty="0"/>
              <a:t>Schema evolution</a:t>
            </a:r>
          </a:p>
          <a:p>
            <a:pPr marL="176213" indent="-176213">
              <a:buFont typeface="Arial" panose="020B0604020202020204" pitchFamily="34" charset="0"/>
              <a:buChar char="•"/>
            </a:pPr>
            <a:r>
              <a:rPr lang="en-US" sz="2000" b="1" dirty="0"/>
              <a:t>Obsolete rules</a:t>
            </a:r>
            <a:endParaRPr lang="LID4096" sz="2000" b="1" dirty="0"/>
          </a:p>
        </p:txBody>
      </p:sp>
    </p:spTree>
    <p:extLst>
      <p:ext uri="{BB962C8B-B14F-4D97-AF65-F5344CB8AC3E}">
        <p14:creationId xmlns:p14="http://schemas.microsoft.com/office/powerpoint/2010/main" val="340893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AEB6-D410-4842-8156-F266F92A4FC6}"/>
              </a:ext>
            </a:extLst>
          </p:cNvPr>
          <p:cNvSpPr>
            <a:spLocks noGrp="1"/>
          </p:cNvSpPr>
          <p:nvPr>
            <p:ph type="title"/>
          </p:nvPr>
        </p:nvSpPr>
        <p:spPr/>
        <p:txBody>
          <a:bodyPr/>
          <a:lstStyle/>
          <a:p>
            <a:r>
              <a:rPr lang="en-US" dirty="0"/>
              <a:t>Data repairing automation</a:t>
            </a:r>
          </a:p>
        </p:txBody>
      </p:sp>
      <p:sp>
        <p:nvSpPr>
          <p:cNvPr id="3" name="Content Placeholder 2">
            <a:extLst>
              <a:ext uri="{FF2B5EF4-FFF2-40B4-BE49-F238E27FC236}">
                <a16:creationId xmlns:a16="http://schemas.microsoft.com/office/drawing/2014/main" id="{41975904-138C-44E2-809E-CA6682470B1C}"/>
              </a:ext>
            </a:extLst>
          </p:cNvPr>
          <p:cNvSpPr>
            <a:spLocks noGrp="1"/>
          </p:cNvSpPr>
          <p:nvPr>
            <p:ph idx="1"/>
          </p:nvPr>
        </p:nvSpPr>
        <p:spPr/>
        <p:txBody>
          <a:bodyPr/>
          <a:lstStyle/>
          <a:p>
            <a:r>
              <a:rPr lang="en-US" dirty="0"/>
              <a:t>Most automatic repairing techniques adopt the “minimality” of repairs principle</a:t>
            </a:r>
          </a:p>
          <a:p>
            <a:pPr lvl="1"/>
            <a:r>
              <a:rPr lang="en-US" b="1" dirty="0"/>
              <a:t>Minimal repairs principle</a:t>
            </a:r>
            <a:r>
              <a:rPr lang="en-US" dirty="0"/>
              <a:t>: the distance between the original database and the modified database is minimized</a:t>
            </a:r>
          </a:p>
          <a:p>
            <a:pPr lvl="1"/>
            <a:endParaRPr lang="en-US" dirty="0"/>
          </a:p>
          <a:p>
            <a:r>
              <a:rPr lang="en-US" dirty="0"/>
              <a:t>Repairing techniques in practice are:</a:t>
            </a:r>
          </a:p>
          <a:p>
            <a:pPr lvl="1"/>
            <a:r>
              <a:rPr lang="en-US" dirty="0"/>
              <a:t>predominantly manual and </a:t>
            </a:r>
          </a:p>
          <a:p>
            <a:pPr lvl="1"/>
            <a:r>
              <a:rPr lang="en-US" dirty="0"/>
              <a:t>semi-automatic at best</a:t>
            </a:r>
          </a:p>
        </p:txBody>
      </p:sp>
      <p:sp>
        <p:nvSpPr>
          <p:cNvPr id="4" name="Slide Number Placeholder 3">
            <a:extLst>
              <a:ext uri="{FF2B5EF4-FFF2-40B4-BE49-F238E27FC236}">
                <a16:creationId xmlns:a16="http://schemas.microsoft.com/office/drawing/2014/main" id="{44693B5E-52A7-47AA-B5D1-9BFD03A7B29E}"/>
              </a:ext>
            </a:extLst>
          </p:cNvPr>
          <p:cNvSpPr>
            <a:spLocks noGrp="1"/>
          </p:cNvSpPr>
          <p:nvPr>
            <p:ph type="sldNum" sz="quarter" idx="12"/>
          </p:nvPr>
        </p:nvSpPr>
        <p:spPr/>
        <p:txBody>
          <a:bodyPr/>
          <a:lstStyle/>
          <a:p>
            <a:fld id="{35B54189-C436-47D0-AC37-8484B13A8E13}" type="slidenum">
              <a:rPr lang="en-US" smtClean="0"/>
              <a:pPr/>
              <a:t>31</a:t>
            </a:fld>
            <a:endParaRPr lang="en-US"/>
          </a:p>
        </p:txBody>
      </p:sp>
      <p:sp>
        <p:nvSpPr>
          <p:cNvPr id="5" name="Right Brace 4">
            <a:extLst>
              <a:ext uri="{FF2B5EF4-FFF2-40B4-BE49-F238E27FC236}">
                <a16:creationId xmlns:a16="http://schemas.microsoft.com/office/drawing/2014/main" id="{E90127A3-2A60-41DE-AA72-A3C18666B02F}"/>
              </a:ext>
            </a:extLst>
          </p:cNvPr>
          <p:cNvSpPr/>
          <p:nvPr/>
        </p:nvSpPr>
        <p:spPr>
          <a:xfrm>
            <a:off x="4860032" y="4293096"/>
            <a:ext cx="216024" cy="576064"/>
          </a:xfrm>
          <a:prstGeom prst="rightBrace">
            <a:avLst/>
          </a:prstGeom>
          <a:ln w="38100">
            <a:solidFill>
              <a:srgbClr val="A5002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6" name="TextBox 5">
            <a:extLst>
              <a:ext uri="{FF2B5EF4-FFF2-40B4-BE49-F238E27FC236}">
                <a16:creationId xmlns:a16="http://schemas.microsoft.com/office/drawing/2014/main" id="{69D2D8DC-2429-4C1A-A3DD-08AF63BFC078}"/>
              </a:ext>
            </a:extLst>
          </p:cNvPr>
          <p:cNvSpPr txBox="1"/>
          <p:nvPr/>
        </p:nvSpPr>
        <p:spPr>
          <a:xfrm>
            <a:off x="5076056" y="4073296"/>
            <a:ext cx="3439788" cy="1015663"/>
          </a:xfrm>
          <a:prstGeom prst="rect">
            <a:avLst/>
          </a:prstGeom>
          <a:noFill/>
        </p:spPr>
        <p:txBody>
          <a:bodyPr wrap="none" rtlCol="0">
            <a:spAutoFit/>
          </a:bodyPr>
          <a:lstStyle/>
          <a:p>
            <a:r>
              <a:rPr lang="en-US" sz="2000" dirty="0"/>
              <a:t>Data repairing requires ground </a:t>
            </a:r>
          </a:p>
          <a:p>
            <a:r>
              <a:rPr lang="en-US" sz="2000" dirty="0"/>
              <a:t>truth to infer the correct value </a:t>
            </a:r>
          </a:p>
          <a:p>
            <a:r>
              <a:rPr lang="en-US" sz="2000" dirty="0"/>
              <a:t>of an erroneous cell</a:t>
            </a:r>
            <a:endParaRPr lang="LID4096" sz="2000" dirty="0"/>
          </a:p>
        </p:txBody>
      </p:sp>
    </p:spTree>
    <p:extLst>
      <p:ext uri="{BB962C8B-B14F-4D97-AF65-F5344CB8AC3E}">
        <p14:creationId xmlns:p14="http://schemas.microsoft.com/office/powerpoint/2010/main" val="2642735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8E2B-C4E7-4672-9C2B-9D9773377A5D}"/>
              </a:ext>
            </a:extLst>
          </p:cNvPr>
          <p:cNvSpPr>
            <a:spLocks noGrp="1"/>
          </p:cNvSpPr>
          <p:nvPr>
            <p:ph type="title"/>
          </p:nvPr>
        </p:nvSpPr>
        <p:spPr/>
        <p:txBody>
          <a:bodyPr/>
          <a:lstStyle/>
          <a:p>
            <a:r>
              <a:rPr lang="en-US" dirty="0"/>
              <a:t>Data repairing FD violations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50E686-191D-4030-AE15-5246C8AECF6E}"/>
                  </a:ext>
                </a:extLst>
              </p:cNvPr>
              <p:cNvSpPr>
                <a:spLocks noGrp="1"/>
              </p:cNvSpPr>
              <p:nvPr>
                <p:ph idx="1"/>
              </p:nvPr>
            </p:nvSpPr>
            <p:spPr>
              <a:xfrm>
                <a:off x="457200" y="1219200"/>
                <a:ext cx="8229600" cy="4906963"/>
              </a:xfrm>
            </p:spPr>
            <p:txBody>
              <a:bodyPr/>
              <a:lstStyle/>
              <a:p>
                <a14:m>
                  <m:oMath xmlns:m="http://schemas.openxmlformats.org/officeDocument/2006/math">
                    <m:r>
                      <a:rPr lang="en-US" b="0" i="1" smtClean="0">
                        <a:latin typeface="Cambria Math" panose="02040503050406030204" pitchFamily="18" charset="0"/>
                      </a:rPr>
                      <m:t>𝐼</m:t>
                    </m:r>
                  </m:oMath>
                </a14:m>
                <a:r>
                  <a:rPr lang="en-US" dirty="0"/>
                  <a:t> is a dirty database if</a:t>
                </a:r>
                <a:r>
                  <a:rPr lang="el-GR" dirty="0"/>
                  <a:t> </a:t>
                </a:r>
                <a14:m>
                  <m:oMath xmlns:m="http://schemas.openxmlformats.org/officeDocument/2006/math">
                    <m:r>
                      <m:rPr>
                        <m:sty m:val="p"/>
                      </m:rPr>
                      <a:rPr lang="el-GR" b="0" i="0" smtClean="0">
                        <a:latin typeface="Cambria Math" panose="02040503050406030204" pitchFamily="18" charset="0"/>
                        <a:ea typeface="Cambria Math" panose="02040503050406030204" pitchFamily="18" charset="0"/>
                      </a:rPr>
                      <m:t>Ι</m:t>
                    </m:r>
                    <m:r>
                      <a:rPr lang="el-GR" i="1" smtClean="0">
                        <a:latin typeface="Cambria Math" panose="02040503050406030204" pitchFamily="18" charset="0"/>
                        <a:ea typeface="Cambria Math" panose="02040503050406030204" pitchFamily="18" charset="0"/>
                      </a:rPr>
                      <m:t>⊭</m:t>
                    </m:r>
                    <m:r>
                      <m:rPr>
                        <m:sty m:val="p"/>
                      </m:rPr>
                      <a:rPr lang="el-GR" b="0" i="0" smtClean="0">
                        <a:latin typeface="Cambria Math" panose="02040503050406030204" pitchFamily="18" charset="0"/>
                        <a:ea typeface="Cambria Math" panose="02040503050406030204" pitchFamily="18" charset="0"/>
                      </a:rPr>
                      <m:t>Σ</m:t>
                    </m:r>
                  </m:oMath>
                </a14:m>
                <a:r>
                  <a:rPr lang="en-US" dirty="0"/>
                  <a:t> and </a:t>
                </a:r>
                <a14:m>
                  <m:oMath xmlns:m="http://schemas.openxmlformats.org/officeDocument/2006/math">
                    <m:r>
                      <a:rPr lang="en-US" i="1">
                        <a:latin typeface="Cambria Math" panose="02040503050406030204" pitchFamily="18" charset="0"/>
                      </a:rPr>
                      <m:t>𝐼</m:t>
                    </m:r>
                    <m:r>
                      <a:rPr lang="en-US" b="0" i="1" baseline="-25000" smtClean="0">
                        <a:latin typeface="Cambria Math" panose="02040503050406030204" pitchFamily="18" charset="0"/>
                      </a:rPr>
                      <m:t>𝑗</m:t>
                    </m:r>
                  </m:oMath>
                </a14:m>
                <a:r>
                  <a:rPr lang="en-US" dirty="0"/>
                  <a:t> is a repair for </a:t>
                </a:r>
                <a14:m>
                  <m:oMath xmlns:m="http://schemas.openxmlformats.org/officeDocument/2006/math">
                    <m:r>
                      <a:rPr lang="en-US" i="1">
                        <a:latin typeface="Cambria Math" panose="02040503050406030204" pitchFamily="18" charset="0"/>
                      </a:rPr>
                      <m:t>𝐼</m:t>
                    </m:r>
                  </m:oMath>
                </a14:m>
                <a:r>
                  <a:rPr lang="en-US" dirty="0"/>
                  <a:t> if </a:t>
                </a:r>
                <a14:m>
                  <m:oMath xmlns:m="http://schemas.openxmlformats.org/officeDocument/2006/math">
                    <m:r>
                      <a:rPr lang="en-US" i="1">
                        <a:latin typeface="Cambria Math" panose="02040503050406030204" pitchFamily="18" charset="0"/>
                      </a:rPr>
                      <m:t>𝐼</m:t>
                    </m:r>
                    <m:r>
                      <a:rPr lang="en-US" i="1" baseline="-25000">
                        <a:latin typeface="Cambria Math" panose="02040503050406030204" pitchFamily="18" charset="0"/>
                      </a:rPr>
                      <m:t>𝑗</m:t>
                    </m:r>
                    <m:r>
                      <a:rPr lang="en-US" b="0" i="1" baseline="-25000"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sty m:val="p"/>
                      </m:rPr>
                      <a:rPr lang="el-GR" b="0" i="0" smtClean="0">
                        <a:latin typeface="Cambria Math" panose="02040503050406030204" pitchFamily="18" charset="0"/>
                        <a:ea typeface="Cambria Math" panose="02040503050406030204" pitchFamily="18" charset="0"/>
                      </a:rPr>
                      <m:t>Σ</m:t>
                    </m:r>
                  </m:oMath>
                </a14:m>
                <a:r>
                  <a:rPr lang="el-GR" dirty="0"/>
                  <a:t> </a:t>
                </a:r>
              </a:p>
              <a:p>
                <a:r>
                  <a:rPr lang="en-US" dirty="0"/>
                  <a:t>For a repair </a:t>
                </a:r>
                <a14:m>
                  <m:oMath xmlns:m="http://schemas.openxmlformats.org/officeDocument/2006/math">
                    <m:r>
                      <a:rPr lang="en-US" i="1">
                        <a:latin typeface="Cambria Math" panose="02040503050406030204" pitchFamily="18" charset="0"/>
                      </a:rPr>
                      <m:t>𝐼</m:t>
                    </m:r>
                    <m:r>
                      <a:rPr lang="en-US" i="1" baseline="-25000">
                        <a:latin typeface="Cambria Math" panose="02040503050406030204" pitchFamily="18" charset="0"/>
                      </a:rPr>
                      <m:t>𝑗</m:t>
                    </m:r>
                  </m:oMath>
                </a14:m>
                <a:r>
                  <a:rPr lang="en-US" dirty="0"/>
                  <a:t> , </a:t>
                </a:r>
                <a:r>
                  <a:rPr lang="el-GR" dirty="0"/>
                  <a:t>Δ(</a:t>
                </a:r>
                <a14:m>
                  <m:oMath xmlns:m="http://schemas.openxmlformats.org/officeDocument/2006/math">
                    <m:r>
                      <a:rPr lang="en-US" i="1">
                        <a:latin typeface="Cambria Math" panose="02040503050406030204" pitchFamily="18" charset="0"/>
                      </a:rPr>
                      <m:t>𝐼</m:t>
                    </m:r>
                    <m:r>
                      <a:rPr lang="en-US" i="1" baseline="-25000">
                        <a:latin typeface="Cambria Math" panose="02040503050406030204" pitchFamily="18" charset="0"/>
                      </a:rPr>
                      <m:t>𝑗</m:t>
                    </m:r>
                  </m:oMath>
                </a14:m>
                <a:r>
                  <a:rPr lang="el-GR" dirty="0"/>
                  <a:t>) </a:t>
                </a:r>
                <a:r>
                  <a:rPr lang="en-US" dirty="0"/>
                  <a:t>is the set of changed cells</a:t>
                </a:r>
                <a:endParaRPr lang="LID4096" dirty="0"/>
              </a:p>
            </p:txBody>
          </p:sp>
        </mc:Choice>
        <mc:Fallback xmlns="">
          <p:sp>
            <p:nvSpPr>
              <p:cNvPr id="3" name="Content Placeholder 2">
                <a:extLst>
                  <a:ext uri="{FF2B5EF4-FFF2-40B4-BE49-F238E27FC236}">
                    <a16:creationId xmlns:a16="http://schemas.microsoft.com/office/drawing/2014/main" id="{2450E686-191D-4030-AE15-5246C8AECF6E}"/>
                  </a:ext>
                </a:extLst>
              </p:cNvPr>
              <p:cNvSpPr>
                <a:spLocks noGrp="1" noRot="1" noChangeAspect="1" noMove="1" noResize="1" noEditPoints="1" noAdjustHandles="1" noChangeArrowheads="1" noChangeShapeType="1" noTextEdit="1"/>
              </p:cNvSpPr>
              <p:nvPr>
                <p:ph idx="1"/>
              </p:nvPr>
            </p:nvSpPr>
            <p:spPr>
              <a:xfrm>
                <a:off x="457200" y="1219200"/>
                <a:ext cx="8229600" cy="4906963"/>
              </a:xfrm>
              <a:blipFill>
                <a:blip r:embed="rId3"/>
                <a:stretch>
                  <a:fillRect l="-1926" t="-1491" r="-370"/>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416661FB-9C07-4E37-9C19-452EECD21D3B}"/>
              </a:ext>
            </a:extLst>
          </p:cNvPr>
          <p:cNvSpPr>
            <a:spLocks noGrp="1"/>
          </p:cNvSpPr>
          <p:nvPr>
            <p:ph type="sldNum" sz="quarter" idx="12"/>
          </p:nvPr>
        </p:nvSpPr>
        <p:spPr/>
        <p:txBody>
          <a:bodyPr/>
          <a:lstStyle/>
          <a:p>
            <a:fld id="{35B54189-C436-47D0-AC37-8484B13A8E13}" type="slidenum">
              <a:rPr lang="en-US" smtClean="0"/>
              <a:pPr/>
              <a:t>32</a:t>
            </a:fld>
            <a:endParaRPr lang="en-US"/>
          </a:p>
        </p:txBody>
      </p:sp>
      <p:graphicFrame>
        <p:nvGraphicFramePr>
          <p:cNvPr id="5" name="Content Placeholder 4">
            <a:extLst>
              <a:ext uri="{FF2B5EF4-FFF2-40B4-BE49-F238E27FC236}">
                <a16:creationId xmlns:a16="http://schemas.microsoft.com/office/drawing/2014/main" id="{9B095000-440F-491A-AE19-47A11C0C2F2F}"/>
              </a:ext>
            </a:extLst>
          </p:cNvPr>
          <p:cNvGraphicFramePr>
            <a:graphicFrameLocks/>
          </p:cNvGraphicFramePr>
          <p:nvPr>
            <p:extLst>
              <p:ext uri="{D42A27DB-BD31-4B8C-83A1-F6EECF244321}">
                <p14:modId xmlns:p14="http://schemas.microsoft.com/office/powerpoint/2010/main" val="2049159825"/>
              </p:ext>
            </p:extLst>
          </p:nvPr>
        </p:nvGraphicFramePr>
        <p:xfrm>
          <a:off x="1504676" y="3429000"/>
          <a:ext cx="1018456" cy="1952160"/>
        </p:xfrm>
        <a:graphic>
          <a:graphicData uri="http://schemas.openxmlformats.org/drawingml/2006/table">
            <a:tbl>
              <a:tblPr firstRow="1" bandRow="1">
                <a:tableStyleId>{5C22544A-7EE6-4342-B048-85BDC9FD1C3A}</a:tableStyleId>
              </a:tblPr>
              <a:tblGrid>
                <a:gridCol w="509228">
                  <a:extLst>
                    <a:ext uri="{9D8B030D-6E8A-4147-A177-3AD203B41FA5}">
                      <a16:colId xmlns:a16="http://schemas.microsoft.com/office/drawing/2014/main" val="983473046"/>
                    </a:ext>
                  </a:extLst>
                </a:gridCol>
                <a:gridCol w="509228">
                  <a:extLst>
                    <a:ext uri="{9D8B030D-6E8A-4147-A177-3AD203B41FA5}">
                      <a16:colId xmlns:a16="http://schemas.microsoft.com/office/drawing/2014/main" val="3664581418"/>
                    </a:ext>
                  </a:extLst>
                </a:gridCol>
              </a:tblGrid>
              <a:tr h="390432">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1352479257"/>
                  </a:ext>
                </a:extLst>
              </a:tr>
              <a:tr h="390432">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289398082"/>
                  </a:ext>
                </a:extLst>
              </a:tr>
              <a:tr h="390432">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974170763"/>
                  </a:ext>
                </a:extLst>
              </a:tr>
              <a:tr h="390432">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063882930"/>
                  </a:ext>
                </a:extLst>
              </a:tr>
              <a:tr h="390432">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2568402679"/>
                  </a:ext>
                </a:extLst>
              </a:tr>
            </a:tbl>
          </a:graphicData>
        </a:graphic>
      </p:graphicFrame>
      <p:graphicFrame>
        <p:nvGraphicFramePr>
          <p:cNvPr id="6" name="Content Placeholder 4">
            <a:extLst>
              <a:ext uri="{FF2B5EF4-FFF2-40B4-BE49-F238E27FC236}">
                <a16:creationId xmlns:a16="http://schemas.microsoft.com/office/drawing/2014/main" id="{D4B13B45-1E2E-4D0F-96C8-41CFDF95A267}"/>
              </a:ext>
            </a:extLst>
          </p:cNvPr>
          <p:cNvGraphicFramePr>
            <a:graphicFrameLocks/>
          </p:cNvGraphicFramePr>
          <p:nvPr>
            <p:extLst>
              <p:ext uri="{D42A27DB-BD31-4B8C-83A1-F6EECF244321}">
                <p14:modId xmlns:p14="http://schemas.microsoft.com/office/powerpoint/2010/main" val="1497822908"/>
              </p:ext>
            </p:extLst>
          </p:nvPr>
        </p:nvGraphicFramePr>
        <p:xfrm>
          <a:off x="4096964" y="3429000"/>
          <a:ext cx="1018456" cy="1952160"/>
        </p:xfrm>
        <a:graphic>
          <a:graphicData uri="http://schemas.openxmlformats.org/drawingml/2006/table">
            <a:tbl>
              <a:tblPr firstRow="1" bandRow="1">
                <a:tableStyleId>{5C22544A-7EE6-4342-B048-85BDC9FD1C3A}</a:tableStyleId>
              </a:tblPr>
              <a:tblGrid>
                <a:gridCol w="509228">
                  <a:extLst>
                    <a:ext uri="{9D8B030D-6E8A-4147-A177-3AD203B41FA5}">
                      <a16:colId xmlns:a16="http://schemas.microsoft.com/office/drawing/2014/main" val="983473046"/>
                    </a:ext>
                  </a:extLst>
                </a:gridCol>
                <a:gridCol w="509228">
                  <a:extLst>
                    <a:ext uri="{9D8B030D-6E8A-4147-A177-3AD203B41FA5}">
                      <a16:colId xmlns:a16="http://schemas.microsoft.com/office/drawing/2014/main" val="3664581418"/>
                    </a:ext>
                  </a:extLst>
                </a:gridCol>
              </a:tblGrid>
              <a:tr h="390432">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1352479257"/>
                  </a:ext>
                </a:extLst>
              </a:tr>
              <a:tr h="390432">
                <a:tc>
                  <a:txBody>
                    <a:bodyPr/>
                    <a:lstStyle/>
                    <a:p>
                      <a:r>
                        <a:rPr lang="en-US" dirty="0"/>
                        <a:t>1</a:t>
                      </a:r>
                    </a:p>
                  </a:txBody>
                  <a:tcPr/>
                </a:tc>
                <a:tc>
                  <a:txBody>
                    <a:bodyPr/>
                    <a:lstStyle/>
                    <a:p>
                      <a:r>
                        <a:rPr lang="en-US" dirty="0"/>
                        <a:t>3</a:t>
                      </a:r>
                    </a:p>
                  </a:txBody>
                  <a:tcPr>
                    <a:solidFill>
                      <a:schemeClr val="accent2">
                        <a:lumMod val="60000"/>
                        <a:lumOff val="40000"/>
                      </a:schemeClr>
                    </a:solidFill>
                  </a:tcPr>
                </a:tc>
                <a:extLst>
                  <a:ext uri="{0D108BD9-81ED-4DB2-BD59-A6C34878D82A}">
                    <a16:rowId xmlns:a16="http://schemas.microsoft.com/office/drawing/2014/main" val="2289398082"/>
                  </a:ext>
                </a:extLst>
              </a:tr>
              <a:tr h="390432">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974170763"/>
                  </a:ext>
                </a:extLst>
              </a:tr>
              <a:tr h="390432">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063882930"/>
                  </a:ext>
                </a:extLst>
              </a:tr>
              <a:tr h="390432">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2568402679"/>
                  </a:ext>
                </a:extLst>
              </a:tr>
            </a:tbl>
          </a:graphicData>
        </a:graphic>
      </p:graphicFrame>
      <p:graphicFrame>
        <p:nvGraphicFramePr>
          <p:cNvPr id="7" name="Content Placeholder 4">
            <a:extLst>
              <a:ext uri="{FF2B5EF4-FFF2-40B4-BE49-F238E27FC236}">
                <a16:creationId xmlns:a16="http://schemas.microsoft.com/office/drawing/2014/main" id="{49BB622E-7FD7-4D5A-9FE7-7E3242F38B40}"/>
              </a:ext>
            </a:extLst>
          </p:cNvPr>
          <p:cNvGraphicFramePr>
            <a:graphicFrameLocks/>
          </p:cNvGraphicFramePr>
          <p:nvPr>
            <p:extLst>
              <p:ext uri="{D42A27DB-BD31-4B8C-83A1-F6EECF244321}">
                <p14:modId xmlns:p14="http://schemas.microsoft.com/office/powerpoint/2010/main" val="1061632695"/>
              </p:ext>
            </p:extLst>
          </p:nvPr>
        </p:nvGraphicFramePr>
        <p:xfrm>
          <a:off x="6545236" y="3429000"/>
          <a:ext cx="1018456" cy="1952160"/>
        </p:xfrm>
        <a:graphic>
          <a:graphicData uri="http://schemas.openxmlformats.org/drawingml/2006/table">
            <a:tbl>
              <a:tblPr firstRow="1" bandRow="1">
                <a:tableStyleId>{5C22544A-7EE6-4342-B048-85BDC9FD1C3A}</a:tableStyleId>
              </a:tblPr>
              <a:tblGrid>
                <a:gridCol w="509228">
                  <a:extLst>
                    <a:ext uri="{9D8B030D-6E8A-4147-A177-3AD203B41FA5}">
                      <a16:colId xmlns:a16="http://schemas.microsoft.com/office/drawing/2014/main" val="983473046"/>
                    </a:ext>
                  </a:extLst>
                </a:gridCol>
                <a:gridCol w="509228">
                  <a:extLst>
                    <a:ext uri="{9D8B030D-6E8A-4147-A177-3AD203B41FA5}">
                      <a16:colId xmlns:a16="http://schemas.microsoft.com/office/drawing/2014/main" val="3664581418"/>
                    </a:ext>
                  </a:extLst>
                </a:gridCol>
              </a:tblGrid>
              <a:tr h="390432">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1352479257"/>
                  </a:ext>
                </a:extLst>
              </a:tr>
              <a:tr h="390432">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289398082"/>
                  </a:ext>
                </a:extLst>
              </a:tr>
              <a:tr h="390432">
                <a:tc>
                  <a:txBody>
                    <a:bodyPr/>
                    <a:lstStyle/>
                    <a:p>
                      <a:r>
                        <a:rPr lang="en-US" dirty="0"/>
                        <a:t>1</a:t>
                      </a:r>
                    </a:p>
                  </a:txBody>
                  <a:tcPr/>
                </a:tc>
                <a:tc>
                  <a:txBody>
                    <a:bodyPr/>
                    <a:lstStyle/>
                    <a:p>
                      <a:r>
                        <a:rPr lang="en-US" dirty="0"/>
                        <a:t>2</a:t>
                      </a:r>
                    </a:p>
                  </a:txBody>
                  <a:tcPr>
                    <a:solidFill>
                      <a:schemeClr val="accent2">
                        <a:lumMod val="60000"/>
                        <a:lumOff val="40000"/>
                      </a:schemeClr>
                    </a:solidFill>
                  </a:tcPr>
                </a:tc>
                <a:extLst>
                  <a:ext uri="{0D108BD9-81ED-4DB2-BD59-A6C34878D82A}">
                    <a16:rowId xmlns:a16="http://schemas.microsoft.com/office/drawing/2014/main" val="3974170763"/>
                  </a:ext>
                </a:extLst>
              </a:tr>
              <a:tr h="390432">
                <a:tc>
                  <a:txBody>
                    <a:bodyPr/>
                    <a:lstStyle/>
                    <a:p>
                      <a:r>
                        <a:rPr lang="en-US" dirty="0"/>
                        <a:t>1</a:t>
                      </a:r>
                    </a:p>
                  </a:txBody>
                  <a:tcPr/>
                </a:tc>
                <a:tc>
                  <a:txBody>
                    <a:bodyPr/>
                    <a:lstStyle/>
                    <a:p>
                      <a:r>
                        <a:rPr lang="en-US" dirty="0"/>
                        <a:t>2</a:t>
                      </a:r>
                    </a:p>
                  </a:txBody>
                  <a:tcPr>
                    <a:solidFill>
                      <a:schemeClr val="accent2">
                        <a:lumMod val="60000"/>
                        <a:lumOff val="40000"/>
                      </a:schemeClr>
                    </a:solidFill>
                  </a:tcPr>
                </a:tc>
                <a:extLst>
                  <a:ext uri="{0D108BD9-81ED-4DB2-BD59-A6C34878D82A}">
                    <a16:rowId xmlns:a16="http://schemas.microsoft.com/office/drawing/2014/main" val="3063882930"/>
                  </a:ext>
                </a:extLst>
              </a:tr>
              <a:tr h="390432">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2568402679"/>
                  </a:ext>
                </a:extLst>
              </a:tr>
            </a:tbl>
          </a:graphicData>
        </a:graphic>
      </p:graphicFrame>
      <p:sp>
        <p:nvSpPr>
          <p:cNvPr id="8" name="Rectangle: Rounded Corners 7">
            <a:extLst>
              <a:ext uri="{FF2B5EF4-FFF2-40B4-BE49-F238E27FC236}">
                <a16:creationId xmlns:a16="http://schemas.microsoft.com/office/drawing/2014/main" id="{2D3196D0-414B-40F2-8156-039A135107A9}"/>
              </a:ext>
            </a:extLst>
          </p:cNvPr>
          <p:cNvSpPr/>
          <p:nvPr/>
        </p:nvSpPr>
        <p:spPr>
          <a:xfrm>
            <a:off x="1504676" y="3789040"/>
            <a:ext cx="1008112" cy="11521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Arrow: Right 8">
            <a:extLst>
              <a:ext uri="{FF2B5EF4-FFF2-40B4-BE49-F238E27FC236}">
                <a16:creationId xmlns:a16="http://schemas.microsoft.com/office/drawing/2014/main" id="{0992B50F-6A01-4DC8-922B-45E7D3093D63}"/>
              </a:ext>
            </a:extLst>
          </p:cNvPr>
          <p:cNvSpPr/>
          <p:nvPr/>
        </p:nvSpPr>
        <p:spPr>
          <a:xfrm>
            <a:off x="3088852" y="4149080"/>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TextBox 9">
            <a:extLst>
              <a:ext uri="{FF2B5EF4-FFF2-40B4-BE49-F238E27FC236}">
                <a16:creationId xmlns:a16="http://schemas.microsoft.com/office/drawing/2014/main" id="{EBF22217-17EB-4B29-9BC8-122A05B4570C}"/>
              </a:ext>
            </a:extLst>
          </p:cNvPr>
          <p:cNvSpPr txBox="1"/>
          <p:nvPr/>
        </p:nvSpPr>
        <p:spPr>
          <a:xfrm>
            <a:off x="1360660" y="5301208"/>
            <a:ext cx="1502334" cy="461665"/>
          </a:xfrm>
          <a:prstGeom prst="rect">
            <a:avLst/>
          </a:prstGeom>
          <a:noFill/>
        </p:spPr>
        <p:txBody>
          <a:bodyPr wrap="none" rtlCol="0">
            <a:spAutoFit/>
          </a:bodyPr>
          <a:lstStyle/>
          <a:p>
            <a:r>
              <a:rPr lang="el-GR" dirty="0"/>
              <a:t>Σ= {Α → Β}</a:t>
            </a:r>
            <a:endParaRPr lang="LID4096"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7B10BF-BD9A-4F18-87E0-75C7DAB8CDCC}"/>
                  </a:ext>
                </a:extLst>
              </p:cNvPr>
              <p:cNvSpPr txBox="1"/>
              <p:nvPr/>
            </p:nvSpPr>
            <p:spPr>
              <a:xfrm>
                <a:off x="1835696" y="3039343"/>
                <a:ext cx="3882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𝑰</m:t>
                      </m:r>
                    </m:oMath>
                  </m:oMathPara>
                </a14:m>
                <a:endParaRPr lang="LID4096" b="1" dirty="0"/>
              </a:p>
            </p:txBody>
          </p:sp>
        </mc:Choice>
        <mc:Fallback xmlns="">
          <p:sp>
            <p:nvSpPr>
              <p:cNvPr id="12" name="TextBox 11">
                <a:extLst>
                  <a:ext uri="{FF2B5EF4-FFF2-40B4-BE49-F238E27FC236}">
                    <a16:creationId xmlns:a16="http://schemas.microsoft.com/office/drawing/2014/main" id="{B07B10BF-BD9A-4F18-87E0-75C7DAB8CDCC}"/>
                  </a:ext>
                </a:extLst>
              </p:cNvPr>
              <p:cNvSpPr txBox="1">
                <a:spLocks noRot="1" noChangeAspect="1" noMove="1" noResize="1" noEditPoints="1" noAdjustHandles="1" noChangeArrowheads="1" noChangeShapeType="1" noTextEdit="1"/>
              </p:cNvSpPr>
              <p:nvPr/>
            </p:nvSpPr>
            <p:spPr>
              <a:xfrm>
                <a:off x="1835696" y="3039343"/>
                <a:ext cx="388248" cy="461665"/>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8ED0BD2-BF5E-456A-87AF-B496E918BBAE}"/>
                  </a:ext>
                </a:extLst>
              </p:cNvPr>
              <p:cNvSpPr txBox="1"/>
              <p:nvPr/>
            </p:nvSpPr>
            <p:spPr>
              <a:xfrm>
                <a:off x="4427984" y="2996952"/>
                <a:ext cx="489236"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𝑰</m:t>
                      </m:r>
                      <m:r>
                        <a:rPr lang="el-GR" b="1" i="1" baseline="-25000" smtClean="0">
                          <a:latin typeface="Cambria Math" panose="02040503050406030204" pitchFamily="18" charset="0"/>
                        </a:rPr>
                        <m:t>𝟏</m:t>
                      </m:r>
                    </m:oMath>
                  </m:oMathPara>
                </a14:m>
                <a:endParaRPr lang="LID4096" b="1" baseline="-25000" dirty="0"/>
              </a:p>
            </p:txBody>
          </p:sp>
        </mc:Choice>
        <mc:Fallback xmlns="">
          <p:sp>
            <p:nvSpPr>
              <p:cNvPr id="13" name="TextBox 12">
                <a:extLst>
                  <a:ext uri="{FF2B5EF4-FFF2-40B4-BE49-F238E27FC236}">
                    <a16:creationId xmlns:a16="http://schemas.microsoft.com/office/drawing/2014/main" id="{B8ED0BD2-BF5E-456A-87AF-B496E918BBAE}"/>
                  </a:ext>
                </a:extLst>
              </p:cNvPr>
              <p:cNvSpPr txBox="1">
                <a:spLocks noRot="1" noChangeAspect="1" noMove="1" noResize="1" noEditPoints="1" noAdjustHandles="1" noChangeArrowheads="1" noChangeShapeType="1" noTextEdit="1"/>
              </p:cNvSpPr>
              <p:nvPr/>
            </p:nvSpPr>
            <p:spPr>
              <a:xfrm>
                <a:off x="4427984" y="2996952"/>
                <a:ext cx="489236" cy="453137"/>
              </a:xfrm>
              <a:prstGeom prst="rect">
                <a:avLst/>
              </a:prstGeom>
              <a:blipFill>
                <a:blip r:embed="rId5"/>
                <a:stretch>
                  <a:fillRect b="-675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70D3372-87E0-4263-8AD1-B4C3F73E0710}"/>
                  </a:ext>
                </a:extLst>
              </p:cNvPr>
              <p:cNvSpPr txBox="1"/>
              <p:nvPr/>
            </p:nvSpPr>
            <p:spPr>
              <a:xfrm>
                <a:off x="6891076" y="2996952"/>
                <a:ext cx="489236"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𝑰</m:t>
                      </m:r>
                      <m:r>
                        <a:rPr lang="el-GR" b="1" i="1" baseline="-25000" smtClean="0">
                          <a:latin typeface="Cambria Math" panose="02040503050406030204" pitchFamily="18" charset="0"/>
                        </a:rPr>
                        <m:t>𝟐</m:t>
                      </m:r>
                    </m:oMath>
                  </m:oMathPara>
                </a14:m>
                <a:endParaRPr lang="LID4096" b="1" baseline="-25000" dirty="0"/>
              </a:p>
            </p:txBody>
          </p:sp>
        </mc:Choice>
        <mc:Fallback xmlns="">
          <p:sp>
            <p:nvSpPr>
              <p:cNvPr id="14" name="TextBox 13">
                <a:extLst>
                  <a:ext uri="{FF2B5EF4-FFF2-40B4-BE49-F238E27FC236}">
                    <a16:creationId xmlns:a16="http://schemas.microsoft.com/office/drawing/2014/main" id="{770D3372-87E0-4263-8AD1-B4C3F73E0710}"/>
                  </a:ext>
                </a:extLst>
              </p:cNvPr>
              <p:cNvSpPr txBox="1">
                <a:spLocks noRot="1" noChangeAspect="1" noMove="1" noResize="1" noEditPoints="1" noAdjustHandles="1" noChangeArrowheads="1" noChangeShapeType="1" noTextEdit="1"/>
              </p:cNvSpPr>
              <p:nvPr/>
            </p:nvSpPr>
            <p:spPr>
              <a:xfrm>
                <a:off x="6891076" y="2996952"/>
                <a:ext cx="489236" cy="453137"/>
              </a:xfrm>
              <a:prstGeom prst="rect">
                <a:avLst/>
              </a:prstGeom>
              <a:blipFill>
                <a:blip r:embed="rId6"/>
                <a:stretch>
                  <a:fillRect b="-675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AF36DED-EBC7-418B-BDCB-115ED2530A6E}"/>
                  </a:ext>
                </a:extLst>
              </p:cNvPr>
              <p:cNvSpPr txBox="1"/>
              <p:nvPr/>
            </p:nvSpPr>
            <p:spPr>
              <a:xfrm>
                <a:off x="3880940" y="5301208"/>
                <a:ext cx="1762021" cy="461665"/>
              </a:xfrm>
              <a:prstGeom prst="rect">
                <a:avLst/>
              </a:prstGeom>
              <a:noFill/>
            </p:spPr>
            <p:txBody>
              <a:bodyPr wrap="none" rtlCol="0">
                <a:spAutoFit/>
              </a:bodyPr>
              <a:lstStyle/>
              <a:p>
                <a:r>
                  <a:rPr lang="el-GR" dirty="0"/>
                  <a:t>Δ(</a:t>
                </a:r>
                <a14:m>
                  <m:oMath xmlns:m="http://schemas.openxmlformats.org/officeDocument/2006/math">
                    <m:r>
                      <a:rPr lang="en-US" b="1" i="1">
                        <a:latin typeface="Cambria Math" panose="02040503050406030204" pitchFamily="18" charset="0"/>
                      </a:rPr>
                      <m:t>𝑰</m:t>
                    </m:r>
                    <m:r>
                      <a:rPr lang="el-GR" b="1" i="1" baseline="-25000">
                        <a:latin typeface="Cambria Math" panose="02040503050406030204" pitchFamily="18" charset="0"/>
                      </a:rPr>
                      <m:t>𝟏</m:t>
                    </m:r>
                  </m:oMath>
                </a14:m>
                <a:r>
                  <a:rPr lang="el-GR" dirty="0"/>
                  <a:t>)={</a:t>
                </a:r>
                <a:r>
                  <a:rPr lang="en-US" dirty="0"/>
                  <a:t>t</a:t>
                </a:r>
                <a:r>
                  <a:rPr lang="el-GR" baseline="-25000" dirty="0"/>
                  <a:t>1</a:t>
                </a:r>
                <a:r>
                  <a:rPr lang="el-GR" dirty="0"/>
                  <a:t>[</a:t>
                </a:r>
                <a:r>
                  <a:rPr lang="en-US" dirty="0"/>
                  <a:t>B</a:t>
                </a:r>
                <a:r>
                  <a:rPr lang="el-GR" dirty="0"/>
                  <a:t>]}</a:t>
                </a:r>
                <a:endParaRPr lang="LID4096" dirty="0"/>
              </a:p>
            </p:txBody>
          </p:sp>
        </mc:Choice>
        <mc:Fallback xmlns="">
          <p:sp>
            <p:nvSpPr>
              <p:cNvPr id="15" name="TextBox 14">
                <a:extLst>
                  <a:ext uri="{FF2B5EF4-FFF2-40B4-BE49-F238E27FC236}">
                    <a16:creationId xmlns:a16="http://schemas.microsoft.com/office/drawing/2014/main" id="{EAF36DED-EBC7-418B-BDCB-115ED2530A6E}"/>
                  </a:ext>
                </a:extLst>
              </p:cNvPr>
              <p:cNvSpPr txBox="1">
                <a:spLocks noRot="1" noChangeAspect="1" noMove="1" noResize="1" noEditPoints="1" noAdjustHandles="1" noChangeArrowheads="1" noChangeShapeType="1" noTextEdit="1"/>
              </p:cNvSpPr>
              <p:nvPr/>
            </p:nvSpPr>
            <p:spPr>
              <a:xfrm>
                <a:off x="3880940" y="5301208"/>
                <a:ext cx="1762021" cy="461665"/>
              </a:xfrm>
              <a:prstGeom prst="rect">
                <a:avLst/>
              </a:prstGeom>
              <a:blipFill>
                <a:blip r:embed="rId7"/>
                <a:stretch>
                  <a:fillRect l="-5536" t="-10667" r="-1384" b="-30667"/>
                </a:stretch>
              </a:blipFill>
            </p:spPr>
            <p:txBody>
              <a:bodyPr/>
              <a:lstStyle/>
              <a:p>
                <a:r>
                  <a:rPr lang="LID4096">
                    <a:noFill/>
                  </a:rPr>
                  <a:t> </a:t>
                </a:r>
              </a:p>
            </p:txBody>
          </p:sp>
        </mc:Fallback>
      </mc:AlternateContent>
      <p:sp>
        <p:nvSpPr>
          <p:cNvPr id="17" name="TextBox 16">
            <a:extLst>
              <a:ext uri="{FF2B5EF4-FFF2-40B4-BE49-F238E27FC236}">
                <a16:creationId xmlns:a16="http://schemas.microsoft.com/office/drawing/2014/main" id="{DAA76F52-019C-4448-B5BF-155A06E0D76D}"/>
              </a:ext>
            </a:extLst>
          </p:cNvPr>
          <p:cNvSpPr txBox="1"/>
          <p:nvPr/>
        </p:nvSpPr>
        <p:spPr>
          <a:xfrm>
            <a:off x="1084202" y="3789040"/>
            <a:ext cx="391454" cy="1569660"/>
          </a:xfrm>
          <a:prstGeom prst="rect">
            <a:avLst/>
          </a:prstGeom>
          <a:noFill/>
        </p:spPr>
        <p:txBody>
          <a:bodyPr wrap="none" rtlCol="0">
            <a:spAutoFit/>
          </a:bodyPr>
          <a:lstStyle/>
          <a:p>
            <a:r>
              <a:rPr lang="en-US" dirty="0"/>
              <a:t>t</a:t>
            </a:r>
            <a:r>
              <a:rPr lang="en-US" baseline="-25000" dirty="0"/>
              <a:t>1</a:t>
            </a:r>
          </a:p>
          <a:p>
            <a:r>
              <a:rPr lang="en-US" dirty="0"/>
              <a:t>t</a:t>
            </a:r>
            <a:r>
              <a:rPr lang="en-US" baseline="-25000" dirty="0"/>
              <a:t>2</a:t>
            </a:r>
          </a:p>
          <a:p>
            <a:r>
              <a:rPr lang="en-US" dirty="0"/>
              <a:t>t</a:t>
            </a:r>
            <a:r>
              <a:rPr lang="en-US" baseline="-25000" dirty="0"/>
              <a:t>3</a:t>
            </a:r>
          </a:p>
          <a:p>
            <a:r>
              <a:rPr lang="en-US" dirty="0"/>
              <a:t>t</a:t>
            </a:r>
            <a:r>
              <a:rPr lang="en-US" baseline="-25000" dirty="0"/>
              <a:t>4</a:t>
            </a:r>
            <a:endParaRPr lang="LID4096" baseline="-25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92FFD59-8846-4488-9E40-F52F7603680E}"/>
                  </a:ext>
                </a:extLst>
              </p:cNvPr>
              <p:cNvSpPr txBox="1"/>
              <p:nvPr/>
            </p:nvSpPr>
            <p:spPr>
              <a:xfrm>
                <a:off x="6257204" y="5301208"/>
                <a:ext cx="2419252" cy="461665"/>
              </a:xfrm>
              <a:prstGeom prst="rect">
                <a:avLst/>
              </a:prstGeom>
              <a:noFill/>
            </p:spPr>
            <p:txBody>
              <a:bodyPr wrap="none" rtlCol="0">
                <a:spAutoFit/>
              </a:bodyPr>
              <a:lstStyle/>
              <a:p>
                <a:r>
                  <a:rPr lang="el-GR" dirty="0"/>
                  <a:t>Δ(</a:t>
                </a:r>
                <a14:m>
                  <m:oMath xmlns:m="http://schemas.openxmlformats.org/officeDocument/2006/math">
                    <m:r>
                      <a:rPr lang="en-US" b="1" i="1">
                        <a:latin typeface="Cambria Math" panose="02040503050406030204" pitchFamily="18" charset="0"/>
                      </a:rPr>
                      <m:t>𝑰</m:t>
                    </m:r>
                    <m:r>
                      <a:rPr lang="en-US" b="1" i="1" baseline="-25000" smtClean="0">
                        <a:latin typeface="Cambria Math" panose="02040503050406030204" pitchFamily="18" charset="0"/>
                      </a:rPr>
                      <m:t>𝟐</m:t>
                    </m:r>
                  </m:oMath>
                </a14:m>
                <a:r>
                  <a:rPr lang="el-GR" dirty="0"/>
                  <a:t>)={</a:t>
                </a:r>
                <a:r>
                  <a:rPr lang="en-US" dirty="0"/>
                  <a:t>t</a:t>
                </a:r>
                <a:r>
                  <a:rPr lang="en-US" baseline="-25000" dirty="0"/>
                  <a:t>2</a:t>
                </a:r>
                <a:r>
                  <a:rPr lang="el-GR" dirty="0"/>
                  <a:t>[</a:t>
                </a:r>
                <a:r>
                  <a:rPr lang="en-US" dirty="0"/>
                  <a:t>B</a:t>
                </a:r>
                <a:r>
                  <a:rPr lang="el-GR" dirty="0"/>
                  <a:t>]</a:t>
                </a:r>
                <a:r>
                  <a:rPr lang="en-US" dirty="0"/>
                  <a:t>, t</a:t>
                </a:r>
                <a:r>
                  <a:rPr lang="en-US" baseline="-25000" dirty="0"/>
                  <a:t>3</a:t>
                </a:r>
                <a:r>
                  <a:rPr lang="el-GR" dirty="0"/>
                  <a:t>[</a:t>
                </a:r>
                <a:r>
                  <a:rPr lang="en-US" dirty="0"/>
                  <a:t>B</a:t>
                </a:r>
                <a:r>
                  <a:rPr lang="el-GR" dirty="0"/>
                  <a:t>]}</a:t>
                </a:r>
                <a:endParaRPr lang="LID4096" dirty="0"/>
              </a:p>
            </p:txBody>
          </p:sp>
        </mc:Choice>
        <mc:Fallback xmlns="">
          <p:sp>
            <p:nvSpPr>
              <p:cNvPr id="18" name="TextBox 17">
                <a:extLst>
                  <a:ext uri="{FF2B5EF4-FFF2-40B4-BE49-F238E27FC236}">
                    <a16:creationId xmlns:a16="http://schemas.microsoft.com/office/drawing/2014/main" id="{092FFD59-8846-4488-9E40-F52F7603680E}"/>
                  </a:ext>
                </a:extLst>
              </p:cNvPr>
              <p:cNvSpPr txBox="1">
                <a:spLocks noRot="1" noChangeAspect="1" noMove="1" noResize="1" noEditPoints="1" noAdjustHandles="1" noChangeArrowheads="1" noChangeShapeType="1" noTextEdit="1"/>
              </p:cNvSpPr>
              <p:nvPr/>
            </p:nvSpPr>
            <p:spPr>
              <a:xfrm>
                <a:off x="6257204" y="5301208"/>
                <a:ext cx="2419252" cy="461665"/>
              </a:xfrm>
              <a:prstGeom prst="rect">
                <a:avLst/>
              </a:prstGeom>
              <a:blipFill>
                <a:blip r:embed="rId8"/>
                <a:stretch>
                  <a:fillRect l="-3778" t="-10667" r="-3023" b="-30667"/>
                </a:stretch>
              </a:blipFill>
            </p:spPr>
            <p:txBody>
              <a:bodyPr/>
              <a:lstStyle/>
              <a:p>
                <a:r>
                  <a:rPr lang="LID4096">
                    <a:noFill/>
                  </a:rPr>
                  <a:t> </a:t>
                </a:r>
              </a:p>
            </p:txBody>
          </p:sp>
        </mc:Fallback>
      </mc:AlternateContent>
      <p:sp>
        <p:nvSpPr>
          <p:cNvPr id="11" name="TextBox 10">
            <a:extLst>
              <a:ext uri="{FF2B5EF4-FFF2-40B4-BE49-F238E27FC236}">
                <a16:creationId xmlns:a16="http://schemas.microsoft.com/office/drawing/2014/main" id="{DB97C237-9C30-4676-B47E-E8F5605D3204}"/>
              </a:ext>
            </a:extLst>
          </p:cNvPr>
          <p:cNvSpPr txBox="1"/>
          <p:nvPr/>
        </p:nvSpPr>
        <p:spPr>
          <a:xfrm>
            <a:off x="3707904" y="5919663"/>
            <a:ext cx="2079159" cy="461665"/>
          </a:xfrm>
          <a:prstGeom prst="rect">
            <a:avLst/>
          </a:prstGeom>
          <a:noFill/>
        </p:spPr>
        <p:txBody>
          <a:bodyPr wrap="none" rtlCol="0">
            <a:spAutoFit/>
          </a:bodyPr>
          <a:lstStyle/>
          <a:p>
            <a:r>
              <a:rPr lang="en-US" b="1" dirty="0"/>
              <a:t>Minimal repair</a:t>
            </a:r>
            <a:endParaRPr lang="LID4096" b="1" dirty="0"/>
          </a:p>
        </p:txBody>
      </p:sp>
      <p:sp>
        <p:nvSpPr>
          <p:cNvPr id="16" name="Arrow: Down 15">
            <a:extLst>
              <a:ext uri="{FF2B5EF4-FFF2-40B4-BE49-F238E27FC236}">
                <a16:creationId xmlns:a16="http://schemas.microsoft.com/office/drawing/2014/main" id="{FA5B7F8E-AF8A-4FB7-BF7A-1605EAEFA745}"/>
              </a:ext>
            </a:extLst>
          </p:cNvPr>
          <p:cNvSpPr/>
          <p:nvPr/>
        </p:nvSpPr>
        <p:spPr>
          <a:xfrm rot="10800000">
            <a:off x="4644008" y="5813208"/>
            <a:ext cx="72008" cy="171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240131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F75E-7CAF-4EE3-8893-88C9A78FE070}"/>
              </a:ext>
            </a:extLst>
          </p:cNvPr>
          <p:cNvSpPr>
            <a:spLocks noGrp="1"/>
          </p:cNvSpPr>
          <p:nvPr>
            <p:ph type="title"/>
          </p:nvPr>
        </p:nvSpPr>
        <p:spPr/>
        <p:txBody>
          <a:bodyPr/>
          <a:lstStyle/>
          <a:p>
            <a:r>
              <a:rPr lang="en-US" dirty="0"/>
              <a:t>Outline</a:t>
            </a:r>
            <a:endParaRPr lang="LID4096" dirty="0"/>
          </a:p>
        </p:txBody>
      </p:sp>
      <p:sp>
        <p:nvSpPr>
          <p:cNvPr id="3" name="Content Placeholder 2">
            <a:extLst>
              <a:ext uri="{FF2B5EF4-FFF2-40B4-BE49-F238E27FC236}">
                <a16:creationId xmlns:a16="http://schemas.microsoft.com/office/drawing/2014/main" id="{BADEADD7-473B-496D-8CBA-2119993DCE39}"/>
              </a:ext>
            </a:extLst>
          </p:cNvPr>
          <p:cNvSpPr>
            <a:spLocks noGrp="1"/>
          </p:cNvSpPr>
          <p:nvPr>
            <p:ph idx="1"/>
          </p:nvPr>
        </p:nvSpPr>
        <p:spPr/>
        <p:txBody>
          <a:bodyPr/>
          <a:lstStyle/>
          <a:p>
            <a:r>
              <a:rPr lang="en-US" dirty="0"/>
              <a:t>Data repairing techniques</a:t>
            </a:r>
          </a:p>
          <a:p>
            <a:r>
              <a:rPr lang="en-US" b="1" dirty="0"/>
              <a:t>Dealing with similarity comparisons</a:t>
            </a:r>
            <a:endParaRPr lang="LID4096" b="1" dirty="0"/>
          </a:p>
        </p:txBody>
      </p:sp>
      <p:sp>
        <p:nvSpPr>
          <p:cNvPr id="4" name="Slide Number Placeholder 3">
            <a:extLst>
              <a:ext uri="{FF2B5EF4-FFF2-40B4-BE49-F238E27FC236}">
                <a16:creationId xmlns:a16="http://schemas.microsoft.com/office/drawing/2014/main" id="{9F9E6BB9-CEC2-42B2-B061-26FB20A8878E}"/>
              </a:ext>
            </a:extLst>
          </p:cNvPr>
          <p:cNvSpPr>
            <a:spLocks noGrp="1"/>
          </p:cNvSpPr>
          <p:nvPr>
            <p:ph type="sldNum" sz="quarter" idx="12"/>
          </p:nvPr>
        </p:nvSpPr>
        <p:spPr/>
        <p:txBody>
          <a:bodyPr/>
          <a:lstStyle/>
          <a:p>
            <a:fld id="{35B54189-C436-47D0-AC37-8484B13A8E13}" type="slidenum">
              <a:rPr lang="en-US" smtClean="0"/>
              <a:pPr/>
              <a:t>33</a:t>
            </a:fld>
            <a:endParaRPr lang="en-US"/>
          </a:p>
        </p:txBody>
      </p:sp>
    </p:spTree>
    <p:extLst>
      <p:ext uri="{BB962C8B-B14F-4D97-AF65-F5344CB8AC3E}">
        <p14:creationId xmlns:p14="http://schemas.microsoft.com/office/powerpoint/2010/main" val="4144228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8958-CDEE-403B-988D-8E03948CFE50}"/>
              </a:ext>
            </a:extLst>
          </p:cNvPr>
          <p:cNvSpPr>
            <a:spLocks noGrp="1"/>
          </p:cNvSpPr>
          <p:nvPr>
            <p:ph type="title"/>
          </p:nvPr>
        </p:nvSpPr>
        <p:spPr/>
        <p:txBody>
          <a:bodyPr/>
          <a:lstStyle/>
          <a:p>
            <a:r>
              <a:rPr lang="en-US" dirty="0"/>
              <a:t>Fuzzy join</a:t>
            </a:r>
            <a:endParaRPr lang="LID4096" dirty="0"/>
          </a:p>
        </p:txBody>
      </p:sp>
      <p:sp>
        <p:nvSpPr>
          <p:cNvPr id="3" name="Content Placeholder 2">
            <a:extLst>
              <a:ext uri="{FF2B5EF4-FFF2-40B4-BE49-F238E27FC236}">
                <a16:creationId xmlns:a16="http://schemas.microsoft.com/office/drawing/2014/main" id="{97377BDD-97B7-4FF8-B76A-AAC3402F8657}"/>
              </a:ext>
            </a:extLst>
          </p:cNvPr>
          <p:cNvSpPr>
            <a:spLocks noGrp="1"/>
          </p:cNvSpPr>
          <p:nvPr>
            <p:ph idx="1"/>
          </p:nvPr>
        </p:nvSpPr>
        <p:spPr/>
        <p:txBody>
          <a:bodyPr/>
          <a:lstStyle/>
          <a:p>
            <a:r>
              <a:rPr lang="en-US" dirty="0"/>
              <a:t>A fuzzy join of R</a:t>
            </a:r>
            <a:r>
              <a:rPr lang="en-US" baseline="-25000" dirty="0"/>
              <a:t>1</a:t>
            </a:r>
            <a:r>
              <a:rPr lang="en-US" dirty="0"/>
              <a:t>(A</a:t>
            </a:r>
            <a:r>
              <a:rPr lang="en-US" baseline="-25000" dirty="0"/>
              <a:t>1</a:t>
            </a:r>
            <a:r>
              <a:rPr lang="en-US" dirty="0"/>
              <a:t>,...,A</a:t>
            </a:r>
            <a:r>
              <a:rPr lang="en-US" baseline="-25000" dirty="0"/>
              <a:t>n</a:t>
            </a:r>
            <a:r>
              <a:rPr lang="en-US" dirty="0"/>
              <a:t>) and R</a:t>
            </a:r>
            <a:r>
              <a:rPr lang="en-US" baseline="-25000" dirty="0"/>
              <a:t>2</a:t>
            </a:r>
            <a:r>
              <a:rPr lang="en-US" dirty="0"/>
              <a:t>(B</a:t>
            </a:r>
            <a:r>
              <a:rPr lang="en-US" baseline="-25000" dirty="0"/>
              <a:t>1</a:t>
            </a:r>
            <a:r>
              <a:rPr lang="en-US" dirty="0"/>
              <a:t>,...,</a:t>
            </a:r>
            <a:r>
              <a:rPr lang="en-US" dirty="0" err="1"/>
              <a:t>B</a:t>
            </a:r>
            <a:r>
              <a:rPr lang="en-US" baseline="-25000" dirty="0" err="1"/>
              <a:t>m</a:t>
            </a:r>
            <a:r>
              <a:rPr lang="en-US" dirty="0"/>
              <a:t>) is:</a:t>
            </a:r>
          </a:p>
          <a:p>
            <a:pPr lvl="1"/>
            <a:r>
              <a:rPr lang="en-US" dirty="0"/>
              <a:t>A subset of the cartesian product of R</a:t>
            </a:r>
            <a:r>
              <a:rPr lang="en-US" baseline="-25000" dirty="0"/>
              <a:t>1</a:t>
            </a:r>
            <a:r>
              <a:rPr lang="en-US" dirty="0"/>
              <a:t> and R</a:t>
            </a:r>
            <a:r>
              <a:rPr lang="en-US" baseline="-25000" dirty="0"/>
              <a:t>2 </a:t>
            </a:r>
          </a:p>
          <a:p>
            <a:pPr lvl="1"/>
            <a:r>
              <a:rPr lang="en-US" dirty="0"/>
              <a:t>“Matching” specified attributes A</a:t>
            </a:r>
            <a:r>
              <a:rPr lang="en-US" baseline="-25000" dirty="0"/>
              <a:t>i1</a:t>
            </a:r>
            <a:r>
              <a:rPr lang="en-US" dirty="0"/>
              <a:t>, ..., </a:t>
            </a:r>
            <a:r>
              <a:rPr lang="en-US" dirty="0" err="1"/>
              <a:t>A</a:t>
            </a:r>
            <a:r>
              <a:rPr lang="en-US" baseline="-25000" dirty="0" err="1"/>
              <a:t>ik</a:t>
            </a:r>
            <a:r>
              <a:rPr lang="en-US" dirty="0"/>
              <a:t> with B</a:t>
            </a:r>
            <a:r>
              <a:rPr lang="en-US" baseline="-25000" dirty="0"/>
              <a:t>i1</a:t>
            </a:r>
            <a:r>
              <a:rPr lang="en-US" dirty="0"/>
              <a:t>, ..., B</a:t>
            </a:r>
            <a:r>
              <a:rPr lang="en-US" baseline="-25000" dirty="0"/>
              <a:t>ik</a:t>
            </a:r>
          </a:p>
          <a:p>
            <a:pPr lvl="1"/>
            <a:r>
              <a:rPr lang="en-US" dirty="0"/>
              <a:t>Labeled with a similarity score &gt; t &gt; 0</a:t>
            </a:r>
          </a:p>
          <a:p>
            <a:r>
              <a:rPr lang="en-US" dirty="0"/>
              <a:t>Naïve method: for each record pair, compute similarity score</a:t>
            </a:r>
          </a:p>
          <a:p>
            <a:pPr lvl="1"/>
            <a:r>
              <a:rPr lang="en-US" dirty="0"/>
              <a:t>I/O and CPU intensive, not scalable to millions of records</a:t>
            </a:r>
          </a:p>
          <a:p>
            <a:pPr lvl="1"/>
            <a:r>
              <a:rPr lang="en-US" dirty="0"/>
              <a:t>Goal: reduce O(n</a:t>
            </a:r>
            <a:r>
              <a:rPr lang="en-US" baseline="30000" dirty="0"/>
              <a:t>2</a:t>
            </a:r>
            <a:r>
              <a:rPr lang="en-US" dirty="0"/>
              <a:t>) cost to O(n*w), where w &lt;&lt; n</a:t>
            </a:r>
          </a:p>
          <a:p>
            <a:pPr lvl="1"/>
            <a:r>
              <a:rPr lang="en-US" dirty="0"/>
              <a:t>Reduce number of pairs on which similarity is computed</a:t>
            </a:r>
          </a:p>
          <a:p>
            <a:pPr lvl="1"/>
            <a:r>
              <a:rPr lang="en-US" dirty="0"/>
              <a:t>Take advantage of efficient relational join methods</a:t>
            </a:r>
            <a:endParaRPr lang="LID4096" dirty="0"/>
          </a:p>
        </p:txBody>
      </p:sp>
      <p:sp>
        <p:nvSpPr>
          <p:cNvPr id="4" name="Slide Number Placeholder 3">
            <a:extLst>
              <a:ext uri="{FF2B5EF4-FFF2-40B4-BE49-F238E27FC236}">
                <a16:creationId xmlns:a16="http://schemas.microsoft.com/office/drawing/2014/main" id="{36CC3551-EAD9-498A-9DBD-F1454909C795}"/>
              </a:ext>
            </a:extLst>
          </p:cNvPr>
          <p:cNvSpPr>
            <a:spLocks noGrp="1"/>
          </p:cNvSpPr>
          <p:nvPr>
            <p:ph type="sldNum" sz="quarter" idx="12"/>
          </p:nvPr>
        </p:nvSpPr>
        <p:spPr/>
        <p:txBody>
          <a:bodyPr/>
          <a:lstStyle/>
          <a:p>
            <a:fld id="{35B54189-C436-47D0-AC37-8484B13A8E13}" type="slidenum">
              <a:rPr lang="en-US" smtClean="0"/>
              <a:pPr/>
              <a:t>34</a:t>
            </a:fld>
            <a:endParaRPr lang="en-US"/>
          </a:p>
        </p:txBody>
      </p:sp>
    </p:spTree>
    <p:extLst>
      <p:ext uri="{BB962C8B-B14F-4D97-AF65-F5344CB8AC3E}">
        <p14:creationId xmlns:p14="http://schemas.microsoft.com/office/powerpoint/2010/main" val="2585520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DB0D-587C-4F23-B891-91AADD8EEB4D}"/>
              </a:ext>
            </a:extLst>
          </p:cNvPr>
          <p:cNvSpPr>
            <a:spLocks noGrp="1"/>
          </p:cNvSpPr>
          <p:nvPr>
            <p:ph type="title"/>
          </p:nvPr>
        </p:nvSpPr>
        <p:spPr/>
        <p:txBody>
          <a:bodyPr/>
          <a:lstStyle/>
          <a:p>
            <a:r>
              <a:rPr lang="en-US" dirty="0"/>
              <a:t>Q-gram set join</a:t>
            </a:r>
            <a:endParaRPr lang="LID4096" dirty="0"/>
          </a:p>
        </p:txBody>
      </p:sp>
      <p:sp>
        <p:nvSpPr>
          <p:cNvPr id="3" name="Content Placeholder 2">
            <a:extLst>
              <a:ext uri="{FF2B5EF4-FFF2-40B4-BE49-F238E27FC236}">
                <a16:creationId xmlns:a16="http://schemas.microsoft.com/office/drawing/2014/main" id="{D70E69E4-4735-490A-BC08-09282D6C83FD}"/>
              </a:ext>
            </a:extLst>
          </p:cNvPr>
          <p:cNvSpPr>
            <a:spLocks noGrp="1"/>
          </p:cNvSpPr>
          <p:nvPr>
            <p:ph idx="1"/>
          </p:nvPr>
        </p:nvSpPr>
        <p:spPr>
          <a:xfrm>
            <a:off x="323528" y="1219200"/>
            <a:ext cx="8496944" cy="4906963"/>
          </a:xfrm>
        </p:spPr>
        <p:txBody>
          <a:bodyPr/>
          <a:lstStyle/>
          <a:p>
            <a:r>
              <a:rPr lang="en-US" dirty="0"/>
              <a:t>Goal: compute </a:t>
            </a:r>
            <a:r>
              <a:rPr lang="en-US" dirty="0" err="1"/>
              <a:t>thresholded</a:t>
            </a:r>
            <a:r>
              <a:rPr lang="en-US" dirty="0"/>
              <a:t> similarity distance join on string attributes</a:t>
            </a:r>
          </a:p>
          <a:p>
            <a:r>
              <a:rPr lang="en-US" dirty="0"/>
              <a:t>Methodology: domain-independent similarity</a:t>
            </a:r>
          </a:p>
          <a:p>
            <a:pPr lvl="1"/>
            <a:r>
              <a:rPr lang="en-US" dirty="0"/>
              <a:t>Extract set of all overlapping q-grams Q(s) from string s</a:t>
            </a:r>
          </a:p>
          <a:p>
            <a:pPr lvl="1"/>
            <a:r>
              <a:rPr lang="en-US" sz="2300" dirty="0" err="1"/>
              <a:t>Dist</a:t>
            </a:r>
            <a:r>
              <a:rPr lang="en-US" sz="2300" dirty="0"/>
              <a:t>(s1,s2) ≤ d → |Q(s1) ∩ Q(s2)| ≥ max(|s1|,|s2|) - (d-1)*q – 1</a:t>
            </a:r>
          </a:p>
          <a:p>
            <a:pPr lvl="1"/>
            <a:r>
              <a:rPr lang="en-US" dirty="0"/>
              <a:t>Cheap filters (length, count, position) to prune non-matches</a:t>
            </a:r>
          </a:p>
          <a:p>
            <a:pPr lvl="1"/>
            <a:r>
              <a:rPr lang="en-US" dirty="0"/>
              <a:t>Pure SQL solution: cost-based join methods</a:t>
            </a:r>
            <a:endParaRPr lang="LID4096" dirty="0"/>
          </a:p>
        </p:txBody>
      </p:sp>
      <p:sp>
        <p:nvSpPr>
          <p:cNvPr id="4" name="Slide Number Placeholder 3">
            <a:extLst>
              <a:ext uri="{FF2B5EF4-FFF2-40B4-BE49-F238E27FC236}">
                <a16:creationId xmlns:a16="http://schemas.microsoft.com/office/drawing/2014/main" id="{67B3ADEE-A973-486C-BBC8-2AC4D8BA11C8}"/>
              </a:ext>
            </a:extLst>
          </p:cNvPr>
          <p:cNvSpPr>
            <a:spLocks noGrp="1"/>
          </p:cNvSpPr>
          <p:nvPr>
            <p:ph type="sldNum" sz="quarter" idx="12"/>
          </p:nvPr>
        </p:nvSpPr>
        <p:spPr/>
        <p:txBody>
          <a:bodyPr/>
          <a:lstStyle/>
          <a:p>
            <a:fld id="{35B54189-C436-47D0-AC37-8484B13A8E13}" type="slidenum">
              <a:rPr lang="en-US" smtClean="0"/>
              <a:pPr/>
              <a:t>35</a:t>
            </a:fld>
            <a:endParaRPr lang="en-US"/>
          </a:p>
        </p:txBody>
      </p:sp>
      <p:sp>
        <p:nvSpPr>
          <p:cNvPr id="5" name="TextBox 4">
            <a:extLst>
              <a:ext uri="{FF2B5EF4-FFF2-40B4-BE49-F238E27FC236}">
                <a16:creationId xmlns:a16="http://schemas.microsoft.com/office/drawing/2014/main" id="{F7718F44-92E3-4F8C-8C82-EA881AD62292}"/>
              </a:ext>
            </a:extLst>
          </p:cNvPr>
          <p:cNvSpPr txBox="1"/>
          <p:nvPr/>
        </p:nvSpPr>
        <p:spPr>
          <a:xfrm>
            <a:off x="0" y="5877272"/>
            <a:ext cx="9144000" cy="954107"/>
          </a:xfrm>
          <a:prstGeom prst="rect">
            <a:avLst/>
          </a:prstGeom>
          <a:noFill/>
        </p:spPr>
        <p:txBody>
          <a:bodyPr wrap="square" rtlCol="0">
            <a:spAutoFit/>
          </a:bodyPr>
          <a:lstStyle/>
          <a:p>
            <a:pPr algn="ctr"/>
            <a:r>
              <a:rPr lang="en-US" sz="2800" b="1" dirty="0"/>
              <a:t>Lesson: reduce fuzzy join to </a:t>
            </a:r>
          </a:p>
          <a:p>
            <a:pPr algn="ctr"/>
            <a:r>
              <a:rPr lang="en-US" sz="2800" b="1" dirty="0"/>
              <a:t>aggregated set intersection </a:t>
            </a:r>
            <a:endParaRPr lang="LID4096" sz="2800" b="1" dirty="0"/>
          </a:p>
        </p:txBody>
      </p:sp>
    </p:spTree>
    <p:extLst>
      <p:ext uri="{BB962C8B-B14F-4D97-AF65-F5344CB8AC3E}">
        <p14:creationId xmlns:p14="http://schemas.microsoft.com/office/powerpoint/2010/main" val="2967827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2EF8-72E3-4BF3-BF41-FFAA27369AA6}"/>
              </a:ext>
            </a:extLst>
          </p:cNvPr>
          <p:cNvSpPr>
            <a:spLocks noGrp="1"/>
          </p:cNvSpPr>
          <p:nvPr>
            <p:ph type="title"/>
          </p:nvPr>
        </p:nvSpPr>
        <p:spPr/>
        <p:txBody>
          <a:bodyPr/>
          <a:lstStyle/>
          <a:p>
            <a:r>
              <a:rPr lang="en-US" dirty="0"/>
              <a:t>Q-gram set join in action</a:t>
            </a:r>
            <a:endParaRPr lang="LID4096" dirty="0"/>
          </a:p>
        </p:txBody>
      </p:sp>
      <p:graphicFrame>
        <p:nvGraphicFramePr>
          <p:cNvPr id="5" name="Content Placeholder 4">
            <a:extLst>
              <a:ext uri="{FF2B5EF4-FFF2-40B4-BE49-F238E27FC236}">
                <a16:creationId xmlns:a16="http://schemas.microsoft.com/office/drawing/2014/main" id="{5E009538-5FFB-4C8B-B908-B1367B9BBAD7}"/>
              </a:ext>
            </a:extLst>
          </p:cNvPr>
          <p:cNvGraphicFramePr>
            <a:graphicFrameLocks noGrp="1"/>
          </p:cNvGraphicFramePr>
          <p:nvPr>
            <p:ph idx="1"/>
            <p:extLst>
              <p:ext uri="{D42A27DB-BD31-4B8C-83A1-F6EECF244321}">
                <p14:modId xmlns:p14="http://schemas.microsoft.com/office/powerpoint/2010/main" val="3080346072"/>
              </p:ext>
            </p:extLst>
          </p:nvPr>
        </p:nvGraphicFramePr>
        <p:xfrm>
          <a:off x="457200" y="1219200"/>
          <a:ext cx="1954560" cy="1483360"/>
        </p:xfrm>
        <a:graphic>
          <a:graphicData uri="http://schemas.openxmlformats.org/drawingml/2006/table">
            <a:tbl>
              <a:tblPr firstRow="1" bandRow="1">
                <a:tableStyleId>{5940675A-B579-460E-94D1-54222C63F5DA}</a:tableStyleId>
              </a:tblPr>
              <a:tblGrid>
                <a:gridCol w="421278">
                  <a:extLst>
                    <a:ext uri="{9D8B030D-6E8A-4147-A177-3AD203B41FA5}">
                      <a16:colId xmlns:a16="http://schemas.microsoft.com/office/drawing/2014/main" val="100274864"/>
                    </a:ext>
                  </a:extLst>
                </a:gridCol>
                <a:gridCol w="1533282">
                  <a:extLst>
                    <a:ext uri="{9D8B030D-6E8A-4147-A177-3AD203B41FA5}">
                      <a16:colId xmlns:a16="http://schemas.microsoft.com/office/drawing/2014/main" val="954101884"/>
                    </a:ext>
                  </a:extLst>
                </a:gridCol>
              </a:tblGrid>
              <a:tr h="370840">
                <a:tc>
                  <a:txBody>
                    <a:bodyPr/>
                    <a:lstStyle/>
                    <a:p>
                      <a:r>
                        <a:rPr lang="en-US" b="1" dirty="0"/>
                        <a:t>ID</a:t>
                      </a:r>
                      <a:endParaRPr lang="LID4096" b="1" dirty="0"/>
                    </a:p>
                  </a:txBody>
                  <a:tcPr/>
                </a:tc>
                <a:tc>
                  <a:txBody>
                    <a:bodyPr/>
                    <a:lstStyle/>
                    <a:p>
                      <a:r>
                        <a:rPr lang="en-US" b="1" dirty="0"/>
                        <a:t>Name</a:t>
                      </a:r>
                      <a:endParaRPr lang="LID4096" b="1" dirty="0"/>
                    </a:p>
                  </a:txBody>
                  <a:tcPr/>
                </a:tc>
                <a:extLst>
                  <a:ext uri="{0D108BD9-81ED-4DB2-BD59-A6C34878D82A}">
                    <a16:rowId xmlns:a16="http://schemas.microsoft.com/office/drawing/2014/main" val="537451583"/>
                  </a:ext>
                </a:extLst>
              </a:tr>
              <a:tr h="370840">
                <a:tc>
                  <a:txBody>
                    <a:bodyPr/>
                    <a:lstStyle/>
                    <a:p>
                      <a:r>
                        <a:rPr lang="en-US" dirty="0"/>
                        <a:t>r1</a:t>
                      </a:r>
                      <a:endParaRPr lang="LID4096" dirty="0"/>
                    </a:p>
                  </a:txBody>
                  <a:tcPr/>
                </a:tc>
                <a:tc>
                  <a:txBody>
                    <a:bodyPr/>
                    <a:lstStyle/>
                    <a:p>
                      <a:r>
                        <a:rPr lang="en-US" dirty="0"/>
                        <a:t>Srivastava</a:t>
                      </a:r>
                      <a:endParaRPr lang="LID4096" dirty="0"/>
                    </a:p>
                  </a:txBody>
                  <a:tcPr/>
                </a:tc>
                <a:extLst>
                  <a:ext uri="{0D108BD9-81ED-4DB2-BD59-A6C34878D82A}">
                    <a16:rowId xmlns:a16="http://schemas.microsoft.com/office/drawing/2014/main" val="1563982378"/>
                  </a:ext>
                </a:extLst>
              </a:tr>
              <a:tr h="370840">
                <a:tc>
                  <a:txBody>
                    <a:bodyPr/>
                    <a:lstStyle/>
                    <a:p>
                      <a:r>
                        <a:rPr lang="en-US" dirty="0"/>
                        <a:t>r2</a:t>
                      </a:r>
                      <a:endParaRPr lang="LID4096" dirty="0"/>
                    </a:p>
                  </a:txBody>
                  <a:tcPr/>
                </a:tc>
                <a:tc>
                  <a:txBody>
                    <a:bodyPr/>
                    <a:lstStyle/>
                    <a:p>
                      <a:r>
                        <a:rPr lang="en-US" dirty="0"/>
                        <a:t>Shrivastava</a:t>
                      </a:r>
                      <a:endParaRPr lang="LID4096" dirty="0"/>
                    </a:p>
                  </a:txBody>
                  <a:tcPr/>
                </a:tc>
                <a:extLst>
                  <a:ext uri="{0D108BD9-81ED-4DB2-BD59-A6C34878D82A}">
                    <a16:rowId xmlns:a16="http://schemas.microsoft.com/office/drawing/2014/main" val="1649322940"/>
                  </a:ext>
                </a:extLst>
              </a:tr>
              <a:tr h="370840">
                <a:tc>
                  <a:txBody>
                    <a:bodyPr/>
                    <a:lstStyle/>
                    <a:p>
                      <a:r>
                        <a:rPr lang="en-US" dirty="0"/>
                        <a:t>r3</a:t>
                      </a:r>
                      <a:endParaRPr lang="LID4096" dirty="0"/>
                    </a:p>
                  </a:txBody>
                  <a:tcPr/>
                </a:tc>
                <a:tc>
                  <a:txBody>
                    <a:bodyPr/>
                    <a:lstStyle/>
                    <a:p>
                      <a:r>
                        <a:rPr lang="en-US" dirty="0" err="1"/>
                        <a:t>Shrivastav</a:t>
                      </a:r>
                      <a:endParaRPr lang="LID4096" dirty="0"/>
                    </a:p>
                  </a:txBody>
                  <a:tcPr/>
                </a:tc>
                <a:extLst>
                  <a:ext uri="{0D108BD9-81ED-4DB2-BD59-A6C34878D82A}">
                    <a16:rowId xmlns:a16="http://schemas.microsoft.com/office/drawing/2014/main" val="2374021272"/>
                  </a:ext>
                </a:extLst>
              </a:tr>
            </a:tbl>
          </a:graphicData>
        </a:graphic>
      </p:graphicFrame>
      <p:sp>
        <p:nvSpPr>
          <p:cNvPr id="4" name="Slide Number Placeholder 3">
            <a:extLst>
              <a:ext uri="{FF2B5EF4-FFF2-40B4-BE49-F238E27FC236}">
                <a16:creationId xmlns:a16="http://schemas.microsoft.com/office/drawing/2014/main" id="{E3E1CCBB-A5E8-45F9-B3D1-F0CF5A72208A}"/>
              </a:ext>
            </a:extLst>
          </p:cNvPr>
          <p:cNvSpPr>
            <a:spLocks noGrp="1"/>
          </p:cNvSpPr>
          <p:nvPr>
            <p:ph type="sldNum" sz="quarter" idx="12"/>
          </p:nvPr>
        </p:nvSpPr>
        <p:spPr/>
        <p:txBody>
          <a:bodyPr/>
          <a:lstStyle/>
          <a:p>
            <a:fld id="{35B54189-C436-47D0-AC37-8484B13A8E13}" type="slidenum">
              <a:rPr lang="en-US" smtClean="0"/>
              <a:pPr/>
              <a:t>36</a:t>
            </a:fld>
            <a:endParaRPr lang="en-US"/>
          </a:p>
        </p:txBody>
      </p:sp>
      <p:graphicFrame>
        <p:nvGraphicFramePr>
          <p:cNvPr id="6" name="Table 5">
            <a:extLst>
              <a:ext uri="{FF2B5EF4-FFF2-40B4-BE49-F238E27FC236}">
                <a16:creationId xmlns:a16="http://schemas.microsoft.com/office/drawing/2014/main" id="{9E508EE1-8A4D-410B-9F8A-6276ACEC1BB3}"/>
              </a:ext>
            </a:extLst>
          </p:cNvPr>
          <p:cNvGraphicFramePr>
            <a:graphicFrameLocks noGrp="1"/>
          </p:cNvGraphicFramePr>
          <p:nvPr>
            <p:extLst>
              <p:ext uri="{D42A27DB-BD31-4B8C-83A1-F6EECF244321}">
                <p14:modId xmlns:p14="http://schemas.microsoft.com/office/powerpoint/2010/main" val="204454802"/>
              </p:ext>
            </p:extLst>
          </p:nvPr>
        </p:nvGraphicFramePr>
        <p:xfrm>
          <a:off x="467544" y="3140968"/>
          <a:ext cx="7200800" cy="1483360"/>
        </p:xfrm>
        <a:graphic>
          <a:graphicData uri="http://schemas.openxmlformats.org/drawingml/2006/table">
            <a:tbl>
              <a:tblPr firstRow="1" bandRow="1">
                <a:tableStyleId>{5940675A-B579-460E-94D1-54222C63F5DA}</a:tableStyleId>
              </a:tblPr>
              <a:tblGrid>
                <a:gridCol w="510349">
                  <a:extLst>
                    <a:ext uri="{9D8B030D-6E8A-4147-A177-3AD203B41FA5}">
                      <a16:colId xmlns:a16="http://schemas.microsoft.com/office/drawing/2014/main" val="2913025510"/>
                    </a:ext>
                  </a:extLst>
                </a:gridCol>
                <a:gridCol w="1433867">
                  <a:extLst>
                    <a:ext uri="{9D8B030D-6E8A-4147-A177-3AD203B41FA5}">
                      <a16:colId xmlns:a16="http://schemas.microsoft.com/office/drawing/2014/main" val="3123430302"/>
                    </a:ext>
                  </a:extLst>
                </a:gridCol>
                <a:gridCol w="5256584">
                  <a:extLst>
                    <a:ext uri="{9D8B030D-6E8A-4147-A177-3AD203B41FA5}">
                      <a16:colId xmlns:a16="http://schemas.microsoft.com/office/drawing/2014/main" val="1430504993"/>
                    </a:ext>
                  </a:extLst>
                </a:gridCol>
              </a:tblGrid>
              <a:tr h="370840">
                <a:tc>
                  <a:txBody>
                    <a:bodyPr/>
                    <a:lstStyle/>
                    <a:p>
                      <a:r>
                        <a:rPr lang="en-US" b="1" dirty="0"/>
                        <a:t>ID</a:t>
                      </a:r>
                      <a:endParaRPr lang="LID4096" b="1" dirty="0"/>
                    </a:p>
                  </a:txBody>
                  <a:tcPr/>
                </a:tc>
                <a:tc>
                  <a:txBody>
                    <a:bodyPr/>
                    <a:lstStyle/>
                    <a:p>
                      <a:r>
                        <a:rPr lang="en-US" b="1" dirty="0"/>
                        <a:t>Name</a:t>
                      </a:r>
                      <a:endParaRPr lang="LID4096" b="1" dirty="0"/>
                    </a:p>
                  </a:txBody>
                  <a:tcPr/>
                </a:tc>
                <a:tc>
                  <a:txBody>
                    <a:bodyPr/>
                    <a:lstStyle/>
                    <a:p>
                      <a:r>
                        <a:rPr lang="en-US" b="1" dirty="0"/>
                        <a:t>3-grams</a:t>
                      </a:r>
                      <a:endParaRPr lang="LID4096" b="1" dirty="0"/>
                    </a:p>
                  </a:txBody>
                  <a:tcPr/>
                </a:tc>
                <a:extLst>
                  <a:ext uri="{0D108BD9-81ED-4DB2-BD59-A6C34878D82A}">
                    <a16:rowId xmlns:a16="http://schemas.microsoft.com/office/drawing/2014/main" val="1108915731"/>
                  </a:ext>
                </a:extLst>
              </a:tr>
              <a:tr h="370840">
                <a:tc>
                  <a:txBody>
                    <a:bodyPr/>
                    <a:lstStyle/>
                    <a:p>
                      <a:r>
                        <a:rPr lang="en-US" dirty="0"/>
                        <a:t>r1</a:t>
                      </a:r>
                      <a:endParaRPr lang="LID4096" dirty="0"/>
                    </a:p>
                  </a:txBody>
                  <a:tcPr/>
                </a:tc>
                <a:tc>
                  <a:txBody>
                    <a:bodyPr/>
                    <a:lstStyle/>
                    <a:p>
                      <a:r>
                        <a:rPr lang="en-US" dirty="0"/>
                        <a:t>Srivastava</a:t>
                      </a:r>
                      <a:endParaRPr lang="LID4096" dirty="0"/>
                    </a:p>
                  </a:txBody>
                  <a:tcPr/>
                </a:tc>
                <a:tc>
                  <a:txBody>
                    <a:bodyPr/>
                    <a:lstStyle/>
                    <a:p>
                      <a:r>
                        <a:rPr lang="pt-BR" dirty="0"/>
                        <a:t>##s, </a:t>
                      </a:r>
                      <a:r>
                        <a:rPr lang="pt-BR" b="1" dirty="0">
                          <a:solidFill>
                            <a:srgbClr val="C00000"/>
                          </a:solidFill>
                        </a:rPr>
                        <a:t>#sr, sri</a:t>
                      </a:r>
                      <a:r>
                        <a:rPr lang="pt-BR" dirty="0"/>
                        <a:t>, riv, iva, vas, ast, sta, tav, ava, va$, a$$</a:t>
                      </a:r>
                      <a:endParaRPr lang="LID4096" dirty="0"/>
                    </a:p>
                  </a:txBody>
                  <a:tcPr/>
                </a:tc>
                <a:extLst>
                  <a:ext uri="{0D108BD9-81ED-4DB2-BD59-A6C34878D82A}">
                    <a16:rowId xmlns:a16="http://schemas.microsoft.com/office/drawing/2014/main" val="2571325966"/>
                  </a:ext>
                </a:extLst>
              </a:tr>
              <a:tr h="370840">
                <a:tc>
                  <a:txBody>
                    <a:bodyPr/>
                    <a:lstStyle/>
                    <a:p>
                      <a:r>
                        <a:rPr lang="en-US" dirty="0"/>
                        <a:t>r2</a:t>
                      </a:r>
                      <a:endParaRPr lang="LID4096" dirty="0"/>
                    </a:p>
                  </a:txBody>
                  <a:tcPr/>
                </a:tc>
                <a:tc>
                  <a:txBody>
                    <a:bodyPr/>
                    <a:lstStyle/>
                    <a:p>
                      <a:r>
                        <a:rPr lang="en-US" dirty="0"/>
                        <a:t>Shrivastava</a:t>
                      </a:r>
                      <a:endParaRPr lang="LID4096" dirty="0"/>
                    </a:p>
                  </a:txBody>
                  <a:tcPr/>
                </a:tc>
                <a:tc>
                  <a:txBody>
                    <a:bodyPr/>
                    <a:lstStyle/>
                    <a:p>
                      <a:r>
                        <a:rPr lang="en-US" dirty="0"/>
                        <a:t>##s, </a:t>
                      </a:r>
                      <a:r>
                        <a:rPr lang="en-US" b="1" dirty="0">
                          <a:solidFill>
                            <a:srgbClr val="C00000"/>
                          </a:solidFill>
                        </a:rPr>
                        <a:t>#</a:t>
                      </a:r>
                      <a:r>
                        <a:rPr lang="en-US" b="1" dirty="0" err="1">
                          <a:solidFill>
                            <a:srgbClr val="C00000"/>
                          </a:solidFill>
                        </a:rPr>
                        <a:t>sh</a:t>
                      </a:r>
                      <a:r>
                        <a:rPr lang="en-US" b="1" dirty="0">
                          <a:solidFill>
                            <a:srgbClr val="C00000"/>
                          </a:solidFill>
                        </a:rPr>
                        <a:t>, </a:t>
                      </a:r>
                      <a:r>
                        <a:rPr lang="en-US" b="1" dirty="0" err="1">
                          <a:solidFill>
                            <a:srgbClr val="C00000"/>
                          </a:solidFill>
                        </a:rPr>
                        <a:t>shr</a:t>
                      </a:r>
                      <a:r>
                        <a:rPr lang="en-US" b="1" dirty="0">
                          <a:solidFill>
                            <a:srgbClr val="C00000"/>
                          </a:solidFill>
                        </a:rPr>
                        <a:t>, </a:t>
                      </a:r>
                      <a:r>
                        <a:rPr lang="en-US" b="1" dirty="0" err="1">
                          <a:solidFill>
                            <a:srgbClr val="C00000"/>
                          </a:solidFill>
                        </a:rPr>
                        <a:t>hri</a:t>
                      </a:r>
                      <a:r>
                        <a:rPr lang="en-US" dirty="0"/>
                        <a:t>, </a:t>
                      </a:r>
                      <a:r>
                        <a:rPr lang="en-US" dirty="0" err="1"/>
                        <a:t>riv</a:t>
                      </a:r>
                      <a:r>
                        <a:rPr lang="en-US" dirty="0"/>
                        <a:t>, </a:t>
                      </a:r>
                      <a:r>
                        <a:rPr lang="en-US" dirty="0" err="1"/>
                        <a:t>iva</a:t>
                      </a:r>
                      <a:r>
                        <a:rPr lang="en-US" dirty="0"/>
                        <a:t>, vas, </a:t>
                      </a:r>
                      <a:r>
                        <a:rPr lang="en-US" dirty="0" err="1"/>
                        <a:t>ast</a:t>
                      </a:r>
                      <a:r>
                        <a:rPr lang="en-US" dirty="0"/>
                        <a:t>, </a:t>
                      </a:r>
                      <a:r>
                        <a:rPr lang="en-US" dirty="0" err="1"/>
                        <a:t>sta</a:t>
                      </a:r>
                      <a:r>
                        <a:rPr lang="en-US" dirty="0"/>
                        <a:t>, </a:t>
                      </a:r>
                      <a:r>
                        <a:rPr lang="en-US" dirty="0" err="1"/>
                        <a:t>tav</a:t>
                      </a:r>
                      <a:r>
                        <a:rPr lang="en-US" dirty="0"/>
                        <a:t>, ava, </a:t>
                      </a:r>
                      <a:r>
                        <a:rPr lang="en-US" dirty="0" err="1"/>
                        <a:t>va</a:t>
                      </a:r>
                      <a:r>
                        <a:rPr lang="en-US" dirty="0"/>
                        <a:t>$, a$$</a:t>
                      </a:r>
                      <a:endParaRPr lang="LID4096" dirty="0"/>
                    </a:p>
                  </a:txBody>
                  <a:tcPr/>
                </a:tc>
                <a:extLst>
                  <a:ext uri="{0D108BD9-81ED-4DB2-BD59-A6C34878D82A}">
                    <a16:rowId xmlns:a16="http://schemas.microsoft.com/office/drawing/2014/main" val="3289384403"/>
                  </a:ext>
                </a:extLst>
              </a:tr>
              <a:tr h="370840">
                <a:tc>
                  <a:txBody>
                    <a:bodyPr/>
                    <a:lstStyle/>
                    <a:p>
                      <a:r>
                        <a:rPr lang="en-US" dirty="0"/>
                        <a:t>r3</a:t>
                      </a:r>
                      <a:endParaRPr lang="LID4096" dirty="0"/>
                    </a:p>
                  </a:txBody>
                  <a:tcPr/>
                </a:tc>
                <a:tc>
                  <a:txBody>
                    <a:bodyPr/>
                    <a:lstStyle/>
                    <a:p>
                      <a:r>
                        <a:rPr lang="en-US" dirty="0" err="1"/>
                        <a:t>Shrivastav</a:t>
                      </a:r>
                      <a:endParaRPr lang="LID4096" dirty="0"/>
                    </a:p>
                  </a:txBody>
                  <a:tcPr/>
                </a:tc>
                <a:tc>
                  <a:txBody>
                    <a:bodyPr/>
                    <a:lstStyle/>
                    <a:p>
                      <a:r>
                        <a:rPr lang="sv-SE" dirty="0"/>
                        <a:t>##s, </a:t>
                      </a:r>
                      <a:r>
                        <a:rPr lang="sv-SE" b="1" dirty="0">
                          <a:solidFill>
                            <a:srgbClr val="C00000"/>
                          </a:solidFill>
                        </a:rPr>
                        <a:t>#sh, shr, hri</a:t>
                      </a:r>
                      <a:r>
                        <a:rPr lang="sv-SE" dirty="0"/>
                        <a:t>, riv, iva, vas, ast, sta, tav, av$, v$$</a:t>
                      </a:r>
                      <a:endParaRPr lang="LID4096" dirty="0"/>
                    </a:p>
                  </a:txBody>
                  <a:tcPr/>
                </a:tc>
                <a:extLst>
                  <a:ext uri="{0D108BD9-81ED-4DB2-BD59-A6C34878D82A}">
                    <a16:rowId xmlns:a16="http://schemas.microsoft.com/office/drawing/2014/main" val="2873352094"/>
                  </a:ext>
                </a:extLst>
              </a:tr>
            </a:tbl>
          </a:graphicData>
        </a:graphic>
      </p:graphicFrame>
      <p:sp>
        <p:nvSpPr>
          <p:cNvPr id="8" name="Rectangle 7">
            <a:extLst>
              <a:ext uri="{FF2B5EF4-FFF2-40B4-BE49-F238E27FC236}">
                <a16:creationId xmlns:a16="http://schemas.microsoft.com/office/drawing/2014/main" id="{19856B39-50E5-46F3-A4E7-F10E58C15CC2}"/>
              </a:ext>
            </a:extLst>
          </p:cNvPr>
          <p:cNvSpPr/>
          <p:nvPr/>
        </p:nvSpPr>
        <p:spPr>
          <a:xfrm>
            <a:off x="395536" y="4941168"/>
            <a:ext cx="8856984" cy="2308324"/>
          </a:xfrm>
          <a:prstGeom prst="rect">
            <a:avLst/>
          </a:prstGeom>
        </p:spPr>
        <p:txBody>
          <a:bodyPr wrap="square">
            <a:spAutoFit/>
          </a:bodyPr>
          <a:lstStyle/>
          <a:p>
            <a:r>
              <a:rPr lang="pt-BR" b="1" dirty="0"/>
              <a:t>Edit Distance (ED)</a:t>
            </a:r>
            <a:r>
              <a:rPr lang="pt-BR" dirty="0"/>
              <a:t>:</a:t>
            </a:r>
          </a:p>
          <a:p>
            <a:pPr marL="342900" indent="-342900">
              <a:buFont typeface="Arial" panose="020B0604020202020204" pitchFamily="34" charset="0"/>
              <a:buChar char="•"/>
            </a:pPr>
            <a:r>
              <a:rPr lang="pt-BR" dirty="0"/>
              <a:t>ED(s1,s2) ≤ d → |Q(s1) ∩ Q(s2)| ≥ max(|s1|,|s2|) - (d-1)*q – 1</a:t>
            </a:r>
          </a:p>
          <a:p>
            <a:pPr marL="342900" indent="-342900">
              <a:buFont typeface="Arial" panose="020B0604020202020204" pitchFamily="34" charset="0"/>
              <a:buChar char="•"/>
            </a:pPr>
            <a:r>
              <a:rPr lang="pt-BR" dirty="0"/>
              <a:t>ED(r1, r2) ≤ 1, |Q(r1) ∩ Q(r2)| = 10</a:t>
            </a:r>
          </a:p>
          <a:p>
            <a:pPr marL="342900" indent="-342900">
              <a:buFont typeface="Arial" panose="020B0604020202020204" pitchFamily="34" charset="0"/>
              <a:buChar char="•"/>
            </a:pPr>
            <a:r>
              <a:rPr lang="pt-BR" dirty="0"/>
              <a:t>ED(r1, r3) ≤ 1, |Q(r1) ∩ Q(r2)| = 7</a:t>
            </a:r>
          </a:p>
          <a:p>
            <a:pPr marL="342900" indent="-342900">
              <a:buFont typeface="Arial" panose="020B0604020202020204" pitchFamily="34" charset="0"/>
              <a:buChar char="•"/>
            </a:pPr>
            <a:endParaRPr lang="pt-BR" dirty="0"/>
          </a:p>
          <a:p>
            <a:pPr marL="342900" indent="-342900">
              <a:buFont typeface="Arial" panose="020B0604020202020204" pitchFamily="34" charset="0"/>
              <a:buChar char="•"/>
            </a:pPr>
            <a:endParaRPr lang="LID4096" dirty="0"/>
          </a:p>
        </p:txBody>
      </p:sp>
      <p:sp>
        <p:nvSpPr>
          <p:cNvPr id="13" name="Arrow: Curved Left 12">
            <a:extLst>
              <a:ext uri="{FF2B5EF4-FFF2-40B4-BE49-F238E27FC236}">
                <a16:creationId xmlns:a16="http://schemas.microsoft.com/office/drawing/2014/main" id="{04E1301C-2DE9-4DAE-AA12-13F25D29DCE7}"/>
              </a:ext>
            </a:extLst>
          </p:cNvPr>
          <p:cNvSpPr/>
          <p:nvPr/>
        </p:nvSpPr>
        <p:spPr>
          <a:xfrm>
            <a:off x="7668344" y="3645024"/>
            <a:ext cx="360040" cy="4320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14" name="Arrow: Curved Left 13">
            <a:extLst>
              <a:ext uri="{FF2B5EF4-FFF2-40B4-BE49-F238E27FC236}">
                <a16:creationId xmlns:a16="http://schemas.microsoft.com/office/drawing/2014/main" id="{019F0E09-C527-48AB-B90C-F24C13689B48}"/>
              </a:ext>
            </a:extLst>
          </p:cNvPr>
          <p:cNvSpPr/>
          <p:nvPr/>
        </p:nvSpPr>
        <p:spPr>
          <a:xfrm>
            <a:off x="8100392" y="3645024"/>
            <a:ext cx="360040" cy="9361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Tree>
    <p:extLst>
      <p:ext uri="{BB962C8B-B14F-4D97-AF65-F5344CB8AC3E}">
        <p14:creationId xmlns:p14="http://schemas.microsoft.com/office/powerpoint/2010/main" val="1764164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01B2-ADF4-46FB-8B63-B3E924BD3AE3}"/>
              </a:ext>
            </a:extLst>
          </p:cNvPr>
          <p:cNvSpPr>
            <a:spLocks noGrp="1"/>
          </p:cNvSpPr>
          <p:nvPr>
            <p:ph type="title"/>
          </p:nvPr>
        </p:nvSpPr>
        <p:spPr/>
        <p:txBody>
          <a:bodyPr/>
          <a:lstStyle/>
          <a:p>
            <a:r>
              <a:rPr lang="en-US" dirty="0"/>
              <a:t>Q-gram set join in action</a:t>
            </a:r>
            <a:endParaRPr lang="LID4096" dirty="0"/>
          </a:p>
        </p:txBody>
      </p:sp>
      <p:sp>
        <p:nvSpPr>
          <p:cNvPr id="4" name="Slide Number Placeholder 3">
            <a:extLst>
              <a:ext uri="{FF2B5EF4-FFF2-40B4-BE49-F238E27FC236}">
                <a16:creationId xmlns:a16="http://schemas.microsoft.com/office/drawing/2014/main" id="{3AAC4256-AF92-41C8-9BF2-099125C31469}"/>
              </a:ext>
            </a:extLst>
          </p:cNvPr>
          <p:cNvSpPr>
            <a:spLocks noGrp="1"/>
          </p:cNvSpPr>
          <p:nvPr>
            <p:ph type="sldNum" sz="quarter" idx="12"/>
          </p:nvPr>
        </p:nvSpPr>
        <p:spPr/>
        <p:txBody>
          <a:bodyPr/>
          <a:lstStyle/>
          <a:p>
            <a:fld id="{35B54189-C436-47D0-AC37-8484B13A8E13}" type="slidenum">
              <a:rPr lang="en-US" smtClean="0"/>
              <a:pPr/>
              <a:t>37</a:t>
            </a:fld>
            <a:endParaRPr lang="en-US"/>
          </a:p>
        </p:txBody>
      </p:sp>
      <p:graphicFrame>
        <p:nvGraphicFramePr>
          <p:cNvPr id="5" name="Content Placeholder 4">
            <a:extLst>
              <a:ext uri="{FF2B5EF4-FFF2-40B4-BE49-F238E27FC236}">
                <a16:creationId xmlns:a16="http://schemas.microsoft.com/office/drawing/2014/main" id="{CE5D2EDC-FC01-4EF5-9D3F-4FB7A0288763}"/>
              </a:ext>
            </a:extLst>
          </p:cNvPr>
          <p:cNvGraphicFramePr>
            <a:graphicFrameLocks/>
          </p:cNvGraphicFramePr>
          <p:nvPr>
            <p:extLst>
              <p:ext uri="{D42A27DB-BD31-4B8C-83A1-F6EECF244321}">
                <p14:modId xmlns:p14="http://schemas.microsoft.com/office/powerpoint/2010/main" val="346035892"/>
              </p:ext>
            </p:extLst>
          </p:nvPr>
        </p:nvGraphicFramePr>
        <p:xfrm>
          <a:off x="467544" y="1196752"/>
          <a:ext cx="1954560" cy="1483360"/>
        </p:xfrm>
        <a:graphic>
          <a:graphicData uri="http://schemas.openxmlformats.org/drawingml/2006/table">
            <a:tbl>
              <a:tblPr firstRow="1" bandRow="1">
                <a:tableStyleId>{5940675A-B579-460E-94D1-54222C63F5DA}</a:tableStyleId>
              </a:tblPr>
              <a:tblGrid>
                <a:gridCol w="421278">
                  <a:extLst>
                    <a:ext uri="{9D8B030D-6E8A-4147-A177-3AD203B41FA5}">
                      <a16:colId xmlns:a16="http://schemas.microsoft.com/office/drawing/2014/main" val="100274864"/>
                    </a:ext>
                  </a:extLst>
                </a:gridCol>
                <a:gridCol w="1533282">
                  <a:extLst>
                    <a:ext uri="{9D8B030D-6E8A-4147-A177-3AD203B41FA5}">
                      <a16:colId xmlns:a16="http://schemas.microsoft.com/office/drawing/2014/main" val="954101884"/>
                    </a:ext>
                  </a:extLst>
                </a:gridCol>
              </a:tblGrid>
              <a:tr h="370840">
                <a:tc>
                  <a:txBody>
                    <a:bodyPr/>
                    <a:lstStyle/>
                    <a:p>
                      <a:r>
                        <a:rPr lang="en-US" b="1" dirty="0"/>
                        <a:t>ID</a:t>
                      </a:r>
                      <a:endParaRPr lang="LID4096" b="1" dirty="0"/>
                    </a:p>
                  </a:txBody>
                  <a:tcPr/>
                </a:tc>
                <a:tc>
                  <a:txBody>
                    <a:bodyPr/>
                    <a:lstStyle/>
                    <a:p>
                      <a:r>
                        <a:rPr lang="en-US" b="1" dirty="0"/>
                        <a:t>Name</a:t>
                      </a:r>
                      <a:endParaRPr lang="LID4096" b="1" dirty="0"/>
                    </a:p>
                  </a:txBody>
                  <a:tcPr/>
                </a:tc>
                <a:extLst>
                  <a:ext uri="{0D108BD9-81ED-4DB2-BD59-A6C34878D82A}">
                    <a16:rowId xmlns:a16="http://schemas.microsoft.com/office/drawing/2014/main" val="537451583"/>
                  </a:ext>
                </a:extLst>
              </a:tr>
              <a:tr h="370840">
                <a:tc>
                  <a:txBody>
                    <a:bodyPr/>
                    <a:lstStyle/>
                    <a:p>
                      <a:r>
                        <a:rPr lang="en-US" dirty="0"/>
                        <a:t>r1</a:t>
                      </a:r>
                      <a:endParaRPr lang="LID4096" dirty="0"/>
                    </a:p>
                  </a:txBody>
                  <a:tcPr/>
                </a:tc>
                <a:tc>
                  <a:txBody>
                    <a:bodyPr/>
                    <a:lstStyle/>
                    <a:p>
                      <a:r>
                        <a:rPr lang="en-US" dirty="0"/>
                        <a:t>Srivastava</a:t>
                      </a:r>
                      <a:endParaRPr lang="LID4096" dirty="0"/>
                    </a:p>
                  </a:txBody>
                  <a:tcPr/>
                </a:tc>
                <a:extLst>
                  <a:ext uri="{0D108BD9-81ED-4DB2-BD59-A6C34878D82A}">
                    <a16:rowId xmlns:a16="http://schemas.microsoft.com/office/drawing/2014/main" val="1563982378"/>
                  </a:ext>
                </a:extLst>
              </a:tr>
              <a:tr h="370840">
                <a:tc>
                  <a:txBody>
                    <a:bodyPr/>
                    <a:lstStyle/>
                    <a:p>
                      <a:r>
                        <a:rPr lang="en-US" dirty="0"/>
                        <a:t>r2</a:t>
                      </a:r>
                      <a:endParaRPr lang="LID4096" dirty="0"/>
                    </a:p>
                  </a:txBody>
                  <a:tcPr/>
                </a:tc>
                <a:tc>
                  <a:txBody>
                    <a:bodyPr/>
                    <a:lstStyle/>
                    <a:p>
                      <a:r>
                        <a:rPr lang="en-US" dirty="0"/>
                        <a:t>Shrivastava</a:t>
                      </a:r>
                      <a:endParaRPr lang="LID4096" dirty="0"/>
                    </a:p>
                  </a:txBody>
                  <a:tcPr/>
                </a:tc>
                <a:extLst>
                  <a:ext uri="{0D108BD9-81ED-4DB2-BD59-A6C34878D82A}">
                    <a16:rowId xmlns:a16="http://schemas.microsoft.com/office/drawing/2014/main" val="1649322940"/>
                  </a:ext>
                </a:extLst>
              </a:tr>
              <a:tr h="370840">
                <a:tc>
                  <a:txBody>
                    <a:bodyPr/>
                    <a:lstStyle/>
                    <a:p>
                      <a:r>
                        <a:rPr lang="en-US" dirty="0"/>
                        <a:t>r3</a:t>
                      </a:r>
                      <a:endParaRPr lang="LID4096" dirty="0"/>
                    </a:p>
                  </a:txBody>
                  <a:tcPr/>
                </a:tc>
                <a:tc>
                  <a:txBody>
                    <a:bodyPr/>
                    <a:lstStyle/>
                    <a:p>
                      <a:r>
                        <a:rPr lang="en-US" dirty="0" err="1"/>
                        <a:t>Shrivastav</a:t>
                      </a:r>
                      <a:endParaRPr lang="LID4096" dirty="0"/>
                    </a:p>
                  </a:txBody>
                  <a:tcPr/>
                </a:tc>
                <a:extLst>
                  <a:ext uri="{0D108BD9-81ED-4DB2-BD59-A6C34878D82A}">
                    <a16:rowId xmlns:a16="http://schemas.microsoft.com/office/drawing/2014/main" val="2374021272"/>
                  </a:ext>
                </a:extLst>
              </a:tr>
            </a:tbl>
          </a:graphicData>
        </a:graphic>
      </p:graphicFrame>
      <p:graphicFrame>
        <p:nvGraphicFramePr>
          <p:cNvPr id="6" name="Table 5">
            <a:extLst>
              <a:ext uri="{FF2B5EF4-FFF2-40B4-BE49-F238E27FC236}">
                <a16:creationId xmlns:a16="http://schemas.microsoft.com/office/drawing/2014/main" id="{A8CEF86C-B836-4DAE-8FC1-D2235FD565F0}"/>
              </a:ext>
            </a:extLst>
          </p:cNvPr>
          <p:cNvGraphicFramePr>
            <a:graphicFrameLocks noGrp="1"/>
          </p:cNvGraphicFramePr>
          <p:nvPr>
            <p:extLst>
              <p:ext uri="{D42A27DB-BD31-4B8C-83A1-F6EECF244321}">
                <p14:modId xmlns:p14="http://schemas.microsoft.com/office/powerpoint/2010/main" val="365573638"/>
              </p:ext>
            </p:extLst>
          </p:nvPr>
        </p:nvGraphicFramePr>
        <p:xfrm>
          <a:off x="4139952" y="1124744"/>
          <a:ext cx="1152128" cy="482092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092628213"/>
                    </a:ext>
                  </a:extLst>
                </a:gridCol>
                <a:gridCol w="576064">
                  <a:extLst>
                    <a:ext uri="{9D8B030D-6E8A-4147-A177-3AD203B41FA5}">
                      <a16:colId xmlns:a16="http://schemas.microsoft.com/office/drawing/2014/main" val="644865830"/>
                    </a:ext>
                  </a:extLst>
                </a:gridCol>
              </a:tblGrid>
              <a:tr h="370840">
                <a:tc>
                  <a:txBody>
                    <a:bodyPr/>
                    <a:lstStyle/>
                    <a:p>
                      <a:r>
                        <a:rPr lang="en-US" b="1" dirty="0"/>
                        <a:t>ID</a:t>
                      </a:r>
                      <a:endParaRPr lang="LID4096" b="1" dirty="0"/>
                    </a:p>
                  </a:txBody>
                  <a:tcPr/>
                </a:tc>
                <a:tc>
                  <a:txBody>
                    <a:bodyPr/>
                    <a:lstStyle/>
                    <a:p>
                      <a:r>
                        <a:rPr lang="en-US" b="1" dirty="0" err="1"/>
                        <a:t>Qg</a:t>
                      </a:r>
                      <a:endParaRPr lang="LID4096" b="1" dirty="0"/>
                    </a:p>
                  </a:txBody>
                  <a:tcPr/>
                </a:tc>
                <a:extLst>
                  <a:ext uri="{0D108BD9-81ED-4DB2-BD59-A6C34878D82A}">
                    <a16:rowId xmlns:a16="http://schemas.microsoft.com/office/drawing/2014/main" val="3459797302"/>
                  </a:ext>
                </a:extLst>
              </a:tr>
              <a:tr h="370840">
                <a:tc>
                  <a:txBody>
                    <a:bodyPr/>
                    <a:lstStyle/>
                    <a:p>
                      <a:r>
                        <a:rPr lang="en-US" dirty="0"/>
                        <a:t>r1</a:t>
                      </a:r>
                      <a:endParaRPr lang="LID4096" dirty="0"/>
                    </a:p>
                  </a:txBody>
                  <a:tcPr/>
                </a:tc>
                <a:tc>
                  <a:txBody>
                    <a:bodyPr/>
                    <a:lstStyle/>
                    <a:p>
                      <a:r>
                        <a:rPr lang="en-US" dirty="0"/>
                        <a:t>##s</a:t>
                      </a:r>
                      <a:endParaRPr lang="LID4096" dirty="0"/>
                    </a:p>
                  </a:txBody>
                  <a:tcPr/>
                </a:tc>
                <a:extLst>
                  <a:ext uri="{0D108BD9-81ED-4DB2-BD59-A6C34878D82A}">
                    <a16:rowId xmlns:a16="http://schemas.microsoft.com/office/drawing/2014/main" val="4010450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a:t>#</a:t>
                      </a:r>
                      <a:r>
                        <a:rPr lang="en-US" dirty="0" err="1"/>
                        <a:t>sr</a:t>
                      </a:r>
                      <a:endParaRPr lang="LID4096" dirty="0"/>
                    </a:p>
                  </a:txBody>
                  <a:tcPr/>
                </a:tc>
                <a:extLst>
                  <a:ext uri="{0D108BD9-81ED-4DB2-BD59-A6C34878D82A}">
                    <a16:rowId xmlns:a16="http://schemas.microsoft.com/office/drawing/2014/main" val="36732687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sri</a:t>
                      </a:r>
                      <a:endParaRPr lang="LID4096" dirty="0"/>
                    </a:p>
                  </a:txBody>
                  <a:tcPr/>
                </a:tc>
                <a:extLst>
                  <a:ext uri="{0D108BD9-81ED-4DB2-BD59-A6C34878D82A}">
                    <a16:rowId xmlns:a16="http://schemas.microsoft.com/office/drawing/2014/main" val="26879477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riv</a:t>
                      </a:r>
                      <a:endParaRPr lang="LID4096" dirty="0"/>
                    </a:p>
                  </a:txBody>
                  <a:tcPr/>
                </a:tc>
                <a:extLst>
                  <a:ext uri="{0D108BD9-81ED-4DB2-BD59-A6C34878D82A}">
                    <a16:rowId xmlns:a16="http://schemas.microsoft.com/office/drawing/2014/main" val="2420371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iva</a:t>
                      </a:r>
                      <a:endParaRPr lang="LID4096" dirty="0"/>
                    </a:p>
                  </a:txBody>
                  <a:tcPr/>
                </a:tc>
                <a:extLst>
                  <a:ext uri="{0D108BD9-81ED-4DB2-BD59-A6C34878D82A}">
                    <a16:rowId xmlns:a16="http://schemas.microsoft.com/office/drawing/2014/main" val="5737092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a:t>vas</a:t>
                      </a:r>
                      <a:endParaRPr lang="LID4096" dirty="0"/>
                    </a:p>
                  </a:txBody>
                  <a:tcPr/>
                </a:tc>
                <a:extLst>
                  <a:ext uri="{0D108BD9-81ED-4DB2-BD59-A6C34878D82A}">
                    <a16:rowId xmlns:a16="http://schemas.microsoft.com/office/drawing/2014/main" val="2216138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ast</a:t>
                      </a:r>
                      <a:endParaRPr lang="LID4096" dirty="0"/>
                    </a:p>
                  </a:txBody>
                  <a:tcPr/>
                </a:tc>
                <a:extLst>
                  <a:ext uri="{0D108BD9-81ED-4DB2-BD59-A6C34878D82A}">
                    <a16:rowId xmlns:a16="http://schemas.microsoft.com/office/drawing/2014/main" val="1604698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sta</a:t>
                      </a:r>
                      <a:endParaRPr lang="LID4096" dirty="0"/>
                    </a:p>
                  </a:txBody>
                  <a:tcPr/>
                </a:tc>
                <a:extLst>
                  <a:ext uri="{0D108BD9-81ED-4DB2-BD59-A6C34878D82A}">
                    <a16:rowId xmlns:a16="http://schemas.microsoft.com/office/drawing/2014/main" val="1050266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tav</a:t>
                      </a:r>
                      <a:endParaRPr lang="LID4096" dirty="0"/>
                    </a:p>
                  </a:txBody>
                  <a:tcPr/>
                </a:tc>
                <a:extLst>
                  <a:ext uri="{0D108BD9-81ED-4DB2-BD59-A6C34878D82A}">
                    <a16:rowId xmlns:a16="http://schemas.microsoft.com/office/drawing/2014/main" val="177116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a:t>ava</a:t>
                      </a:r>
                      <a:endParaRPr lang="LID4096" dirty="0"/>
                    </a:p>
                  </a:txBody>
                  <a:tcPr/>
                </a:tc>
                <a:extLst>
                  <a:ext uri="{0D108BD9-81ED-4DB2-BD59-A6C34878D82A}">
                    <a16:rowId xmlns:a16="http://schemas.microsoft.com/office/drawing/2014/main" val="2426341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err="1"/>
                        <a:t>va</a:t>
                      </a:r>
                      <a:r>
                        <a:rPr lang="en-US" dirty="0"/>
                        <a:t>$</a:t>
                      </a:r>
                      <a:endParaRPr lang="LID4096" dirty="0"/>
                    </a:p>
                  </a:txBody>
                  <a:tcPr/>
                </a:tc>
                <a:extLst>
                  <a:ext uri="{0D108BD9-81ED-4DB2-BD59-A6C34878D82A}">
                    <a16:rowId xmlns:a16="http://schemas.microsoft.com/office/drawing/2014/main" val="532050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r1</a:t>
                      </a:r>
                      <a:endParaRPr lang="LID4096" dirty="0"/>
                    </a:p>
                  </a:txBody>
                  <a:tcPr/>
                </a:tc>
                <a:tc>
                  <a:txBody>
                    <a:bodyPr/>
                    <a:lstStyle/>
                    <a:p>
                      <a:r>
                        <a:rPr lang="en-US" dirty="0"/>
                        <a:t>a$$</a:t>
                      </a:r>
                      <a:endParaRPr lang="LID4096" dirty="0"/>
                    </a:p>
                  </a:txBody>
                  <a:tcPr/>
                </a:tc>
                <a:extLst>
                  <a:ext uri="{0D108BD9-81ED-4DB2-BD59-A6C34878D82A}">
                    <a16:rowId xmlns:a16="http://schemas.microsoft.com/office/drawing/2014/main" val="293545941"/>
                  </a:ext>
                </a:extLst>
              </a:tr>
            </a:tbl>
          </a:graphicData>
        </a:graphic>
      </p:graphicFrame>
      <p:graphicFrame>
        <p:nvGraphicFramePr>
          <p:cNvPr id="7" name="Table 6">
            <a:extLst>
              <a:ext uri="{FF2B5EF4-FFF2-40B4-BE49-F238E27FC236}">
                <a16:creationId xmlns:a16="http://schemas.microsoft.com/office/drawing/2014/main" id="{0204E66F-AD41-4896-B205-4A1D19346CB6}"/>
              </a:ext>
            </a:extLst>
          </p:cNvPr>
          <p:cNvGraphicFramePr>
            <a:graphicFrameLocks noGrp="1"/>
          </p:cNvGraphicFramePr>
          <p:nvPr>
            <p:extLst>
              <p:ext uri="{D42A27DB-BD31-4B8C-83A1-F6EECF244321}">
                <p14:modId xmlns:p14="http://schemas.microsoft.com/office/powerpoint/2010/main" val="2438215693"/>
              </p:ext>
            </p:extLst>
          </p:nvPr>
        </p:nvGraphicFramePr>
        <p:xfrm>
          <a:off x="6156176" y="1124744"/>
          <a:ext cx="1152128" cy="482092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092628213"/>
                    </a:ext>
                  </a:extLst>
                </a:gridCol>
                <a:gridCol w="576064">
                  <a:extLst>
                    <a:ext uri="{9D8B030D-6E8A-4147-A177-3AD203B41FA5}">
                      <a16:colId xmlns:a16="http://schemas.microsoft.com/office/drawing/2014/main" val="644865830"/>
                    </a:ext>
                  </a:extLst>
                </a:gridCol>
              </a:tblGrid>
              <a:tr h="370840">
                <a:tc>
                  <a:txBody>
                    <a:bodyPr/>
                    <a:lstStyle/>
                    <a:p>
                      <a:r>
                        <a:rPr lang="en-US" b="1" dirty="0"/>
                        <a:t>ID</a:t>
                      </a:r>
                      <a:endParaRPr lang="LID4096" b="1" dirty="0"/>
                    </a:p>
                  </a:txBody>
                  <a:tcPr/>
                </a:tc>
                <a:tc>
                  <a:txBody>
                    <a:bodyPr/>
                    <a:lstStyle/>
                    <a:p>
                      <a:r>
                        <a:rPr lang="en-US" b="1" dirty="0" err="1"/>
                        <a:t>Qg</a:t>
                      </a:r>
                      <a:endParaRPr lang="LID4096" b="1" dirty="0"/>
                    </a:p>
                  </a:txBody>
                  <a:tcPr/>
                </a:tc>
                <a:extLst>
                  <a:ext uri="{0D108BD9-81ED-4DB2-BD59-A6C34878D82A}">
                    <a16:rowId xmlns:a16="http://schemas.microsoft.com/office/drawing/2014/main" val="3459797302"/>
                  </a:ext>
                </a:extLst>
              </a:tr>
              <a:tr h="370840">
                <a:tc>
                  <a:txBody>
                    <a:bodyPr/>
                    <a:lstStyle/>
                    <a:p>
                      <a:r>
                        <a:rPr lang="en-US" dirty="0"/>
                        <a:t>r3</a:t>
                      </a:r>
                      <a:endParaRPr lang="LID4096" dirty="0"/>
                    </a:p>
                  </a:txBody>
                  <a:tcPr/>
                </a:tc>
                <a:tc>
                  <a:txBody>
                    <a:bodyPr/>
                    <a:lstStyle/>
                    <a:p>
                      <a:r>
                        <a:rPr lang="en-US" dirty="0"/>
                        <a:t>##s</a:t>
                      </a:r>
                      <a:endParaRPr lang="LID4096" dirty="0"/>
                    </a:p>
                  </a:txBody>
                  <a:tcPr/>
                </a:tc>
                <a:extLst>
                  <a:ext uri="{0D108BD9-81ED-4DB2-BD59-A6C34878D82A}">
                    <a16:rowId xmlns:a16="http://schemas.microsoft.com/office/drawing/2014/main" val="4010450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a:t>#</a:t>
                      </a:r>
                      <a:r>
                        <a:rPr lang="en-US" dirty="0" err="1"/>
                        <a:t>sh</a:t>
                      </a:r>
                      <a:endParaRPr lang="LID4096" dirty="0"/>
                    </a:p>
                  </a:txBody>
                  <a:tcPr/>
                </a:tc>
                <a:extLst>
                  <a:ext uri="{0D108BD9-81ED-4DB2-BD59-A6C34878D82A}">
                    <a16:rowId xmlns:a16="http://schemas.microsoft.com/office/drawing/2014/main" val="36732687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shr</a:t>
                      </a:r>
                      <a:endParaRPr lang="LID4096" dirty="0"/>
                    </a:p>
                  </a:txBody>
                  <a:tcPr/>
                </a:tc>
                <a:extLst>
                  <a:ext uri="{0D108BD9-81ED-4DB2-BD59-A6C34878D82A}">
                    <a16:rowId xmlns:a16="http://schemas.microsoft.com/office/drawing/2014/main" val="26879477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hri</a:t>
                      </a:r>
                      <a:endParaRPr lang="LID4096" dirty="0"/>
                    </a:p>
                  </a:txBody>
                  <a:tcPr/>
                </a:tc>
                <a:extLst>
                  <a:ext uri="{0D108BD9-81ED-4DB2-BD59-A6C34878D82A}">
                    <a16:rowId xmlns:a16="http://schemas.microsoft.com/office/drawing/2014/main" val="24203711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riv</a:t>
                      </a:r>
                      <a:endParaRPr lang="LID4096" dirty="0"/>
                    </a:p>
                  </a:txBody>
                  <a:tcPr/>
                </a:tc>
                <a:extLst>
                  <a:ext uri="{0D108BD9-81ED-4DB2-BD59-A6C34878D82A}">
                    <a16:rowId xmlns:a16="http://schemas.microsoft.com/office/drawing/2014/main" val="5737092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iva</a:t>
                      </a:r>
                      <a:endParaRPr lang="LID4096" dirty="0"/>
                    </a:p>
                  </a:txBody>
                  <a:tcPr/>
                </a:tc>
                <a:extLst>
                  <a:ext uri="{0D108BD9-81ED-4DB2-BD59-A6C34878D82A}">
                    <a16:rowId xmlns:a16="http://schemas.microsoft.com/office/drawing/2014/main" val="22588896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a:t>vas</a:t>
                      </a:r>
                      <a:endParaRPr lang="LID4096" dirty="0"/>
                    </a:p>
                  </a:txBody>
                  <a:tcPr/>
                </a:tc>
                <a:extLst>
                  <a:ext uri="{0D108BD9-81ED-4DB2-BD59-A6C34878D82A}">
                    <a16:rowId xmlns:a16="http://schemas.microsoft.com/office/drawing/2014/main" val="2216138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ast</a:t>
                      </a:r>
                      <a:endParaRPr lang="LID4096" dirty="0"/>
                    </a:p>
                  </a:txBody>
                  <a:tcPr/>
                </a:tc>
                <a:extLst>
                  <a:ext uri="{0D108BD9-81ED-4DB2-BD59-A6C34878D82A}">
                    <a16:rowId xmlns:a16="http://schemas.microsoft.com/office/drawing/2014/main" val="1604698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sta</a:t>
                      </a:r>
                      <a:endParaRPr lang="LID4096" dirty="0"/>
                    </a:p>
                  </a:txBody>
                  <a:tcPr/>
                </a:tc>
                <a:extLst>
                  <a:ext uri="{0D108BD9-81ED-4DB2-BD59-A6C34878D82A}">
                    <a16:rowId xmlns:a16="http://schemas.microsoft.com/office/drawing/2014/main" val="1050266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err="1"/>
                        <a:t>tav</a:t>
                      </a:r>
                      <a:endParaRPr lang="LID4096" dirty="0"/>
                    </a:p>
                  </a:txBody>
                  <a:tcPr/>
                </a:tc>
                <a:extLst>
                  <a:ext uri="{0D108BD9-81ED-4DB2-BD59-A6C34878D82A}">
                    <a16:rowId xmlns:a16="http://schemas.microsoft.com/office/drawing/2014/main" val="177116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a:t>av$</a:t>
                      </a:r>
                      <a:endParaRPr lang="LID4096" dirty="0"/>
                    </a:p>
                  </a:txBody>
                  <a:tcPr/>
                </a:tc>
                <a:extLst>
                  <a:ext uri="{0D108BD9-81ED-4DB2-BD59-A6C34878D82A}">
                    <a16:rowId xmlns:a16="http://schemas.microsoft.com/office/drawing/2014/main" val="2426341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a:t>
                      </a:r>
                      <a:endParaRPr lang="LID4096" dirty="0"/>
                    </a:p>
                  </a:txBody>
                  <a:tcPr/>
                </a:tc>
                <a:tc>
                  <a:txBody>
                    <a:bodyPr/>
                    <a:lstStyle/>
                    <a:p>
                      <a:r>
                        <a:rPr lang="en-US" dirty="0"/>
                        <a:t>v$$</a:t>
                      </a:r>
                      <a:endParaRPr lang="LID4096" dirty="0"/>
                    </a:p>
                  </a:txBody>
                  <a:tcPr/>
                </a:tc>
                <a:extLst>
                  <a:ext uri="{0D108BD9-81ED-4DB2-BD59-A6C34878D82A}">
                    <a16:rowId xmlns:a16="http://schemas.microsoft.com/office/drawing/2014/main" val="532050447"/>
                  </a:ext>
                </a:extLst>
              </a:tr>
            </a:tbl>
          </a:graphicData>
        </a:graphic>
      </p:graphicFrame>
      <p:cxnSp>
        <p:nvCxnSpPr>
          <p:cNvPr id="9" name="Straight Connector 8">
            <a:extLst>
              <a:ext uri="{FF2B5EF4-FFF2-40B4-BE49-F238E27FC236}">
                <a16:creationId xmlns:a16="http://schemas.microsoft.com/office/drawing/2014/main" id="{8DBFBD06-CAE6-4E50-8B7B-E907EA887239}"/>
              </a:ext>
            </a:extLst>
          </p:cNvPr>
          <p:cNvCxnSpPr/>
          <p:nvPr/>
        </p:nvCxnSpPr>
        <p:spPr>
          <a:xfrm>
            <a:off x="5292080" y="1700808"/>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2B2F43-3AD8-4B4D-8EFD-D9FD4F48CEEF}"/>
              </a:ext>
            </a:extLst>
          </p:cNvPr>
          <p:cNvCxnSpPr>
            <a:cxnSpLocks/>
          </p:cNvCxnSpPr>
          <p:nvPr/>
        </p:nvCxnSpPr>
        <p:spPr>
          <a:xfrm>
            <a:off x="5292080" y="2780928"/>
            <a:ext cx="864096"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AC1BE5D-2575-4F44-A6AF-A9EC1E630407}"/>
              </a:ext>
            </a:extLst>
          </p:cNvPr>
          <p:cNvCxnSpPr>
            <a:cxnSpLocks/>
          </p:cNvCxnSpPr>
          <p:nvPr/>
        </p:nvCxnSpPr>
        <p:spPr>
          <a:xfrm>
            <a:off x="5292080" y="3212976"/>
            <a:ext cx="864096"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555C11-FCB0-4421-BF90-1AD0B29515B9}"/>
              </a:ext>
            </a:extLst>
          </p:cNvPr>
          <p:cNvCxnSpPr>
            <a:cxnSpLocks/>
          </p:cNvCxnSpPr>
          <p:nvPr/>
        </p:nvCxnSpPr>
        <p:spPr>
          <a:xfrm>
            <a:off x="5292080" y="3501008"/>
            <a:ext cx="864096"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D8CEFF-E464-4553-B3BC-B3CEB2519ACF}"/>
              </a:ext>
            </a:extLst>
          </p:cNvPr>
          <p:cNvCxnSpPr>
            <a:cxnSpLocks/>
          </p:cNvCxnSpPr>
          <p:nvPr/>
        </p:nvCxnSpPr>
        <p:spPr>
          <a:xfrm>
            <a:off x="5292080" y="3933056"/>
            <a:ext cx="864096"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371131-5471-4DBA-8A40-89AD2C81BABA}"/>
              </a:ext>
            </a:extLst>
          </p:cNvPr>
          <p:cNvCxnSpPr>
            <a:cxnSpLocks/>
          </p:cNvCxnSpPr>
          <p:nvPr/>
        </p:nvCxnSpPr>
        <p:spPr>
          <a:xfrm>
            <a:off x="5292080" y="4293096"/>
            <a:ext cx="864096"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F85331-63CE-4DB7-8846-4CA5DFC01746}"/>
              </a:ext>
            </a:extLst>
          </p:cNvPr>
          <p:cNvCxnSpPr>
            <a:cxnSpLocks/>
          </p:cNvCxnSpPr>
          <p:nvPr/>
        </p:nvCxnSpPr>
        <p:spPr>
          <a:xfrm>
            <a:off x="5292080" y="4725144"/>
            <a:ext cx="864096"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35297DA-E4B1-4311-BA45-B4459B7681CB}"/>
              </a:ext>
            </a:extLst>
          </p:cNvPr>
          <p:cNvSpPr/>
          <p:nvPr/>
        </p:nvSpPr>
        <p:spPr>
          <a:xfrm>
            <a:off x="323528" y="3212976"/>
            <a:ext cx="3384376" cy="1938992"/>
          </a:xfrm>
          <a:prstGeom prst="rect">
            <a:avLst/>
          </a:prstGeom>
        </p:spPr>
        <p:txBody>
          <a:bodyPr wrap="square">
            <a:spAutoFit/>
          </a:bodyPr>
          <a:lstStyle/>
          <a:p>
            <a:r>
              <a:rPr lang="en-US" b="1" dirty="0"/>
              <a:t>SELECT</a:t>
            </a:r>
            <a:r>
              <a:rPr lang="en-US" dirty="0"/>
              <a:t> Q1.ID, Q2.ID</a:t>
            </a:r>
          </a:p>
          <a:p>
            <a:r>
              <a:rPr lang="en-US" b="1" dirty="0"/>
              <a:t>FROM</a:t>
            </a:r>
            <a:r>
              <a:rPr lang="en-US" dirty="0"/>
              <a:t> Q AS Q1, Q AS Q2</a:t>
            </a:r>
          </a:p>
          <a:p>
            <a:r>
              <a:rPr lang="en-US" b="1" dirty="0"/>
              <a:t>WHERE</a:t>
            </a:r>
            <a:r>
              <a:rPr lang="en-US" dirty="0"/>
              <a:t> Q1.Qg = Q2.Qg</a:t>
            </a:r>
          </a:p>
          <a:p>
            <a:r>
              <a:rPr lang="en-US" b="1" dirty="0"/>
              <a:t>GROUP BY</a:t>
            </a:r>
            <a:r>
              <a:rPr lang="en-US" dirty="0"/>
              <a:t> Q1.ID, Q2.ID</a:t>
            </a:r>
          </a:p>
          <a:p>
            <a:r>
              <a:rPr lang="en-US" b="1" dirty="0"/>
              <a:t>HAVING</a:t>
            </a:r>
            <a:r>
              <a:rPr lang="en-US" dirty="0"/>
              <a:t> COUNT(*) &gt; T</a:t>
            </a:r>
            <a:endParaRPr lang="LID4096" dirty="0"/>
          </a:p>
        </p:txBody>
      </p:sp>
      <p:sp>
        <p:nvSpPr>
          <p:cNvPr id="21" name="TextBox 20">
            <a:extLst>
              <a:ext uri="{FF2B5EF4-FFF2-40B4-BE49-F238E27FC236}">
                <a16:creationId xmlns:a16="http://schemas.microsoft.com/office/drawing/2014/main" id="{CDC9349E-1AD2-492E-964E-CF53C8BA65F0}"/>
              </a:ext>
            </a:extLst>
          </p:cNvPr>
          <p:cNvSpPr txBox="1"/>
          <p:nvPr/>
        </p:nvSpPr>
        <p:spPr>
          <a:xfrm>
            <a:off x="3635896" y="1124744"/>
            <a:ext cx="391454" cy="461665"/>
          </a:xfrm>
          <a:prstGeom prst="rect">
            <a:avLst/>
          </a:prstGeom>
          <a:noFill/>
        </p:spPr>
        <p:txBody>
          <a:bodyPr wrap="none" rtlCol="0">
            <a:spAutoFit/>
          </a:bodyPr>
          <a:lstStyle/>
          <a:p>
            <a:r>
              <a:rPr lang="en-US" dirty="0"/>
              <a:t>Q</a:t>
            </a:r>
            <a:endParaRPr lang="LID4096" dirty="0"/>
          </a:p>
        </p:txBody>
      </p:sp>
    </p:spTree>
    <p:extLst>
      <p:ext uri="{BB962C8B-B14F-4D97-AF65-F5344CB8AC3E}">
        <p14:creationId xmlns:p14="http://schemas.microsoft.com/office/powerpoint/2010/main" val="42841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B0B8-AB0E-488A-BDBF-40AFAC03F127}"/>
              </a:ext>
            </a:extLst>
          </p:cNvPr>
          <p:cNvSpPr>
            <a:spLocks noGrp="1"/>
          </p:cNvSpPr>
          <p:nvPr>
            <p:ph type="title"/>
          </p:nvPr>
        </p:nvSpPr>
        <p:spPr/>
        <p:txBody>
          <a:bodyPr/>
          <a:lstStyle/>
          <a:p>
            <a:r>
              <a:rPr lang="en-US" dirty="0"/>
              <a:t>Scaling out similarity joins</a:t>
            </a:r>
            <a:endParaRPr lang="LID4096" dirty="0"/>
          </a:p>
        </p:txBody>
      </p:sp>
      <p:sp>
        <p:nvSpPr>
          <p:cNvPr id="3" name="Content Placeholder 2">
            <a:extLst>
              <a:ext uri="{FF2B5EF4-FFF2-40B4-BE49-F238E27FC236}">
                <a16:creationId xmlns:a16="http://schemas.microsoft.com/office/drawing/2014/main" id="{0602A002-F3E6-4B11-84BF-ED2A05F5982E}"/>
              </a:ext>
            </a:extLst>
          </p:cNvPr>
          <p:cNvSpPr>
            <a:spLocks noGrp="1"/>
          </p:cNvSpPr>
          <p:nvPr>
            <p:ph idx="1"/>
          </p:nvPr>
        </p:nvSpPr>
        <p:spPr/>
        <p:txBody>
          <a:bodyPr/>
          <a:lstStyle/>
          <a:p>
            <a:pPr marL="0" indent="0">
              <a:buNone/>
            </a:pPr>
            <a:r>
              <a:rPr lang="en-US" dirty="0"/>
              <a:t>Sample anchor points</a:t>
            </a:r>
          </a:p>
          <a:p>
            <a:endParaRPr lang="en-US" dirty="0"/>
          </a:p>
          <a:p>
            <a:endParaRPr lang="en-US" dirty="0"/>
          </a:p>
          <a:p>
            <a:endParaRPr lang="en-US" dirty="0"/>
          </a:p>
          <a:p>
            <a:endParaRPr lang="en-US" dirty="0"/>
          </a:p>
          <a:p>
            <a:endParaRPr lang="en-US" dirty="0"/>
          </a:p>
          <a:p>
            <a:endParaRPr lang="en-US" dirty="0"/>
          </a:p>
          <a:p>
            <a:pPr marL="0" indent="0">
              <a:buNone/>
            </a:pPr>
            <a:r>
              <a:rPr lang="en-US" dirty="0"/>
              <a:t>Assign values to the closest anchors</a:t>
            </a:r>
          </a:p>
          <a:p>
            <a:pPr lvl="1"/>
            <a:r>
              <a:rPr lang="en-US" dirty="0"/>
              <a:t>Take into consideration neighboring partitions</a:t>
            </a:r>
            <a:endParaRPr lang="LID4096" dirty="0"/>
          </a:p>
        </p:txBody>
      </p:sp>
      <p:sp>
        <p:nvSpPr>
          <p:cNvPr id="4" name="Slide Number Placeholder 3">
            <a:extLst>
              <a:ext uri="{FF2B5EF4-FFF2-40B4-BE49-F238E27FC236}">
                <a16:creationId xmlns:a16="http://schemas.microsoft.com/office/drawing/2014/main" id="{64F302B5-5FD9-4C88-8FE1-4AF7DE0BEC9D}"/>
              </a:ext>
            </a:extLst>
          </p:cNvPr>
          <p:cNvSpPr>
            <a:spLocks noGrp="1"/>
          </p:cNvSpPr>
          <p:nvPr>
            <p:ph type="sldNum" sz="quarter" idx="12"/>
          </p:nvPr>
        </p:nvSpPr>
        <p:spPr/>
        <p:txBody>
          <a:bodyPr/>
          <a:lstStyle/>
          <a:p>
            <a:fld id="{35B54189-C436-47D0-AC37-8484B13A8E13}" type="slidenum">
              <a:rPr lang="en-US" smtClean="0"/>
              <a:pPr/>
              <a:t>38</a:t>
            </a:fld>
            <a:endParaRPr lang="en-US"/>
          </a:p>
        </p:txBody>
      </p:sp>
      <p:cxnSp>
        <p:nvCxnSpPr>
          <p:cNvPr id="6" name="Straight Connector 5">
            <a:extLst>
              <a:ext uri="{FF2B5EF4-FFF2-40B4-BE49-F238E27FC236}">
                <a16:creationId xmlns:a16="http://schemas.microsoft.com/office/drawing/2014/main" id="{F12FD126-DE44-4177-8F74-1751E46731B6}"/>
              </a:ext>
            </a:extLst>
          </p:cNvPr>
          <p:cNvCxnSpPr/>
          <p:nvPr/>
        </p:nvCxnSpPr>
        <p:spPr>
          <a:xfrm>
            <a:off x="3851920" y="3429000"/>
            <a:ext cx="0" cy="1440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6FD6B5-FFFF-4CA0-8E70-75E11FF7DBD8}"/>
              </a:ext>
            </a:extLst>
          </p:cNvPr>
          <p:cNvCxnSpPr>
            <a:cxnSpLocks/>
          </p:cNvCxnSpPr>
          <p:nvPr/>
        </p:nvCxnSpPr>
        <p:spPr>
          <a:xfrm flipV="1">
            <a:off x="3851920" y="2708920"/>
            <a:ext cx="1728192"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3B1DBC-26BB-46FD-85AE-039052CADB23}"/>
              </a:ext>
            </a:extLst>
          </p:cNvPr>
          <p:cNvCxnSpPr>
            <a:cxnSpLocks/>
          </p:cNvCxnSpPr>
          <p:nvPr/>
        </p:nvCxnSpPr>
        <p:spPr>
          <a:xfrm flipH="1" flipV="1">
            <a:off x="2699792" y="2348880"/>
            <a:ext cx="1152128"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lowchart: Process 11">
            <a:extLst>
              <a:ext uri="{FF2B5EF4-FFF2-40B4-BE49-F238E27FC236}">
                <a16:creationId xmlns:a16="http://schemas.microsoft.com/office/drawing/2014/main" id="{148747E6-3E95-4F3A-AA51-6365AD300597}"/>
              </a:ext>
            </a:extLst>
          </p:cNvPr>
          <p:cNvSpPr/>
          <p:nvPr/>
        </p:nvSpPr>
        <p:spPr>
          <a:xfrm>
            <a:off x="3923928" y="2348880"/>
            <a:ext cx="144016" cy="144016"/>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TextBox 12">
            <a:extLst>
              <a:ext uri="{FF2B5EF4-FFF2-40B4-BE49-F238E27FC236}">
                <a16:creationId xmlns:a16="http://schemas.microsoft.com/office/drawing/2014/main" id="{762377DE-D41B-460B-992A-7E84A67BBE72}"/>
              </a:ext>
            </a:extLst>
          </p:cNvPr>
          <p:cNvSpPr txBox="1"/>
          <p:nvPr/>
        </p:nvSpPr>
        <p:spPr>
          <a:xfrm>
            <a:off x="3419872" y="1844824"/>
            <a:ext cx="1662635" cy="461665"/>
          </a:xfrm>
          <a:prstGeom prst="rect">
            <a:avLst/>
          </a:prstGeom>
          <a:noFill/>
        </p:spPr>
        <p:txBody>
          <a:bodyPr wrap="none" rtlCol="0">
            <a:spAutoFit/>
          </a:bodyPr>
          <a:lstStyle/>
          <a:p>
            <a:r>
              <a:rPr lang="en-US" dirty="0"/>
              <a:t>R1 (Anchor)</a:t>
            </a:r>
            <a:endParaRPr lang="LID4096" dirty="0"/>
          </a:p>
        </p:txBody>
      </p:sp>
      <p:sp>
        <p:nvSpPr>
          <p:cNvPr id="14" name="Flowchart: Process 13">
            <a:extLst>
              <a:ext uri="{FF2B5EF4-FFF2-40B4-BE49-F238E27FC236}">
                <a16:creationId xmlns:a16="http://schemas.microsoft.com/office/drawing/2014/main" id="{10932435-A920-4A77-859D-4B15558AF24B}"/>
              </a:ext>
            </a:extLst>
          </p:cNvPr>
          <p:cNvSpPr/>
          <p:nvPr/>
        </p:nvSpPr>
        <p:spPr>
          <a:xfrm>
            <a:off x="5004048" y="3861048"/>
            <a:ext cx="144016" cy="144016"/>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TextBox 14">
            <a:extLst>
              <a:ext uri="{FF2B5EF4-FFF2-40B4-BE49-F238E27FC236}">
                <a16:creationId xmlns:a16="http://schemas.microsoft.com/office/drawing/2014/main" id="{2A669081-0221-4AE8-8135-B5918B0280E2}"/>
              </a:ext>
            </a:extLst>
          </p:cNvPr>
          <p:cNvSpPr txBox="1"/>
          <p:nvPr/>
        </p:nvSpPr>
        <p:spPr>
          <a:xfrm>
            <a:off x="4355976" y="3429000"/>
            <a:ext cx="1662635" cy="461665"/>
          </a:xfrm>
          <a:prstGeom prst="rect">
            <a:avLst/>
          </a:prstGeom>
          <a:noFill/>
        </p:spPr>
        <p:txBody>
          <a:bodyPr wrap="none" rtlCol="0">
            <a:spAutoFit/>
          </a:bodyPr>
          <a:lstStyle/>
          <a:p>
            <a:r>
              <a:rPr lang="en-US" dirty="0"/>
              <a:t>R2 (Anchor)</a:t>
            </a:r>
            <a:endParaRPr lang="LID4096" dirty="0"/>
          </a:p>
        </p:txBody>
      </p:sp>
      <p:sp>
        <p:nvSpPr>
          <p:cNvPr id="16" name="Flowchart: Process 15">
            <a:extLst>
              <a:ext uri="{FF2B5EF4-FFF2-40B4-BE49-F238E27FC236}">
                <a16:creationId xmlns:a16="http://schemas.microsoft.com/office/drawing/2014/main" id="{8686225F-82C8-497C-9084-A4C034B50ED1}"/>
              </a:ext>
            </a:extLst>
          </p:cNvPr>
          <p:cNvSpPr/>
          <p:nvPr/>
        </p:nvSpPr>
        <p:spPr>
          <a:xfrm>
            <a:off x="2555776" y="3861048"/>
            <a:ext cx="144016" cy="144016"/>
          </a:xfrm>
          <a:prstGeom prst="flowChartProcess">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48781BB9-8CF9-4E39-8714-FE8090727952}"/>
              </a:ext>
            </a:extLst>
          </p:cNvPr>
          <p:cNvSpPr txBox="1"/>
          <p:nvPr/>
        </p:nvSpPr>
        <p:spPr>
          <a:xfrm>
            <a:off x="1907704" y="3429000"/>
            <a:ext cx="1662635" cy="461665"/>
          </a:xfrm>
          <a:prstGeom prst="rect">
            <a:avLst/>
          </a:prstGeom>
          <a:noFill/>
        </p:spPr>
        <p:txBody>
          <a:bodyPr wrap="none" rtlCol="0">
            <a:spAutoFit/>
          </a:bodyPr>
          <a:lstStyle/>
          <a:p>
            <a:r>
              <a:rPr lang="en-US" dirty="0"/>
              <a:t>R3 (Anchor)</a:t>
            </a:r>
            <a:endParaRPr lang="LID4096" dirty="0"/>
          </a:p>
        </p:txBody>
      </p:sp>
      <p:cxnSp>
        <p:nvCxnSpPr>
          <p:cNvPr id="28" name="Straight Connector 27">
            <a:extLst>
              <a:ext uri="{FF2B5EF4-FFF2-40B4-BE49-F238E27FC236}">
                <a16:creationId xmlns:a16="http://schemas.microsoft.com/office/drawing/2014/main" id="{5CF8D255-F0CA-447B-AF8A-1E7ED5DA2724}"/>
              </a:ext>
            </a:extLst>
          </p:cNvPr>
          <p:cNvCxnSpPr>
            <a:cxnSpLocks/>
          </p:cNvCxnSpPr>
          <p:nvPr/>
        </p:nvCxnSpPr>
        <p:spPr>
          <a:xfrm flipV="1">
            <a:off x="3779912" y="2924944"/>
            <a:ext cx="1728192" cy="72008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8C45076-3DA9-4AFF-AF1F-71C35441D2B1}"/>
              </a:ext>
            </a:extLst>
          </p:cNvPr>
          <p:cNvCxnSpPr>
            <a:cxnSpLocks/>
          </p:cNvCxnSpPr>
          <p:nvPr/>
        </p:nvCxnSpPr>
        <p:spPr>
          <a:xfrm flipH="1" flipV="1">
            <a:off x="2627784" y="2564904"/>
            <a:ext cx="1152128" cy="108012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39C3C8-9F97-48AE-ABAC-13F185AEEE26}"/>
              </a:ext>
            </a:extLst>
          </p:cNvPr>
          <p:cNvCxnSpPr/>
          <p:nvPr/>
        </p:nvCxnSpPr>
        <p:spPr>
          <a:xfrm>
            <a:off x="3707904" y="3284984"/>
            <a:ext cx="0" cy="144016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6A7D71B-7F5D-4805-88F2-9E44E6052BF5}"/>
              </a:ext>
            </a:extLst>
          </p:cNvPr>
          <p:cNvCxnSpPr>
            <a:cxnSpLocks/>
          </p:cNvCxnSpPr>
          <p:nvPr/>
        </p:nvCxnSpPr>
        <p:spPr>
          <a:xfrm flipV="1">
            <a:off x="3707904" y="2564904"/>
            <a:ext cx="1728192" cy="72008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18814C-4D3D-4FA8-9AC0-96C259A05295}"/>
              </a:ext>
            </a:extLst>
          </p:cNvPr>
          <p:cNvCxnSpPr/>
          <p:nvPr/>
        </p:nvCxnSpPr>
        <p:spPr>
          <a:xfrm>
            <a:off x="4067944" y="3356992"/>
            <a:ext cx="0" cy="144016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5B3792-7F48-41B7-B312-816B51B4E401}"/>
              </a:ext>
            </a:extLst>
          </p:cNvPr>
          <p:cNvCxnSpPr>
            <a:cxnSpLocks/>
          </p:cNvCxnSpPr>
          <p:nvPr/>
        </p:nvCxnSpPr>
        <p:spPr>
          <a:xfrm flipH="1" flipV="1">
            <a:off x="2915816" y="2276872"/>
            <a:ext cx="1152128" cy="108012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FCBD67-22D0-48DD-BD87-1DCAD3194A5D}"/>
              </a:ext>
            </a:extLst>
          </p:cNvPr>
          <p:cNvSpPr txBox="1"/>
          <p:nvPr/>
        </p:nvSpPr>
        <p:spPr>
          <a:xfrm>
            <a:off x="5436096" y="2852936"/>
            <a:ext cx="1995483" cy="369332"/>
          </a:xfrm>
          <a:prstGeom prst="rect">
            <a:avLst/>
          </a:prstGeom>
          <a:noFill/>
        </p:spPr>
        <p:txBody>
          <a:bodyPr wrap="none" rtlCol="0">
            <a:spAutoFit/>
          </a:bodyPr>
          <a:lstStyle/>
          <a:p>
            <a:r>
              <a:rPr lang="en-US" sz="1800" dirty="0"/>
              <a:t>R1’s outer partition</a:t>
            </a:r>
            <a:endParaRPr lang="LID4096" sz="1800" dirty="0"/>
          </a:p>
        </p:txBody>
      </p:sp>
      <p:sp>
        <p:nvSpPr>
          <p:cNvPr id="35" name="TextBox 34">
            <a:extLst>
              <a:ext uri="{FF2B5EF4-FFF2-40B4-BE49-F238E27FC236}">
                <a16:creationId xmlns:a16="http://schemas.microsoft.com/office/drawing/2014/main" id="{8BD6254B-D723-40D7-89BB-845E8AF19C8E}"/>
              </a:ext>
            </a:extLst>
          </p:cNvPr>
          <p:cNvSpPr txBox="1"/>
          <p:nvPr/>
        </p:nvSpPr>
        <p:spPr>
          <a:xfrm>
            <a:off x="5148064" y="2204864"/>
            <a:ext cx="1995483" cy="369332"/>
          </a:xfrm>
          <a:prstGeom prst="rect">
            <a:avLst/>
          </a:prstGeom>
          <a:noFill/>
        </p:spPr>
        <p:txBody>
          <a:bodyPr wrap="none" rtlCol="0">
            <a:spAutoFit/>
          </a:bodyPr>
          <a:lstStyle/>
          <a:p>
            <a:r>
              <a:rPr lang="en-US" sz="1800" dirty="0"/>
              <a:t>R2’s outer partition</a:t>
            </a:r>
            <a:endParaRPr lang="LID4096" sz="1800" dirty="0"/>
          </a:p>
        </p:txBody>
      </p:sp>
      <p:sp>
        <p:nvSpPr>
          <p:cNvPr id="36" name="TextBox 35">
            <a:extLst>
              <a:ext uri="{FF2B5EF4-FFF2-40B4-BE49-F238E27FC236}">
                <a16:creationId xmlns:a16="http://schemas.microsoft.com/office/drawing/2014/main" id="{DC08EAEA-3DE7-402A-B0C9-EE1EAEBCF669}"/>
              </a:ext>
            </a:extLst>
          </p:cNvPr>
          <p:cNvSpPr txBox="1"/>
          <p:nvPr/>
        </p:nvSpPr>
        <p:spPr>
          <a:xfrm>
            <a:off x="1403648" y="1988840"/>
            <a:ext cx="1995483" cy="369332"/>
          </a:xfrm>
          <a:prstGeom prst="rect">
            <a:avLst/>
          </a:prstGeom>
          <a:noFill/>
        </p:spPr>
        <p:txBody>
          <a:bodyPr wrap="none" rtlCol="0">
            <a:spAutoFit/>
          </a:bodyPr>
          <a:lstStyle/>
          <a:p>
            <a:r>
              <a:rPr lang="en-US" sz="1800" dirty="0"/>
              <a:t>R3’s outer partition</a:t>
            </a:r>
            <a:endParaRPr lang="LID4096" sz="1800" dirty="0"/>
          </a:p>
        </p:txBody>
      </p:sp>
      <p:sp>
        <p:nvSpPr>
          <p:cNvPr id="5" name="TextBox 4">
            <a:extLst>
              <a:ext uri="{FF2B5EF4-FFF2-40B4-BE49-F238E27FC236}">
                <a16:creationId xmlns:a16="http://schemas.microsoft.com/office/drawing/2014/main" id="{16E047A3-6D0B-4031-B5E2-31A43BCA4C6B}"/>
              </a:ext>
            </a:extLst>
          </p:cNvPr>
          <p:cNvSpPr txBox="1"/>
          <p:nvPr/>
        </p:nvSpPr>
        <p:spPr>
          <a:xfrm>
            <a:off x="5833288" y="868883"/>
            <a:ext cx="1966372" cy="400110"/>
          </a:xfrm>
          <a:prstGeom prst="rect">
            <a:avLst/>
          </a:prstGeom>
          <a:noFill/>
        </p:spPr>
        <p:txBody>
          <a:bodyPr wrap="none" rtlCol="0">
            <a:spAutoFit/>
          </a:bodyPr>
          <a:lstStyle/>
          <a:p>
            <a:r>
              <a:rPr lang="en-US" sz="2000" i="1" dirty="0" err="1"/>
              <a:t>ClusterJoin</a:t>
            </a:r>
            <a:r>
              <a:rPr lang="en-US" sz="2000" i="1" dirty="0"/>
              <a:t>, 2014</a:t>
            </a:r>
          </a:p>
        </p:txBody>
      </p:sp>
    </p:spTree>
    <p:extLst>
      <p:ext uri="{BB962C8B-B14F-4D97-AF65-F5344CB8AC3E}">
        <p14:creationId xmlns:p14="http://schemas.microsoft.com/office/powerpoint/2010/main" val="2739573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F4C8-5DA7-42AB-ABB2-C910850DD2C9}"/>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20B2491C-6E3A-466C-9C03-6507FBD62F36}"/>
              </a:ext>
            </a:extLst>
          </p:cNvPr>
          <p:cNvSpPr>
            <a:spLocks noGrp="1"/>
          </p:cNvSpPr>
          <p:nvPr>
            <p:ph idx="1"/>
          </p:nvPr>
        </p:nvSpPr>
        <p:spPr/>
        <p:txBody>
          <a:bodyPr/>
          <a:lstStyle/>
          <a:p>
            <a:r>
              <a:rPr lang="en-US" dirty="0"/>
              <a:t>Data transformations</a:t>
            </a:r>
          </a:p>
          <a:p>
            <a:pPr lvl="1"/>
            <a:r>
              <a:rPr lang="en-US" dirty="0"/>
              <a:t>Update structure and granularity</a:t>
            </a:r>
          </a:p>
          <a:p>
            <a:r>
              <a:rPr lang="en-US" dirty="0"/>
              <a:t>Data accuracy</a:t>
            </a:r>
          </a:p>
          <a:p>
            <a:pPr lvl="1"/>
            <a:r>
              <a:rPr lang="en-US" dirty="0"/>
              <a:t>Error detection using rules or similarity comparisons</a:t>
            </a:r>
          </a:p>
          <a:p>
            <a:pPr lvl="1"/>
            <a:r>
              <a:rPr lang="en-US" dirty="0"/>
              <a:t>Data repairing is expensive and requires human guidance</a:t>
            </a:r>
            <a:endParaRPr lang="LID4096" dirty="0"/>
          </a:p>
        </p:txBody>
      </p:sp>
      <p:sp>
        <p:nvSpPr>
          <p:cNvPr id="4" name="Slide Number Placeholder 3">
            <a:extLst>
              <a:ext uri="{FF2B5EF4-FFF2-40B4-BE49-F238E27FC236}">
                <a16:creationId xmlns:a16="http://schemas.microsoft.com/office/drawing/2014/main" id="{A364556B-A46A-4DAC-888F-1404C3F0F24D}"/>
              </a:ext>
            </a:extLst>
          </p:cNvPr>
          <p:cNvSpPr>
            <a:spLocks noGrp="1"/>
          </p:cNvSpPr>
          <p:nvPr>
            <p:ph type="sldNum" sz="quarter" idx="12"/>
          </p:nvPr>
        </p:nvSpPr>
        <p:spPr/>
        <p:txBody>
          <a:bodyPr/>
          <a:lstStyle/>
          <a:p>
            <a:fld id="{35B54189-C436-47D0-AC37-8484B13A8E13}" type="slidenum">
              <a:rPr lang="en-US" smtClean="0"/>
              <a:pPr/>
              <a:t>39</a:t>
            </a:fld>
            <a:endParaRPr lang="en-US"/>
          </a:p>
        </p:txBody>
      </p:sp>
    </p:spTree>
    <p:extLst>
      <p:ext uri="{BB962C8B-B14F-4D97-AF65-F5344CB8AC3E}">
        <p14:creationId xmlns:p14="http://schemas.microsoft.com/office/powerpoint/2010/main" val="45749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3FB6-6F25-4D98-AC36-9643A2009CAB}"/>
              </a:ext>
            </a:extLst>
          </p:cNvPr>
          <p:cNvSpPr>
            <a:spLocks noGrp="1"/>
          </p:cNvSpPr>
          <p:nvPr>
            <p:ph type="title"/>
          </p:nvPr>
        </p:nvSpPr>
        <p:spPr/>
        <p:txBody>
          <a:bodyPr/>
          <a:lstStyle/>
          <a:p>
            <a:r>
              <a:rPr lang="en-US" dirty="0"/>
              <a:t>ETL vs Data wrangling</a:t>
            </a:r>
            <a:endParaRPr lang="LID4096" dirty="0"/>
          </a:p>
        </p:txBody>
      </p:sp>
      <p:sp>
        <p:nvSpPr>
          <p:cNvPr id="5" name="Text Placeholder 4">
            <a:extLst>
              <a:ext uri="{FF2B5EF4-FFF2-40B4-BE49-F238E27FC236}">
                <a16:creationId xmlns:a16="http://schemas.microsoft.com/office/drawing/2014/main" id="{98A5AECE-A9AF-4C1C-B361-B263DA88610F}"/>
              </a:ext>
            </a:extLst>
          </p:cNvPr>
          <p:cNvSpPr>
            <a:spLocks noGrp="1"/>
          </p:cNvSpPr>
          <p:nvPr>
            <p:ph type="body" idx="1"/>
          </p:nvPr>
        </p:nvSpPr>
        <p:spPr/>
        <p:txBody>
          <a:bodyPr/>
          <a:lstStyle/>
          <a:p>
            <a:r>
              <a:rPr lang="en-US" dirty="0"/>
              <a:t>ETL</a:t>
            </a:r>
            <a:endParaRPr lang="LID4096" dirty="0"/>
          </a:p>
        </p:txBody>
      </p:sp>
      <p:sp>
        <p:nvSpPr>
          <p:cNvPr id="3" name="Content Placeholder 2">
            <a:extLst>
              <a:ext uri="{FF2B5EF4-FFF2-40B4-BE49-F238E27FC236}">
                <a16:creationId xmlns:a16="http://schemas.microsoft.com/office/drawing/2014/main" id="{D3476D6F-502F-472F-8049-BF51CEC5C7CD}"/>
              </a:ext>
            </a:extLst>
          </p:cNvPr>
          <p:cNvSpPr>
            <a:spLocks noGrp="1"/>
          </p:cNvSpPr>
          <p:nvPr>
            <p:ph sz="half" idx="2"/>
          </p:nvPr>
        </p:nvSpPr>
        <p:spPr>
          <a:xfrm>
            <a:off x="323528" y="2174875"/>
            <a:ext cx="4464496" cy="3951288"/>
          </a:xfrm>
        </p:spPr>
        <p:txBody>
          <a:bodyPr/>
          <a:lstStyle/>
          <a:p>
            <a:r>
              <a:rPr lang="en-US" dirty="0"/>
              <a:t>IT employees build pipelines for their business counterparts</a:t>
            </a:r>
          </a:p>
          <a:p>
            <a:r>
              <a:rPr lang="en-US" dirty="0"/>
              <a:t>Well-structured data</a:t>
            </a:r>
          </a:p>
          <a:p>
            <a:r>
              <a:rPr lang="en-US" dirty="0"/>
              <a:t>Data-warehousing applications</a:t>
            </a:r>
          </a:p>
          <a:p>
            <a:endParaRPr lang="en-US" dirty="0"/>
          </a:p>
          <a:p>
            <a:endParaRPr lang="en-US" dirty="0"/>
          </a:p>
        </p:txBody>
      </p:sp>
      <p:sp>
        <p:nvSpPr>
          <p:cNvPr id="6" name="Text Placeholder 5">
            <a:extLst>
              <a:ext uri="{FF2B5EF4-FFF2-40B4-BE49-F238E27FC236}">
                <a16:creationId xmlns:a16="http://schemas.microsoft.com/office/drawing/2014/main" id="{CC223652-25F4-49ED-9D1E-FC1D5D6AF4B9}"/>
              </a:ext>
            </a:extLst>
          </p:cNvPr>
          <p:cNvSpPr>
            <a:spLocks noGrp="1"/>
          </p:cNvSpPr>
          <p:nvPr>
            <p:ph type="body" sz="quarter" idx="3"/>
          </p:nvPr>
        </p:nvSpPr>
        <p:spPr/>
        <p:txBody>
          <a:bodyPr/>
          <a:lstStyle/>
          <a:p>
            <a:r>
              <a:rPr lang="en-US" dirty="0"/>
              <a:t>Data wrangling</a:t>
            </a:r>
            <a:endParaRPr lang="LID4096" dirty="0"/>
          </a:p>
        </p:txBody>
      </p:sp>
      <p:sp>
        <p:nvSpPr>
          <p:cNvPr id="7" name="Content Placeholder 6">
            <a:extLst>
              <a:ext uri="{FF2B5EF4-FFF2-40B4-BE49-F238E27FC236}">
                <a16:creationId xmlns:a16="http://schemas.microsoft.com/office/drawing/2014/main" id="{EB2156D9-D505-4E67-831F-CFCDF39BDCE7}"/>
              </a:ext>
            </a:extLst>
          </p:cNvPr>
          <p:cNvSpPr>
            <a:spLocks noGrp="1"/>
          </p:cNvSpPr>
          <p:nvPr>
            <p:ph sz="quarter" idx="4"/>
          </p:nvPr>
        </p:nvSpPr>
        <p:spPr>
          <a:xfrm>
            <a:off x="4645025" y="2174875"/>
            <a:ext cx="4175447" cy="3951288"/>
          </a:xfrm>
        </p:spPr>
        <p:txBody>
          <a:bodyPr/>
          <a:lstStyle/>
          <a:p>
            <a:r>
              <a:rPr lang="en-US" dirty="0"/>
              <a:t>Business analysts who know the data</a:t>
            </a:r>
          </a:p>
          <a:p>
            <a:r>
              <a:rPr lang="en-US" dirty="0"/>
              <a:t>Diverse, complex data</a:t>
            </a:r>
          </a:p>
          <a:p>
            <a:r>
              <a:rPr lang="en-US" dirty="0"/>
              <a:t>Exploratory analysis use-cases</a:t>
            </a:r>
            <a:endParaRPr lang="LID4096" dirty="0"/>
          </a:p>
        </p:txBody>
      </p:sp>
      <p:sp>
        <p:nvSpPr>
          <p:cNvPr id="4" name="Slide Number Placeholder 3">
            <a:extLst>
              <a:ext uri="{FF2B5EF4-FFF2-40B4-BE49-F238E27FC236}">
                <a16:creationId xmlns:a16="http://schemas.microsoft.com/office/drawing/2014/main" id="{667C032B-1BB3-4B2D-8EDA-FAD32C566988}"/>
              </a:ext>
            </a:extLst>
          </p:cNvPr>
          <p:cNvSpPr>
            <a:spLocks noGrp="1"/>
          </p:cNvSpPr>
          <p:nvPr>
            <p:ph type="sldNum" sz="quarter" idx="12"/>
          </p:nvPr>
        </p:nvSpPr>
        <p:spPr/>
        <p:txBody>
          <a:bodyPr/>
          <a:lstStyle/>
          <a:p>
            <a:fld id="{35B54189-C436-47D0-AC37-8484B13A8E13}" type="slidenum">
              <a:rPr lang="en-US" smtClean="0"/>
              <a:pPr/>
              <a:t>4</a:t>
            </a:fld>
            <a:endParaRPr lang="en-US"/>
          </a:p>
        </p:txBody>
      </p:sp>
      <p:sp>
        <p:nvSpPr>
          <p:cNvPr id="8" name="TextBox 7">
            <a:extLst>
              <a:ext uri="{FF2B5EF4-FFF2-40B4-BE49-F238E27FC236}">
                <a16:creationId xmlns:a16="http://schemas.microsoft.com/office/drawing/2014/main" id="{1156B948-1D7C-46FE-BE4E-67D97C21C6BF}"/>
              </a:ext>
            </a:extLst>
          </p:cNvPr>
          <p:cNvSpPr txBox="1"/>
          <p:nvPr/>
        </p:nvSpPr>
        <p:spPr>
          <a:xfrm>
            <a:off x="0" y="6093296"/>
            <a:ext cx="9144000" cy="523220"/>
          </a:xfrm>
          <a:prstGeom prst="rect">
            <a:avLst/>
          </a:prstGeom>
          <a:noFill/>
        </p:spPr>
        <p:txBody>
          <a:bodyPr wrap="square" rtlCol="0">
            <a:spAutoFit/>
          </a:bodyPr>
          <a:lstStyle/>
          <a:p>
            <a:pPr algn="ctr"/>
            <a:r>
              <a:rPr lang="en-US" sz="2800" b="1" dirty="0"/>
              <a:t>Different users, different data, different use-cases</a:t>
            </a:r>
            <a:endParaRPr lang="LID4096" sz="2800" b="1" dirty="0"/>
          </a:p>
        </p:txBody>
      </p:sp>
    </p:spTree>
    <p:extLst>
      <p:ext uri="{BB962C8B-B14F-4D97-AF65-F5344CB8AC3E}">
        <p14:creationId xmlns:p14="http://schemas.microsoft.com/office/powerpoint/2010/main" val="1360545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58"/>
            <a:ext cx="8229600" cy="792162"/>
          </a:xfrm>
        </p:spPr>
        <p:txBody>
          <a:bodyPr/>
          <a:lstStyle/>
          <a:p>
            <a:r>
              <a:rPr lang="en-US" dirty="0"/>
              <a:t>Reading material</a:t>
            </a:r>
          </a:p>
        </p:txBody>
      </p:sp>
      <p:sp>
        <p:nvSpPr>
          <p:cNvPr id="3" name="Content Placeholder 2"/>
          <p:cNvSpPr>
            <a:spLocks noGrp="1"/>
          </p:cNvSpPr>
          <p:nvPr>
            <p:ph idx="1"/>
          </p:nvPr>
        </p:nvSpPr>
        <p:spPr>
          <a:xfrm>
            <a:off x="251520" y="836712"/>
            <a:ext cx="8686800" cy="4906963"/>
          </a:xfrm>
        </p:spPr>
        <p:txBody>
          <a:bodyPr/>
          <a:lstStyle/>
          <a:p>
            <a:r>
              <a:rPr lang="en-US" sz="2000" dirty="0"/>
              <a:t>I. F. Ilyas and X. Chu. Trends in cleaning relational data: Consistency and deduplication. Foundations and Trends in Databases, 5(4):281–393, 2015</a:t>
            </a:r>
          </a:p>
          <a:p>
            <a:r>
              <a:rPr lang="en-US" sz="2000" dirty="0"/>
              <a:t>A. D. </a:t>
            </a:r>
            <a:r>
              <a:rPr lang="en-US" sz="2000" dirty="0" err="1"/>
              <a:t>Sarma</a:t>
            </a:r>
            <a:r>
              <a:rPr lang="en-US" sz="2000" dirty="0"/>
              <a:t>, Y. He, and S. Chaudhuri. </a:t>
            </a:r>
            <a:r>
              <a:rPr lang="en-US" sz="2000" dirty="0" err="1"/>
              <a:t>ClusterJoin</a:t>
            </a:r>
            <a:r>
              <a:rPr lang="en-US" sz="2000" dirty="0"/>
              <a:t>: A Similarity Joins Framework using Map-Reduce. PVLDB, 7(12):1059–1070, 2014</a:t>
            </a:r>
          </a:p>
          <a:p>
            <a:r>
              <a:rPr lang="en-US" sz="2000" dirty="0"/>
              <a:t>T. </a:t>
            </a:r>
            <a:r>
              <a:rPr lang="en-US" sz="2000" dirty="0" err="1"/>
              <a:t>Rattenbury</a:t>
            </a:r>
            <a:r>
              <a:rPr lang="en-US" sz="2000" dirty="0"/>
              <a:t>, J.M. Hellerstein, J. </a:t>
            </a:r>
            <a:r>
              <a:rPr lang="en-US" sz="2000" dirty="0" err="1"/>
              <a:t>Heer</a:t>
            </a:r>
            <a:r>
              <a:rPr lang="en-US" sz="2000" dirty="0"/>
              <a:t>, S. Kandel, and C. Carreras, Principles of Data Wrangling: Practical Techniques for Data Preparation. O'Reilly Media, 2017</a:t>
            </a:r>
          </a:p>
        </p:txBody>
      </p:sp>
      <p:sp>
        <p:nvSpPr>
          <p:cNvPr id="4" name="Slide Number Placeholder 3"/>
          <p:cNvSpPr>
            <a:spLocks noGrp="1"/>
          </p:cNvSpPr>
          <p:nvPr>
            <p:ph type="sldNum" sz="quarter" idx="12"/>
          </p:nvPr>
        </p:nvSpPr>
        <p:spPr/>
        <p:txBody>
          <a:bodyPr/>
          <a:lstStyle/>
          <a:p>
            <a:fld id="{35B54189-C436-47D0-AC37-8484B13A8E13}" type="slidenum">
              <a:rPr lang="en-US" smtClean="0"/>
              <a:pPr/>
              <a:t>40</a:t>
            </a:fld>
            <a:endParaRPr lang="en-US" dirty="0"/>
          </a:p>
        </p:txBody>
      </p:sp>
    </p:spTree>
    <p:extLst>
      <p:ext uri="{BB962C8B-B14F-4D97-AF65-F5344CB8AC3E}">
        <p14:creationId xmlns:p14="http://schemas.microsoft.com/office/powerpoint/2010/main" val="144401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724E9B-96DC-41B0-B48E-30B7CD9909E9}"/>
              </a:ext>
            </a:extLst>
          </p:cNvPr>
          <p:cNvSpPr/>
          <p:nvPr/>
        </p:nvSpPr>
        <p:spPr>
          <a:xfrm>
            <a:off x="5868144" y="1052736"/>
            <a:ext cx="2520280"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LID4096" sz="1600" dirty="0">
              <a:solidFill>
                <a:schemeClr val="tx1"/>
              </a:solidFill>
            </a:endParaRPr>
          </a:p>
        </p:txBody>
      </p:sp>
      <p:sp>
        <p:nvSpPr>
          <p:cNvPr id="23" name="Rectangle 22">
            <a:extLst>
              <a:ext uri="{FF2B5EF4-FFF2-40B4-BE49-F238E27FC236}">
                <a16:creationId xmlns:a16="http://schemas.microsoft.com/office/drawing/2014/main" id="{1193E18D-ECB1-4347-BC85-BDC3525CA139}"/>
              </a:ext>
            </a:extLst>
          </p:cNvPr>
          <p:cNvSpPr/>
          <p:nvPr/>
        </p:nvSpPr>
        <p:spPr>
          <a:xfrm>
            <a:off x="3275856" y="1052736"/>
            <a:ext cx="2520280"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LID4096" sz="1600" dirty="0">
              <a:solidFill>
                <a:schemeClr val="tx1"/>
              </a:solidFill>
            </a:endParaRPr>
          </a:p>
        </p:txBody>
      </p:sp>
      <p:sp>
        <p:nvSpPr>
          <p:cNvPr id="2" name="Title 1">
            <a:extLst>
              <a:ext uri="{FF2B5EF4-FFF2-40B4-BE49-F238E27FC236}">
                <a16:creationId xmlns:a16="http://schemas.microsoft.com/office/drawing/2014/main" id="{2C8F85B6-9FB8-462F-97AA-EA9E5E4BF185}"/>
              </a:ext>
            </a:extLst>
          </p:cNvPr>
          <p:cNvSpPr>
            <a:spLocks noGrp="1"/>
          </p:cNvSpPr>
          <p:nvPr>
            <p:ph type="title"/>
          </p:nvPr>
        </p:nvSpPr>
        <p:spPr/>
        <p:txBody>
          <a:bodyPr/>
          <a:lstStyle/>
          <a:p>
            <a:r>
              <a:rPr lang="en-US" dirty="0"/>
              <a:t>Stages of Wrangling</a:t>
            </a:r>
            <a:endParaRPr lang="LID4096" dirty="0"/>
          </a:p>
        </p:txBody>
      </p:sp>
      <p:sp>
        <p:nvSpPr>
          <p:cNvPr id="3" name="Content Placeholder 2">
            <a:extLst>
              <a:ext uri="{FF2B5EF4-FFF2-40B4-BE49-F238E27FC236}">
                <a16:creationId xmlns:a16="http://schemas.microsoft.com/office/drawing/2014/main" id="{8343E385-9B64-457E-934B-4DA0C3D68DE9}"/>
              </a:ext>
            </a:extLst>
          </p:cNvPr>
          <p:cNvSpPr>
            <a:spLocks noGrp="1"/>
          </p:cNvSpPr>
          <p:nvPr>
            <p:ph idx="1"/>
          </p:nvPr>
        </p:nvSpPr>
        <p:spPr/>
        <p:txBody>
          <a:bodyPr/>
          <a:lstStyle/>
          <a:p>
            <a:endParaRPr lang="en-US" sz="2800" dirty="0"/>
          </a:p>
          <a:p>
            <a:endParaRPr lang="en-US" sz="2800" dirty="0"/>
          </a:p>
          <a:p>
            <a:endParaRPr lang="en-US" sz="2800" dirty="0"/>
          </a:p>
          <a:p>
            <a:r>
              <a:rPr lang="en-US" sz="2800" dirty="0"/>
              <a:t>Raw: Data ingestion &amp; discovery (“unboxing”)</a:t>
            </a:r>
          </a:p>
          <a:p>
            <a:pPr lvl="1"/>
            <a:r>
              <a:rPr lang="en-US" sz="2000" dirty="0"/>
              <a:t>What: Exploratory ad hoc analysis</a:t>
            </a:r>
          </a:p>
          <a:p>
            <a:pPr lvl="1"/>
            <a:r>
              <a:rPr lang="en-US" sz="2000" dirty="0"/>
              <a:t>Who: The individual wrangler </a:t>
            </a:r>
          </a:p>
          <a:p>
            <a:r>
              <a:rPr lang="en-US" sz="2800" dirty="0"/>
              <a:t>Refined: Curating data for reuse</a:t>
            </a:r>
          </a:p>
          <a:p>
            <a:pPr lvl="1"/>
            <a:r>
              <a:rPr lang="en-US" sz="2000" dirty="0"/>
              <a:t>What: Data warehousing, canonical models</a:t>
            </a:r>
          </a:p>
          <a:p>
            <a:pPr lvl="1"/>
            <a:r>
              <a:rPr lang="en-US" sz="2000" dirty="0"/>
              <a:t>Who: Data curators, IT engineers</a:t>
            </a:r>
          </a:p>
          <a:p>
            <a:r>
              <a:rPr lang="en-US" sz="2800" dirty="0"/>
              <a:t>Production: Ensuring feeds and workflows</a:t>
            </a:r>
          </a:p>
          <a:p>
            <a:pPr lvl="1"/>
            <a:r>
              <a:rPr lang="en-US" sz="2000" dirty="0"/>
              <a:t>What: Recurrent, automated use cases</a:t>
            </a:r>
          </a:p>
          <a:p>
            <a:pPr lvl="1"/>
            <a:r>
              <a:rPr lang="en-US" sz="2000" dirty="0"/>
              <a:t>Who: SW engineers and IT/ops folks</a:t>
            </a:r>
            <a:endParaRPr lang="LID4096" sz="2000" dirty="0"/>
          </a:p>
          <a:p>
            <a:endParaRPr lang="LID4096" dirty="0"/>
          </a:p>
        </p:txBody>
      </p:sp>
      <p:sp>
        <p:nvSpPr>
          <p:cNvPr id="4" name="Slide Number Placeholder 3">
            <a:extLst>
              <a:ext uri="{FF2B5EF4-FFF2-40B4-BE49-F238E27FC236}">
                <a16:creationId xmlns:a16="http://schemas.microsoft.com/office/drawing/2014/main" id="{94EC8949-3255-4096-899F-120086222720}"/>
              </a:ext>
            </a:extLst>
          </p:cNvPr>
          <p:cNvSpPr>
            <a:spLocks noGrp="1"/>
          </p:cNvSpPr>
          <p:nvPr>
            <p:ph type="sldNum" sz="quarter" idx="12"/>
          </p:nvPr>
        </p:nvSpPr>
        <p:spPr/>
        <p:txBody>
          <a:bodyPr/>
          <a:lstStyle/>
          <a:p>
            <a:fld id="{35B54189-C436-47D0-AC37-8484B13A8E13}" type="slidenum">
              <a:rPr lang="en-US" smtClean="0"/>
              <a:pPr/>
              <a:t>5</a:t>
            </a:fld>
            <a:endParaRPr lang="en-US"/>
          </a:p>
        </p:txBody>
      </p:sp>
      <p:sp>
        <p:nvSpPr>
          <p:cNvPr id="8" name="Rectangle: Rounded Corners 7">
            <a:extLst>
              <a:ext uri="{FF2B5EF4-FFF2-40B4-BE49-F238E27FC236}">
                <a16:creationId xmlns:a16="http://schemas.microsoft.com/office/drawing/2014/main" id="{34B7CDB8-EA90-4EC9-B2CA-506F8807BFD9}"/>
              </a:ext>
            </a:extLst>
          </p:cNvPr>
          <p:cNvSpPr/>
          <p:nvPr/>
        </p:nvSpPr>
        <p:spPr>
          <a:xfrm>
            <a:off x="1187624" y="1124744"/>
            <a:ext cx="1122478"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Ingest Data</a:t>
            </a:r>
            <a:endParaRPr lang="LID4096" sz="1400" dirty="0">
              <a:solidFill>
                <a:schemeClr val="tx1"/>
              </a:solidFill>
            </a:endParaRPr>
          </a:p>
        </p:txBody>
      </p:sp>
      <p:sp>
        <p:nvSpPr>
          <p:cNvPr id="9" name="Rectangle: Rounded Corners 8">
            <a:extLst>
              <a:ext uri="{FF2B5EF4-FFF2-40B4-BE49-F238E27FC236}">
                <a16:creationId xmlns:a16="http://schemas.microsoft.com/office/drawing/2014/main" id="{A1E382A6-B8BD-4839-85E0-7CFF740EC55B}"/>
              </a:ext>
            </a:extLst>
          </p:cNvPr>
          <p:cNvSpPr/>
          <p:nvPr/>
        </p:nvSpPr>
        <p:spPr>
          <a:xfrm>
            <a:off x="727926" y="1844151"/>
            <a:ext cx="1080120"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Generic Metadata</a:t>
            </a:r>
            <a:endParaRPr lang="LID4096" sz="1400" dirty="0">
              <a:solidFill>
                <a:schemeClr val="tx1"/>
              </a:solidFill>
            </a:endParaRPr>
          </a:p>
        </p:txBody>
      </p:sp>
      <p:sp>
        <p:nvSpPr>
          <p:cNvPr id="10" name="Rectangle: Rounded Corners 9">
            <a:extLst>
              <a:ext uri="{FF2B5EF4-FFF2-40B4-BE49-F238E27FC236}">
                <a16:creationId xmlns:a16="http://schemas.microsoft.com/office/drawing/2014/main" id="{37DC66EF-6872-4A88-B29A-05595AA7B475}"/>
              </a:ext>
            </a:extLst>
          </p:cNvPr>
          <p:cNvSpPr/>
          <p:nvPr/>
        </p:nvSpPr>
        <p:spPr>
          <a:xfrm>
            <a:off x="1916058" y="1835093"/>
            <a:ext cx="1224136"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Proprietary Metadata</a:t>
            </a:r>
            <a:endParaRPr lang="LID4096" sz="1400" dirty="0">
              <a:solidFill>
                <a:schemeClr val="tx1"/>
              </a:solidFill>
            </a:endParaRPr>
          </a:p>
        </p:txBody>
      </p:sp>
      <p:sp>
        <p:nvSpPr>
          <p:cNvPr id="11" name="Rectangle: Rounded Corners 10">
            <a:extLst>
              <a:ext uri="{FF2B5EF4-FFF2-40B4-BE49-F238E27FC236}">
                <a16:creationId xmlns:a16="http://schemas.microsoft.com/office/drawing/2014/main" id="{233D8E62-7ED8-4CBD-B3A2-29EE47A7297A}"/>
              </a:ext>
            </a:extLst>
          </p:cNvPr>
          <p:cNvSpPr/>
          <p:nvPr/>
        </p:nvSpPr>
        <p:spPr>
          <a:xfrm>
            <a:off x="3851920" y="1124744"/>
            <a:ext cx="1080120" cy="504056"/>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Design &amp; refine data</a:t>
            </a:r>
            <a:endParaRPr lang="LID4096" sz="1400" dirty="0">
              <a:solidFill>
                <a:schemeClr val="tx1"/>
              </a:solidFill>
            </a:endParaRPr>
          </a:p>
        </p:txBody>
      </p:sp>
      <p:sp>
        <p:nvSpPr>
          <p:cNvPr id="12" name="Rectangle: Rounded Corners 11">
            <a:extLst>
              <a:ext uri="{FF2B5EF4-FFF2-40B4-BE49-F238E27FC236}">
                <a16:creationId xmlns:a16="http://schemas.microsoft.com/office/drawing/2014/main" id="{EA3A47F8-A57A-4AC3-9964-0CE28FCC905A}"/>
              </a:ext>
            </a:extLst>
          </p:cNvPr>
          <p:cNvSpPr/>
          <p:nvPr/>
        </p:nvSpPr>
        <p:spPr>
          <a:xfrm>
            <a:off x="6453071" y="1124744"/>
            <a:ext cx="889511"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Optimize data</a:t>
            </a:r>
            <a:endParaRPr lang="LID4096" sz="1400" dirty="0">
              <a:solidFill>
                <a:schemeClr val="tx1"/>
              </a:solidFill>
            </a:endParaRPr>
          </a:p>
        </p:txBody>
      </p:sp>
      <p:sp>
        <p:nvSpPr>
          <p:cNvPr id="13" name="Rectangle: Rounded Corners 12">
            <a:extLst>
              <a:ext uri="{FF2B5EF4-FFF2-40B4-BE49-F238E27FC236}">
                <a16:creationId xmlns:a16="http://schemas.microsoft.com/office/drawing/2014/main" id="{2A7D2783-8D0B-4FAE-B8AF-996C225CF578}"/>
              </a:ext>
            </a:extLst>
          </p:cNvPr>
          <p:cNvSpPr/>
          <p:nvPr/>
        </p:nvSpPr>
        <p:spPr>
          <a:xfrm>
            <a:off x="6012160" y="1772816"/>
            <a:ext cx="889511"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Regular</a:t>
            </a:r>
          </a:p>
          <a:p>
            <a:pPr algn="ctr"/>
            <a:r>
              <a:rPr lang="en-US" sz="1400" dirty="0">
                <a:solidFill>
                  <a:schemeClr val="tx1"/>
                </a:solidFill>
              </a:rPr>
              <a:t>reports</a:t>
            </a:r>
            <a:endParaRPr lang="LID4096" sz="1400" dirty="0">
              <a:solidFill>
                <a:schemeClr val="tx1"/>
              </a:solidFill>
            </a:endParaRPr>
          </a:p>
        </p:txBody>
      </p:sp>
      <p:sp>
        <p:nvSpPr>
          <p:cNvPr id="14" name="Rectangle: Rounded Corners 13">
            <a:extLst>
              <a:ext uri="{FF2B5EF4-FFF2-40B4-BE49-F238E27FC236}">
                <a16:creationId xmlns:a16="http://schemas.microsoft.com/office/drawing/2014/main" id="{D48F35C1-0F92-472D-B177-4A8AFA4C9652}"/>
              </a:ext>
            </a:extLst>
          </p:cNvPr>
          <p:cNvSpPr/>
          <p:nvPr/>
        </p:nvSpPr>
        <p:spPr>
          <a:xfrm>
            <a:off x="7020272" y="1772816"/>
            <a:ext cx="1016584"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Products &amp; services</a:t>
            </a:r>
            <a:endParaRPr lang="LID4096" sz="1400" dirty="0">
              <a:solidFill>
                <a:schemeClr val="tx1"/>
              </a:solidFill>
            </a:endParaRPr>
          </a:p>
        </p:txBody>
      </p:sp>
      <p:sp>
        <p:nvSpPr>
          <p:cNvPr id="15" name="Rectangle: Rounded Corners 14">
            <a:extLst>
              <a:ext uri="{FF2B5EF4-FFF2-40B4-BE49-F238E27FC236}">
                <a16:creationId xmlns:a16="http://schemas.microsoft.com/office/drawing/2014/main" id="{71A4EF98-C549-4012-9AF2-45D6813EDA6A}"/>
              </a:ext>
            </a:extLst>
          </p:cNvPr>
          <p:cNvSpPr/>
          <p:nvPr/>
        </p:nvSpPr>
        <p:spPr>
          <a:xfrm>
            <a:off x="3419872" y="1844824"/>
            <a:ext cx="1016584"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Ad-hoc reports</a:t>
            </a:r>
            <a:endParaRPr lang="LID4096" sz="1400" dirty="0">
              <a:solidFill>
                <a:schemeClr val="tx1"/>
              </a:solidFill>
            </a:endParaRPr>
          </a:p>
        </p:txBody>
      </p:sp>
      <p:sp>
        <p:nvSpPr>
          <p:cNvPr id="16" name="Rectangle: Rounded Corners 15">
            <a:extLst>
              <a:ext uri="{FF2B5EF4-FFF2-40B4-BE49-F238E27FC236}">
                <a16:creationId xmlns:a16="http://schemas.microsoft.com/office/drawing/2014/main" id="{F730EF5F-E81D-4727-8B1A-17F6B29ED3E0}"/>
              </a:ext>
            </a:extLst>
          </p:cNvPr>
          <p:cNvSpPr/>
          <p:nvPr/>
        </p:nvSpPr>
        <p:spPr>
          <a:xfrm>
            <a:off x="4499992" y="1844824"/>
            <a:ext cx="1080120" cy="432048"/>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Models &amp; predictions</a:t>
            </a:r>
            <a:endParaRPr lang="LID4096" sz="1400" dirty="0">
              <a:solidFill>
                <a:schemeClr val="tx1"/>
              </a:solidFill>
            </a:endParaRPr>
          </a:p>
        </p:txBody>
      </p:sp>
      <p:cxnSp>
        <p:nvCxnSpPr>
          <p:cNvPr id="17" name="Straight Arrow Connector 16">
            <a:extLst>
              <a:ext uri="{FF2B5EF4-FFF2-40B4-BE49-F238E27FC236}">
                <a16:creationId xmlns:a16="http://schemas.microsoft.com/office/drawing/2014/main" id="{1031C5E9-9E07-4B46-B59A-700777AC4C42}"/>
              </a:ext>
            </a:extLst>
          </p:cNvPr>
          <p:cNvCxnSpPr>
            <a:cxnSpLocks/>
          </p:cNvCxnSpPr>
          <p:nvPr/>
        </p:nvCxnSpPr>
        <p:spPr>
          <a:xfrm flipH="1">
            <a:off x="1267986" y="1565177"/>
            <a:ext cx="504056"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42C9F3-9F7B-4BAF-8C9D-E18EABF286E3}"/>
              </a:ext>
            </a:extLst>
          </p:cNvPr>
          <p:cNvCxnSpPr>
            <a:cxnSpLocks/>
          </p:cNvCxnSpPr>
          <p:nvPr/>
        </p:nvCxnSpPr>
        <p:spPr>
          <a:xfrm>
            <a:off x="1772042" y="1565177"/>
            <a:ext cx="576064"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FBB26C-32F5-4DE4-929C-22ED528779E3}"/>
              </a:ext>
            </a:extLst>
          </p:cNvPr>
          <p:cNvCxnSpPr>
            <a:cxnSpLocks/>
            <a:stCxn id="11" idx="2"/>
          </p:cNvCxnSpPr>
          <p:nvPr/>
        </p:nvCxnSpPr>
        <p:spPr>
          <a:xfrm flipH="1">
            <a:off x="3995936" y="1628800"/>
            <a:ext cx="396044"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4904FC-E79E-4968-AB48-7AA0FBD709BE}"/>
              </a:ext>
            </a:extLst>
          </p:cNvPr>
          <p:cNvCxnSpPr>
            <a:stCxn id="11" idx="2"/>
          </p:cNvCxnSpPr>
          <p:nvPr/>
        </p:nvCxnSpPr>
        <p:spPr>
          <a:xfrm>
            <a:off x="4391980" y="1628800"/>
            <a:ext cx="684076"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6107F63-4B17-4401-ACFD-39C45E159865}"/>
              </a:ext>
            </a:extLst>
          </p:cNvPr>
          <p:cNvCxnSpPr>
            <a:stCxn id="12" idx="2"/>
            <a:endCxn id="13" idx="0"/>
          </p:cNvCxnSpPr>
          <p:nvPr/>
        </p:nvCxnSpPr>
        <p:spPr>
          <a:xfrm flipH="1">
            <a:off x="6456916" y="1556792"/>
            <a:ext cx="440911"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9AE125F-A061-40AB-9807-E525FC822FCA}"/>
              </a:ext>
            </a:extLst>
          </p:cNvPr>
          <p:cNvCxnSpPr>
            <a:cxnSpLocks/>
            <a:stCxn id="12" idx="2"/>
          </p:cNvCxnSpPr>
          <p:nvPr/>
        </p:nvCxnSpPr>
        <p:spPr>
          <a:xfrm>
            <a:off x="6897827" y="1556792"/>
            <a:ext cx="698509"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9C7109-BD30-4984-B81F-66D34ACEECD8}"/>
              </a:ext>
            </a:extLst>
          </p:cNvPr>
          <p:cNvCxnSpPr>
            <a:cxnSpLocks/>
          </p:cNvCxnSpPr>
          <p:nvPr/>
        </p:nvCxnSpPr>
        <p:spPr>
          <a:xfrm>
            <a:off x="2339752" y="1412776"/>
            <a:ext cx="15418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97CA03-8411-4AB2-A685-176C5E9716B5}"/>
              </a:ext>
            </a:extLst>
          </p:cNvPr>
          <p:cNvCxnSpPr>
            <a:cxnSpLocks/>
          </p:cNvCxnSpPr>
          <p:nvPr/>
        </p:nvCxnSpPr>
        <p:spPr>
          <a:xfrm>
            <a:off x="4932040" y="1412776"/>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5728823-3753-419E-BAA1-CA3BF4585667}"/>
              </a:ext>
            </a:extLst>
          </p:cNvPr>
          <p:cNvSpPr/>
          <p:nvPr/>
        </p:nvSpPr>
        <p:spPr>
          <a:xfrm>
            <a:off x="683568" y="1052736"/>
            <a:ext cx="2520280"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LID4096" sz="1600" dirty="0">
              <a:solidFill>
                <a:schemeClr val="tx1"/>
              </a:solidFill>
            </a:endParaRPr>
          </a:p>
        </p:txBody>
      </p:sp>
      <p:sp>
        <p:nvSpPr>
          <p:cNvPr id="5" name="TextBox 4">
            <a:extLst>
              <a:ext uri="{FF2B5EF4-FFF2-40B4-BE49-F238E27FC236}">
                <a16:creationId xmlns:a16="http://schemas.microsoft.com/office/drawing/2014/main" id="{1C602567-6F53-4DCA-8B79-53F9AC556C12}"/>
              </a:ext>
            </a:extLst>
          </p:cNvPr>
          <p:cNvSpPr txBox="1"/>
          <p:nvPr/>
        </p:nvSpPr>
        <p:spPr>
          <a:xfrm>
            <a:off x="1311539" y="2422049"/>
            <a:ext cx="1342355" cy="430887"/>
          </a:xfrm>
          <a:prstGeom prst="rect">
            <a:avLst/>
          </a:prstGeom>
          <a:noFill/>
        </p:spPr>
        <p:txBody>
          <a:bodyPr wrap="none" rtlCol="0">
            <a:spAutoFit/>
          </a:bodyPr>
          <a:lstStyle/>
          <a:p>
            <a:r>
              <a:rPr lang="en-US" sz="2200" dirty="0"/>
              <a:t>Raw stage</a:t>
            </a:r>
            <a:endParaRPr lang="LID4096" sz="2200" dirty="0"/>
          </a:p>
        </p:txBody>
      </p:sp>
      <p:sp>
        <p:nvSpPr>
          <p:cNvPr id="27" name="TextBox 26">
            <a:extLst>
              <a:ext uri="{FF2B5EF4-FFF2-40B4-BE49-F238E27FC236}">
                <a16:creationId xmlns:a16="http://schemas.microsoft.com/office/drawing/2014/main" id="{45E99DB0-3137-4211-865A-1E98A1060FBC}"/>
              </a:ext>
            </a:extLst>
          </p:cNvPr>
          <p:cNvSpPr txBox="1"/>
          <p:nvPr/>
        </p:nvSpPr>
        <p:spPr>
          <a:xfrm>
            <a:off x="3636005" y="2422049"/>
            <a:ext cx="1727974" cy="430887"/>
          </a:xfrm>
          <a:prstGeom prst="rect">
            <a:avLst/>
          </a:prstGeom>
          <a:noFill/>
        </p:spPr>
        <p:txBody>
          <a:bodyPr wrap="none" rtlCol="0">
            <a:spAutoFit/>
          </a:bodyPr>
          <a:lstStyle/>
          <a:p>
            <a:r>
              <a:rPr lang="en-US" sz="2200" dirty="0"/>
              <a:t>Refined stage</a:t>
            </a:r>
            <a:endParaRPr lang="LID4096" sz="2200" dirty="0"/>
          </a:p>
        </p:txBody>
      </p:sp>
      <p:sp>
        <p:nvSpPr>
          <p:cNvPr id="29" name="TextBox 28">
            <a:extLst>
              <a:ext uri="{FF2B5EF4-FFF2-40B4-BE49-F238E27FC236}">
                <a16:creationId xmlns:a16="http://schemas.microsoft.com/office/drawing/2014/main" id="{245E7451-ACFC-469A-ACB0-E4A814FD6BB3}"/>
              </a:ext>
            </a:extLst>
          </p:cNvPr>
          <p:cNvSpPr txBox="1"/>
          <p:nvPr/>
        </p:nvSpPr>
        <p:spPr>
          <a:xfrm>
            <a:off x="6072898" y="2422049"/>
            <a:ext cx="2110771" cy="430887"/>
          </a:xfrm>
          <a:prstGeom prst="rect">
            <a:avLst/>
          </a:prstGeom>
          <a:noFill/>
        </p:spPr>
        <p:txBody>
          <a:bodyPr wrap="none" rtlCol="0">
            <a:spAutoFit/>
          </a:bodyPr>
          <a:lstStyle/>
          <a:p>
            <a:r>
              <a:rPr lang="en-US" sz="2200" dirty="0"/>
              <a:t>Production stage</a:t>
            </a:r>
            <a:endParaRPr lang="LID4096" sz="2200" dirty="0"/>
          </a:p>
        </p:txBody>
      </p:sp>
    </p:spTree>
    <p:extLst>
      <p:ext uri="{BB962C8B-B14F-4D97-AF65-F5344CB8AC3E}">
        <p14:creationId xmlns:p14="http://schemas.microsoft.com/office/powerpoint/2010/main" val="35388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6850-1387-4B47-9E1E-7C9ECCE23F1A}"/>
              </a:ext>
            </a:extLst>
          </p:cNvPr>
          <p:cNvSpPr>
            <a:spLocks noGrp="1"/>
          </p:cNvSpPr>
          <p:nvPr>
            <p:ph type="title"/>
          </p:nvPr>
        </p:nvSpPr>
        <p:spPr/>
        <p:txBody>
          <a:bodyPr/>
          <a:lstStyle/>
          <a:p>
            <a:r>
              <a:rPr lang="en-US" dirty="0"/>
              <a:t>Rough Guide to Wrangling Issues</a:t>
            </a:r>
            <a:endParaRPr lang="LID4096" dirty="0"/>
          </a:p>
        </p:txBody>
      </p:sp>
      <p:sp>
        <p:nvSpPr>
          <p:cNvPr id="3" name="Content Placeholder 2">
            <a:extLst>
              <a:ext uri="{FF2B5EF4-FFF2-40B4-BE49-F238E27FC236}">
                <a16:creationId xmlns:a16="http://schemas.microsoft.com/office/drawing/2014/main" id="{493E1AA9-30D4-4B58-976E-739C210851F7}"/>
              </a:ext>
            </a:extLst>
          </p:cNvPr>
          <p:cNvSpPr>
            <a:spLocks noGrp="1"/>
          </p:cNvSpPr>
          <p:nvPr>
            <p:ph idx="1"/>
          </p:nvPr>
        </p:nvSpPr>
        <p:spPr/>
        <p:txBody>
          <a:bodyPr/>
          <a:lstStyle/>
          <a:p>
            <a:r>
              <a:rPr lang="en-US" sz="2800" dirty="0"/>
              <a:t>Structure: the “shape” and granularity of a data file</a:t>
            </a:r>
          </a:p>
          <a:p>
            <a:pPr marL="0" indent="0">
              <a:buNone/>
            </a:pPr>
            <a:endParaRPr lang="en-US" sz="2800" dirty="0"/>
          </a:p>
          <a:p>
            <a:r>
              <a:rPr lang="en-US" sz="2800" dirty="0"/>
              <a:t>Faithfulness: how well does data capture “reality” </a:t>
            </a:r>
          </a:p>
          <a:p>
            <a:endParaRPr lang="en-US" sz="2800" dirty="0"/>
          </a:p>
          <a:p>
            <a:r>
              <a:rPr lang="en-US" sz="2800" dirty="0"/>
              <a:t>Temporality: how is the data situated in time</a:t>
            </a:r>
          </a:p>
          <a:p>
            <a:pPr lvl="1"/>
            <a:r>
              <a:rPr lang="en-US" dirty="0"/>
              <a:t>Scope: how (in)complete is the data </a:t>
            </a:r>
            <a:endParaRPr lang="LID4096" dirty="0"/>
          </a:p>
        </p:txBody>
      </p:sp>
      <p:sp>
        <p:nvSpPr>
          <p:cNvPr id="4" name="Slide Number Placeholder 3">
            <a:extLst>
              <a:ext uri="{FF2B5EF4-FFF2-40B4-BE49-F238E27FC236}">
                <a16:creationId xmlns:a16="http://schemas.microsoft.com/office/drawing/2014/main" id="{EECF55A9-1357-40B2-B3E6-E09EF9E897F0}"/>
              </a:ext>
            </a:extLst>
          </p:cNvPr>
          <p:cNvSpPr>
            <a:spLocks noGrp="1"/>
          </p:cNvSpPr>
          <p:nvPr>
            <p:ph type="sldNum" sz="quarter" idx="12"/>
          </p:nvPr>
        </p:nvSpPr>
        <p:spPr/>
        <p:txBody>
          <a:bodyPr/>
          <a:lstStyle/>
          <a:p>
            <a:fld id="{35B54189-C436-47D0-AC37-8484B13A8E13}" type="slidenum">
              <a:rPr lang="en-US" smtClean="0"/>
              <a:pPr/>
              <a:t>6</a:t>
            </a:fld>
            <a:endParaRPr lang="en-US"/>
          </a:p>
        </p:txBody>
      </p:sp>
    </p:spTree>
    <p:extLst>
      <p:ext uri="{BB962C8B-B14F-4D97-AF65-F5344CB8AC3E}">
        <p14:creationId xmlns:p14="http://schemas.microsoft.com/office/powerpoint/2010/main" val="248994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2D5B-46A6-43B6-B032-BB23ECA30F13}"/>
              </a:ext>
            </a:extLst>
          </p:cNvPr>
          <p:cNvSpPr>
            <a:spLocks noGrp="1"/>
          </p:cNvSpPr>
          <p:nvPr>
            <p:ph type="title"/>
          </p:nvPr>
        </p:nvSpPr>
        <p:spPr/>
        <p:txBody>
          <a:bodyPr/>
          <a:lstStyle/>
          <a:p>
            <a:r>
              <a:rPr lang="en-US" dirty="0"/>
              <a:t>Outline</a:t>
            </a:r>
            <a:endParaRPr lang="LID4096" dirty="0"/>
          </a:p>
        </p:txBody>
      </p:sp>
      <p:sp>
        <p:nvSpPr>
          <p:cNvPr id="3" name="Content Placeholder 2">
            <a:extLst>
              <a:ext uri="{FF2B5EF4-FFF2-40B4-BE49-F238E27FC236}">
                <a16:creationId xmlns:a16="http://schemas.microsoft.com/office/drawing/2014/main" id="{BB56B1B3-EC86-4A69-BEE2-189B3589C457}"/>
              </a:ext>
            </a:extLst>
          </p:cNvPr>
          <p:cNvSpPr>
            <a:spLocks noGrp="1"/>
          </p:cNvSpPr>
          <p:nvPr>
            <p:ph idx="1"/>
          </p:nvPr>
        </p:nvSpPr>
        <p:spPr/>
        <p:txBody>
          <a:bodyPr/>
          <a:lstStyle/>
          <a:p>
            <a:r>
              <a:rPr lang="en-US" b="1" dirty="0"/>
              <a:t>Data structuring</a:t>
            </a:r>
          </a:p>
          <a:p>
            <a:r>
              <a:rPr lang="en-US" dirty="0"/>
              <a:t>Data accuracy</a:t>
            </a:r>
          </a:p>
          <a:p>
            <a:pPr lvl="1"/>
            <a:r>
              <a:rPr lang="en-US" dirty="0"/>
              <a:t>Integrity constraints</a:t>
            </a:r>
          </a:p>
          <a:p>
            <a:pPr lvl="1"/>
            <a:r>
              <a:rPr lang="en-US" dirty="0"/>
              <a:t>Outliers</a:t>
            </a:r>
          </a:p>
          <a:p>
            <a:pPr lvl="1"/>
            <a:r>
              <a:rPr lang="en-US" dirty="0"/>
              <a:t>Duplicates</a:t>
            </a:r>
          </a:p>
          <a:p>
            <a:r>
              <a:rPr lang="en-US" dirty="0"/>
              <a:t>Temporality</a:t>
            </a:r>
            <a:endParaRPr lang="LID4096" dirty="0"/>
          </a:p>
        </p:txBody>
      </p:sp>
      <p:sp>
        <p:nvSpPr>
          <p:cNvPr id="4" name="Slide Number Placeholder 3">
            <a:extLst>
              <a:ext uri="{FF2B5EF4-FFF2-40B4-BE49-F238E27FC236}">
                <a16:creationId xmlns:a16="http://schemas.microsoft.com/office/drawing/2014/main" id="{946C6A3E-603D-4789-95B0-9A724C0587BB}"/>
              </a:ext>
            </a:extLst>
          </p:cNvPr>
          <p:cNvSpPr>
            <a:spLocks noGrp="1"/>
          </p:cNvSpPr>
          <p:nvPr>
            <p:ph type="sldNum" sz="quarter" idx="12"/>
          </p:nvPr>
        </p:nvSpPr>
        <p:spPr/>
        <p:txBody>
          <a:bodyPr/>
          <a:lstStyle/>
          <a:p>
            <a:fld id="{35B54189-C436-47D0-AC37-8484B13A8E13}" type="slidenum">
              <a:rPr lang="en-US" smtClean="0"/>
              <a:pPr/>
              <a:t>7</a:t>
            </a:fld>
            <a:endParaRPr lang="en-US"/>
          </a:p>
        </p:txBody>
      </p:sp>
    </p:spTree>
    <p:extLst>
      <p:ext uri="{BB962C8B-B14F-4D97-AF65-F5344CB8AC3E}">
        <p14:creationId xmlns:p14="http://schemas.microsoft.com/office/powerpoint/2010/main" val="354990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5577-64C0-4069-8854-DD0A02B0FBFB}"/>
              </a:ext>
            </a:extLst>
          </p:cNvPr>
          <p:cNvSpPr>
            <a:spLocks noGrp="1"/>
          </p:cNvSpPr>
          <p:nvPr>
            <p:ph type="title"/>
          </p:nvPr>
        </p:nvSpPr>
        <p:spPr/>
        <p:txBody>
          <a:bodyPr/>
          <a:lstStyle/>
          <a:p>
            <a:r>
              <a:rPr lang="en-US" dirty="0"/>
              <a:t>Structuring data</a:t>
            </a:r>
            <a:endParaRPr lang="LID4096" dirty="0"/>
          </a:p>
        </p:txBody>
      </p:sp>
      <p:sp>
        <p:nvSpPr>
          <p:cNvPr id="3" name="Content Placeholder 2">
            <a:extLst>
              <a:ext uri="{FF2B5EF4-FFF2-40B4-BE49-F238E27FC236}">
                <a16:creationId xmlns:a16="http://schemas.microsoft.com/office/drawing/2014/main" id="{11D7C595-36F9-452C-9F79-60A7F055BC58}"/>
              </a:ext>
            </a:extLst>
          </p:cNvPr>
          <p:cNvSpPr>
            <a:spLocks noGrp="1"/>
          </p:cNvSpPr>
          <p:nvPr>
            <p:ph idx="1"/>
          </p:nvPr>
        </p:nvSpPr>
        <p:spPr/>
        <p:txBody>
          <a:bodyPr/>
          <a:lstStyle/>
          <a:p>
            <a:r>
              <a:rPr lang="en-US" i="1" dirty="0" err="1"/>
              <a:t>Intrarecord</a:t>
            </a:r>
            <a:r>
              <a:rPr lang="en-US" dirty="0"/>
              <a:t> structuring</a:t>
            </a:r>
          </a:p>
          <a:p>
            <a:pPr lvl="1"/>
            <a:r>
              <a:rPr lang="en-US" dirty="0"/>
              <a:t>Reorder record fields (moving columns)</a:t>
            </a:r>
          </a:p>
          <a:p>
            <a:pPr lvl="1"/>
            <a:r>
              <a:rPr lang="en-US" dirty="0"/>
              <a:t>Creating new record fields through extracting values</a:t>
            </a:r>
          </a:p>
          <a:p>
            <a:pPr lvl="1"/>
            <a:r>
              <a:rPr lang="en-US" dirty="0"/>
              <a:t>Combining multiple record fields into a single record field</a:t>
            </a:r>
          </a:p>
          <a:p>
            <a:pPr lvl="1"/>
            <a:endParaRPr lang="en-US" dirty="0"/>
          </a:p>
          <a:p>
            <a:r>
              <a:rPr lang="en-US" i="1" dirty="0" err="1"/>
              <a:t>Interrecord</a:t>
            </a:r>
            <a:r>
              <a:rPr lang="en-US" dirty="0"/>
              <a:t> structuring</a:t>
            </a:r>
          </a:p>
          <a:p>
            <a:pPr lvl="1"/>
            <a:r>
              <a:rPr lang="en-US" dirty="0"/>
              <a:t>Filter dataset by removing records</a:t>
            </a:r>
          </a:p>
          <a:p>
            <a:pPr lvl="1"/>
            <a:r>
              <a:rPr lang="en-US" dirty="0"/>
              <a:t>Shift granularity through aggregation and pivots</a:t>
            </a:r>
          </a:p>
          <a:p>
            <a:pPr lvl="1"/>
            <a:endParaRPr lang="LID4096" dirty="0"/>
          </a:p>
        </p:txBody>
      </p:sp>
      <p:sp>
        <p:nvSpPr>
          <p:cNvPr id="4" name="Slide Number Placeholder 3">
            <a:extLst>
              <a:ext uri="{FF2B5EF4-FFF2-40B4-BE49-F238E27FC236}">
                <a16:creationId xmlns:a16="http://schemas.microsoft.com/office/drawing/2014/main" id="{B4D8AD10-D052-4949-829A-CA124D7505E0}"/>
              </a:ext>
            </a:extLst>
          </p:cNvPr>
          <p:cNvSpPr>
            <a:spLocks noGrp="1"/>
          </p:cNvSpPr>
          <p:nvPr>
            <p:ph type="sldNum" sz="quarter" idx="12"/>
          </p:nvPr>
        </p:nvSpPr>
        <p:spPr/>
        <p:txBody>
          <a:bodyPr/>
          <a:lstStyle/>
          <a:p>
            <a:fld id="{35B54189-C436-47D0-AC37-8484B13A8E13}" type="slidenum">
              <a:rPr lang="en-US" smtClean="0"/>
              <a:pPr/>
              <a:t>8</a:t>
            </a:fld>
            <a:endParaRPr lang="en-US"/>
          </a:p>
        </p:txBody>
      </p:sp>
    </p:spTree>
    <p:extLst>
      <p:ext uri="{BB962C8B-B14F-4D97-AF65-F5344CB8AC3E}">
        <p14:creationId xmlns:p14="http://schemas.microsoft.com/office/powerpoint/2010/main" val="87158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0650-6042-48AF-8C5D-E0D76133C15B}"/>
              </a:ext>
            </a:extLst>
          </p:cNvPr>
          <p:cNvSpPr>
            <a:spLocks noGrp="1"/>
          </p:cNvSpPr>
          <p:nvPr>
            <p:ph type="title"/>
          </p:nvPr>
        </p:nvSpPr>
        <p:spPr/>
        <p:txBody>
          <a:bodyPr/>
          <a:lstStyle/>
          <a:p>
            <a:r>
              <a:rPr lang="en-US"/>
              <a:t>Intrarecord structuring</a:t>
            </a:r>
            <a:endParaRPr lang="LID4096" dirty="0"/>
          </a:p>
        </p:txBody>
      </p:sp>
      <p:sp>
        <p:nvSpPr>
          <p:cNvPr id="3" name="Content Placeholder 2">
            <a:extLst>
              <a:ext uri="{FF2B5EF4-FFF2-40B4-BE49-F238E27FC236}">
                <a16:creationId xmlns:a16="http://schemas.microsoft.com/office/drawing/2014/main" id="{66779AE6-66B0-4E5C-BA07-DC289E6341B3}"/>
              </a:ext>
            </a:extLst>
          </p:cNvPr>
          <p:cNvSpPr>
            <a:spLocks noGrp="1"/>
          </p:cNvSpPr>
          <p:nvPr>
            <p:ph idx="1"/>
          </p:nvPr>
        </p:nvSpPr>
        <p:spPr/>
        <p:txBody>
          <a:bodyPr/>
          <a:lstStyle/>
          <a:p>
            <a:r>
              <a:rPr lang="en-US" dirty="0"/>
              <a:t>Positional extraction</a:t>
            </a:r>
          </a:p>
          <a:p>
            <a:endParaRPr lang="en-US" dirty="0"/>
          </a:p>
          <a:p>
            <a:r>
              <a:rPr lang="en-US" dirty="0"/>
              <a:t>Pattern extraction</a:t>
            </a:r>
          </a:p>
          <a:p>
            <a:endParaRPr lang="en-US" dirty="0"/>
          </a:p>
          <a:p>
            <a:endParaRPr lang="en-US" dirty="0"/>
          </a:p>
          <a:p>
            <a:r>
              <a:rPr lang="en-US" dirty="0"/>
              <a:t>Complex structure extraction</a:t>
            </a:r>
          </a:p>
          <a:p>
            <a:pPr lvl="1"/>
            <a:r>
              <a:rPr lang="en-US" dirty="0"/>
              <a:t>JSON array: [“</a:t>
            </a:r>
            <a:r>
              <a:rPr lang="en-US" dirty="0" err="1"/>
              <a:t>Sally”,“Bob”,“Alon”,“Georgia</a:t>
            </a:r>
            <a:r>
              <a:rPr lang="en-US" dirty="0"/>
              <a:t>”]</a:t>
            </a:r>
          </a:p>
          <a:p>
            <a:pPr lvl="1"/>
            <a:r>
              <a:rPr lang="en-US" dirty="0"/>
              <a:t>JSON map: {“product”:“</a:t>
            </a:r>
            <a:r>
              <a:rPr lang="en-US" dirty="0" err="1"/>
              <a:t>Trifacta</a:t>
            </a:r>
            <a:r>
              <a:rPr lang="en-US" dirty="0"/>
              <a:t> Wrangler”, “</a:t>
            </a:r>
            <a:r>
              <a:rPr lang="en-US" dirty="0" err="1"/>
              <a:t>price”:“free</a:t>
            </a:r>
            <a:r>
              <a:rPr lang="en-US" dirty="0"/>
              <a:t>”}</a:t>
            </a:r>
            <a:endParaRPr lang="LID4096" dirty="0"/>
          </a:p>
        </p:txBody>
      </p:sp>
      <p:sp>
        <p:nvSpPr>
          <p:cNvPr id="4" name="Slide Number Placeholder 3">
            <a:extLst>
              <a:ext uri="{FF2B5EF4-FFF2-40B4-BE49-F238E27FC236}">
                <a16:creationId xmlns:a16="http://schemas.microsoft.com/office/drawing/2014/main" id="{AD80E50B-54BE-4AAA-8851-B17E6305722B}"/>
              </a:ext>
            </a:extLst>
          </p:cNvPr>
          <p:cNvSpPr>
            <a:spLocks noGrp="1"/>
          </p:cNvSpPr>
          <p:nvPr>
            <p:ph type="sldNum" sz="quarter" idx="12"/>
          </p:nvPr>
        </p:nvSpPr>
        <p:spPr/>
        <p:txBody>
          <a:bodyPr/>
          <a:lstStyle/>
          <a:p>
            <a:fld id="{35B54189-C436-47D0-AC37-8484B13A8E13}" type="slidenum">
              <a:rPr lang="en-US" smtClean="0"/>
              <a:pPr/>
              <a:t>9</a:t>
            </a:fld>
            <a:endParaRPr lang="en-US"/>
          </a:p>
        </p:txBody>
      </p:sp>
      <p:graphicFrame>
        <p:nvGraphicFramePr>
          <p:cNvPr id="5" name="Table 4">
            <a:extLst>
              <a:ext uri="{FF2B5EF4-FFF2-40B4-BE49-F238E27FC236}">
                <a16:creationId xmlns:a16="http://schemas.microsoft.com/office/drawing/2014/main" id="{99EDBDE3-789F-42A1-9996-EA9D4481A9F0}"/>
              </a:ext>
            </a:extLst>
          </p:cNvPr>
          <p:cNvGraphicFramePr>
            <a:graphicFrameLocks noGrp="1"/>
          </p:cNvGraphicFramePr>
          <p:nvPr>
            <p:extLst>
              <p:ext uri="{D42A27DB-BD31-4B8C-83A1-F6EECF244321}">
                <p14:modId xmlns:p14="http://schemas.microsoft.com/office/powerpoint/2010/main" val="2357136747"/>
              </p:ext>
            </p:extLst>
          </p:nvPr>
        </p:nvGraphicFramePr>
        <p:xfrm>
          <a:off x="5292080" y="1124744"/>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31669651"/>
                    </a:ext>
                  </a:extLst>
                </a:gridCol>
              </a:tblGrid>
              <a:tr h="370840">
                <a:tc>
                  <a:txBody>
                    <a:bodyPr/>
                    <a:lstStyle/>
                    <a:p>
                      <a:r>
                        <a:rPr lang="en-US" dirty="0"/>
                        <a:t>Date</a:t>
                      </a:r>
                      <a:endParaRPr lang="LID4096" dirty="0"/>
                    </a:p>
                  </a:txBody>
                  <a:tcPr/>
                </a:tc>
                <a:extLst>
                  <a:ext uri="{0D108BD9-81ED-4DB2-BD59-A6C34878D82A}">
                    <a16:rowId xmlns:a16="http://schemas.microsoft.com/office/drawing/2014/main" val="1138094626"/>
                  </a:ext>
                </a:extLst>
              </a:tr>
              <a:tr h="370840">
                <a:tc>
                  <a:txBody>
                    <a:bodyPr/>
                    <a:lstStyle/>
                    <a:p>
                      <a:r>
                        <a:rPr lang="en-US" dirty="0"/>
                        <a:t>03102015</a:t>
                      </a:r>
                      <a:endParaRPr lang="LID4096" dirty="0"/>
                    </a:p>
                  </a:txBody>
                  <a:tcPr/>
                </a:tc>
                <a:extLst>
                  <a:ext uri="{0D108BD9-81ED-4DB2-BD59-A6C34878D82A}">
                    <a16:rowId xmlns:a16="http://schemas.microsoft.com/office/drawing/2014/main" val="2559058966"/>
                  </a:ext>
                </a:extLst>
              </a:tr>
              <a:tr h="370840">
                <a:tc>
                  <a:txBody>
                    <a:bodyPr/>
                    <a:lstStyle/>
                    <a:p>
                      <a:r>
                        <a:rPr lang="en-US" dirty="0"/>
                        <a:t>03302015</a:t>
                      </a:r>
                      <a:endParaRPr lang="LID4096" dirty="0"/>
                    </a:p>
                  </a:txBody>
                  <a:tcPr/>
                </a:tc>
                <a:extLst>
                  <a:ext uri="{0D108BD9-81ED-4DB2-BD59-A6C34878D82A}">
                    <a16:rowId xmlns:a16="http://schemas.microsoft.com/office/drawing/2014/main" val="510321674"/>
                  </a:ext>
                </a:extLst>
              </a:tr>
              <a:tr h="370840">
                <a:tc>
                  <a:txBody>
                    <a:bodyPr/>
                    <a:lstStyle/>
                    <a:p>
                      <a:r>
                        <a:rPr lang="en-US" dirty="0"/>
                        <a:t>03022015</a:t>
                      </a:r>
                      <a:endParaRPr lang="LID4096" dirty="0"/>
                    </a:p>
                  </a:txBody>
                  <a:tcPr/>
                </a:tc>
                <a:extLst>
                  <a:ext uri="{0D108BD9-81ED-4DB2-BD59-A6C34878D82A}">
                    <a16:rowId xmlns:a16="http://schemas.microsoft.com/office/drawing/2014/main" val="823703064"/>
                  </a:ext>
                </a:extLst>
              </a:tr>
            </a:tbl>
          </a:graphicData>
        </a:graphic>
      </p:graphicFrame>
      <p:graphicFrame>
        <p:nvGraphicFramePr>
          <p:cNvPr id="6" name="Table 5">
            <a:extLst>
              <a:ext uri="{FF2B5EF4-FFF2-40B4-BE49-F238E27FC236}">
                <a16:creationId xmlns:a16="http://schemas.microsoft.com/office/drawing/2014/main" id="{C7ED3F22-0800-47BC-BE01-679024E68D71}"/>
              </a:ext>
            </a:extLst>
          </p:cNvPr>
          <p:cNvGraphicFramePr>
            <a:graphicFrameLocks noGrp="1"/>
          </p:cNvGraphicFramePr>
          <p:nvPr>
            <p:extLst>
              <p:ext uri="{D42A27DB-BD31-4B8C-83A1-F6EECF244321}">
                <p14:modId xmlns:p14="http://schemas.microsoft.com/office/powerpoint/2010/main" val="3305760843"/>
              </p:ext>
            </p:extLst>
          </p:nvPr>
        </p:nvGraphicFramePr>
        <p:xfrm>
          <a:off x="827584" y="2996952"/>
          <a:ext cx="3672408" cy="111252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31669651"/>
                    </a:ext>
                  </a:extLst>
                </a:gridCol>
              </a:tblGrid>
              <a:tr h="370840">
                <a:tc>
                  <a:txBody>
                    <a:bodyPr/>
                    <a:lstStyle/>
                    <a:p>
                      <a:r>
                        <a:rPr lang="en-US" dirty="0"/>
                        <a:t>Contribution</a:t>
                      </a:r>
                      <a:endParaRPr lang="LID4096" dirty="0"/>
                    </a:p>
                  </a:txBody>
                  <a:tcPr/>
                </a:tc>
                <a:extLst>
                  <a:ext uri="{0D108BD9-81ED-4DB2-BD59-A6C34878D82A}">
                    <a16:rowId xmlns:a16="http://schemas.microsoft.com/office/drawing/2014/main" val="1138094626"/>
                  </a:ext>
                </a:extLst>
              </a:tr>
              <a:tr h="370840">
                <a:tc>
                  <a:txBody>
                    <a:bodyPr/>
                    <a:lstStyle/>
                    <a:p>
                      <a:r>
                        <a:rPr lang="en-US" dirty="0"/>
                        <a:t>P/R DEDUCTION ($296.67 MONTHLY)</a:t>
                      </a:r>
                      <a:endParaRPr lang="LID4096" dirty="0"/>
                    </a:p>
                  </a:txBody>
                  <a:tcPr/>
                </a:tc>
                <a:extLst>
                  <a:ext uri="{0D108BD9-81ED-4DB2-BD59-A6C34878D82A}">
                    <a16:rowId xmlns:a16="http://schemas.microsoft.com/office/drawing/2014/main" val="2559058966"/>
                  </a:ext>
                </a:extLst>
              </a:tr>
              <a:tr h="370840">
                <a:tc>
                  <a:txBody>
                    <a:bodyPr/>
                    <a:lstStyle/>
                    <a:p>
                      <a:r>
                        <a:rPr lang="en-US" dirty="0"/>
                        <a:t>P/R DEDUCTION ($326.67 MONTHLY)</a:t>
                      </a:r>
                      <a:endParaRPr lang="LID4096" dirty="0"/>
                    </a:p>
                  </a:txBody>
                  <a:tcPr/>
                </a:tc>
                <a:extLst>
                  <a:ext uri="{0D108BD9-81ED-4DB2-BD59-A6C34878D82A}">
                    <a16:rowId xmlns:a16="http://schemas.microsoft.com/office/drawing/2014/main" val="510321674"/>
                  </a:ext>
                </a:extLst>
              </a:tr>
            </a:tbl>
          </a:graphicData>
        </a:graphic>
      </p:graphicFrame>
      <p:graphicFrame>
        <p:nvGraphicFramePr>
          <p:cNvPr id="7" name="Table 6">
            <a:extLst>
              <a:ext uri="{FF2B5EF4-FFF2-40B4-BE49-F238E27FC236}">
                <a16:creationId xmlns:a16="http://schemas.microsoft.com/office/drawing/2014/main" id="{146D81B2-A406-4C0F-BA20-33204D898587}"/>
              </a:ext>
            </a:extLst>
          </p:cNvPr>
          <p:cNvGraphicFramePr>
            <a:graphicFrameLocks noGrp="1"/>
          </p:cNvGraphicFramePr>
          <p:nvPr>
            <p:extLst>
              <p:ext uri="{D42A27DB-BD31-4B8C-83A1-F6EECF244321}">
                <p14:modId xmlns:p14="http://schemas.microsoft.com/office/powerpoint/2010/main" val="925629945"/>
              </p:ext>
            </p:extLst>
          </p:nvPr>
        </p:nvGraphicFramePr>
        <p:xfrm>
          <a:off x="5148064" y="2996952"/>
          <a:ext cx="2376264" cy="111252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31669651"/>
                    </a:ext>
                  </a:extLst>
                </a:gridCol>
              </a:tblGrid>
              <a:tr h="370840">
                <a:tc>
                  <a:txBody>
                    <a:bodyPr/>
                    <a:lstStyle/>
                    <a:p>
                      <a:r>
                        <a:rPr lang="en-US" dirty="0"/>
                        <a:t>Monthly Contribution</a:t>
                      </a:r>
                      <a:endParaRPr lang="LID4096" dirty="0"/>
                    </a:p>
                  </a:txBody>
                  <a:tcPr/>
                </a:tc>
                <a:extLst>
                  <a:ext uri="{0D108BD9-81ED-4DB2-BD59-A6C34878D82A}">
                    <a16:rowId xmlns:a16="http://schemas.microsoft.com/office/drawing/2014/main" val="1138094626"/>
                  </a:ext>
                </a:extLst>
              </a:tr>
              <a:tr h="370840">
                <a:tc>
                  <a:txBody>
                    <a:bodyPr/>
                    <a:lstStyle/>
                    <a:p>
                      <a:r>
                        <a:rPr lang="en-US" dirty="0"/>
                        <a:t>$296.67</a:t>
                      </a:r>
                      <a:endParaRPr lang="LID4096" dirty="0"/>
                    </a:p>
                  </a:txBody>
                  <a:tcPr/>
                </a:tc>
                <a:extLst>
                  <a:ext uri="{0D108BD9-81ED-4DB2-BD59-A6C34878D82A}">
                    <a16:rowId xmlns:a16="http://schemas.microsoft.com/office/drawing/2014/main" val="2559058966"/>
                  </a:ext>
                </a:extLst>
              </a:tr>
              <a:tr h="370840">
                <a:tc>
                  <a:txBody>
                    <a:bodyPr/>
                    <a:lstStyle/>
                    <a:p>
                      <a:r>
                        <a:rPr lang="en-US" dirty="0"/>
                        <a:t>$326.67</a:t>
                      </a:r>
                      <a:endParaRPr lang="LID4096" dirty="0"/>
                    </a:p>
                  </a:txBody>
                  <a:tcPr/>
                </a:tc>
                <a:extLst>
                  <a:ext uri="{0D108BD9-81ED-4DB2-BD59-A6C34878D82A}">
                    <a16:rowId xmlns:a16="http://schemas.microsoft.com/office/drawing/2014/main" val="510321674"/>
                  </a:ext>
                </a:extLst>
              </a:tr>
            </a:tbl>
          </a:graphicData>
        </a:graphic>
      </p:graphicFrame>
      <p:sp>
        <p:nvSpPr>
          <p:cNvPr id="9" name="Arrow: Right 8">
            <a:extLst>
              <a:ext uri="{FF2B5EF4-FFF2-40B4-BE49-F238E27FC236}">
                <a16:creationId xmlns:a16="http://schemas.microsoft.com/office/drawing/2014/main" id="{9A01F4A1-F4A5-4574-A638-0AE04D2E1DFB}"/>
              </a:ext>
            </a:extLst>
          </p:cNvPr>
          <p:cNvSpPr/>
          <p:nvPr/>
        </p:nvSpPr>
        <p:spPr>
          <a:xfrm>
            <a:off x="4644008" y="3573016"/>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graphicFrame>
        <p:nvGraphicFramePr>
          <p:cNvPr id="10" name="Table 9">
            <a:extLst>
              <a:ext uri="{FF2B5EF4-FFF2-40B4-BE49-F238E27FC236}">
                <a16:creationId xmlns:a16="http://schemas.microsoft.com/office/drawing/2014/main" id="{70DCAD0E-CE25-49C4-A0FF-996A85AE7A5F}"/>
              </a:ext>
            </a:extLst>
          </p:cNvPr>
          <p:cNvGraphicFramePr>
            <a:graphicFrameLocks noGrp="1"/>
          </p:cNvGraphicFramePr>
          <p:nvPr>
            <p:extLst>
              <p:ext uri="{D42A27DB-BD31-4B8C-83A1-F6EECF244321}">
                <p14:modId xmlns:p14="http://schemas.microsoft.com/office/powerpoint/2010/main" val="2857618751"/>
              </p:ext>
            </p:extLst>
          </p:nvPr>
        </p:nvGraphicFramePr>
        <p:xfrm>
          <a:off x="7092280" y="1124744"/>
          <a:ext cx="648072" cy="148336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1525590120"/>
                    </a:ext>
                  </a:extLst>
                </a:gridCol>
              </a:tblGrid>
              <a:tr h="370840">
                <a:tc>
                  <a:txBody>
                    <a:bodyPr/>
                    <a:lstStyle/>
                    <a:p>
                      <a:r>
                        <a:rPr lang="en-US" dirty="0"/>
                        <a:t>Day</a:t>
                      </a:r>
                      <a:endParaRPr lang="LID4096" dirty="0"/>
                    </a:p>
                  </a:txBody>
                  <a:tcPr/>
                </a:tc>
                <a:extLst>
                  <a:ext uri="{0D108BD9-81ED-4DB2-BD59-A6C34878D82A}">
                    <a16:rowId xmlns:a16="http://schemas.microsoft.com/office/drawing/2014/main" val="250626400"/>
                  </a:ext>
                </a:extLst>
              </a:tr>
              <a:tr h="370840">
                <a:tc>
                  <a:txBody>
                    <a:bodyPr/>
                    <a:lstStyle/>
                    <a:p>
                      <a:r>
                        <a:rPr lang="en-US" dirty="0"/>
                        <a:t>10</a:t>
                      </a:r>
                      <a:endParaRPr lang="LID4096" dirty="0"/>
                    </a:p>
                  </a:txBody>
                  <a:tcPr/>
                </a:tc>
                <a:extLst>
                  <a:ext uri="{0D108BD9-81ED-4DB2-BD59-A6C34878D82A}">
                    <a16:rowId xmlns:a16="http://schemas.microsoft.com/office/drawing/2014/main" val="3760626935"/>
                  </a:ext>
                </a:extLst>
              </a:tr>
              <a:tr h="370840">
                <a:tc>
                  <a:txBody>
                    <a:bodyPr/>
                    <a:lstStyle/>
                    <a:p>
                      <a:r>
                        <a:rPr lang="en-US" dirty="0"/>
                        <a:t>30</a:t>
                      </a:r>
                      <a:endParaRPr lang="LID4096" dirty="0"/>
                    </a:p>
                  </a:txBody>
                  <a:tcPr/>
                </a:tc>
                <a:extLst>
                  <a:ext uri="{0D108BD9-81ED-4DB2-BD59-A6C34878D82A}">
                    <a16:rowId xmlns:a16="http://schemas.microsoft.com/office/drawing/2014/main" val="2872818191"/>
                  </a:ext>
                </a:extLst>
              </a:tr>
              <a:tr h="370840">
                <a:tc>
                  <a:txBody>
                    <a:bodyPr/>
                    <a:lstStyle/>
                    <a:p>
                      <a:r>
                        <a:rPr lang="en-US" dirty="0"/>
                        <a:t>02</a:t>
                      </a:r>
                      <a:endParaRPr lang="LID4096" dirty="0"/>
                    </a:p>
                  </a:txBody>
                  <a:tcPr/>
                </a:tc>
                <a:extLst>
                  <a:ext uri="{0D108BD9-81ED-4DB2-BD59-A6C34878D82A}">
                    <a16:rowId xmlns:a16="http://schemas.microsoft.com/office/drawing/2014/main" val="3979830352"/>
                  </a:ext>
                </a:extLst>
              </a:tr>
            </a:tbl>
          </a:graphicData>
        </a:graphic>
      </p:graphicFrame>
      <p:sp>
        <p:nvSpPr>
          <p:cNvPr id="11" name="Arrow: Right 10">
            <a:extLst>
              <a:ext uri="{FF2B5EF4-FFF2-40B4-BE49-F238E27FC236}">
                <a16:creationId xmlns:a16="http://schemas.microsoft.com/office/drawing/2014/main" id="{09116FB3-CF8B-4148-8A32-DABF3E589F52}"/>
              </a:ext>
            </a:extLst>
          </p:cNvPr>
          <p:cNvSpPr/>
          <p:nvPr/>
        </p:nvSpPr>
        <p:spPr>
          <a:xfrm>
            <a:off x="6660232" y="1772816"/>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443153141"/>
      </p:ext>
    </p:extLst>
  </p:cSld>
  <p:clrMapOvr>
    <a:masterClrMapping/>
  </p:clrMapOvr>
</p:sld>
</file>

<file path=ppt/theme/theme1.xml><?xml version="1.0" encoding="utf-8"?>
<a:theme xmlns:a="http://schemas.openxmlformats.org/drawingml/2006/main" name="original-dia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original-dias-template</Template>
  <TotalTime>5673</TotalTime>
  <Words>8051</Words>
  <Application>Microsoft Office PowerPoint</Application>
  <PresentationFormat>On-screen Show (4:3)</PresentationFormat>
  <Paragraphs>1000</Paragraphs>
  <Slides>40</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Cambria Math</vt:lpstr>
      <vt:lpstr>original-dias-template</vt:lpstr>
      <vt:lpstr>CS422 Database systems</vt:lpstr>
      <vt:lpstr>The ETL process</vt:lpstr>
      <vt:lpstr>What is data wrangling</vt:lpstr>
      <vt:lpstr>ETL vs Data wrangling</vt:lpstr>
      <vt:lpstr>Stages of Wrangling</vt:lpstr>
      <vt:lpstr>Rough Guide to Wrangling Issues</vt:lpstr>
      <vt:lpstr>Outline</vt:lpstr>
      <vt:lpstr>Structuring data</vt:lpstr>
      <vt:lpstr>Intrarecord structuring</vt:lpstr>
      <vt:lpstr>Interrecord structuring - Aggregations</vt:lpstr>
      <vt:lpstr>Interrecord structuring - Pivots</vt:lpstr>
      <vt:lpstr>Outline</vt:lpstr>
      <vt:lpstr>Assessing faithfulness</vt:lpstr>
      <vt:lpstr>Faithfulness across records: Outliers</vt:lpstr>
      <vt:lpstr>What to do with outliers?</vt:lpstr>
      <vt:lpstr>Correlations within records</vt:lpstr>
      <vt:lpstr>Functional Dependencies (FDs)</vt:lpstr>
      <vt:lpstr>Conditional Functional Dependencies</vt:lpstr>
      <vt:lpstr>CFD example</vt:lpstr>
      <vt:lpstr>Matching Dependencies</vt:lpstr>
      <vt:lpstr>More complex integrity constraints</vt:lpstr>
      <vt:lpstr>Denial Constraints (DCs)</vt:lpstr>
      <vt:lpstr>Denial Constraints: Example</vt:lpstr>
      <vt:lpstr>Data Deduplication</vt:lpstr>
      <vt:lpstr>Duplicate elimination with clustering</vt:lpstr>
      <vt:lpstr>Possible Repairs</vt:lpstr>
      <vt:lpstr>Temporality</vt:lpstr>
      <vt:lpstr>PowerPoint Presentation</vt:lpstr>
      <vt:lpstr>Outline</vt:lpstr>
      <vt:lpstr>Data repairing techniques</vt:lpstr>
      <vt:lpstr>Data repairing automation</vt:lpstr>
      <vt:lpstr>Data repairing FD violations</vt:lpstr>
      <vt:lpstr>Outline</vt:lpstr>
      <vt:lpstr>Fuzzy join</vt:lpstr>
      <vt:lpstr>Q-gram set join</vt:lpstr>
      <vt:lpstr>Q-gram set join in action</vt:lpstr>
      <vt:lpstr>Q-gram set join in action</vt:lpstr>
      <vt:lpstr>Scaling out similarity joins</vt:lpstr>
      <vt:lpstr>Conclusion</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QPipe and CJOIN</dc:title>
  <dc:creator>kingherc</dc:creator>
  <cp:lastModifiedBy>Stella Giannakopoulou</cp:lastModifiedBy>
  <cp:revision>3530</cp:revision>
  <cp:lastPrinted>2012-06-05T13:28:11Z</cp:lastPrinted>
  <dcterms:created xsi:type="dcterms:W3CDTF">2011-11-21T20:18:23Z</dcterms:created>
  <dcterms:modified xsi:type="dcterms:W3CDTF">2019-03-27T09:43:49Z</dcterms:modified>
</cp:coreProperties>
</file>