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</p:sldIdLst>
  <p:sldSz cy="5143500" cx="9144000"/>
  <p:notesSz cx="6858000" cy="9144000"/>
  <p:embeddedFontLst>
    <p:embeddedFont>
      <p:font typeface="Roboto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DC01F98-5DB3-4A0C-A661-43D1804384B7}">
  <a:tblStyle styleId="{BDC01F98-5DB3-4A0C-A661-43D1804384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Roboto-bold.fntdata"/><Relationship Id="rId82" Type="http://schemas.openxmlformats.org/officeDocument/2006/relationships/font" Target="fonts/Roboto-boldItalic.fntdata"/><Relationship Id="rId81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font" Target="fonts/Roboto-regular.fntdata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5a7bc69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5a7bc69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9c543cc8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9c543cc8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59c543cc8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59c543cc8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9c543cc8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59c543cc8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59c543cc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59c543cc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59c543cc8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59c543cc8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9c543cc8_4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59c543cc8_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59c543cc8_4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59c543cc8_4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50"/>
              <a:buChar char="-"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</a:rPr>
              <a:t>fewer false positives (we make fewer mistakes)</a:t>
            </a:r>
            <a:endParaRPr sz="13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50"/>
              <a:buChar char="-"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</a:rPr>
              <a:t>more false negatives (we miss more objects)</a:t>
            </a:r>
            <a:endParaRPr sz="135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59c543cc8_4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59c543cc8_4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59c543cc8_4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59c543cc8_4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Precision</a:t>
            </a:r>
            <a:r>
              <a:rPr lang="en"/>
              <a:t> measures how accurate is your predictions. i.e. the percentage of your predictions are correct.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Recall</a:t>
            </a:r>
            <a:r>
              <a:rPr lang="en"/>
              <a:t> measures how good you find all the positives. For example, we can find 80% of the possible positive cases in our top K predictions.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59c543cc8_4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59c543cc8_4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59c543cc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59c543cc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9c543cc8_4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9c543cc8_4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59c543cc8_4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59c543cc8_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59c543cc8_4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59c543cc8_4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59c543cc8_4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59c543cc8_4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59c543cc8_4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59c543cc8_4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59c543cc8_4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59c543cc8_4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general definition for the Average Precision (AP) is finding the area under the precision-recall curve above.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and recall are always between 0 and 1. Therefore, AP falls within 0 and 1 also. Before calculating AP for the object detection, we often smooth out the zigzag pattern first.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59c543cc8_4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59c543cc8_4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59c543cc8_4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59c543cc8_4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59c543cc8_4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59c543cc8_4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59c543cc8_4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59c543cc8_4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59c543cc8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59c543cc8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59c543cc8_4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59c543cc8_4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59c543cc8_4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59c543cc8_4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59c543cc8_4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59c543cc8_4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759c543cc8_4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759c543cc8_4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59c543cc8_4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59c543cc8_4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intention in interpolating the precision/recall curve in this way is to reduce the impact of the “wiggles” in the precision/recall curve, caused by small variations in the ranking of examples.</a:t>
            </a:r>
            <a:endParaRPr sz="14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59c543cc8_4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59c543cc8_4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In Pascal VOC2008, an average for the 11-point interpolated AP is calculated.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However, this interpolated method is an approximation which suffers two issues. It is less precise. Second, it lost the capability in measuring the difference for methods with low AP. Therefore, a different AP calculation is adopted after 2008 for PASCAL VOC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Precision/Recall curves are for different classes, e.g. the class “dog” -&gt; how well does the model classify and locate dogs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59c543cc8_4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59c543cc8_4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turn out with the same value as our approximate example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59c543cc8_4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59c543cc8_4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59c543cc8_4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759c543cc8_4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59c543cc8_4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759c543cc8_4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9c543cc8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9c543cc8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59c543cc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59c543cc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b8df77d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6b8df77d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 explain how the value iteration works we need to understand a markov decision process.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First of all this we are talking about reinforcement learning, where an agent in a given environment take actions based on some reward (or cost)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Specifically a markov decision process is a sequential decision problem for a fully observable, stochastic environment with a Markovian transition model and additive rewards.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 sequential decision problem means that the agents total utility depends on a sequence of decisions made by the agent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Fully observable: we can fully observe the environment in order to complete the task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Stochastic environment: the outcome of an action cannot be complete determined by a state and an action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Markovian transition model: the probability of reaching state s’ from s depends only on state s and not on any other states in the sequence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Additive reward: the utility for a given state sequence is the sum of the rewards for all the states in the sequence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 we are given a set of states, with an initial state s0, a set of actions A(s) of actions in each state s, a transition model P(s’ | s, a) as the probability of going into state s’ by performing action a in state s, and a reward function R(s)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we basically want to find is a policy, </a:t>
            </a:r>
            <a:r>
              <a:rPr lang="en" sz="1200"/>
              <a:t>𝜋, where 𝜋(s) denotes the action recommended by policy 𝜋 for state s</a:t>
            </a:r>
            <a:endParaRPr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6b8dcfe6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6b8dcfe6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Gamma: Want rewards sooner than later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b8df77d9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b8df77d9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reward -&gt; Want to get to the +1 faster!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b8df77d9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b8df77d9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to make a policy so that the agent will get to the green square in the least amount of moves.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b8df77d9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b8df77d9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6b8df77d9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6b8df77d9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Up, Left, Down, Right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b8df77d9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b8df77d9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b8df77d9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6b8df77d9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Up, Left, Down, Right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b8df77d9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b8df77d9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9c543cc8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9c543cc8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6b8df77d9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6b8df77d9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759c543cc8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759c543cc8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59c543cc8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59c543cc8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759c543cc8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759c543cc8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759c543cc8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759c543cc8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759c543cc8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759c543cc8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759c543cc8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759c543cc8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Gamma is the discount factor: Future values are less valuable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59c543cc8_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59c543cc8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759c543cc8_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759c543cc8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59c543cc8_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59c543cc8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59c543cc8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59c543cc8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759c543cc8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759c543cc8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759c543cc8_3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759c543cc8_3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759c543cc8_3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759c543cc8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59c543cc8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59c543cc8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759c543cc8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759c543cc8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759c543cc8_3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759c543cc8_3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59c543cc8_3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59c543cc8_3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759c543cc8_3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759c543cc8_3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759c543cc8_3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759c543cc8_3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759c543cc8_3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759c543cc8_3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9c543cc8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9c543cc8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6b938ec62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6b938ec62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759c543cc8_3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759c543cc8_3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759c543cc8_3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759c543cc8_3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9c543cc8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9c543cc8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9c543cc8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9c543cc8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11" Type="http://schemas.openxmlformats.org/officeDocument/2006/relationships/slide" Target="/ppt/slides/slide64.xml"/><Relationship Id="rId10" Type="http://schemas.openxmlformats.org/officeDocument/2006/relationships/slide" Target="/ppt/slides/slide51.xml"/><Relationship Id="rId12" Type="http://schemas.openxmlformats.org/officeDocument/2006/relationships/slide" Target="/ppt/slides/slide64.xml"/><Relationship Id="rId9" Type="http://schemas.openxmlformats.org/officeDocument/2006/relationships/slide" Target="/ppt/slides/slide51.xml"/><Relationship Id="rId5" Type="http://schemas.openxmlformats.org/officeDocument/2006/relationships/slide" Target="/ppt/slides/slide13.xml"/><Relationship Id="rId6" Type="http://schemas.openxmlformats.org/officeDocument/2006/relationships/slide" Target="/ppt/slides/slide13.xml"/><Relationship Id="rId7" Type="http://schemas.openxmlformats.org/officeDocument/2006/relationships/slide" Target="/ppt/slides/slide40.xml"/><Relationship Id="rId8" Type="http://schemas.openxmlformats.org/officeDocument/2006/relationships/slide" Target="/ppt/slides/slide40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1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9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28.png"/><Relationship Id="rId7" Type="http://schemas.openxmlformats.org/officeDocument/2006/relationships/image" Target="../media/image3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Relationship Id="rId6" Type="http://schemas.openxmlformats.org/officeDocument/2006/relationships/image" Target="../media/image28.png"/><Relationship Id="rId7" Type="http://schemas.openxmlformats.org/officeDocument/2006/relationships/image" Target="../media/image30.png"/><Relationship Id="rId8" Type="http://schemas.openxmlformats.org/officeDocument/2006/relationships/image" Target="../media/image25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Relationship Id="rId7" Type="http://schemas.openxmlformats.org/officeDocument/2006/relationships/image" Target="../media/image27.png"/><Relationship Id="rId8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10" Type="http://schemas.openxmlformats.org/officeDocument/2006/relationships/image" Target="../media/image25.png"/><Relationship Id="rId9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Relationship Id="rId7" Type="http://schemas.openxmlformats.org/officeDocument/2006/relationships/image" Target="../media/image27.png"/><Relationship Id="rId8" Type="http://schemas.openxmlformats.org/officeDocument/2006/relationships/image" Target="../media/image3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11" Type="http://schemas.openxmlformats.org/officeDocument/2006/relationships/image" Target="../media/image35.png"/><Relationship Id="rId10" Type="http://schemas.openxmlformats.org/officeDocument/2006/relationships/image" Target="../media/image30.png"/><Relationship Id="rId9" Type="http://schemas.openxmlformats.org/officeDocument/2006/relationships/image" Target="../media/image36.png"/><Relationship Id="rId5" Type="http://schemas.openxmlformats.org/officeDocument/2006/relationships/image" Target="../media/image29.png"/><Relationship Id="rId6" Type="http://schemas.openxmlformats.org/officeDocument/2006/relationships/image" Target="../media/image25.png"/><Relationship Id="rId7" Type="http://schemas.openxmlformats.org/officeDocument/2006/relationships/image" Target="../media/image28.png"/><Relationship Id="rId8" Type="http://schemas.openxmlformats.org/officeDocument/2006/relationships/image" Target="../media/image27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11" Type="http://schemas.openxmlformats.org/officeDocument/2006/relationships/image" Target="../media/image30.png"/><Relationship Id="rId10" Type="http://schemas.openxmlformats.org/officeDocument/2006/relationships/image" Target="../media/image35.png"/><Relationship Id="rId12" Type="http://schemas.openxmlformats.org/officeDocument/2006/relationships/image" Target="../media/image39.png"/><Relationship Id="rId9" Type="http://schemas.openxmlformats.org/officeDocument/2006/relationships/image" Target="../media/image36.png"/><Relationship Id="rId5" Type="http://schemas.openxmlformats.org/officeDocument/2006/relationships/image" Target="../media/image29.png"/><Relationship Id="rId6" Type="http://schemas.openxmlformats.org/officeDocument/2006/relationships/image" Target="../media/image25.png"/><Relationship Id="rId7" Type="http://schemas.openxmlformats.org/officeDocument/2006/relationships/image" Target="../media/image28.png"/><Relationship Id="rId8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imple toy / numerical examples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352825"/>
            <a:ext cx="8520600" cy="23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NE1: </a:t>
            </a: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Convolution and Max Pooling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NE2: </a:t>
            </a: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Metrics for Object Detection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NE3: </a:t>
            </a: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Value Iteration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9"/>
              </a:rPr>
              <a:t>NE4: </a:t>
            </a:r>
            <a:r>
              <a:rPr lang="en" u="sng">
                <a:solidFill>
                  <a:schemeClr val="hlink"/>
                </a:solidFill>
                <a:hlinkClick action="ppaction://hlinksldjump" r:id="rId10"/>
              </a:rPr>
              <a:t>Q-learning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action="ppaction://hlinksldjump" r:id="rId11"/>
              </a:rPr>
              <a:t>NE5: </a:t>
            </a:r>
            <a:r>
              <a:rPr lang="en" u="sng">
                <a:solidFill>
                  <a:schemeClr val="hlink"/>
                </a:solidFill>
                <a:hlinkClick action="ppaction://hlinksldjump" r:id="rId12"/>
              </a:rPr>
              <a:t>ANN, forward pass</a:t>
            </a:r>
            <a:r>
              <a:rPr lang="en"/>
              <a:t>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249500" y="147901"/>
            <a:ext cx="2791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TDT </a:t>
            </a:r>
            <a:r>
              <a:rPr lang="en" sz="1200">
                <a:solidFill>
                  <a:schemeClr val="dk1"/>
                </a:solidFill>
              </a:rPr>
              <a:t>17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" sz="1200">
                <a:solidFill>
                  <a:schemeClr val="dk1"/>
                </a:solidFill>
              </a:rPr>
              <a:t>Visual Intelligence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- 201</a:t>
            </a:r>
            <a:r>
              <a:rPr lang="en" sz="1200">
                <a:solidFill>
                  <a:schemeClr val="dk1"/>
                </a:solidFill>
              </a:rPr>
              <a:t>9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11695" y="147900"/>
            <a:ext cx="2418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0" lang="en" u="none" cap="none" strike="noStrike">
                <a:solidFill>
                  <a:schemeClr val="dk1"/>
                </a:solidFill>
              </a:rPr>
              <a:t>Group: </a:t>
            </a:r>
            <a:r>
              <a:rPr lang="en">
                <a:solidFill>
                  <a:schemeClr val="dk1"/>
                </a:solidFill>
              </a:rPr>
              <a:t>30</a:t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3843125"/>
            <a:ext cx="6663900" cy="11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Participants:</a:t>
            </a: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Vold, Martin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Ødegaard, Ole Håkon Kløvrud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184600" y="4103075"/>
            <a:ext cx="18567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Examples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Pooling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many (Average Pooling, Sum Pooling…)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of size 2x2 and stride length of 2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7" name="Google Shape;147;p22"/>
          <p:cNvGraphicFramePr/>
          <p:nvPr/>
        </p:nvGraphicFramePr>
        <p:xfrm>
          <a:off x="842000" y="234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417150"/>
                <a:gridCol w="417150"/>
                <a:gridCol w="417150"/>
                <a:gridCol w="417150"/>
              </a:tblGrid>
              <a:tr h="28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.8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8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8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8" name="Google Shape;148;p22"/>
          <p:cNvCxnSpPr/>
          <p:nvPr/>
        </p:nvCxnSpPr>
        <p:spPr>
          <a:xfrm>
            <a:off x="2913600" y="3128900"/>
            <a:ext cx="155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2"/>
          <p:cNvSpPr txBox="1"/>
          <p:nvPr/>
        </p:nvSpPr>
        <p:spPr>
          <a:xfrm>
            <a:off x="3033750" y="2762300"/>
            <a:ext cx="1316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Pooling</a:t>
            </a:r>
            <a:endParaRPr/>
          </a:p>
        </p:txBody>
      </p:sp>
      <p:graphicFrame>
        <p:nvGraphicFramePr>
          <p:cNvPr id="150" name="Google Shape;150;p22"/>
          <p:cNvGraphicFramePr/>
          <p:nvPr/>
        </p:nvGraphicFramePr>
        <p:xfrm>
          <a:off x="4873000" y="2729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382850"/>
                <a:gridCol w="382850"/>
              </a:tblGrid>
              <a:tr h="38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Pooling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many (Average Pooling, Sum Pooling…)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of size 2x2 and stride length of 2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7" name="Google Shape;157;p23"/>
          <p:cNvGraphicFramePr/>
          <p:nvPr/>
        </p:nvGraphicFramePr>
        <p:xfrm>
          <a:off x="842000" y="234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417150"/>
                <a:gridCol w="417150"/>
                <a:gridCol w="417150"/>
                <a:gridCol w="417150"/>
              </a:tblGrid>
              <a:tr h="28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8" name="Google Shape;158;p23"/>
          <p:cNvCxnSpPr/>
          <p:nvPr/>
        </p:nvCxnSpPr>
        <p:spPr>
          <a:xfrm>
            <a:off x="2913600" y="3128900"/>
            <a:ext cx="155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3"/>
          <p:cNvSpPr txBox="1"/>
          <p:nvPr/>
        </p:nvSpPr>
        <p:spPr>
          <a:xfrm>
            <a:off x="3033750" y="2762300"/>
            <a:ext cx="1316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Pooling</a:t>
            </a:r>
            <a:endParaRPr/>
          </a:p>
        </p:txBody>
      </p:sp>
      <p:graphicFrame>
        <p:nvGraphicFramePr>
          <p:cNvPr id="160" name="Google Shape;160;p23"/>
          <p:cNvGraphicFramePr/>
          <p:nvPr/>
        </p:nvGraphicFramePr>
        <p:xfrm>
          <a:off x="4873000" y="2729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382850"/>
                <a:gridCol w="382850"/>
              </a:tblGrid>
              <a:tr h="38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Pooling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many (Average Pooling, Sum Pooling…)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of size 2x2 and stride length of 2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7" name="Google Shape;167;p24"/>
          <p:cNvGraphicFramePr/>
          <p:nvPr/>
        </p:nvGraphicFramePr>
        <p:xfrm>
          <a:off x="842000" y="234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417150"/>
                <a:gridCol w="417150"/>
                <a:gridCol w="417150"/>
                <a:gridCol w="417150"/>
              </a:tblGrid>
              <a:tr h="28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8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8" name="Google Shape;168;p24"/>
          <p:cNvCxnSpPr/>
          <p:nvPr/>
        </p:nvCxnSpPr>
        <p:spPr>
          <a:xfrm>
            <a:off x="2913600" y="3128900"/>
            <a:ext cx="155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4"/>
          <p:cNvSpPr txBox="1"/>
          <p:nvPr/>
        </p:nvSpPr>
        <p:spPr>
          <a:xfrm>
            <a:off x="3033750" y="2762300"/>
            <a:ext cx="1316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Pooling</a:t>
            </a:r>
            <a:endParaRPr/>
          </a:p>
        </p:txBody>
      </p:sp>
      <p:graphicFrame>
        <p:nvGraphicFramePr>
          <p:cNvPr id="170" name="Google Shape;170;p24"/>
          <p:cNvGraphicFramePr/>
          <p:nvPr/>
        </p:nvGraphicFramePr>
        <p:xfrm>
          <a:off x="4873000" y="2729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382850"/>
                <a:gridCol w="382850"/>
              </a:tblGrid>
              <a:tr h="38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ctrTitle"/>
          </p:nvPr>
        </p:nvSpPr>
        <p:spPr>
          <a:xfrm>
            <a:off x="311700" y="744575"/>
            <a:ext cx="8520600" cy="9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Example 2:</a:t>
            </a:r>
            <a:endParaRPr/>
          </a:p>
        </p:txBody>
      </p:sp>
      <p:sp>
        <p:nvSpPr>
          <p:cNvPr id="176" name="Google Shape;176;p25"/>
          <p:cNvSpPr txBox="1"/>
          <p:nvPr>
            <p:ph idx="1" type="subTitle"/>
          </p:nvPr>
        </p:nvSpPr>
        <p:spPr>
          <a:xfrm>
            <a:off x="311700" y="2126025"/>
            <a:ext cx="8520600" cy="2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Convolution and Max Pooling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Metrics for Object Detection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Value Iteration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Q-learning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ANN, forward pass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IoU - I</a:t>
            </a:r>
            <a:r>
              <a:rPr lang="en"/>
              <a:t>ntersection over Union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Evaluation metric used to </a:t>
            </a: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measure the accuracy of an object detector </a:t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5555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IoU &gt; 0.5 is normally considered a “good” prediction</a:t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5555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725" y="1835050"/>
            <a:ext cx="5387901" cy="30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outcomes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2873125" y="2079500"/>
            <a:ext cx="14970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63"/>
            <a:ext cx="49720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outcomes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True Positive: IoU &gt; 0.5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False Positive: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IoU &lt;= 0.5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Duplicated Bounding Boxes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No IoU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False Negative: Iou &gt; 0.5 but the bounding box has the wrong classification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True Negative: </a:t>
            </a:r>
            <a:r>
              <a:rPr lang="en" sz="140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Usually there are not true negatives as the images are expected to contain at least one object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5425"/>
            <a:ext cx="800100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1098950" y="1153000"/>
            <a:ext cx="65667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FN					     FP					FP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and Recall</a:t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4"/>
            <a:ext cx="2891900" cy="35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750" y="2020913"/>
            <a:ext cx="323850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and Recall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76375"/>
            <a:ext cx="53244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 txBox="1"/>
          <p:nvPr/>
        </p:nvSpPr>
        <p:spPr>
          <a:xfrm>
            <a:off x="2939150" y="2087975"/>
            <a:ext cx="5334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276325" y="2039325"/>
            <a:ext cx="5395200" cy="177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/>
          <p:nvPr/>
        </p:nvSpPr>
        <p:spPr>
          <a:xfrm>
            <a:off x="3988225" y="1476750"/>
            <a:ext cx="1717800" cy="934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0" y="744575"/>
            <a:ext cx="8520600" cy="9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Example 1: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2126025"/>
            <a:ext cx="8520600" cy="2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Convolution and Max Pooling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Metrics for Object Detection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Value Iteration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Q-learning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ANN, forward pass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and Recall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76375"/>
            <a:ext cx="53244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 txBox="1"/>
          <p:nvPr/>
        </p:nvSpPr>
        <p:spPr>
          <a:xfrm>
            <a:off x="2939150" y="2087975"/>
            <a:ext cx="5334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311700" y="2320600"/>
            <a:ext cx="5395200" cy="174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2"/>
          <p:cNvSpPr/>
          <p:nvPr/>
        </p:nvSpPr>
        <p:spPr>
          <a:xfrm>
            <a:off x="3905425" y="1453850"/>
            <a:ext cx="1932600" cy="111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and Recall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76375"/>
            <a:ext cx="53244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 txBox="1"/>
          <p:nvPr/>
        </p:nvSpPr>
        <p:spPr>
          <a:xfrm>
            <a:off x="2939150" y="2087975"/>
            <a:ext cx="5334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3"/>
          <p:cNvSpPr/>
          <p:nvPr/>
        </p:nvSpPr>
        <p:spPr>
          <a:xfrm>
            <a:off x="311700" y="2571750"/>
            <a:ext cx="5395200" cy="119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3905425" y="1453850"/>
            <a:ext cx="1932600" cy="311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and Recall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76375"/>
            <a:ext cx="53244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4"/>
          <p:cNvSpPr txBox="1"/>
          <p:nvPr/>
        </p:nvSpPr>
        <p:spPr>
          <a:xfrm>
            <a:off x="2939150" y="2087975"/>
            <a:ext cx="5334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4"/>
          <p:cNvSpPr/>
          <p:nvPr/>
        </p:nvSpPr>
        <p:spPr>
          <a:xfrm>
            <a:off x="311700" y="2832825"/>
            <a:ext cx="5395200" cy="93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/>
          <p:nvPr/>
        </p:nvSpPr>
        <p:spPr>
          <a:xfrm>
            <a:off x="3905425" y="1453850"/>
            <a:ext cx="1932600" cy="311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and Recall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76375"/>
            <a:ext cx="53244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5"/>
          <p:cNvSpPr txBox="1"/>
          <p:nvPr/>
        </p:nvSpPr>
        <p:spPr>
          <a:xfrm>
            <a:off x="2939150" y="2087975"/>
            <a:ext cx="5334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5"/>
          <p:cNvSpPr/>
          <p:nvPr/>
        </p:nvSpPr>
        <p:spPr>
          <a:xfrm>
            <a:off x="311700" y="3084100"/>
            <a:ext cx="5395200" cy="6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3905425" y="1453850"/>
            <a:ext cx="1932600" cy="311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and Recall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76375"/>
            <a:ext cx="53244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6"/>
          <p:cNvSpPr txBox="1"/>
          <p:nvPr/>
        </p:nvSpPr>
        <p:spPr>
          <a:xfrm>
            <a:off x="2939150" y="2087975"/>
            <a:ext cx="5334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6"/>
          <p:cNvSpPr/>
          <p:nvPr/>
        </p:nvSpPr>
        <p:spPr>
          <a:xfrm>
            <a:off x="311700" y="3349550"/>
            <a:ext cx="5395200" cy="41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6"/>
          <p:cNvSpPr/>
          <p:nvPr/>
        </p:nvSpPr>
        <p:spPr>
          <a:xfrm>
            <a:off x="3905425" y="1453850"/>
            <a:ext cx="1932600" cy="311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 - Average Precision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7"/>
          <p:cNvSpPr txBox="1"/>
          <p:nvPr>
            <p:ph idx="1" type="body"/>
          </p:nvPr>
        </p:nvSpPr>
        <p:spPr>
          <a:xfrm>
            <a:off x="311700" y="1270075"/>
            <a:ext cx="8520600" cy="2565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Precision averaged across all values of recall between 0 and 1</a:t>
            </a:r>
            <a:endParaRPr sz="1400">
              <a:solidFill>
                <a:srgbClr val="3838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Equal to taking the area under the precision/recall curve</a:t>
            </a:r>
            <a:endParaRPr sz="1400">
              <a:solidFill>
                <a:srgbClr val="3838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38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integral can be approximated by a sum over the precisions at every possible threshold value, multiplied by the change in recall,  </a:t>
            </a:r>
            <a:r>
              <a:rPr i="1" lang="en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the total number of images in the collection, </a:t>
            </a:r>
            <a:r>
              <a:rPr i="1" lang="en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p(k)</a:t>
            </a:r>
            <a:r>
              <a:rPr lang="en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the precision at a cutoff of </a:t>
            </a:r>
            <a:r>
              <a:rPr i="1" lang="en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images, and </a:t>
            </a:r>
            <a:r>
              <a:rPr i="1" lang="en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delta r(k)</a:t>
            </a:r>
            <a:r>
              <a:rPr lang="en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the change in recall that happened between cutoff </a:t>
            </a:r>
            <a:r>
              <a:rPr i="1" lang="en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k-1</a:t>
            </a:r>
            <a:r>
              <a:rPr lang="en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cutoff </a:t>
            </a:r>
            <a:r>
              <a:rPr i="1" lang="en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" sz="1400">
                <a:solidFill>
                  <a:srgbClr val="3838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3838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38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38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P = int_(0)^1p(r)dr" id="276" name="Google Shape;276;p37" title="MathEquation,#0000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775" y="1812000"/>
            <a:ext cx="1143500" cy="254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 = sum_(k)^N p(k)*Deltar(k)" id="277" name="Google Shape;277;p3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775" y="3138375"/>
            <a:ext cx="1769892" cy="2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Approximated Average Precision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76375"/>
            <a:ext cx="53244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8"/>
          <p:cNvSpPr txBox="1"/>
          <p:nvPr/>
        </p:nvSpPr>
        <p:spPr>
          <a:xfrm>
            <a:off x="2939150" y="2087975"/>
            <a:ext cx="5334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8"/>
          <p:cNvSpPr/>
          <p:nvPr/>
        </p:nvSpPr>
        <p:spPr>
          <a:xfrm>
            <a:off x="3905425" y="1453850"/>
            <a:ext cx="1932600" cy="3114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 txBox="1"/>
          <p:nvPr/>
        </p:nvSpPr>
        <p:spPr>
          <a:xfrm>
            <a:off x="4188350" y="1986575"/>
            <a:ext cx="44232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 * 0.33) + (0.5 * 0) + (0.67 * 0.33) + (0.5 * 0) + (0.4 * 0) + (0.5 * 0.33) + (0.43 * 0) = 0.7161</a:t>
            </a:r>
            <a:endParaRPr/>
          </a:p>
        </p:txBody>
      </p:sp>
      <p:pic>
        <p:nvPicPr>
          <p:cNvPr descr="AP = sum_(k)^N p(k)*Deltar(k)" id="288" name="Google Shape;288;p38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8900" y="1576375"/>
            <a:ext cx="2072138" cy="2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8"/>
          <p:cNvSpPr/>
          <p:nvPr/>
        </p:nvSpPr>
        <p:spPr>
          <a:xfrm>
            <a:off x="311700" y="3349550"/>
            <a:ext cx="4122300" cy="8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Interpolated AP</a:t>
            </a:r>
            <a:endParaRPr/>
          </a:p>
        </p:txBody>
      </p:sp>
      <p:sp>
        <p:nvSpPr>
          <p:cNvPr id="295" name="Google Shape;29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38383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Interpolated AP: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replace each precision value with the maximum precision value to the right of that recall level to reduce the impact of the “wiggles” in the precision/recall curve.</a:t>
            </a:r>
            <a:endParaRPr/>
          </a:p>
        </p:txBody>
      </p:sp>
      <p:pic>
        <p:nvPicPr>
          <p:cNvPr descr="p_(&quot;interpolated&quot;)(r) = max_(tilde r&gt;=r) p(tilde r)" id="296" name="Google Shape;296;p3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300" y="1848252"/>
            <a:ext cx="2274824" cy="4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Interpolated AP</a:t>
            </a:r>
            <a:endParaRPr/>
          </a:p>
        </p:txBody>
      </p:sp>
      <p:sp>
        <p:nvSpPr>
          <p:cNvPr id="302" name="Google Shape;302;p40"/>
          <p:cNvSpPr txBox="1"/>
          <p:nvPr>
            <p:ph idx="1" type="body"/>
          </p:nvPr>
        </p:nvSpPr>
        <p:spPr>
          <a:xfrm>
            <a:off x="361925" y="1219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38383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Interpolated AP: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replace each precision value with the maximum precision value to the right of that recall level to reduce the impact of the “wiggles” in the precision/recall curve.</a:t>
            </a:r>
            <a:endParaRPr/>
          </a:p>
        </p:txBody>
      </p:sp>
      <p:pic>
        <p:nvPicPr>
          <p:cNvPr descr="p_(&quot;interpolated&quot;)(r) = max_(tilde r&gt;=r) p(tilde r)" id="303" name="Google Shape;303;p4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250" y="1928627"/>
            <a:ext cx="2274824" cy="4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863" y="2390100"/>
            <a:ext cx="53244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0"/>
          <p:cNvSpPr/>
          <p:nvPr/>
        </p:nvSpPr>
        <p:spPr>
          <a:xfrm>
            <a:off x="4572000" y="2923425"/>
            <a:ext cx="1959000" cy="145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Interpolated AP</a:t>
            </a:r>
            <a:endParaRPr/>
          </a:p>
        </p:txBody>
      </p:sp>
      <p:sp>
        <p:nvSpPr>
          <p:cNvPr id="311" name="Google Shape;311;p41"/>
          <p:cNvSpPr txBox="1"/>
          <p:nvPr>
            <p:ph idx="1" type="body"/>
          </p:nvPr>
        </p:nvSpPr>
        <p:spPr>
          <a:xfrm>
            <a:off x="361925" y="1219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38383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Interpolated AP: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replace each precision value with the maximum precision value to the right of that recall level to reduce the impact of the “wiggles” in the precision/recall curve.</a:t>
            </a:r>
            <a:endParaRPr/>
          </a:p>
        </p:txBody>
      </p:sp>
      <p:pic>
        <p:nvPicPr>
          <p:cNvPr descr="p_(&quot;interpolated&quot;)(r) = max_(tilde r&gt;=r) p(tilde r)" id="312" name="Google Shape;312;p4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250" y="1928627"/>
            <a:ext cx="2274824" cy="4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863" y="2390100"/>
            <a:ext cx="53244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1"/>
          <p:cNvSpPr/>
          <p:nvPr/>
        </p:nvSpPr>
        <p:spPr>
          <a:xfrm>
            <a:off x="4572000" y="3154400"/>
            <a:ext cx="1959000" cy="122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Stride length of 2</a:t>
            </a:r>
            <a:endParaRPr/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5050325" y="248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382850"/>
                <a:gridCol w="382850"/>
              </a:tblGrid>
              <a:tr h="2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5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3" name="Google Shape;73;p15"/>
          <p:cNvGraphicFramePr/>
          <p:nvPr/>
        </p:nvGraphicFramePr>
        <p:xfrm>
          <a:off x="671200" y="194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25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.8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" name="Google Shape;74;p15"/>
          <p:cNvSpPr txBox="1"/>
          <p:nvPr/>
        </p:nvSpPr>
        <p:spPr>
          <a:xfrm>
            <a:off x="2685025" y="2592113"/>
            <a:ext cx="50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⊛</a:t>
            </a:r>
            <a:endParaRPr b="1" sz="2400"/>
          </a:p>
        </p:txBody>
      </p:sp>
      <p:sp>
        <p:nvSpPr>
          <p:cNvPr id="75" name="Google Shape;75;p15"/>
          <p:cNvSpPr txBox="1"/>
          <p:nvPr/>
        </p:nvSpPr>
        <p:spPr>
          <a:xfrm>
            <a:off x="4547088" y="2592125"/>
            <a:ext cx="39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=</a:t>
            </a:r>
            <a:endParaRPr sz="2400"/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3287700" y="231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382850"/>
                <a:gridCol w="382850"/>
                <a:gridCol w="382850"/>
              </a:tblGrid>
              <a:tr h="10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Interpolated AP</a:t>
            </a:r>
            <a:endParaRPr/>
          </a:p>
        </p:txBody>
      </p:sp>
      <p:sp>
        <p:nvSpPr>
          <p:cNvPr id="320" name="Google Shape;320;p42"/>
          <p:cNvSpPr txBox="1"/>
          <p:nvPr>
            <p:ph idx="1" type="body"/>
          </p:nvPr>
        </p:nvSpPr>
        <p:spPr>
          <a:xfrm>
            <a:off x="361925" y="1219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38383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Interpolated AP: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replace each precision value with the maximum precision value to the right of that recall level to reduce the impact of the “wiggles” in the precision/recall curve.</a:t>
            </a:r>
            <a:endParaRPr/>
          </a:p>
        </p:txBody>
      </p:sp>
      <p:pic>
        <p:nvPicPr>
          <p:cNvPr descr="p_(&quot;interpolated&quot;)(r) = max_(tilde r&gt;=r) p(tilde r)" id="321" name="Google Shape;321;p4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250" y="1928627"/>
            <a:ext cx="2274824" cy="4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863" y="2390100"/>
            <a:ext cx="53244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2"/>
          <p:cNvSpPr/>
          <p:nvPr/>
        </p:nvSpPr>
        <p:spPr>
          <a:xfrm>
            <a:off x="4572000" y="3405550"/>
            <a:ext cx="1959000" cy="975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Interpolated AP</a:t>
            </a:r>
            <a:endParaRPr/>
          </a:p>
        </p:txBody>
      </p:sp>
      <p:sp>
        <p:nvSpPr>
          <p:cNvPr id="329" name="Google Shape;329;p43"/>
          <p:cNvSpPr txBox="1"/>
          <p:nvPr>
            <p:ph idx="1" type="body"/>
          </p:nvPr>
        </p:nvSpPr>
        <p:spPr>
          <a:xfrm>
            <a:off x="361925" y="1219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38383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Interpolated AP: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replace each precision value with the maximum precision value to the right of that recall level to reduce the impact of the “wiggles” in the precision/recall curve.</a:t>
            </a:r>
            <a:endParaRPr/>
          </a:p>
        </p:txBody>
      </p:sp>
      <p:pic>
        <p:nvPicPr>
          <p:cNvPr descr="p_(&quot;interpolated&quot;)(r) = max_(tilde r&gt;=r) p(tilde r)" id="330" name="Google Shape;330;p4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250" y="1928627"/>
            <a:ext cx="2274824" cy="4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863" y="2390100"/>
            <a:ext cx="53244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3"/>
          <p:cNvSpPr/>
          <p:nvPr/>
        </p:nvSpPr>
        <p:spPr>
          <a:xfrm>
            <a:off x="4652525" y="3688400"/>
            <a:ext cx="1959000" cy="69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Interpolated AP</a:t>
            </a:r>
            <a:endParaRPr/>
          </a:p>
        </p:txBody>
      </p:sp>
      <p:sp>
        <p:nvSpPr>
          <p:cNvPr id="338" name="Google Shape;338;p44"/>
          <p:cNvSpPr txBox="1"/>
          <p:nvPr>
            <p:ph idx="1" type="body"/>
          </p:nvPr>
        </p:nvSpPr>
        <p:spPr>
          <a:xfrm>
            <a:off x="361925" y="1219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38383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Interpolated AP: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replace each precision value with the maximum precision value to the right of that recall level to reduce the impact of the “wiggles” in the precision/recall curve.</a:t>
            </a:r>
            <a:endParaRPr/>
          </a:p>
        </p:txBody>
      </p:sp>
      <p:pic>
        <p:nvPicPr>
          <p:cNvPr descr="p_(&quot;interpolated&quot;)(r) = max_(tilde r&gt;=r) p(tilde r)" id="339" name="Google Shape;339;p4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250" y="1928627"/>
            <a:ext cx="2274824" cy="4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863" y="2390100"/>
            <a:ext cx="53244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4"/>
          <p:cNvSpPr/>
          <p:nvPr/>
        </p:nvSpPr>
        <p:spPr>
          <a:xfrm>
            <a:off x="4572000" y="3919900"/>
            <a:ext cx="1959000" cy="46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Interpolated AP</a:t>
            </a:r>
            <a:endParaRPr/>
          </a:p>
        </p:txBody>
      </p:sp>
      <p:sp>
        <p:nvSpPr>
          <p:cNvPr id="347" name="Google Shape;347;p45"/>
          <p:cNvSpPr txBox="1"/>
          <p:nvPr>
            <p:ph idx="1" type="body"/>
          </p:nvPr>
        </p:nvSpPr>
        <p:spPr>
          <a:xfrm>
            <a:off x="361925" y="1219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38383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Interpolated AP: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replace each precision value with the maximum precision value to the right of that recall level to reduce the impact of the “wiggles” in the precision/recall curve.</a:t>
            </a:r>
            <a:endParaRPr/>
          </a:p>
        </p:txBody>
      </p:sp>
      <p:pic>
        <p:nvPicPr>
          <p:cNvPr descr="p_(&quot;interpolated&quot;)(r) = max_(tilde r&gt;=r) p(tilde r)" id="348" name="Google Shape;348;p45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250" y="1928627"/>
            <a:ext cx="2274824" cy="4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863" y="2390100"/>
            <a:ext cx="53244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5"/>
          <p:cNvSpPr/>
          <p:nvPr/>
        </p:nvSpPr>
        <p:spPr>
          <a:xfrm>
            <a:off x="4572000" y="4209225"/>
            <a:ext cx="1959000" cy="17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Interpolated AP</a:t>
            </a:r>
            <a:endParaRPr/>
          </a:p>
        </p:txBody>
      </p:sp>
      <p:sp>
        <p:nvSpPr>
          <p:cNvPr id="356" name="Google Shape;356;p46"/>
          <p:cNvSpPr txBox="1"/>
          <p:nvPr>
            <p:ph idx="1" type="body"/>
          </p:nvPr>
        </p:nvSpPr>
        <p:spPr>
          <a:xfrm>
            <a:off x="361925" y="12198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38383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Interpolated AP: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replace each precision value with the maximum precision value to the right of that recall level to reduce the impact of the “wiggles” in the precision/recall curve.</a:t>
            </a:r>
            <a:endParaRPr/>
          </a:p>
        </p:txBody>
      </p:sp>
      <p:pic>
        <p:nvPicPr>
          <p:cNvPr descr="p_(&quot;interpolated&quot;)(r) = max_(tilde r&gt;=r) p(tilde r)" id="357" name="Google Shape;357;p4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250" y="1928627"/>
            <a:ext cx="2274824" cy="4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863" y="2390100"/>
            <a:ext cx="5324475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Interpolated AP, Pascal VOC2008</a:t>
            </a:r>
            <a:endParaRPr/>
          </a:p>
        </p:txBody>
      </p:sp>
      <p:sp>
        <p:nvSpPr>
          <p:cNvPr id="364" name="Google Shape;36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1229875"/>
            <a:ext cx="6277974" cy="33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7"/>
          <p:cNvSpPr/>
          <p:nvPr/>
        </p:nvSpPr>
        <p:spPr>
          <a:xfrm>
            <a:off x="5775325" y="3635950"/>
            <a:ext cx="144000" cy="36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7"/>
          <p:cNvSpPr txBox="1"/>
          <p:nvPr/>
        </p:nvSpPr>
        <p:spPr>
          <a:xfrm>
            <a:off x="6127975" y="2360775"/>
            <a:ext cx="27045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 = 1/11 * (1 + 1 + 1 + 1 + 0.67 + </a:t>
            </a:r>
            <a:r>
              <a:rPr lang="en"/>
              <a:t>0.67 + 0.67 + 0.5 + 0.5 + 0.5 + 0.5</a:t>
            </a:r>
            <a:r>
              <a:rPr lang="en"/>
              <a:t>) = 0.7282</a:t>
            </a:r>
            <a:endParaRPr/>
          </a:p>
        </p:txBody>
      </p:sp>
      <p:pic>
        <p:nvPicPr>
          <p:cNvPr descr="AP = \frac{1}{11} \sum_{r \in {0.0,..., 1.0}} p_{interpolated}(r)" id="368" name="Google Shape;368;p4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2612" y="2100900"/>
            <a:ext cx="2535224" cy="2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Interpolated AP, Pascal VOC2010-2012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Area under curve (AUC)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Samples the curve at all unique recall values (</a:t>
            </a:r>
            <a:r>
              <a:rPr i="1"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r₁, r₂, …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whenever the maximum precision value drops. With this change, we are measuring the exact area under the precision-recall curve after the zigzags are removed.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(0.33* 1) + (0.33 * 0.67) + (0.33 * 0.5) + = 0.7161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P = \sum (r_{n+1} - r_{n})\ p_{interpolated}(r_{n+1})" id="375" name="Google Shape;375;p4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00" y="1466750"/>
            <a:ext cx="2963526" cy="2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Approximated vs. Interpolated AP</a:t>
            </a:r>
            <a:endParaRPr/>
          </a:p>
        </p:txBody>
      </p:sp>
      <p:sp>
        <p:nvSpPr>
          <p:cNvPr id="381" name="Google Shape;381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little example they are the same, but these next two graphs will highlight </a:t>
            </a:r>
            <a:r>
              <a:rPr lang="en"/>
              <a:t>the fact that this isn’t always the case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Approximated vs. Interpolated AP</a:t>
            </a:r>
            <a:endParaRPr/>
          </a:p>
        </p:txBody>
      </p:sp>
      <p:sp>
        <p:nvSpPr>
          <p:cNvPr id="387" name="Google Shape;38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00" y="1296958"/>
            <a:ext cx="4249950" cy="271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7450" y="1229875"/>
            <a:ext cx="4249950" cy="2677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 and mAP</a:t>
            </a:r>
            <a:endParaRPr/>
          </a:p>
        </p:txBody>
      </p:sp>
      <p:sp>
        <p:nvSpPr>
          <p:cNvPr id="395" name="Google Shape;39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AP is the average precision score for one class, e.g. “dog” while mAp (mean average precision)</a:t>
            </a: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simply the average over the average precisions for all the classes our model </a:t>
            </a: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should</a:t>
            </a:r>
            <a:r>
              <a:rPr lang="en" sz="1400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be able to detect</a:t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914550"/>
            <a:ext cx="191452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P = 1/C sum_(c=1)^C AP(c)" id="397" name="Google Shape;397;p5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850" y="2100800"/>
            <a:ext cx="1758024" cy="28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1"/>
          <p:cNvSpPr txBox="1"/>
          <p:nvPr/>
        </p:nvSpPr>
        <p:spPr>
          <a:xfrm>
            <a:off x="2481350" y="256187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1/6 * (0.7161 + 0.851 + 0.65 + 0.578 + 0.892 + 0.752) = 0.73985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Stride length of 2</a:t>
            </a: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671200" y="194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25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.8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4" name="Google Shape;84;p16"/>
          <p:cNvGraphicFramePr/>
          <p:nvPr/>
        </p:nvGraphicFramePr>
        <p:xfrm>
          <a:off x="3287700" y="231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382850"/>
                <a:gridCol w="382850"/>
                <a:gridCol w="382850"/>
              </a:tblGrid>
              <a:tr h="10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" name="Google Shape;85;p16"/>
          <p:cNvGraphicFramePr/>
          <p:nvPr/>
        </p:nvGraphicFramePr>
        <p:xfrm>
          <a:off x="5138500" y="248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453750"/>
                <a:gridCol w="438150"/>
              </a:tblGrid>
              <a:tr h="36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6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Google Shape;86;p16"/>
          <p:cNvSpPr txBox="1"/>
          <p:nvPr/>
        </p:nvSpPr>
        <p:spPr>
          <a:xfrm>
            <a:off x="2685025" y="2592113"/>
            <a:ext cx="50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⊛</a:t>
            </a:r>
            <a:endParaRPr b="1" sz="2400"/>
          </a:p>
        </p:txBody>
      </p:sp>
      <p:sp>
        <p:nvSpPr>
          <p:cNvPr id="87" name="Google Shape;87;p16"/>
          <p:cNvSpPr txBox="1"/>
          <p:nvPr/>
        </p:nvSpPr>
        <p:spPr>
          <a:xfrm>
            <a:off x="4547088" y="2592125"/>
            <a:ext cx="39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=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2"/>
          <p:cNvSpPr txBox="1"/>
          <p:nvPr>
            <p:ph type="ctrTitle"/>
          </p:nvPr>
        </p:nvSpPr>
        <p:spPr>
          <a:xfrm>
            <a:off x="311700" y="744575"/>
            <a:ext cx="8520600" cy="9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Example 3:</a:t>
            </a:r>
            <a:endParaRPr/>
          </a:p>
        </p:txBody>
      </p:sp>
      <p:sp>
        <p:nvSpPr>
          <p:cNvPr id="404" name="Google Shape;404;p52"/>
          <p:cNvSpPr txBox="1"/>
          <p:nvPr>
            <p:ph idx="1" type="subTitle"/>
          </p:nvPr>
        </p:nvSpPr>
        <p:spPr>
          <a:xfrm>
            <a:off x="311700" y="2126025"/>
            <a:ext cx="8520600" cy="2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Convolution and Max Pooling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Metrics for Object Detection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Value Iteration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Q-learning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ANN, forward pass</a:t>
            </a:r>
            <a:endParaRPr b="1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Decision Process</a:t>
            </a:r>
            <a:endParaRPr/>
          </a:p>
        </p:txBody>
      </p:sp>
      <p:sp>
        <p:nvSpPr>
          <p:cNvPr id="410" name="Google Shape;410;p53"/>
          <p:cNvSpPr txBox="1"/>
          <p:nvPr>
            <p:ph idx="1" type="body"/>
          </p:nvPr>
        </p:nvSpPr>
        <p:spPr>
          <a:xfrm>
            <a:off x="311700" y="1152475"/>
            <a:ext cx="8520600" cy="3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Reinforcement learning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Markov decision process: </a:t>
            </a:r>
            <a:br>
              <a:rPr lang="en">
                <a:solidFill>
                  <a:srgbClr val="000000"/>
                </a:solidFill>
              </a:rPr>
            </a:br>
            <a:r>
              <a:rPr i="1" lang="en">
                <a:solidFill>
                  <a:srgbClr val="000000"/>
                </a:solidFill>
              </a:rPr>
              <a:t>a sequential decision problem for a fully observable, stochastic environment with a Markovian transition model and additive rewards</a:t>
            </a:r>
            <a:endParaRPr i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Consists of: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A set of states, with an initial state </a:t>
            </a:r>
            <a:r>
              <a:rPr i="1" lang="en">
                <a:solidFill>
                  <a:srgbClr val="000000"/>
                </a:solidFill>
              </a:rPr>
              <a:t>s0</a:t>
            </a:r>
            <a:endParaRPr i="1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A set of actions </a:t>
            </a:r>
            <a:r>
              <a:rPr i="1" lang="en">
                <a:solidFill>
                  <a:schemeClr val="dk1"/>
                </a:solidFill>
              </a:rPr>
              <a:t>A(s)</a:t>
            </a:r>
            <a:r>
              <a:rPr lang="en">
                <a:solidFill>
                  <a:srgbClr val="000000"/>
                </a:solidFill>
              </a:rPr>
              <a:t> of actions in each state s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A transition model </a:t>
            </a:r>
            <a:r>
              <a:rPr i="1" lang="en">
                <a:solidFill>
                  <a:schemeClr val="dk1"/>
                </a:solidFill>
              </a:rPr>
              <a:t>P</a:t>
            </a:r>
            <a:r>
              <a:rPr i="1" lang="en">
                <a:solidFill>
                  <a:schemeClr val="dk1"/>
                </a:solidFill>
              </a:rPr>
              <a:t>(s’ | s, a)</a:t>
            </a:r>
            <a:endParaRPr i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Reward function </a:t>
            </a:r>
            <a:r>
              <a:rPr i="1" lang="en">
                <a:solidFill>
                  <a:schemeClr val="dk1"/>
                </a:solidFill>
              </a:rPr>
              <a:t>R(s)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We are looking for a </a:t>
            </a:r>
            <a:r>
              <a:rPr i="1" lang="en">
                <a:solidFill>
                  <a:srgbClr val="000000"/>
                </a:solidFill>
              </a:rPr>
              <a:t>policy </a:t>
            </a:r>
            <a:r>
              <a:rPr lang="en">
                <a:solidFill>
                  <a:srgbClr val="000000"/>
                </a:solidFill>
              </a:rPr>
              <a:t>𝜋 where </a:t>
            </a:r>
            <a:r>
              <a:rPr i="1" lang="en">
                <a:solidFill>
                  <a:srgbClr val="000000"/>
                </a:solidFill>
              </a:rPr>
              <a:t>𝜋(s)</a:t>
            </a:r>
            <a:r>
              <a:rPr lang="en">
                <a:solidFill>
                  <a:srgbClr val="000000"/>
                </a:solidFill>
              </a:rPr>
              <a:t> denotes the action recommended by policy </a:t>
            </a:r>
            <a:r>
              <a:rPr i="1" lang="en">
                <a:solidFill>
                  <a:srgbClr val="000000"/>
                </a:solidFill>
              </a:rPr>
              <a:t>𝜋</a:t>
            </a:r>
            <a:r>
              <a:rPr lang="en">
                <a:solidFill>
                  <a:srgbClr val="000000"/>
                </a:solidFill>
              </a:rPr>
              <a:t> for state </a:t>
            </a:r>
            <a:r>
              <a:rPr i="1" lang="en">
                <a:solidFill>
                  <a:srgbClr val="000000"/>
                </a:solidFill>
              </a:rPr>
              <a:t>s</a:t>
            </a:r>
            <a:endParaRPr i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iteration</a:t>
            </a:r>
            <a:endParaRPr/>
          </a:p>
        </p:txBody>
      </p:sp>
      <p:sp>
        <p:nvSpPr>
          <p:cNvPr id="416" name="Google Shape;416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policy is determined by the utility U of the states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utility of a state is </a:t>
            </a:r>
            <a:r>
              <a:rPr i="1" lang="en">
                <a:solidFill>
                  <a:srgbClr val="000000"/>
                </a:solidFill>
              </a:rPr>
              <a:t>the expected sum of discounted rewards from that state onwards</a:t>
            </a:r>
            <a:endParaRPr i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Bellman equation: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equation is not linear, since “max” is not linear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→ We need to use an </a:t>
            </a:r>
            <a:r>
              <a:rPr i="1" lang="en">
                <a:solidFill>
                  <a:srgbClr val="000000"/>
                </a:solidFill>
              </a:rPr>
              <a:t>iterative</a:t>
            </a:r>
            <a:r>
              <a:rPr lang="en">
                <a:solidFill>
                  <a:srgbClr val="000000"/>
                </a:solidFill>
              </a:rPr>
              <a:t> approach 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Bellman update: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U_{i+1}(s) \leftarrow R(S) + \gamma \max_{a \in A(s)} \sum_{s'} P(s'|s, a) U_{i}(s')" id="417" name="Google Shape;417;p5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599" y="4262525"/>
            <a:ext cx="4741624" cy="290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(s) = R(S) + \gamma \max_{a \in A(s)} \sum_{s'} P(s'|s, a) U(s')" id="418" name="Google Shape;418;p5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075" y="2684250"/>
            <a:ext cx="4383804" cy="2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424" name="Google Shape;424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Grid of 4x3 squares.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Two terminal states.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Reward of -0.04 for each states (living re</a:t>
            </a:r>
            <a:r>
              <a:rPr lang="en">
                <a:highlight>
                  <a:srgbClr val="FFFFFF"/>
                </a:highlight>
              </a:rPr>
              <a:t>wards)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, except the terminal states (+1, -1).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Discount factor of 0.6.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Possible actions are Up, Left, Down and Right. 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80% of the time the action Up take the agent Up, 10% of the time it will take the agent Left and 10% of the time it will take the agent Right.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highlight>
                  <a:srgbClr val="FFFFFF"/>
                </a:highlight>
              </a:rPr>
              <a:t>If the agent runs into a wall it will not move from the square.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430" name="Google Shape;430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31" name="Google Shape;431;p56"/>
          <p:cNvGraphicFramePr/>
          <p:nvPr/>
        </p:nvGraphicFramePr>
        <p:xfrm>
          <a:off x="661175" y="163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1243425"/>
                <a:gridCol w="1243425"/>
                <a:gridCol w="1243425"/>
                <a:gridCol w="1243425"/>
              </a:tblGrid>
              <a:tr h="89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/>
                        <a:t>+1</a:t>
                      </a:r>
                      <a:endParaRPr sz="3500"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</a:tr>
              <a:tr h="89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5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/>
                        <a:t>-1</a:t>
                      </a:r>
                      <a:endParaRPr sz="3500"/>
                    </a:p>
                  </a:txBody>
                  <a:tcPr marT="91425" marB="91425" marR="91425" marL="91425" anchor="ctr">
                    <a:solidFill>
                      <a:srgbClr val="CC0000"/>
                    </a:solidFill>
                  </a:tcPr>
                </a:tc>
              </a:tr>
              <a:tr h="89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32" name="Google Shape;432;p56"/>
          <p:cNvSpPr/>
          <p:nvPr/>
        </p:nvSpPr>
        <p:spPr>
          <a:xfrm>
            <a:off x="894100" y="3566550"/>
            <a:ext cx="833700" cy="622500"/>
          </a:xfrm>
          <a:prstGeom prst="pie">
            <a:avLst>
              <a:gd fmla="val 1451298" name="adj1"/>
              <a:gd fmla="val 1943808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Example, iteration 0</a:t>
            </a:r>
            <a:endParaRPr/>
          </a:p>
        </p:txBody>
      </p:sp>
      <p:sp>
        <p:nvSpPr>
          <p:cNvPr id="438" name="Google Shape;438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39" name="Google Shape;439;p57"/>
          <p:cNvGraphicFramePr/>
          <p:nvPr/>
        </p:nvGraphicFramePr>
        <p:xfrm>
          <a:off x="661175" y="163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1243425"/>
                <a:gridCol w="1243425"/>
                <a:gridCol w="1243425"/>
                <a:gridCol w="1243425"/>
              </a:tblGrid>
              <a:tr h="89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/>
                        <a:t>0</a:t>
                      </a:r>
                      <a:endParaRPr sz="3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/>
                        <a:t>0</a:t>
                      </a:r>
                      <a:endParaRPr sz="3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/>
                        <a:t>0</a:t>
                      </a:r>
                      <a:endParaRPr sz="3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/>
                        <a:t>0</a:t>
                      </a:r>
                      <a:endParaRPr sz="3500"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</a:tr>
              <a:tr h="89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/>
                        <a:t>0</a:t>
                      </a:r>
                      <a:endParaRPr sz="3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500"/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/>
                        <a:t>0</a:t>
                      </a:r>
                      <a:endParaRPr sz="3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/>
                        <a:t>0</a:t>
                      </a:r>
                      <a:endParaRPr sz="3500"/>
                    </a:p>
                  </a:txBody>
                  <a:tcPr marT="91425" marB="91425" marR="91425" marL="91425" anchor="ctr">
                    <a:solidFill>
                      <a:srgbClr val="CC0000"/>
                    </a:solidFill>
                  </a:tcPr>
                </a:tc>
              </a:tr>
              <a:tr h="89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/>
                        <a:t>0</a:t>
                      </a:r>
                      <a:endParaRPr sz="3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/>
                        <a:t>0</a:t>
                      </a:r>
                      <a:endParaRPr sz="3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/>
                        <a:t>0</a:t>
                      </a:r>
                      <a:endParaRPr sz="3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/>
                        <a:t>0</a:t>
                      </a:r>
                      <a:endParaRPr sz="3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Example, iteration 0</a:t>
            </a:r>
            <a:endParaRPr/>
          </a:p>
        </p:txBody>
      </p:sp>
      <p:sp>
        <p:nvSpPr>
          <p:cNvPr id="445" name="Google Shape;445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(4, 3): U(4, 3) = 1 + 0.6 * max[ 0.8 * U(4, 3) + 0.1 * U(3, 3) + 0.1 * U(4, 3),</a:t>
            </a:r>
            <a:endParaRPr/>
          </a:p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0.8 * U(3, 3) + 0.1 * U(4, 2) + 0.1 * U(4, 3),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      0.8 * U(4, 2) + 0.1 * U(3, 3) + 0.1 * U(4, 3),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               0.8 * U(4, 3) + 0.1 * U(4, 3) + 0.1 * U(4, 2)]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      = 1 + 0.6 * max[ 0, 0, 0, 0] = 1</a:t>
            </a:r>
            <a:endParaRPr/>
          </a:p>
        </p:txBody>
      </p:sp>
      <p:graphicFrame>
        <p:nvGraphicFramePr>
          <p:cNvPr id="446" name="Google Shape;446;p58"/>
          <p:cNvGraphicFramePr/>
          <p:nvPr/>
        </p:nvGraphicFramePr>
        <p:xfrm>
          <a:off x="5402475" y="279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639400"/>
                <a:gridCol w="639400"/>
                <a:gridCol w="639400"/>
                <a:gridCol w="639400"/>
              </a:tblGrid>
              <a:tr h="49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</a:tr>
              <a:tr h="49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0000"/>
                    </a:solidFill>
                  </a:tcPr>
                </a:tc>
              </a:tr>
              <a:tr h="49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Example, iteration 1</a:t>
            </a:r>
            <a:endParaRPr/>
          </a:p>
        </p:txBody>
      </p:sp>
      <p:sp>
        <p:nvSpPr>
          <p:cNvPr id="452" name="Google Shape;452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53" name="Google Shape;453;p59"/>
          <p:cNvGraphicFramePr/>
          <p:nvPr/>
        </p:nvGraphicFramePr>
        <p:xfrm>
          <a:off x="661175" y="163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1243425"/>
                <a:gridCol w="1243425"/>
                <a:gridCol w="1243425"/>
                <a:gridCol w="1243425"/>
              </a:tblGrid>
              <a:tr h="89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/>
                        <a:t>-0.04</a:t>
                      </a:r>
                      <a:endParaRPr sz="3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/>
                        <a:t>-0.04</a:t>
                      </a:r>
                      <a:endParaRPr sz="3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/>
                        <a:t>-0.04</a:t>
                      </a:r>
                      <a:endParaRPr sz="3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/>
                        <a:t>1</a:t>
                      </a:r>
                      <a:endParaRPr sz="3500"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</a:tr>
              <a:tr h="89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/>
                        <a:t>-0.04</a:t>
                      </a:r>
                      <a:endParaRPr sz="3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500"/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/>
                        <a:t>-0.04</a:t>
                      </a:r>
                      <a:endParaRPr sz="3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/>
                        <a:t>-1</a:t>
                      </a:r>
                      <a:endParaRPr sz="3500"/>
                    </a:p>
                  </a:txBody>
                  <a:tcPr marT="91425" marB="91425" marR="91425" marL="91425" anchor="ctr">
                    <a:solidFill>
                      <a:srgbClr val="CC0000"/>
                    </a:solidFill>
                  </a:tcPr>
                </a:tc>
              </a:tr>
              <a:tr h="89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/>
                        <a:t>-0.04</a:t>
                      </a:r>
                      <a:endParaRPr sz="3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/>
                        <a:t>-0.04</a:t>
                      </a:r>
                      <a:endParaRPr sz="3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/>
                        <a:t>-0.04</a:t>
                      </a:r>
                      <a:endParaRPr sz="3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500"/>
                        <a:t>-0.04</a:t>
                      </a:r>
                      <a:endParaRPr sz="3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Example, iteration 1</a:t>
            </a:r>
            <a:endParaRPr/>
          </a:p>
        </p:txBody>
      </p:sp>
      <p:sp>
        <p:nvSpPr>
          <p:cNvPr id="459" name="Google Shape;459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U(3, 3) = -0.04 + 0.6 * max[ 0.8 * U(3, 3) + 0.1 * U(2, 3) + 0.1 * U(4, 3), </a:t>
            </a:r>
            <a:endParaRPr/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 * U(2, 3) + 0.1 * U(3, 2) + 0.1 * U(3, 3),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0.8 * U(3, 2) + 0.1 * U(2, 3) + 0.1 * U(4, 3),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0.8 * U(4, 3) + 0.1 * U(3, 2) + 0.1 * U(3, 3)]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= -0.04 + 0.6 * max[ 0.064, -0.04, 0.064, 0.792] = 0.435</a:t>
            </a:r>
            <a:endParaRPr/>
          </a:p>
        </p:txBody>
      </p:sp>
      <p:graphicFrame>
        <p:nvGraphicFramePr>
          <p:cNvPr id="460" name="Google Shape;460;p60"/>
          <p:cNvGraphicFramePr/>
          <p:nvPr/>
        </p:nvGraphicFramePr>
        <p:xfrm>
          <a:off x="5438175" y="281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760375"/>
                <a:gridCol w="760375"/>
                <a:gridCol w="760375"/>
                <a:gridCol w="760375"/>
              </a:tblGrid>
              <a:tr h="58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-0.04</a:t>
                      </a:r>
                      <a:endParaRPr sz="1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-0.04</a:t>
                      </a:r>
                      <a:endParaRPr sz="1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-0.04</a:t>
                      </a:r>
                      <a:endParaRPr sz="1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</a:tr>
              <a:tr h="58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-0.04</a:t>
                      </a:r>
                      <a:endParaRPr sz="1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-0.04</a:t>
                      </a:r>
                      <a:endParaRPr sz="1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-1</a:t>
                      </a:r>
                      <a:endParaRPr sz="1500"/>
                    </a:p>
                  </a:txBody>
                  <a:tcPr marT="91425" marB="91425" marR="91425" marL="91425" anchor="ctr">
                    <a:solidFill>
                      <a:srgbClr val="CC0000"/>
                    </a:solidFill>
                  </a:tcPr>
                </a:tc>
              </a:tr>
              <a:tr h="58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-0.04</a:t>
                      </a:r>
                      <a:endParaRPr sz="1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-0.04</a:t>
                      </a:r>
                      <a:endParaRPr sz="1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-0.04</a:t>
                      </a:r>
                      <a:endParaRPr sz="1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-0.04</a:t>
                      </a:r>
                      <a:endParaRPr sz="15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Example, iteration 1</a:t>
            </a:r>
            <a:endParaRPr/>
          </a:p>
        </p:txBody>
      </p:sp>
      <p:sp>
        <p:nvSpPr>
          <p:cNvPr id="466" name="Google Shape;46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67" name="Google Shape;467;p61"/>
          <p:cNvGraphicFramePr/>
          <p:nvPr/>
        </p:nvGraphicFramePr>
        <p:xfrm>
          <a:off x="661175" y="163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1243425"/>
                <a:gridCol w="1243425"/>
                <a:gridCol w="1243425"/>
                <a:gridCol w="1243425"/>
              </a:tblGrid>
              <a:tr h="89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-0.0648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-0.0</a:t>
                      </a:r>
                      <a:r>
                        <a:rPr lang="en" sz="2000"/>
                        <a:t>68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0.435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</a:tr>
              <a:tr h="89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-0.0</a:t>
                      </a:r>
                      <a:r>
                        <a:rPr lang="en" sz="2000"/>
                        <a:t>648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-0.0</a:t>
                      </a:r>
                      <a:r>
                        <a:rPr lang="en" sz="2000"/>
                        <a:t>648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-1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0000"/>
                    </a:solidFill>
                  </a:tcPr>
                </a:tc>
              </a:tr>
              <a:tr h="89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-0.0</a:t>
                      </a:r>
                      <a:r>
                        <a:rPr lang="en" sz="2000"/>
                        <a:t>648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-0.0</a:t>
                      </a:r>
                      <a:r>
                        <a:rPr lang="en" sz="2000"/>
                        <a:t>648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-0.0</a:t>
                      </a:r>
                      <a:r>
                        <a:rPr lang="en" sz="2000"/>
                        <a:t>648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-0.0</a:t>
                      </a:r>
                      <a:r>
                        <a:rPr lang="en" sz="2000"/>
                        <a:t>648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8" name="Google Shape;468;p61"/>
          <p:cNvGraphicFramePr/>
          <p:nvPr/>
        </p:nvGraphicFramePr>
        <p:xfrm>
          <a:off x="661175" y="163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1243425"/>
                <a:gridCol w="1243425"/>
                <a:gridCol w="1243425"/>
                <a:gridCol w="1243425"/>
              </a:tblGrid>
              <a:tr h="89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-0.065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-0.065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0.4</a:t>
                      </a:r>
                      <a:r>
                        <a:rPr lang="en" sz="2000"/>
                        <a:t>35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</a:tr>
              <a:tr h="89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-0.065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-0.065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-1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0000"/>
                    </a:solidFill>
                  </a:tcPr>
                </a:tc>
              </a:tr>
              <a:tr h="89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-0.065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-0.065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-0.065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-0.065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Stride length of 2</a:t>
            </a:r>
            <a:endParaRPr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671200" y="194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25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.8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5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8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5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5" name="Google Shape;95;p17"/>
          <p:cNvSpPr txBox="1"/>
          <p:nvPr/>
        </p:nvSpPr>
        <p:spPr>
          <a:xfrm>
            <a:off x="2685025" y="2592113"/>
            <a:ext cx="50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⊛</a:t>
            </a:r>
            <a:endParaRPr b="1" sz="2400"/>
          </a:p>
        </p:txBody>
      </p:sp>
      <p:sp>
        <p:nvSpPr>
          <p:cNvPr id="96" name="Google Shape;96;p17"/>
          <p:cNvSpPr txBox="1"/>
          <p:nvPr/>
        </p:nvSpPr>
        <p:spPr>
          <a:xfrm>
            <a:off x="4547088" y="2592125"/>
            <a:ext cx="39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=</a:t>
            </a:r>
            <a:endParaRPr sz="2400"/>
          </a:p>
        </p:txBody>
      </p:sp>
      <p:graphicFrame>
        <p:nvGraphicFramePr>
          <p:cNvPr id="97" name="Google Shape;97;p17"/>
          <p:cNvGraphicFramePr/>
          <p:nvPr/>
        </p:nvGraphicFramePr>
        <p:xfrm>
          <a:off x="3287700" y="231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382850"/>
                <a:gridCol w="382850"/>
                <a:gridCol w="382850"/>
              </a:tblGrid>
              <a:tr h="10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8" name="Google Shape;98;p17"/>
          <p:cNvGraphicFramePr/>
          <p:nvPr/>
        </p:nvGraphicFramePr>
        <p:xfrm>
          <a:off x="5138500" y="248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453750"/>
                <a:gridCol w="438150"/>
              </a:tblGrid>
              <a:tr h="36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Example, iteration 100</a:t>
            </a:r>
            <a:endParaRPr/>
          </a:p>
        </p:txBody>
      </p:sp>
      <p:sp>
        <p:nvSpPr>
          <p:cNvPr id="474" name="Google Shape;474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75" name="Google Shape;475;p62"/>
          <p:cNvGraphicFramePr/>
          <p:nvPr/>
        </p:nvGraphicFramePr>
        <p:xfrm>
          <a:off x="661175" y="163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1243425"/>
                <a:gridCol w="1243425"/>
                <a:gridCol w="1243425"/>
                <a:gridCol w="1243425"/>
              </a:tblGrid>
              <a:tr h="89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0.812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</a:t>
                      </a:r>
                      <a:r>
                        <a:rPr lang="en" sz="2000"/>
                        <a:t>868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0.918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6AA84F"/>
                    </a:solidFill>
                  </a:tcPr>
                </a:tc>
              </a:tr>
              <a:tr h="89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0.762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0.660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-1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0000"/>
                    </a:solidFill>
                  </a:tcPr>
                </a:tc>
              </a:tr>
              <a:tr h="89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0.705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0.655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0.611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0.388</a:t>
                      </a:r>
                      <a:endParaRPr sz="2000"/>
                    </a:p>
                  </a:txBody>
                  <a:tcPr marT="91425" marB="91425" marR="91425" marL="91425" anchor="ctr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3"/>
          <p:cNvSpPr txBox="1"/>
          <p:nvPr>
            <p:ph type="ctrTitle"/>
          </p:nvPr>
        </p:nvSpPr>
        <p:spPr>
          <a:xfrm>
            <a:off x="311700" y="744575"/>
            <a:ext cx="8520600" cy="9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Example 4:</a:t>
            </a:r>
            <a:endParaRPr/>
          </a:p>
        </p:txBody>
      </p:sp>
      <p:sp>
        <p:nvSpPr>
          <p:cNvPr id="481" name="Google Shape;481;p63"/>
          <p:cNvSpPr txBox="1"/>
          <p:nvPr>
            <p:ph idx="1" type="subTitle"/>
          </p:nvPr>
        </p:nvSpPr>
        <p:spPr>
          <a:xfrm>
            <a:off x="311700" y="2126025"/>
            <a:ext cx="8520600" cy="2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Convolution and Max Pooling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Metrics for Object Detection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Value Iteration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Q-learning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ANN, forward pass</a:t>
            </a:r>
            <a:endParaRPr b="1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00"/>
              <a:t>Q-learning</a:t>
            </a:r>
            <a:endParaRPr b="1" sz="6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64"/>
          <p:cNvSpPr txBox="1"/>
          <p:nvPr>
            <p:ph idx="1" type="subTitle"/>
          </p:nvPr>
        </p:nvSpPr>
        <p:spPr>
          <a:xfrm>
            <a:off x="311700" y="3138925"/>
            <a:ext cx="85206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Numerical example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Q-learning, overview</a:t>
            </a:r>
            <a:endParaRPr/>
          </a:p>
        </p:txBody>
      </p:sp>
      <p:sp>
        <p:nvSpPr>
          <p:cNvPr id="493" name="Google Shape;493;p6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Reinforcement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/>
              <a:t>Model-free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E.g. the agent does not have prior knowledge about the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is to learn the quality of each action </a:t>
            </a:r>
            <a:r>
              <a:rPr i="1" lang="en"/>
              <a:t>a</a:t>
            </a:r>
            <a:r>
              <a:rPr lang="en"/>
              <a:t> evaluated in a state 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does this by </a:t>
            </a:r>
            <a:r>
              <a:rPr i="1" lang="en"/>
              <a:t>exploiting</a:t>
            </a:r>
            <a:r>
              <a:rPr lang="en"/>
              <a:t> and </a:t>
            </a:r>
            <a:r>
              <a:rPr i="1" lang="en"/>
              <a:t>exploring</a:t>
            </a:r>
            <a:r>
              <a:rPr lang="en"/>
              <a:t> the states in the environment (e.g. rooms in a house) and observe the reward</a:t>
            </a:r>
            <a:endParaRPr/>
          </a:p>
        </p:txBody>
      </p:sp>
      <p:pic>
        <p:nvPicPr>
          <p:cNvPr id="494" name="Google Shape;49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625" y="1152475"/>
            <a:ext cx="3068975" cy="24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500" name="Google Shape;500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Initialize matrix Q to zero and matrix R to the rewards given for each state-action pair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each episode: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a random initial state s0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Do while the goal state hasn’t been reached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Select an action </a:t>
            </a:r>
            <a:r>
              <a:rPr i="1" lang="en"/>
              <a:t>a</a:t>
            </a:r>
            <a:r>
              <a:rPr lang="en"/>
              <a:t> among all possible actions for state s0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Execute action and move to the next state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Calculate the reward and update matrix Q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matrix Q and R</a:t>
            </a:r>
            <a:endParaRPr/>
          </a:p>
        </p:txBody>
      </p:sp>
      <p:pic>
        <p:nvPicPr>
          <p:cNvPr id="506" name="Google Shape;50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6025"/>
            <a:ext cx="3068975" cy="24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8750" y="2207200"/>
            <a:ext cx="2363549" cy="22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67"/>
          <p:cNvSpPr txBox="1"/>
          <p:nvPr/>
        </p:nvSpPr>
        <p:spPr>
          <a:xfrm>
            <a:off x="7524300" y="1465525"/>
            <a:ext cx="93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</a:t>
            </a:r>
            <a:endParaRPr sz="3000"/>
          </a:p>
        </p:txBody>
      </p:sp>
      <p:pic>
        <p:nvPicPr>
          <p:cNvPr id="509" name="Google Shape;509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3075" y="2207200"/>
            <a:ext cx="2646284" cy="22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7"/>
          <p:cNvSpPr txBox="1"/>
          <p:nvPr/>
        </p:nvSpPr>
        <p:spPr>
          <a:xfrm>
            <a:off x="4648200" y="1465525"/>
            <a:ext cx="93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</a:t>
            </a:r>
            <a:endParaRPr sz="3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episode</a:t>
            </a:r>
            <a:endParaRPr/>
          </a:p>
        </p:txBody>
      </p:sp>
      <p:sp>
        <p:nvSpPr>
          <p:cNvPr id="516" name="Google Shape;516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while the final state has not been reached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← </a:t>
            </a:r>
            <a:r>
              <a:rPr lang="en"/>
              <a:t>The action with highest Q-value among possible actions from s (or choose random)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s’ ← state given by performing action a in state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 = s’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Q_{t}(s, a) \leftarrow (1 - \alpha) Q_{t-1}(s, a) + \alpha (R(s, a) + \gamma \: argmax_{a'}[Q_{t-1}(s', a')])" id="517" name="Google Shape;517;p6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625" y="2573925"/>
            <a:ext cx="5686050" cy="2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 by choosing 4 as our initial state</a:t>
            </a:r>
            <a:endParaRPr/>
          </a:p>
        </p:txBody>
      </p:sp>
      <p:sp>
        <p:nvSpPr>
          <p:cNvPr id="523" name="Google Shape;523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random we choose action 5, since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Q-values are 0</a:t>
            </a:r>
            <a:endParaRPr/>
          </a:p>
        </p:txBody>
      </p:sp>
      <p:sp>
        <p:nvSpPr>
          <p:cNvPr id="524" name="Google Shape;524;p69"/>
          <p:cNvSpPr txBox="1"/>
          <p:nvPr/>
        </p:nvSpPr>
        <p:spPr>
          <a:xfrm>
            <a:off x="6638250" y="1053950"/>
            <a:ext cx="93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</a:t>
            </a:r>
            <a:endParaRPr sz="3000"/>
          </a:p>
        </p:txBody>
      </p:sp>
      <p:pic>
        <p:nvPicPr>
          <p:cNvPr id="525" name="Google Shape;52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875" y="1773850"/>
            <a:ext cx="2646284" cy="22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𝛼 = 0.2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𝛾 = 0.8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_________________________________________________________________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 = 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= 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 matrix Q: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1" name="Google Shape;531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next Q-value for action 5 in state 4</a:t>
            </a:r>
            <a:endParaRPr/>
          </a:p>
        </p:txBody>
      </p:sp>
      <p:pic>
        <p:nvPicPr>
          <p:cNvPr id="532" name="Google Shape;53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100" y="3214525"/>
            <a:ext cx="1946200" cy="16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70"/>
          <p:cNvSpPr txBox="1"/>
          <p:nvPr/>
        </p:nvSpPr>
        <p:spPr>
          <a:xfrm>
            <a:off x="4450775" y="4427850"/>
            <a:ext cx="330900" cy="17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0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00FF00"/>
                </a:highlight>
              </a:rPr>
              <a:t>20</a:t>
            </a:r>
            <a:endParaRPr sz="1000">
              <a:highlight>
                <a:srgbClr val="00FF00"/>
              </a:highlight>
            </a:endParaRPr>
          </a:p>
        </p:txBody>
      </p:sp>
      <p:pic>
        <p:nvPicPr>
          <p:cNvPr descr="Q_{1}(4, 5) \leftarrow (1 - 0.2) * 0 + 0.2 (100 + 0.8\, max[0, 0, 0, 0, 0, 0]) = 20&#10;" id="534" name="Google Shape;534;p7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75" y="2873125"/>
            <a:ext cx="5048100" cy="22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 state 5 reached</a:t>
            </a:r>
            <a:endParaRPr/>
          </a:p>
        </p:txBody>
      </p:sp>
      <p:sp>
        <p:nvSpPr>
          <p:cNvPr id="540" name="Google Shape;540;p71"/>
          <p:cNvSpPr txBox="1"/>
          <p:nvPr>
            <p:ph idx="1" type="body"/>
          </p:nvPr>
        </p:nvSpPr>
        <p:spPr>
          <a:xfrm>
            <a:off x="311700" y="1152475"/>
            <a:ext cx="553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episode: Choose a new starting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3 chosen as new initial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4 is chosen randomly, since all q-values are 0</a:t>
            </a:r>
            <a:endParaRPr/>
          </a:p>
        </p:txBody>
      </p:sp>
      <p:pic>
        <p:nvPicPr>
          <p:cNvPr id="541" name="Google Shape;54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650" y="1728225"/>
            <a:ext cx="1946200" cy="16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71"/>
          <p:cNvSpPr txBox="1"/>
          <p:nvPr/>
        </p:nvSpPr>
        <p:spPr>
          <a:xfrm>
            <a:off x="7562325" y="2941550"/>
            <a:ext cx="330900" cy="17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0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00FF00"/>
                </a:highlight>
              </a:rPr>
              <a:t>20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543" name="Google Shape;543;p71"/>
          <p:cNvSpPr txBox="1"/>
          <p:nvPr/>
        </p:nvSpPr>
        <p:spPr>
          <a:xfrm>
            <a:off x="6638250" y="1053950"/>
            <a:ext cx="93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Stride length of 2</a:t>
            </a:r>
            <a:endParaRPr/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671200" y="194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25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8"/>
          <p:cNvSpPr txBox="1"/>
          <p:nvPr/>
        </p:nvSpPr>
        <p:spPr>
          <a:xfrm>
            <a:off x="2685025" y="2592113"/>
            <a:ext cx="50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⊛</a:t>
            </a:r>
            <a:endParaRPr b="1" sz="2400"/>
          </a:p>
        </p:txBody>
      </p:sp>
      <p:sp>
        <p:nvSpPr>
          <p:cNvPr id="107" name="Google Shape;107;p18"/>
          <p:cNvSpPr txBox="1"/>
          <p:nvPr/>
        </p:nvSpPr>
        <p:spPr>
          <a:xfrm>
            <a:off x="4547088" y="2592125"/>
            <a:ext cx="39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=</a:t>
            </a:r>
            <a:endParaRPr sz="2400"/>
          </a:p>
        </p:txBody>
      </p:sp>
      <p:graphicFrame>
        <p:nvGraphicFramePr>
          <p:cNvPr id="108" name="Google Shape;108;p18"/>
          <p:cNvGraphicFramePr/>
          <p:nvPr/>
        </p:nvGraphicFramePr>
        <p:xfrm>
          <a:off x="3287700" y="231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382850"/>
                <a:gridCol w="382850"/>
                <a:gridCol w="382850"/>
              </a:tblGrid>
              <a:tr h="10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9" name="Google Shape;109;p18"/>
          <p:cNvGraphicFramePr/>
          <p:nvPr/>
        </p:nvGraphicFramePr>
        <p:xfrm>
          <a:off x="5138500" y="248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453750"/>
                <a:gridCol w="438150"/>
              </a:tblGrid>
              <a:tr h="36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𝛼 = 0.2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𝛾 = 0.8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_________________________________________________________________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 = 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= 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 matrix Q: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9" name="Google Shape;54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next Q-value for action 4 in state 3</a:t>
            </a:r>
            <a:endParaRPr/>
          </a:p>
        </p:txBody>
      </p:sp>
      <p:sp>
        <p:nvSpPr>
          <p:cNvPr id="550" name="Google Shape;550;p72"/>
          <p:cNvSpPr txBox="1"/>
          <p:nvPr/>
        </p:nvSpPr>
        <p:spPr>
          <a:xfrm>
            <a:off x="4145975" y="4199250"/>
            <a:ext cx="330900" cy="17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00FF00"/>
                </a:highlight>
              </a:rPr>
              <a:t>16</a:t>
            </a:r>
            <a:endParaRPr sz="1000">
              <a:highlight>
                <a:srgbClr val="00FF00"/>
              </a:highlight>
            </a:endParaRPr>
          </a:p>
        </p:txBody>
      </p:sp>
      <p:pic>
        <p:nvPicPr>
          <p:cNvPr id="551" name="Google Shape;551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300" y="3357675"/>
            <a:ext cx="1946200" cy="16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72"/>
          <p:cNvSpPr txBox="1"/>
          <p:nvPr/>
        </p:nvSpPr>
        <p:spPr>
          <a:xfrm>
            <a:off x="4118600" y="4568875"/>
            <a:ext cx="330900" cy="17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0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20</a:t>
            </a:r>
            <a:endParaRPr sz="1000"/>
          </a:p>
        </p:txBody>
      </p:sp>
      <p:pic>
        <p:nvPicPr>
          <p:cNvPr descr="Q_{2}(3, 4) \leftarrow (1 - 0.2) * 0 + 0.2 (0 + 0.8\, max[0, 0, 0, 0, 0, 20]) = 16" id="553" name="Google Shape;553;p7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93225"/>
            <a:ext cx="5969576" cy="26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2"/>
          <p:cNvSpPr txBox="1"/>
          <p:nvPr/>
        </p:nvSpPr>
        <p:spPr>
          <a:xfrm>
            <a:off x="3841175" y="4342400"/>
            <a:ext cx="330900" cy="17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0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00FF00"/>
                </a:highlight>
              </a:rPr>
              <a:t>16</a:t>
            </a:r>
            <a:endParaRPr sz="1000"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have reached state 4</a:t>
            </a:r>
            <a:endParaRPr/>
          </a:p>
        </p:txBody>
      </p:sp>
      <p:sp>
        <p:nvSpPr>
          <p:cNvPr id="560" name="Google Shape;560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choose action 5, since this has the highest Q-value</a:t>
            </a:r>
            <a:endParaRPr/>
          </a:p>
        </p:txBody>
      </p:sp>
      <p:pic>
        <p:nvPicPr>
          <p:cNvPr id="561" name="Google Shape;56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1900" y="2062275"/>
            <a:ext cx="1946200" cy="16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73"/>
          <p:cNvSpPr txBox="1"/>
          <p:nvPr/>
        </p:nvSpPr>
        <p:spPr>
          <a:xfrm>
            <a:off x="8157200" y="3273475"/>
            <a:ext cx="330900" cy="17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0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20</a:t>
            </a:r>
            <a:endParaRPr sz="1000"/>
          </a:p>
        </p:txBody>
      </p:sp>
      <p:sp>
        <p:nvSpPr>
          <p:cNvPr id="563" name="Google Shape;563;p73"/>
          <p:cNvSpPr txBox="1"/>
          <p:nvPr/>
        </p:nvSpPr>
        <p:spPr>
          <a:xfrm>
            <a:off x="7879775" y="3047000"/>
            <a:ext cx="330900" cy="17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16</a:t>
            </a:r>
            <a:endParaRPr sz="1000"/>
          </a:p>
        </p:txBody>
      </p:sp>
      <p:sp>
        <p:nvSpPr>
          <p:cNvPr id="564" name="Google Shape;564;p73"/>
          <p:cNvSpPr txBox="1"/>
          <p:nvPr/>
        </p:nvSpPr>
        <p:spPr>
          <a:xfrm>
            <a:off x="7324050" y="1358750"/>
            <a:ext cx="93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Q</a:t>
            </a:r>
            <a:endParaRPr sz="3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𝛼 = 0.2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𝛾 = 0.8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_________________________________________________________________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 = 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= 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 matrix Q: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0" name="Google Shape;570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next Q-value for action 4 in state 3</a:t>
            </a:r>
            <a:endParaRPr/>
          </a:p>
        </p:txBody>
      </p:sp>
      <p:sp>
        <p:nvSpPr>
          <p:cNvPr id="571" name="Google Shape;571;p74"/>
          <p:cNvSpPr txBox="1"/>
          <p:nvPr/>
        </p:nvSpPr>
        <p:spPr>
          <a:xfrm>
            <a:off x="4145975" y="4199250"/>
            <a:ext cx="330900" cy="17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00FF00"/>
                </a:highlight>
              </a:rPr>
              <a:t>16</a:t>
            </a:r>
            <a:endParaRPr sz="1000">
              <a:highlight>
                <a:srgbClr val="00FF00"/>
              </a:highlight>
            </a:endParaRPr>
          </a:p>
        </p:txBody>
      </p:sp>
      <p:pic>
        <p:nvPicPr>
          <p:cNvPr id="572" name="Google Shape;57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300" y="3357675"/>
            <a:ext cx="1946200" cy="16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74"/>
          <p:cNvSpPr txBox="1"/>
          <p:nvPr/>
        </p:nvSpPr>
        <p:spPr>
          <a:xfrm>
            <a:off x="4118600" y="4568875"/>
            <a:ext cx="330900" cy="17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0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00FF00"/>
                </a:highlight>
              </a:rPr>
              <a:t>36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574" name="Google Shape;574;p74"/>
          <p:cNvSpPr txBox="1"/>
          <p:nvPr/>
        </p:nvSpPr>
        <p:spPr>
          <a:xfrm>
            <a:off x="3841175" y="4342400"/>
            <a:ext cx="330900" cy="17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91425" spcFirstLastPara="1" rIns="91425" wrap="square" tIns="1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chemeClr val="lt1"/>
                </a:highlight>
              </a:rPr>
              <a:t>16</a:t>
            </a:r>
            <a:endParaRPr sz="1000">
              <a:highlight>
                <a:schemeClr val="lt1"/>
              </a:highlight>
            </a:endParaRPr>
          </a:p>
        </p:txBody>
      </p:sp>
      <p:pic>
        <p:nvPicPr>
          <p:cNvPr descr="Q_{2}(4, 5) \leftarrow (1 - 0.2) * 20 + 0.2 (100 + 0.8\, max[0, 0, 0, 0, 0, 0]) = 36" id="575" name="Google Shape;575;p7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86300"/>
            <a:ext cx="5836400" cy="2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vs. exploiting</a:t>
            </a:r>
            <a:endParaRPr/>
          </a:p>
        </p:txBody>
      </p:sp>
      <p:sp>
        <p:nvSpPr>
          <p:cNvPr id="581" name="Google Shape;581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Exploring: select a random action to </a:t>
            </a:r>
            <a:r>
              <a:rPr i="1" lang="en"/>
              <a:t>explore </a:t>
            </a:r>
            <a:r>
              <a:rPr lang="en"/>
              <a:t>unvisited 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Exploiting: select the best action based on previous visitations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the parameter epsilon (ε) to balance exploration/exploitation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6"/>
          <p:cNvSpPr txBox="1"/>
          <p:nvPr>
            <p:ph type="ctrTitle"/>
          </p:nvPr>
        </p:nvSpPr>
        <p:spPr>
          <a:xfrm>
            <a:off x="311700" y="744575"/>
            <a:ext cx="8520600" cy="9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Example 5:</a:t>
            </a:r>
            <a:endParaRPr/>
          </a:p>
        </p:txBody>
      </p:sp>
      <p:sp>
        <p:nvSpPr>
          <p:cNvPr id="587" name="Google Shape;587;p76"/>
          <p:cNvSpPr txBox="1"/>
          <p:nvPr>
            <p:ph idx="1" type="subTitle"/>
          </p:nvPr>
        </p:nvSpPr>
        <p:spPr>
          <a:xfrm>
            <a:off x="311700" y="2126025"/>
            <a:ext cx="8520600" cy="2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Convolution and Max Pooling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Metrics for Object Detection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Value Iteration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Q-learning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ANN, forward pass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593" name="Google Shape;593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Forward-passing refers to the process of propagating the input values through an artificial 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neuron in the network a </a:t>
            </a:r>
            <a:r>
              <a:rPr i="1" lang="en"/>
              <a:t>sum of weighted inputs</a:t>
            </a:r>
            <a:r>
              <a:rPr lang="en"/>
              <a:t> is calculated and passed forward to the next 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Perceptron</a:t>
            </a:r>
            <a:endParaRPr/>
          </a:p>
        </p:txBody>
      </p:sp>
      <p:sp>
        <p:nvSpPr>
          <p:cNvPr id="599" name="Google Shape;599;p78"/>
          <p:cNvSpPr txBox="1"/>
          <p:nvPr>
            <p:ph idx="1" type="body"/>
          </p:nvPr>
        </p:nvSpPr>
        <p:spPr>
          <a:xfrm>
            <a:off x="311700" y="1152475"/>
            <a:ext cx="805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0" name="Google Shape;60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908751" cy="30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</a:t>
            </a:r>
            <a:endParaRPr/>
          </a:p>
        </p:txBody>
      </p:sp>
      <p:sp>
        <p:nvSpPr>
          <p:cNvPr id="606" name="Google Shape;606;p79"/>
          <p:cNvSpPr/>
          <p:nvPr/>
        </p:nvSpPr>
        <p:spPr>
          <a:xfrm>
            <a:off x="408652" y="2082504"/>
            <a:ext cx="451200" cy="42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79"/>
          <p:cNvSpPr/>
          <p:nvPr/>
        </p:nvSpPr>
        <p:spPr>
          <a:xfrm>
            <a:off x="408652" y="3207527"/>
            <a:ext cx="451200" cy="42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79"/>
          <p:cNvSpPr/>
          <p:nvPr/>
        </p:nvSpPr>
        <p:spPr>
          <a:xfrm>
            <a:off x="2289091" y="2082504"/>
            <a:ext cx="451200" cy="42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79"/>
          <p:cNvSpPr/>
          <p:nvPr/>
        </p:nvSpPr>
        <p:spPr>
          <a:xfrm>
            <a:off x="2289091" y="3207527"/>
            <a:ext cx="451200" cy="42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79"/>
          <p:cNvSpPr/>
          <p:nvPr/>
        </p:nvSpPr>
        <p:spPr>
          <a:xfrm>
            <a:off x="3761256" y="2663055"/>
            <a:ext cx="451200" cy="424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1" name="Google Shape;611;p79"/>
          <p:cNvCxnSpPr>
            <a:stCxn id="606" idx="6"/>
            <a:endCxn id="608" idx="2"/>
          </p:cNvCxnSpPr>
          <p:nvPr/>
        </p:nvCxnSpPr>
        <p:spPr>
          <a:xfrm>
            <a:off x="859852" y="2294604"/>
            <a:ext cx="142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79"/>
          <p:cNvCxnSpPr>
            <a:stCxn id="607" idx="6"/>
            <a:endCxn id="609" idx="2"/>
          </p:cNvCxnSpPr>
          <p:nvPr/>
        </p:nvCxnSpPr>
        <p:spPr>
          <a:xfrm>
            <a:off x="859852" y="3419627"/>
            <a:ext cx="142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79"/>
          <p:cNvCxnSpPr>
            <a:stCxn id="609" idx="6"/>
            <a:endCxn id="610" idx="2"/>
          </p:cNvCxnSpPr>
          <p:nvPr/>
        </p:nvCxnSpPr>
        <p:spPr>
          <a:xfrm flipH="1" rot="10800000">
            <a:off x="2740291" y="2875127"/>
            <a:ext cx="1020900" cy="5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79"/>
          <p:cNvCxnSpPr>
            <a:stCxn id="608" idx="6"/>
            <a:endCxn id="610" idx="2"/>
          </p:cNvCxnSpPr>
          <p:nvPr/>
        </p:nvCxnSpPr>
        <p:spPr>
          <a:xfrm>
            <a:off x="2740291" y="2294604"/>
            <a:ext cx="1020900" cy="5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79"/>
          <p:cNvCxnSpPr>
            <a:stCxn id="607" idx="7"/>
            <a:endCxn id="608" idx="2"/>
          </p:cNvCxnSpPr>
          <p:nvPr/>
        </p:nvCxnSpPr>
        <p:spPr>
          <a:xfrm flipH="1" rot="10800000">
            <a:off x="793776" y="2294650"/>
            <a:ext cx="1495200" cy="9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79"/>
          <p:cNvCxnSpPr>
            <a:stCxn id="606" idx="6"/>
            <a:endCxn id="609" idx="2"/>
          </p:cNvCxnSpPr>
          <p:nvPr/>
        </p:nvCxnSpPr>
        <p:spPr>
          <a:xfrm>
            <a:off x="859852" y="2294604"/>
            <a:ext cx="1429200" cy="11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a^1" id="617" name="Google Shape;617;p7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930" y="1715155"/>
            <a:ext cx="239634" cy="2492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1" id="618" name="Google Shape;618;p7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132" y="1690711"/>
            <a:ext cx="285230" cy="2492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2" id="619" name="Google Shape;619;p79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1065" y="2082489"/>
            <a:ext cx="285190" cy="249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" id="620" name="Google Shape;620;p79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337" y="1715155"/>
            <a:ext cx="215014" cy="2491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^2" id="621" name="Google Shape;621;p79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67019" y="2322534"/>
            <a:ext cx="239650" cy="249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- Input vector</a:t>
            </a:r>
            <a:endParaRPr/>
          </a:p>
        </p:txBody>
      </p:sp>
      <p:pic>
        <p:nvPicPr>
          <p:cNvPr descr="x = &#10;\begin{bmatrix}&#10;x_{0}^{0} \\&#10;x_{1}^{0}&#10;\end{bmatrix}&#10; =&#10;\begin{bmatrix}&#10;0 \\&#10;0&#10;\end{bmatrix}" id="627" name="Google Shape;627;p8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05125"/>
            <a:ext cx="1520958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80"/>
          <p:cNvSpPr/>
          <p:nvPr/>
        </p:nvSpPr>
        <p:spPr>
          <a:xfrm>
            <a:off x="6152982" y="894773"/>
            <a:ext cx="276000" cy="25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80"/>
          <p:cNvSpPr/>
          <p:nvPr/>
        </p:nvSpPr>
        <p:spPr>
          <a:xfrm>
            <a:off x="6152982" y="1582844"/>
            <a:ext cx="276000" cy="25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80"/>
          <p:cNvSpPr/>
          <p:nvPr/>
        </p:nvSpPr>
        <p:spPr>
          <a:xfrm>
            <a:off x="7303068" y="894773"/>
            <a:ext cx="276000" cy="25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80"/>
          <p:cNvSpPr/>
          <p:nvPr/>
        </p:nvSpPr>
        <p:spPr>
          <a:xfrm>
            <a:off x="7303068" y="1582844"/>
            <a:ext cx="276000" cy="25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80"/>
          <p:cNvSpPr/>
          <p:nvPr/>
        </p:nvSpPr>
        <p:spPr>
          <a:xfrm>
            <a:off x="8203452" y="1249842"/>
            <a:ext cx="276000" cy="25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3" name="Google Shape;633;p80"/>
          <p:cNvCxnSpPr>
            <a:stCxn id="628" idx="6"/>
            <a:endCxn id="630" idx="2"/>
          </p:cNvCxnSpPr>
          <p:nvPr/>
        </p:nvCxnSpPr>
        <p:spPr>
          <a:xfrm>
            <a:off x="6428982" y="1024523"/>
            <a:ext cx="8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4" name="Google Shape;634;p80"/>
          <p:cNvCxnSpPr>
            <a:stCxn id="629" idx="6"/>
            <a:endCxn id="631" idx="2"/>
          </p:cNvCxnSpPr>
          <p:nvPr/>
        </p:nvCxnSpPr>
        <p:spPr>
          <a:xfrm>
            <a:off x="6428982" y="1712594"/>
            <a:ext cx="8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80"/>
          <p:cNvCxnSpPr>
            <a:stCxn id="631" idx="6"/>
            <a:endCxn id="632" idx="2"/>
          </p:cNvCxnSpPr>
          <p:nvPr/>
        </p:nvCxnSpPr>
        <p:spPr>
          <a:xfrm flipH="1" rot="10800000">
            <a:off x="7579068" y="1379594"/>
            <a:ext cx="6243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80"/>
          <p:cNvCxnSpPr>
            <a:stCxn id="630" idx="6"/>
            <a:endCxn id="632" idx="2"/>
          </p:cNvCxnSpPr>
          <p:nvPr/>
        </p:nvCxnSpPr>
        <p:spPr>
          <a:xfrm>
            <a:off x="7579068" y="1024523"/>
            <a:ext cx="624300" cy="3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80"/>
          <p:cNvCxnSpPr>
            <a:stCxn id="629" idx="7"/>
            <a:endCxn id="630" idx="2"/>
          </p:cNvCxnSpPr>
          <p:nvPr/>
        </p:nvCxnSpPr>
        <p:spPr>
          <a:xfrm flipH="1" rot="10800000">
            <a:off x="6388563" y="1024447"/>
            <a:ext cx="914400" cy="5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8" name="Google Shape;638;p80"/>
          <p:cNvCxnSpPr>
            <a:stCxn id="628" idx="6"/>
            <a:endCxn id="631" idx="2"/>
          </p:cNvCxnSpPr>
          <p:nvPr/>
        </p:nvCxnSpPr>
        <p:spPr>
          <a:xfrm>
            <a:off x="6428982" y="1024523"/>
            <a:ext cx="874200" cy="6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Google Shape;639;p80"/>
          <p:cNvSpPr/>
          <p:nvPr/>
        </p:nvSpPr>
        <p:spPr>
          <a:xfrm>
            <a:off x="6020467" y="584350"/>
            <a:ext cx="624300" cy="14766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^1" id="640" name="Google Shape;640;p80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800" y="670100"/>
            <a:ext cx="146562" cy="152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1" id="641" name="Google Shape;641;p80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4238" y="655150"/>
            <a:ext cx="174448" cy="152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" id="642" name="Google Shape;642;p80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3612" y="670100"/>
            <a:ext cx="131504" cy="152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^2" id="643" name="Google Shape;643;p80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68184" y="1057588"/>
            <a:ext cx="146550" cy="1524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2" id="644" name="Google Shape;644;p80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04013" y="894775"/>
            <a:ext cx="174424" cy="152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- Weights 1</a:t>
            </a:r>
            <a:endParaRPr/>
          </a:p>
        </p:txBody>
      </p:sp>
      <p:sp>
        <p:nvSpPr>
          <p:cNvPr id="650" name="Google Shape;650;p81"/>
          <p:cNvSpPr/>
          <p:nvPr/>
        </p:nvSpPr>
        <p:spPr>
          <a:xfrm>
            <a:off x="6152982" y="894773"/>
            <a:ext cx="276000" cy="25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81"/>
          <p:cNvSpPr/>
          <p:nvPr/>
        </p:nvSpPr>
        <p:spPr>
          <a:xfrm>
            <a:off x="6152982" y="1582844"/>
            <a:ext cx="276000" cy="25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81"/>
          <p:cNvSpPr/>
          <p:nvPr/>
        </p:nvSpPr>
        <p:spPr>
          <a:xfrm>
            <a:off x="7303068" y="894773"/>
            <a:ext cx="276000" cy="25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81"/>
          <p:cNvSpPr/>
          <p:nvPr/>
        </p:nvSpPr>
        <p:spPr>
          <a:xfrm>
            <a:off x="7303068" y="1582844"/>
            <a:ext cx="276000" cy="25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81"/>
          <p:cNvSpPr/>
          <p:nvPr/>
        </p:nvSpPr>
        <p:spPr>
          <a:xfrm>
            <a:off x="8203452" y="1249842"/>
            <a:ext cx="276000" cy="25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5" name="Google Shape;655;p81"/>
          <p:cNvCxnSpPr>
            <a:stCxn id="650" idx="6"/>
            <a:endCxn id="652" idx="2"/>
          </p:cNvCxnSpPr>
          <p:nvPr/>
        </p:nvCxnSpPr>
        <p:spPr>
          <a:xfrm>
            <a:off x="6428982" y="1024523"/>
            <a:ext cx="8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" name="Google Shape;656;p81"/>
          <p:cNvCxnSpPr>
            <a:stCxn id="651" idx="6"/>
            <a:endCxn id="653" idx="2"/>
          </p:cNvCxnSpPr>
          <p:nvPr/>
        </p:nvCxnSpPr>
        <p:spPr>
          <a:xfrm>
            <a:off x="6428982" y="1712594"/>
            <a:ext cx="8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" name="Google Shape;657;p81"/>
          <p:cNvCxnSpPr>
            <a:stCxn id="653" idx="6"/>
            <a:endCxn id="654" idx="2"/>
          </p:cNvCxnSpPr>
          <p:nvPr/>
        </p:nvCxnSpPr>
        <p:spPr>
          <a:xfrm flipH="1" rot="10800000">
            <a:off x="7579068" y="1379594"/>
            <a:ext cx="6243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Google Shape;658;p81"/>
          <p:cNvCxnSpPr>
            <a:stCxn id="652" idx="6"/>
            <a:endCxn id="654" idx="2"/>
          </p:cNvCxnSpPr>
          <p:nvPr/>
        </p:nvCxnSpPr>
        <p:spPr>
          <a:xfrm>
            <a:off x="7579068" y="1024523"/>
            <a:ext cx="624300" cy="3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Google Shape;659;p81"/>
          <p:cNvCxnSpPr>
            <a:stCxn id="651" idx="7"/>
            <a:endCxn id="652" idx="2"/>
          </p:cNvCxnSpPr>
          <p:nvPr/>
        </p:nvCxnSpPr>
        <p:spPr>
          <a:xfrm flipH="1" rot="10800000">
            <a:off x="6388563" y="1024447"/>
            <a:ext cx="914400" cy="5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Google Shape;660;p81"/>
          <p:cNvCxnSpPr>
            <a:stCxn id="650" idx="6"/>
            <a:endCxn id="653" idx="2"/>
          </p:cNvCxnSpPr>
          <p:nvPr/>
        </p:nvCxnSpPr>
        <p:spPr>
          <a:xfrm>
            <a:off x="6428982" y="1024523"/>
            <a:ext cx="874200" cy="6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1" name="Google Shape;661;p81"/>
          <p:cNvSpPr/>
          <p:nvPr/>
        </p:nvSpPr>
        <p:spPr>
          <a:xfrm>
            <a:off x="6553867" y="584350"/>
            <a:ext cx="624300" cy="14766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^1" id="662" name="Google Shape;662;p8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800" y="670100"/>
            <a:ext cx="146562" cy="152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1" id="663" name="Google Shape;663;p81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4238" y="655150"/>
            <a:ext cx="174448" cy="152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1 = &#10;\begin{bmatrix}&#10;w_{0, 0}^{1} &amp; w_{1, 0}^{1} \\&#10;w_{0, 1}^{1} &amp; w_{1, 1}^{1}&#10;\end{bmatrix}&#10; =&#10;\begin{bmatrix}&#10;0.6 &amp; 0.2 \\&#10;0.4  &amp; 0.1&#10;\end{bmatrix}" id="664" name="Google Shape;664;p81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936750"/>
            <a:ext cx="2936416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" id="665" name="Google Shape;665;p81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3612" y="670100"/>
            <a:ext cx="131504" cy="152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&#10;\begin{bmatrix}&#10;x_{0}^{0} \\&#10;x_{1}^{0}&#10;\end{bmatrix}&#10; =&#10;\begin{bmatrix}&#10;0 \\&#10;0&#10;\end{bmatrix}" id="666" name="Google Shape;666;p81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1005150"/>
            <a:ext cx="1520958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^2" id="667" name="Google Shape;667;p81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68184" y="1057588"/>
            <a:ext cx="146550" cy="1524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2" id="668" name="Google Shape;668;p81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04013" y="894775"/>
            <a:ext cx="174424" cy="152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Stride length of 2</a:t>
            </a:r>
            <a:endParaRPr/>
          </a:p>
        </p:txBody>
      </p:sp>
      <p:graphicFrame>
        <p:nvGraphicFramePr>
          <p:cNvPr id="116" name="Google Shape;116;p19"/>
          <p:cNvGraphicFramePr/>
          <p:nvPr/>
        </p:nvGraphicFramePr>
        <p:xfrm>
          <a:off x="671200" y="194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25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5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5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" name="Google Shape;117;p19"/>
          <p:cNvSpPr txBox="1"/>
          <p:nvPr/>
        </p:nvSpPr>
        <p:spPr>
          <a:xfrm>
            <a:off x="2685025" y="2592113"/>
            <a:ext cx="50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⊛</a:t>
            </a:r>
            <a:endParaRPr b="1" sz="2400"/>
          </a:p>
        </p:txBody>
      </p:sp>
      <p:sp>
        <p:nvSpPr>
          <p:cNvPr id="118" name="Google Shape;118;p19"/>
          <p:cNvSpPr txBox="1"/>
          <p:nvPr/>
        </p:nvSpPr>
        <p:spPr>
          <a:xfrm>
            <a:off x="4547088" y="2592125"/>
            <a:ext cx="39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=</a:t>
            </a:r>
            <a:endParaRPr sz="2400"/>
          </a:p>
        </p:txBody>
      </p:sp>
      <p:graphicFrame>
        <p:nvGraphicFramePr>
          <p:cNvPr id="119" name="Google Shape;119;p19"/>
          <p:cNvGraphicFramePr/>
          <p:nvPr/>
        </p:nvGraphicFramePr>
        <p:xfrm>
          <a:off x="3287700" y="231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382850"/>
                <a:gridCol w="382850"/>
                <a:gridCol w="382850"/>
              </a:tblGrid>
              <a:tr h="10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0" name="Google Shape;120;p19"/>
          <p:cNvGraphicFramePr/>
          <p:nvPr/>
        </p:nvGraphicFramePr>
        <p:xfrm>
          <a:off x="5138500" y="248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453750"/>
                <a:gridCol w="438150"/>
              </a:tblGrid>
              <a:tr h="36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- Hidden layer</a:t>
            </a:r>
            <a:endParaRPr/>
          </a:p>
        </p:txBody>
      </p:sp>
      <p:sp>
        <p:nvSpPr>
          <p:cNvPr id="674" name="Google Shape;674;p82"/>
          <p:cNvSpPr/>
          <p:nvPr/>
        </p:nvSpPr>
        <p:spPr>
          <a:xfrm>
            <a:off x="6152982" y="894773"/>
            <a:ext cx="276000" cy="25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82"/>
          <p:cNvSpPr/>
          <p:nvPr/>
        </p:nvSpPr>
        <p:spPr>
          <a:xfrm>
            <a:off x="6152982" y="1582844"/>
            <a:ext cx="276000" cy="25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82"/>
          <p:cNvSpPr/>
          <p:nvPr/>
        </p:nvSpPr>
        <p:spPr>
          <a:xfrm>
            <a:off x="7303068" y="894773"/>
            <a:ext cx="276000" cy="25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82"/>
          <p:cNvSpPr/>
          <p:nvPr/>
        </p:nvSpPr>
        <p:spPr>
          <a:xfrm>
            <a:off x="7303068" y="1582844"/>
            <a:ext cx="276000" cy="25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82"/>
          <p:cNvSpPr/>
          <p:nvPr/>
        </p:nvSpPr>
        <p:spPr>
          <a:xfrm>
            <a:off x="8203452" y="1249842"/>
            <a:ext cx="276000" cy="25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9" name="Google Shape;679;p82"/>
          <p:cNvCxnSpPr>
            <a:stCxn id="674" idx="6"/>
            <a:endCxn id="676" idx="2"/>
          </p:cNvCxnSpPr>
          <p:nvPr/>
        </p:nvCxnSpPr>
        <p:spPr>
          <a:xfrm>
            <a:off x="6428982" y="1024523"/>
            <a:ext cx="8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0" name="Google Shape;680;p82"/>
          <p:cNvCxnSpPr>
            <a:stCxn id="675" idx="6"/>
            <a:endCxn id="677" idx="2"/>
          </p:cNvCxnSpPr>
          <p:nvPr/>
        </p:nvCxnSpPr>
        <p:spPr>
          <a:xfrm>
            <a:off x="6428982" y="1712594"/>
            <a:ext cx="8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82"/>
          <p:cNvCxnSpPr>
            <a:stCxn id="677" idx="6"/>
            <a:endCxn id="678" idx="2"/>
          </p:cNvCxnSpPr>
          <p:nvPr/>
        </p:nvCxnSpPr>
        <p:spPr>
          <a:xfrm flipH="1" rot="10800000">
            <a:off x="7579068" y="1379594"/>
            <a:ext cx="6243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2" name="Google Shape;682;p82"/>
          <p:cNvCxnSpPr>
            <a:stCxn id="676" idx="6"/>
            <a:endCxn id="678" idx="2"/>
          </p:cNvCxnSpPr>
          <p:nvPr/>
        </p:nvCxnSpPr>
        <p:spPr>
          <a:xfrm>
            <a:off x="7579068" y="1024523"/>
            <a:ext cx="624300" cy="3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3" name="Google Shape;683;p82"/>
          <p:cNvCxnSpPr>
            <a:stCxn id="675" idx="7"/>
            <a:endCxn id="676" idx="2"/>
          </p:cNvCxnSpPr>
          <p:nvPr/>
        </p:nvCxnSpPr>
        <p:spPr>
          <a:xfrm flipH="1" rot="10800000">
            <a:off x="6388563" y="1024447"/>
            <a:ext cx="914400" cy="5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4" name="Google Shape;684;p82"/>
          <p:cNvCxnSpPr>
            <a:stCxn id="674" idx="6"/>
            <a:endCxn id="677" idx="2"/>
          </p:cNvCxnSpPr>
          <p:nvPr/>
        </p:nvCxnSpPr>
        <p:spPr>
          <a:xfrm>
            <a:off x="6428982" y="1024523"/>
            <a:ext cx="874200" cy="6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5" name="Google Shape;685;p82"/>
          <p:cNvSpPr/>
          <p:nvPr/>
        </p:nvSpPr>
        <p:spPr>
          <a:xfrm>
            <a:off x="7128917" y="630325"/>
            <a:ext cx="624300" cy="14766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^1" id="686" name="Google Shape;686;p82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800" y="670100"/>
            <a:ext cx="146562" cy="152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1" id="687" name="Google Shape;687;p82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4238" y="655150"/>
            <a:ext cx="174448" cy="152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1 = &#10;\begin{bmatrix}&#10;w_{0, 0}^{1} &amp; w_{1, 0}^{1} \\&#10;w_{0, 1}^{1} &amp; w_{1, 1}^{1}&#10;\end{bmatrix}&#10; =&#10;\begin{bmatrix}&#10;0.6 &amp; 0.2 \\&#10;0.4  &amp; 0.1&#10;\end{bmatrix}" id="688" name="Google Shape;688;p82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936750"/>
            <a:ext cx="2936416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" id="689" name="Google Shape;689;p82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3612" y="670100"/>
            <a:ext cx="131504" cy="152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&#10;\begin{bmatrix}&#10;x_{0}^{0} \\&#10;x_{1}^{0}&#10;\end{bmatrix}&#10; =&#10;\begin{bmatrix}&#10;0 \\&#10;0&#10;\end{bmatrix}" id="690" name="Google Shape;690;p82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1005150"/>
            <a:ext cx="1520958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^1 = f(z^1) = f(w^1x + b^1) = &#10;f(\begin{bmatrix}&#10;0.6 &amp; 0.2 \\&#10;0.4 &amp;0.1&#10;\end{bmatrix} &#10;\begin{bmatrix} &#10;0 \\ 0&#10;\end{bmatrix} + &#10;\begin{bmatrix}&#10;1 \\ 1&#10;\end{bmatrix}) = &#10;f(\begin{bmatrix}&#10;1 \\ 1&#10;\end{bmatrix}) = &#10;\begin{bmatrix}&#10;0.731 \\ &#10;0.731&#10;\end{bmatrix}&#10;" id="691" name="Google Shape;691;p82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2868350"/>
            <a:ext cx="819355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^2" id="692" name="Google Shape;692;p82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68184" y="1057588"/>
            <a:ext cx="146550" cy="1524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2" id="693" name="Google Shape;693;p82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804013" y="894775"/>
            <a:ext cx="174424" cy="152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- Weights 2</a:t>
            </a:r>
            <a:endParaRPr/>
          </a:p>
        </p:txBody>
      </p:sp>
      <p:sp>
        <p:nvSpPr>
          <p:cNvPr id="699" name="Google Shape;699;p83"/>
          <p:cNvSpPr/>
          <p:nvPr/>
        </p:nvSpPr>
        <p:spPr>
          <a:xfrm>
            <a:off x="6152982" y="894773"/>
            <a:ext cx="276000" cy="25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83"/>
          <p:cNvSpPr/>
          <p:nvPr/>
        </p:nvSpPr>
        <p:spPr>
          <a:xfrm>
            <a:off x="6152982" y="1582844"/>
            <a:ext cx="276000" cy="25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83"/>
          <p:cNvSpPr/>
          <p:nvPr/>
        </p:nvSpPr>
        <p:spPr>
          <a:xfrm>
            <a:off x="7303068" y="894773"/>
            <a:ext cx="276000" cy="25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83"/>
          <p:cNvSpPr/>
          <p:nvPr/>
        </p:nvSpPr>
        <p:spPr>
          <a:xfrm>
            <a:off x="7303068" y="1582844"/>
            <a:ext cx="276000" cy="25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83"/>
          <p:cNvSpPr/>
          <p:nvPr/>
        </p:nvSpPr>
        <p:spPr>
          <a:xfrm>
            <a:off x="8203452" y="1249842"/>
            <a:ext cx="276000" cy="25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4" name="Google Shape;704;p83"/>
          <p:cNvCxnSpPr>
            <a:stCxn id="699" idx="6"/>
            <a:endCxn id="701" idx="2"/>
          </p:cNvCxnSpPr>
          <p:nvPr/>
        </p:nvCxnSpPr>
        <p:spPr>
          <a:xfrm>
            <a:off x="6428982" y="1024523"/>
            <a:ext cx="8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83"/>
          <p:cNvCxnSpPr>
            <a:stCxn id="700" idx="6"/>
            <a:endCxn id="702" idx="2"/>
          </p:cNvCxnSpPr>
          <p:nvPr/>
        </p:nvCxnSpPr>
        <p:spPr>
          <a:xfrm>
            <a:off x="6428982" y="1712594"/>
            <a:ext cx="8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6" name="Google Shape;706;p83"/>
          <p:cNvCxnSpPr>
            <a:stCxn id="702" idx="6"/>
            <a:endCxn id="703" idx="2"/>
          </p:cNvCxnSpPr>
          <p:nvPr/>
        </p:nvCxnSpPr>
        <p:spPr>
          <a:xfrm flipH="1" rot="10800000">
            <a:off x="7579068" y="1379594"/>
            <a:ext cx="6243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7" name="Google Shape;707;p83"/>
          <p:cNvCxnSpPr>
            <a:stCxn id="701" idx="6"/>
            <a:endCxn id="703" idx="2"/>
          </p:cNvCxnSpPr>
          <p:nvPr/>
        </p:nvCxnSpPr>
        <p:spPr>
          <a:xfrm>
            <a:off x="7579068" y="1024523"/>
            <a:ext cx="624300" cy="3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8" name="Google Shape;708;p83"/>
          <p:cNvCxnSpPr>
            <a:stCxn id="700" idx="7"/>
            <a:endCxn id="701" idx="2"/>
          </p:cNvCxnSpPr>
          <p:nvPr/>
        </p:nvCxnSpPr>
        <p:spPr>
          <a:xfrm flipH="1" rot="10800000">
            <a:off x="6388563" y="1024447"/>
            <a:ext cx="914400" cy="5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9" name="Google Shape;709;p83"/>
          <p:cNvCxnSpPr>
            <a:stCxn id="699" idx="6"/>
            <a:endCxn id="702" idx="2"/>
          </p:cNvCxnSpPr>
          <p:nvPr/>
        </p:nvCxnSpPr>
        <p:spPr>
          <a:xfrm>
            <a:off x="6428982" y="1024523"/>
            <a:ext cx="874200" cy="6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0" name="Google Shape;710;p83"/>
          <p:cNvSpPr/>
          <p:nvPr/>
        </p:nvSpPr>
        <p:spPr>
          <a:xfrm>
            <a:off x="7546742" y="630325"/>
            <a:ext cx="624300" cy="14766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^1" id="711" name="Google Shape;711;p8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800" y="670100"/>
            <a:ext cx="146562" cy="152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1" id="712" name="Google Shape;712;p83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4238" y="655150"/>
            <a:ext cx="174448" cy="152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1 = &#10;\begin{bmatrix}&#10;w_{0, 0}^{1} &amp; w_{1, 0}^{1} \\&#10;w_{0, 1}^{1} &amp; w_{1, 1}^{1}&#10;\end{bmatrix}&#10; =&#10;\begin{bmatrix}&#10;0.6 &amp; 0.2 \\&#10;0.4  &amp; 0.1&#10;\end{bmatrix}" id="713" name="Google Shape;713;p83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936750"/>
            <a:ext cx="2936416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2" id="714" name="Google Shape;714;p83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4013" y="894775"/>
            <a:ext cx="174424" cy="1524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" id="715" name="Google Shape;715;p83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63612" y="670100"/>
            <a:ext cx="131504" cy="152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&#10;\begin{bmatrix}&#10;x_{0}^{0} \\&#10;x_{1}^{0}&#10;\end{bmatrix}&#10; =&#10;\begin{bmatrix}&#10;0 \\&#10;0&#10;\end{bmatrix}" id="716" name="Google Shape;716;p83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1005150"/>
            <a:ext cx="1520958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2 = \begin{bmatrix} &#10;w_{0, 0}^{2} \\ w_{0, 1}^{2}&#10;\end{bmatrix}&#10;=&#10; \begin{bmatrix} &#10;0.6 \\ 0.2&#10;\end{bmatrix}&#10;" id="717" name="Google Shape;717;p83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1700" y="3716450"/>
            <a:ext cx="1931558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^2" id="718" name="Google Shape;718;p83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68184" y="1057588"/>
            <a:ext cx="146550" cy="1524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^1 = \begin{bmatrix}0.731 \\ 0.731\end{bmatrix}&#10;" id="719" name="Google Shape;719;p83" title="MathEquation,#0000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1696" y="2755750"/>
            <a:ext cx="1468208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 - Output layer</a:t>
            </a:r>
            <a:endParaRPr/>
          </a:p>
        </p:txBody>
      </p:sp>
      <p:sp>
        <p:nvSpPr>
          <p:cNvPr id="725" name="Google Shape;725;p84"/>
          <p:cNvSpPr/>
          <p:nvPr/>
        </p:nvSpPr>
        <p:spPr>
          <a:xfrm>
            <a:off x="6152982" y="894773"/>
            <a:ext cx="276000" cy="25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84"/>
          <p:cNvSpPr/>
          <p:nvPr/>
        </p:nvSpPr>
        <p:spPr>
          <a:xfrm>
            <a:off x="6152982" y="1582844"/>
            <a:ext cx="276000" cy="25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84"/>
          <p:cNvSpPr/>
          <p:nvPr/>
        </p:nvSpPr>
        <p:spPr>
          <a:xfrm>
            <a:off x="7303068" y="894773"/>
            <a:ext cx="276000" cy="25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84"/>
          <p:cNvSpPr/>
          <p:nvPr/>
        </p:nvSpPr>
        <p:spPr>
          <a:xfrm>
            <a:off x="7303068" y="1582844"/>
            <a:ext cx="276000" cy="25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84"/>
          <p:cNvSpPr/>
          <p:nvPr/>
        </p:nvSpPr>
        <p:spPr>
          <a:xfrm>
            <a:off x="8203452" y="1249842"/>
            <a:ext cx="276000" cy="25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0" name="Google Shape;730;p84"/>
          <p:cNvCxnSpPr>
            <a:stCxn id="725" idx="6"/>
            <a:endCxn id="727" idx="2"/>
          </p:cNvCxnSpPr>
          <p:nvPr/>
        </p:nvCxnSpPr>
        <p:spPr>
          <a:xfrm>
            <a:off x="6428982" y="1024523"/>
            <a:ext cx="8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1" name="Google Shape;731;p84"/>
          <p:cNvCxnSpPr>
            <a:stCxn id="726" idx="6"/>
            <a:endCxn id="728" idx="2"/>
          </p:cNvCxnSpPr>
          <p:nvPr/>
        </p:nvCxnSpPr>
        <p:spPr>
          <a:xfrm>
            <a:off x="6428982" y="1712594"/>
            <a:ext cx="87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2" name="Google Shape;732;p84"/>
          <p:cNvCxnSpPr>
            <a:stCxn id="728" idx="6"/>
            <a:endCxn id="729" idx="2"/>
          </p:cNvCxnSpPr>
          <p:nvPr/>
        </p:nvCxnSpPr>
        <p:spPr>
          <a:xfrm flipH="1" rot="10800000">
            <a:off x="7579068" y="1379594"/>
            <a:ext cx="624300" cy="3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3" name="Google Shape;733;p84"/>
          <p:cNvCxnSpPr>
            <a:stCxn id="727" idx="6"/>
            <a:endCxn id="729" idx="2"/>
          </p:cNvCxnSpPr>
          <p:nvPr/>
        </p:nvCxnSpPr>
        <p:spPr>
          <a:xfrm>
            <a:off x="7579068" y="1024523"/>
            <a:ext cx="624300" cy="3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4" name="Google Shape;734;p84"/>
          <p:cNvCxnSpPr>
            <a:stCxn id="726" idx="7"/>
            <a:endCxn id="727" idx="2"/>
          </p:cNvCxnSpPr>
          <p:nvPr/>
        </p:nvCxnSpPr>
        <p:spPr>
          <a:xfrm flipH="1" rot="10800000">
            <a:off x="6388563" y="1024447"/>
            <a:ext cx="914400" cy="5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5" name="Google Shape;735;p84"/>
          <p:cNvCxnSpPr>
            <a:stCxn id="725" idx="6"/>
            <a:endCxn id="728" idx="2"/>
          </p:cNvCxnSpPr>
          <p:nvPr/>
        </p:nvCxnSpPr>
        <p:spPr>
          <a:xfrm>
            <a:off x="6428982" y="1024523"/>
            <a:ext cx="874200" cy="6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6" name="Google Shape;736;p84"/>
          <p:cNvSpPr/>
          <p:nvPr/>
        </p:nvSpPr>
        <p:spPr>
          <a:xfrm>
            <a:off x="8029292" y="630325"/>
            <a:ext cx="624300" cy="14766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^1" id="737" name="Google Shape;737;p8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7800" y="670100"/>
            <a:ext cx="146562" cy="1524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1" id="738" name="Google Shape;738;p8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4238" y="655150"/>
            <a:ext cx="174448" cy="152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1 = &#10;\begin{bmatrix}&#10;w_{0, 0}^{1} &amp; w_{1, 0}^{1} \\&#10;w_{0, 1}^{1} &amp; w_{1, 1}^{1}&#10;\end{bmatrix}&#10; =&#10;\begin{bmatrix}&#10;0.6 &amp; 0.2 \\&#10;0.4  &amp; 0.1&#10;\end{bmatrix}" id="739" name="Google Shape;739;p8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842350"/>
            <a:ext cx="2936416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2" id="740" name="Google Shape;740;p84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7325" y="948325"/>
            <a:ext cx="174424" cy="1524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" id="741" name="Google Shape;741;p84" title="MathEquation,#00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63612" y="670100"/>
            <a:ext cx="131504" cy="152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&#10;\begin{bmatrix}&#10;x_{0}^{0} \\&#10;x_{1}^{0}&#10;\end{bmatrix}&#10; =&#10;\begin{bmatrix}&#10;0 \\&#10;0&#10;\end{bmatrix}" id="742" name="Google Shape;742;p84" title="MathEquation,#00000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1005150"/>
            <a:ext cx="1520958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^2 = \begin{bmatrix} &#10;w_{0, 0}^{2} \\ w_{0, 1}^{2}&#10;\end{bmatrix}&#10;=&#10; \begin{bmatrix} &#10;0.6 \\ 0.2&#10;\end{bmatrix}&#10;" id="743" name="Google Shape;743;p84" title="MathEquation,#00000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1700" y="3516750"/>
            <a:ext cx="1931558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^1 = \begin{bmatrix}0.731 \\ 0.731\end{bmatrix}&#10;" id="744" name="Google Shape;744;p84" title="MathEquation,#00000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1696" y="2679550"/>
            <a:ext cx="1468208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^2" id="745" name="Google Shape;745;p84" title="MathEquation,#00000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268184" y="1057588"/>
            <a:ext cx="146550" cy="1524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^2 = f(z^2) = f(w^2a^1 + b^2) = &#10;f(\begin{bmatrix} &#10;0.731 &amp; 0.731&#10;\end{bmatrix}&#10;\begin{bmatrix}&#10;0.6  \\&#10;0.2&#10;\end{bmatrix}  + &#10;-1&#10;) = &#10;f(-0.415) = &#10;0.398" id="746" name="Google Shape;746;p84" title="MathEquation,#00000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27925" y="4353950"/>
            <a:ext cx="7186426" cy="529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Pooling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many (Average Pooling, Sum Pooling…)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of size 2x2 and stride length of 2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7" name="Google Shape;127;p20"/>
          <p:cNvGraphicFramePr/>
          <p:nvPr/>
        </p:nvGraphicFramePr>
        <p:xfrm>
          <a:off x="842000" y="234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417150"/>
                <a:gridCol w="417150"/>
                <a:gridCol w="417150"/>
                <a:gridCol w="417150"/>
              </a:tblGrid>
              <a:tr h="28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8" name="Google Shape;128;p20"/>
          <p:cNvCxnSpPr/>
          <p:nvPr/>
        </p:nvCxnSpPr>
        <p:spPr>
          <a:xfrm>
            <a:off x="2913600" y="3128900"/>
            <a:ext cx="155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 txBox="1"/>
          <p:nvPr/>
        </p:nvSpPr>
        <p:spPr>
          <a:xfrm>
            <a:off x="3033750" y="2762300"/>
            <a:ext cx="1316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Pooling</a:t>
            </a:r>
            <a:endParaRPr/>
          </a:p>
        </p:txBody>
      </p:sp>
      <p:graphicFrame>
        <p:nvGraphicFramePr>
          <p:cNvPr id="130" name="Google Shape;130;p20"/>
          <p:cNvGraphicFramePr/>
          <p:nvPr/>
        </p:nvGraphicFramePr>
        <p:xfrm>
          <a:off x="4873000" y="2729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382850"/>
                <a:gridCol w="382850"/>
              </a:tblGrid>
              <a:tr h="38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Pooling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many (Average Pooling, Sum Pooling…)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of size 2x2 and stride length of 2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7" name="Google Shape;137;p21"/>
          <p:cNvGraphicFramePr/>
          <p:nvPr/>
        </p:nvGraphicFramePr>
        <p:xfrm>
          <a:off x="842000" y="234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417150"/>
                <a:gridCol w="417150"/>
                <a:gridCol w="417150"/>
                <a:gridCol w="417150"/>
              </a:tblGrid>
              <a:tr h="28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.5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.9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.7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8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8" name="Google Shape;138;p21"/>
          <p:cNvGraphicFramePr/>
          <p:nvPr/>
        </p:nvGraphicFramePr>
        <p:xfrm>
          <a:off x="4873000" y="2729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{BDC01F98-5DB3-4A0C-A661-43D1804384B7}</a:tableStyleId>
              </a:tblPr>
              <a:tblGrid>
                <a:gridCol w="382850"/>
                <a:gridCol w="382850"/>
              </a:tblGrid>
              <a:tr h="38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9" name="Google Shape;139;p21"/>
          <p:cNvCxnSpPr/>
          <p:nvPr/>
        </p:nvCxnSpPr>
        <p:spPr>
          <a:xfrm>
            <a:off x="2913600" y="3128900"/>
            <a:ext cx="155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1"/>
          <p:cNvSpPr txBox="1"/>
          <p:nvPr/>
        </p:nvSpPr>
        <p:spPr>
          <a:xfrm>
            <a:off x="3033750" y="2762300"/>
            <a:ext cx="1316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Pooling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