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Raleway-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Lato-italic.fntdata"/><Relationship Id="rId16" Type="http://schemas.openxmlformats.org/officeDocument/2006/relationships/slide" Target="slides/slide11.xml"/><Relationship Id="rId24" Type="http://schemas.openxmlformats.org/officeDocument/2006/relationships/font" Target="fonts/Raleway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2.xml"/><Relationship Id="rId23" Type="http://schemas.openxmlformats.org/officeDocument/2006/relationships/font" Target="fonts/Raleway-regular.fntdata"/><Relationship Id="rId28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Lato-regular.fntdata"/><Relationship Id="rId30" Type="http://schemas.openxmlformats.org/officeDocument/2006/relationships/font" Target="fonts/Lato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7059f8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7059f8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Kan potensielt bare lag våres egen, noe ala det her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1ce5e9557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1ce5e9557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ce5e9557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1ce5e955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Veit ikke om det her e viktig å ha med, men la det te. Vi kan godt fjerne de neste 3 slidsa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1ce5e9557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1ce5e9557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1ce5e9557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1ce5e9557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1ce5e9557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1ce5e9557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77059f8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77059f8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7059f8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7059f8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1ce5e9557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1ce5e955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ce5e9557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ce5e9557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Perceptron is the building block of a artificial neural network, and is modeled after the biological neuron.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The perceptron has a set of inputs, where each input has a corresponding weight.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The output of a perceptron is calculated through a weighted sum of the inputs and corresponding weight.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Then the result is sent to an activation function, for instance a step function, and the result is the output of the perceptron.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ce5e955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ce5e955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An artificial neural network has several layers of neurons. An input layer, one or more hidden layers and an output layer.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The network is a fully connected network when each unit on every layer is connected to each unit on the next layer.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The calculations work similar to the perceptron, where each edge has a weight, and the output is a result of an activation function. The result of each neuron is propagated forward through the network, to determine the final result in the output layer.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ce5e9557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ce5e9557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An image of a fully connected neural network with two hidden layers.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ce5e9557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ce5e955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The structure of a neural network can be utilized to do predictions.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The network itself can be seen as an estimate h(x) of a concept c(x), where the values of the input layer represents the input x of 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As we can calculate the output of each neuron, we can propagate values through the network, which will result in values in the output layer. These values are the output of h(x)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7059f8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7059f8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A perceptron uses a step function to adjust the output values of each neuron unit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o"/>
              <a:t>In neural networks this step function is usually replaced with another function, which often provides better results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ce5e9557_4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ce5e9557_4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To simplify the next parts, we use the following common notation: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b^i: The bias of this neuron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z^i: The product of the input and weights w^i to the neuron plus the bias b^i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a^i: The output of the activation function, which takes z^i as inpu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ce5e9557_4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ce5e9557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When added to each neuron in a network, the values looks like this: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We can now show an example where we do a prediction given some </a:t>
            </a:r>
            <a:r>
              <a:rPr lang="no"/>
              <a:t>arbitrary weights, biases and input value a^0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7059f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7059f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Here we use ReLU as the activation function when calculating the output values. Observe that the a^i values will always equal their respective z^i values when z^i is positive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s://towardsdatascience.com/under-the-hood-of-neural-networks-part-1-fully-connected-5223b7f78528" TargetMode="External"/><Relationship Id="rId5" Type="http://schemas.openxmlformats.org/officeDocument/2006/relationships/hyperlink" Target="https://towardsdatascience.com/coding-up-a-neural-network-classifier-from-scratch-977d235d8a2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1117650" y="1487125"/>
            <a:ext cx="69087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4500">
                <a:solidFill>
                  <a:srgbClr val="FFFFFF"/>
                </a:solidFill>
              </a:rPr>
              <a:t>Fully Connected Neural Networks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247150" y="3122700"/>
            <a:ext cx="4649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Audun Wigum Arbo, Christian Echtermeyer, Even Dalen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>
            <a:off x="-118400" y="828875"/>
            <a:ext cx="34932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5688150" y="4178375"/>
            <a:ext cx="34932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Training</a:t>
            </a:r>
            <a:endParaRPr/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network learns by </a:t>
            </a:r>
            <a:r>
              <a:rPr lang="no"/>
              <a:t>backpropagating the error of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error is a function of the difference between the expected result and the actual result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8" y="1804988"/>
            <a:ext cx="55340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>
            <p:ph idx="4294967295" type="title"/>
          </p:nvPr>
        </p:nvSpPr>
        <p:spPr>
          <a:xfrm>
            <a:off x="735100" y="487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Training: Loss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150"/>
            <a:ext cx="6162600" cy="514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4"/>
          <p:cNvCxnSpPr/>
          <p:nvPr/>
        </p:nvCxnSpPr>
        <p:spPr>
          <a:xfrm>
            <a:off x="1516225" y="2571750"/>
            <a:ext cx="183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4"/>
          <p:cNvSpPr/>
          <p:nvPr/>
        </p:nvSpPr>
        <p:spPr>
          <a:xfrm>
            <a:off x="3355525" y="2237400"/>
            <a:ext cx="692700" cy="668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3666125" y="2320950"/>
            <a:ext cx="445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Lato"/>
                <a:ea typeface="Lato"/>
                <a:cs typeface="Lato"/>
                <a:sym typeface="Lato"/>
              </a:rPr>
              <a:t>0.9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2459725" y="1754875"/>
            <a:ext cx="2484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Lato"/>
                <a:ea typeface="Lato"/>
                <a:cs typeface="Lato"/>
                <a:sym typeface="Lato"/>
              </a:rPr>
              <a:t>Desired result: 0.5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5817675" y="1982550"/>
            <a:ext cx="35511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400">
                <a:latin typeface="Lato"/>
                <a:ea typeface="Lato"/>
                <a:cs typeface="Lato"/>
                <a:sym typeface="Lato"/>
              </a:rPr>
              <a:t>(0.5 - 0.9)</a:t>
            </a:r>
            <a:r>
              <a:rPr b="1" baseline="30000" lang="no" sz="2400">
                <a:latin typeface="Lato"/>
                <a:ea typeface="Lato"/>
                <a:cs typeface="Lato"/>
                <a:sym typeface="Lato"/>
              </a:rPr>
              <a:t>2 </a:t>
            </a:r>
            <a:r>
              <a:rPr b="1" lang="no" sz="2400">
                <a:latin typeface="Lato"/>
                <a:ea typeface="Lato"/>
                <a:cs typeface="Lato"/>
                <a:sym typeface="Lato"/>
              </a:rPr>
              <a:t>= 0.16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987325" y="4091650"/>
            <a:ext cx="3211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400">
                <a:latin typeface="Lato"/>
                <a:ea typeface="Lato"/>
                <a:cs typeface="Lato"/>
                <a:sym typeface="Lato"/>
              </a:rPr>
              <a:t>= 0.16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882825" y="4042150"/>
            <a:ext cx="1420800" cy="66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186750" y="146625"/>
            <a:ext cx="1603800" cy="4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Output Layer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74" y="91749"/>
            <a:ext cx="2578299" cy="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0" y="150"/>
            <a:ext cx="6162600" cy="514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5"/>
          <p:cNvCxnSpPr/>
          <p:nvPr/>
        </p:nvCxnSpPr>
        <p:spPr>
          <a:xfrm>
            <a:off x="369100" y="2675375"/>
            <a:ext cx="183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5"/>
          <p:cNvSpPr/>
          <p:nvPr/>
        </p:nvSpPr>
        <p:spPr>
          <a:xfrm>
            <a:off x="2208400" y="2341025"/>
            <a:ext cx="692700" cy="668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2519000" y="2424575"/>
            <a:ext cx="445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Lato"/>
                <a:ea typeface="Lato"/>
                <a:cs typeface="Lato"/>
                <a:sym typeface="Lato"/>
              </a:rPr>
              <a:t>0.9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1369750" y="1858500"/>
            <a:ext cx="2484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Lato"/>
                <a:ea typeface="Lato"/>
                <a:cs typeface="Lato"/>
                <a:sym typeface="Lato"/>
              </a:rPr>
              <a:t>Desired result: 0.5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3348325" y="2360500"/>
            <a:ext cx="26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>
                <a:latin typeface="Lato"/>
                <a:ea typeface="Lato"/>
                <a:cs typeface="Lato"/>
                <a:sym typeface="Lato"/>
              </a:rPr>
              <a:t>(0.5 - 0.9)</a:t>
            </a:r>
            <a:r>
              <a:rPr baseline="30000" lang="no" sz="2400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no" sz="2400">
                <a:latin typeface="Lato"/>
                <a:ea typeface="Lato"/>
                <a:cs typeface="Lato"/>
                <a:sym typeface="Lato"/>
              </a:rPr>
              <a:t>= 0.16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25"/>
          <p:cNvCxnSpPr/>
          <p:nvPr/>
        </p:nvCxnSpPr>
        <p:spPr>
          <a:xfrm>
            <a:off x="369100" y="4455950"/>
            <a:ext cx="183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5"/>
          <p:cNvSpPr/>
          <p:nvPr/>
        </p:nvSpPr>
        <p:spPr>
          <a:xfrm>
            <a:off x="2208400" y="4121600"/>
            <a:ext cx="692700" cy="668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2519000" y="4205150"/>
            <a:ext cx="445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Lato"/>
                <a:ea typeface="Lato"/>
                <a:cs typeface="Lato"/>
                <a:sym typeface="Lato"/>
              </a:rPr>
              <a:t>0.3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1369750" y="3639075"/>
            <a:ext cx="2484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Lato"/>
                <a:ea typeface="Lato"/>
                <a:cs typeface="Lato"/>
                <a:sym typeface="Lato"/>
              </a:rPr>
              <a:t>Desired result: 2.0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8" name="Google Shape;268;p25"/>
          <p:cNvCxnSpPr/>
          <p:nvPr/>
        </p:nvCxnSpPr>
        <p:spPr>
          <a:xfrm>
            <a:off x="369100" y="1004200"/>
            <a:ext cx="183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5"/>
          <p:cNvSpPr/>
          <p:nvPr/>
        </p:nvSpPr>
        <p:spPr>
          <a:xfrm>
            <a:off x="2208400" y="669850"/>
            <a:ext cx="692700" cy="668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2519000" y="753400"/>
            <a:ext cx="445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Lato"/>
                <a:ea typeface="Lato"/>
                <a:cs typeface="Lato"/>
                <a:sym typeface="Lato"/>
              </a:rPr>
              <a:t>0.1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1369750" y="187325"/>
            <a:ext cx="2484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Lato"/>
                <a:ea typeface="Lato"/>
                <a:cs typeface="Lato"/>
                <a:sym typeface="Lato"/>
              </a:rPr>
              <a:t>Desired result: 1.0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3348325" y="689400"/>
            <a:ext cx="26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>
                <a:latin typeface="Lato"/>
                <a:ea typeface="Lato"/>
                <a:cs typeface="Lato"/>
                <a:sym typeface="Lato"/>
              </a:rPr>
              <a:t>(1.0 - 0.1)</a:t>
            </a:r>
            <a:r>
              <a:rPr baseline="30000" lang="no" sz="2400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no" sz="2400">
                <a:latin typeface="Lato"/>
                <a:ea typeface="Lato"/>
                <a:cs typeface="Lato"/>
                <a:sym typeface="Lato"/>
              </a:rPr>
              <a:t>= 0.81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3348325" y="4091650"/>
            <a:ext cx="269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>
                <a:latin typeface="Lato"/>
                <a:ea typeface="Lato"/>
                <a:cs typeface="Lato"/>
                <a:sym typeface="Lato"/>
              </a:rPr>
              <a:t>(2.0 - 0.3)</a:t>
            </a:r>
            <a:r>
              <a:rPr baseline="30000" lang="no" sz="2400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no" sz="2400">
                <a:latin typeface="Lato"/>
                <a:ea typeface="Lato"/>
                <a:cs typeface="Lato"/>
                <a:sym typeface="Lato"/>
              </a:rPr>
              <a:t>= 2.89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5987325" y="2175475"/>
            <a:ext cx="3211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400">
                <a:latin typeface="Lato"/>
                <a:ea typeface="Lato"/>
                <a:cs typeface="Lato"/>
                <a:sym typeface="Lato"/>
              </a:rPr>
              <a:t>(0.81+0.16+2.89)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25"/>
          <p:cNvCxnSpPr/>
          <p:nvPr/>
        </p:nvCxnSpPr>
        <p:spPr>
          <a:xfrm>
            <a:off x="6423825" y="2779425"/>
            <a:ext cx="2353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5"/>
          <p:cNvSpPr txBox="1"/>
          <p:nvPr/>
        </p:nvSpPr>
        <p:spPr>
          <a:xfrm>
            <a:off x="5987325" y="2883050"/>
            <a:ext cx="3211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5987325" y="4091650"/>
            <a:ext cx="3211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400">
                <a:latin typeface="Lato"/>
                <a:ea typeface="Lato"/>
                <a:cs typeface="Lato"/>
                <a:sym typeface="Lato"/>
              </a:rPr>
              <a:t>= 1.286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6882825" y="4042150"/>
            <a:ext cx="1420800" cy="66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/>
        </p:nvSpPr>
        <p:spPr>
          <a:xfrm>
            <a:off x="186750" y="146625"/>
            <a:ext cx="1603800" cy="4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Output Layer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74" y="91749"/>
            <a:ext cx="2578299" cy="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Training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2400262" y="12997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Once the network has a </a:t>
            </a:r>
            <a:r>
              <a:rPr lang="no"/>
              <a:t>measure</a:t>
            </a:r>
            <a:r>
              <a:rPr lang="no"/>
              <a:t> of "</a:t>
            </a:r>
            <a:r>
              <a:rPr lang="no"/>
              <a:t>correctness</a:t>
            </a:r>
            <a:r>
              <a:rPr lang="no"/>
              <a:t>" it can then update the weights and biases of the network to be more correct.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This is often done with a batch of random samples averaged out before a small step is taken in the "direction" that best optimizes the samples.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50" y="558975"/>
            <a:ext cx="8122700" cy="40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2400250" y="4131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Summary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2400250" y="1003725"/>
            <a:ext cx="63216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 Neural Network consists of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 neuron simply holds a number value (activation)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In a fully </a:t>
            </a:r>
            <a:r>
              <a:rPr lang="no"/>
              <a:t>connected</a:t>
            </a:r>
            <a:r>
              <a:rPr lang="no"/>
              <a:t> network every neuron in one layer is connected to every neuron in the next.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Every connection has a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activation of a neuron is decided by the weight and activation of the previous layer and the bias. This result is then passed through an activation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 A FCNN can be divided into three layers: Input, Hidden and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network learns by backpropagating the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References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no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http://neuralnetworksanddeeplearning.com/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no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https://towardsdatascience.com/under-the-hood-of-neural-networks-part-1-fully-connected-5223b7f78528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no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https://towardsdatascience.com/coding-up-a-neural-network-classifier-from-scratch-977d235d8a24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Perceptron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00262" y="16135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building block of a artificial neural network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 simple binary classifier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input is a set of values (x_0 to x_n)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Each edge has a weight that is multiplied with the input at that edge.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 weighted sum is calculated and sent to an activation function.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result of the activation function is the output of a perceptron.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25" y="1613525"/>
            <a:ext cx="2389649" cy="14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Artificial Neural Network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00262" y="16135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One input and one output layer. Layers between are called hidden layers.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Every unit on each layer is connected to every unit of the </a:t>
            </a:r>
            <a:r>
              <a:rPr lang="no"/>
              <a:t>next</a:t>
            </a:r>
            <a:r>
              <a:rPr lang="no"/>
              <a:t> layer (fully connected).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Works similar to the perceptron. Each edge has a weight, and output of each neuron is the result of an activation function.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output of each neuron propagates forward through the network to the output layer</a:t>
            </a:r>
            <a:r>
              <a:rPr lang="no"/>
              <a:t>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ilderesultat for fully connected neural network"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925" y="2016525"/>
            <a:ext cx="2746300" cy="20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6173525" y="75"/>
            <a:ext cx="1676400" cy="514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208025" y="225"/>
            <a:ext cx="2965500" cy="5143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531625" y="150"/>
            <a:ext cx="1676400" cy="5143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flipH="1">
            <a:off x="1968275" y="1216725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>
            <a:off x="1968275" y="2190600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>
            <a:off x="1968275" y="3164475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flipH="1">
            <a:off x="3522425" y="1216725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flipH="1">
            <a:off x="3522425" y="2190600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 flipH="1">
            <a:off x="3522425" y="3164475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flipH="1">
            <a:off x="5076575" y="1216725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flipH="1">
            <a:off x="5076575" y="2190600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flipH="1">
            <a:off x="5076575" y="3164475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>
            <a:off x="6630725" y="1703663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 flipH="1">
            <a:off x="6630725" y="2677538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3522425" y="242850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flipH="1">
            <a:off x="3522425" y="4138350"/>
            <a:ext cx="803100" cy="762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6"/>
          <p:cNvCxnSpPr>
            <a:stCxn id="98" idx="2"/>
            <a:endCxn id="109" idx="6"/>
          </p:cNvCxnSpPr>
          <p:nvPr/>
        </p:nvCxnSpPr>
        <p:spPr>
          <a:xfrm flipH="1" rot="10800000">
            <a:off x="2771375" y="624075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98" idx="2"/>
            <a:endCxn id="101" idx="6"/>
          </p:cNvCxnSpPr>
          <p:nvPr/>
        </p:nvCxnSpPr>
        <p:spPr>
          <a:xfrm>
            <a:off x="2771375" y="1597875"/>
            <a:ext cx="75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98" idx="2"/>
            <a:endCxn id="102" idx="6"/>
          </p:cNvCxnSpPr>
          <p:nvPr/>
        </p:nvCxnSpPr>
        <p:spPr>
          <a:xfrm>
            <a:off x="2771375" y="1597875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98" idx="2"/>
            <a:endCxn id="103" idx="6"/>
          </p:cNvCxnSpPr>
          <p:nvPr/>
        </p:nvCxnSpPr>
        <p:spPr>
          <a:xfrm>
            <a:off x="2771375" y="1597875"/>
            <a:ext cx="751200" cy="19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98" idx="2"/>
            <a:endCxn id="110" idx="6"/>
          </p:cNvCxnSpPr>
          <p:nvPr/>
        </p:nvCxnSpPr>
        <p:spPr>
          <a:xfrm>
            <a:off x="2771375" y="1597875"/>
            <a:ext cx="751200" cy="292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99" idx="2"/>
            <a:endCxn id="109" idx="6"/>
          </p:cNvCxnSpPr>
          <p:nvPr/>
        </p:nvCxnSpPr>
        <p:spPr>
          <a:xfrm flipH="1" rot="10800000">
            <a:off x="2771375" y="624150"/>
            <a:ext cx="751200" cy="19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99" idx="2"/>
            <a:endCxn id="101" idx="6"/>
          </p:cNvCxnSpPr>
          <p:nvPr/>
        </p:nvCxnSpPr>
        <p:spPr>
          <a:xfrm flipH="1" rot="10800000">
            <a:off x="2771375" y="1597950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>
            <a:stCxn id="99" idx="2"/>
            <a:endCxn id="102" idx="6"/>
          </p:cNvCxnSpPr>
          <p:nvPr/>
        </p:nvCxnSpPr>
        <p:spPr>
          <a:xfrm>
            <a:off x="2771375" y="2571750"/>
            <a:ext cx="75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>
            <a:stCxn id="99" idx="2"/>
            <a:endCxn id="103" idx="6"/>
          </p:cNvCxnSpPr>
          <p:nvPr/>
        </p:nvCxnSpPr>
        <p:spPr>
          <a:xfrm>
            <a:off x="2771375" y="2571750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stCxn id="99" idx="2"/>
            <a:endCxn id="110" idx="6"/>
          </p:cNvCxnSpPr>
          <p:nvPr/>
        </p:nvCxnSpPr>
        <p:spPr>
          <a:xfrm>
            <a:off x="2771375" y="2571750"/>
            <a:ext cx="751200" cy="19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>
            <a:stCxn id="100" idx="2"/>
            <a:endCxn id="109" idx="6"/>
          </p:cNvCxnSpPr>
          <p:nvPr/>
        </p:nvCxnSpPr>
        <p:spPr>
          <a:xfrm flipH="1" rot="10800000">
            <a:off x="2771375" y="623925"/>
            <a:ext cx="751200" cy="292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>
            <a:stCxn id="100" idx="2"/>
            <a:endCxn id="101" idx="6"/>
          </p:cNvCxnSpPr>
          <p:nvPr/>
        </p:nvCxnSpPr>
        <p:spPr>
          <a:xfrm flipH="1" rot="10800000">
            <a:off x="2771375" y="1598025"/>
            <a:ext cx="751200" cy="19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>
            <a:stCxn id="100" idx="2"/>
            <a:endCxn id="102" idx="6"/>
          </p:cNvCxnSpPr>
          <p:nvPr/>
        </p:nvCxnSpPr>
        <p:spPr>
          <a:xfrm flipH="1" rot="10800000">
            <a:off x="2771375" y="2571825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>
            <a:stCxn id="100" idx="2"/>
            <a:endCxn id="103" idx="6"/>
          </p:cNvCxnSpPr>
          <p:nvPr/>
        </p:nvCxnSpPr>
        <p:spPr>
          <a:xfrm>
            <a:off x="2771375" y="3545625"/>
            <a:ext cx="75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stCxn id="100" idx="2"/>
            <a:endCxn id="110" idx="6"/>
          </p:cNvCxnSpPr>
          <p:nvPr/>
        </p:nvCxnSpPr>
        <p:spPr>
          <a:xfrm>
            <a:off x="2771375" y="3545625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09" idx="2"/>
            <a:endCxn id="104" idx="6"/>
          </p:cNvCxnSpPr>
          <p:nvPr/>
        </p:nvCxnSpPr>
        <p:spPr>
          <a:xfrm>
            <a:off x="4325525" y="624000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09" idx="2"/>
            <a:endCxn id="105" idx="6"/>
          </p:cNvCxnSpPr>
          <p:nvPr/>
        </p:nvCxnSpPr>
        <p:spPr>
          <a:xfrm>
            <a:off x="4325525" y="624000"/>
            <a:ext cx="751200" cy="19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>
            <a:stCxn id="109" idx="2"/>
            <a:endCxn id="106" idx="6"/>
          </p:cNvCxnSpPr>
          <p:nvPr/>
        </p:nvCxnSpPr>
        <p:spPr>
          <a:xfrm>
            <a:off x="4325525" y="624000"/>
            <a:ext cx="751200" cy="292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>
            <a:stCxn id="101" idx="2"/>
            <a:endCxn id="104" idx="6"/>
          </p:cNvCxnSpPr>
          <p:nvPr/>
        </p:nvCxnSpPr>
        <p:spPr>
          <a:xfrm>
            <a:off x="4325525" y="1597875"/>
            <a:ext cx="75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>
            <a:stCxn id="101" idx="2"/>
            <a:endCxn id="105" idx="6"/>
          </p:cNvCxnSpPr>
          <p:nvPr/>
        </p:nvCxnSpPr>
        <p:spPr>
          <a:xfrm>
            <a:off x="4325525" y="1597875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stCxn id="101" idx="2"/>
            <a:endCxn id="106" idx="6"/>
          </p:cNvCxnSpPr>
          <p:nvPr/>
        </p:nvCxnSpPr>
        <p:spPr>
          <a:xfrm>
            <a:off x="4325525" y="1597875"/>
            <a:ext cx="751200" cy="19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02" idx="2"/>
            <a:endCxn id="104" idx="6"/>
          </p:cNvCxnSpPr>
          <p:nvPr/>
        </p:nvCxnSpPr>
        <p:spPr>
          <a:xfrm flipH="1" rot="10800000">
            <a:off x="4325525" y="1597950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02" idx="2"/>
            <a:endCxn id="104" idx="6"/>
          </p:cNvCxnSpPr>
          <p:nvPr/>
        </p:nvCxnSpPr>
        <p:spPr>
          <a:xfrm flipH="1" rot="10800000">
            <a:off x="4325525" y="1597950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>
            <a:stCxn id="103" idx="2"/>
            <a:endCxn id="104" idx="6"/>
          </p:cNvCxnSpPr>
          <p:nvPr/>
        </p:nvCxnSpPr>
        <p:spPr>
          <a:xfrm flipH="1" rot="10800000">
            <a:off x="4325525" y="1598025"/>
            <a:ext cx="751200" cy="19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>
            <a:stCxn id="110" idx="2"/>
            <a:endCxn id="104" idx="6"/>
          </p:cNvCxnSpPr>
          <p:nvPr/>
        </p:nvCxnSpPr>
        <p:spPr>
          <a:xfrm flipH="1" rot="10800000">
            <a:off x="4325525" y="1597800"/>
            <a:ext cx="751200" cy="292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>
            <a:stCxn id="102" idx="2"/>
            <a:endCxn id="105" idx="6"/>
          </p:cNvCxnSpPr>
          <p:nvPr/>
        </p:nvCxnSpPr>
        <p:spPr>
          <a:xfrm>
            <a:off x="4325525" y="2571750"/>
            <a:ext cx="75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>
            <a:stCxn id="102" idx="2"/>
            <a:endCxn id="106" idx="6"/>
          </p:cNvCxnSpPr>
          <p:nvPr/>
        </p:nvCxnSpPr>
        <p:spPr>
          <a:xfrm>
            <a:off x="4325525" y="2571750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>
            <a:stCxn id="103" idx="2"/>
            <a:endCxn id="105" idx="6"/>
          </p:cNvCxnSpPr>
          <p:nvPr/>
        </p:nvCxnSpPr>
        <p:spPr>
          <a:xfrm flipH="1" rot="10800000">
            <a:off x="4325525" y="2571825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>
            <a:stCxn id="103" idx="2"/>
            <a:endCxn id="106" idx="6"/>
          </p:cNvCxnSpPr>
          <p:nvPr/>
        </p:nvCxnSpPr>
        <p:spPr>
          <a:xfrm>
            <a:off x="4325525" y="3545625"/>
            <a:ext cx="75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>
            <a:stCxn id="110" idx="2"/>
            <a:endCxn id="105" idx="6"/>
          </p:cNvCxnSpPr>
          <p:nvPr/>
        </p:nvCxnSpPr>
        <p:spPr>
          <a:xfrm flipH="1" rot="10800000">
            <a:off x="4325525" y="2571900"/>
            <a:ext cx="751200" cy="19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6"/>
          <p:cNvCxnSpPr>
            <a:stCxn id="110" idx="2"/>
            <a:endCxn id="106" idx="6"/>
          </p:cNvCxnSpPr>
          <p:nvPr/>
        </p:nvCxnSpPr>
        <p:spPr>
          <a:xfrm flipH="1" rot="10800000">
            <a:off x="4325525" y="3545700"/>
            <a:ext cx="751200" cy="9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>
            <a:stCxn id="106" idx="2"/>
            <a:endCxn id="108" idx="6"/>
          </p:cNvCxnSpPr>
          <p:nvPr/>
        </p:nvCxnSpPr>
        <p:spPr>
          <a:xfrm flipH="1" rot="10800000">
            <a:off x="5879675" y="3058725"/>
            <a:ext cx="751200" cy="48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>
            <a:stCxn id="105" idx="2"/>
            <a:endCxn id="108" idx="6"/>
          </p:cNvCxnSpPr>
          <p:nvPr/>
        </p:nvCxnSpPr>
        <p:spPr>
          <a:xfrm>
            <a:off x="5879675" y="2571750"/>
            <a:ext cx="751200" cy="48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>
            <a:stCxn id="104" idx="2"/>
            <a:endCxn id="108" idx="6"/>
          </p:cNvCxnSpPr>
          <p:nvPr/>
        </p:nvCxnSpPr>
        <p:spPr>
          <a:xfrm>
            <a:off x="5879675" y="1597875"/>
            <a:ext cx="751200" cy="14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6"/>
          <p:cNvCxnSpPr>
            <a:stCxn id="106" idx="2"/>
            <a:endCxn id="107" idx="6"/>
          </p:cNvCxnSpPr>
          <p:nvPr/>
        </p:nvCxnSpPr>
        <p:spPr>
          <a:xfrm flipH="1" rot="10800000">
            <a:off x="5879675" y="2084925"/>
            <a:ext cx="751200" cy="14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6"/>
          <p:cNvCxnSpPr>
            <a:stCxn id="105" idx="2"/>
            <a:endCxn id="107" idx="6"/>
          </p:cNvCxnSpPr>
          <p:nvPr/>
        </p:nvCxnSpPr>
        <p:spPr>
          <a:xfrm flipH="1" rot="10800000">
            <a:off x="5879675" y="2084850"/>
            <a:ext cx="751200" cy="48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>
            <a:stCxn id="104" idx="2"/>
            <a:endCxn id="107" idx="6"/>
          </p:cNvCxnSpPr>
          <p:nvPr/>
        </p:nvCxnSpPr>
        <p:spPr>
          <a:xfrm>
            <a:off x="5879675" y="1597875"/>
            <a:ext cx="751200" cy="48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1531625" y="137100"/>
            <a:ext cx="167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Input Layer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497125" y="137025"/>
            <a:ext cx="167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Hidden Layer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194225" y="137100"/>
            <a:ext cx="167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Output Layer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Prediction - forward propagation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2410100" y="1595775"/>
            <a:ext cx="6441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 neural network can represent an estimate </a:t>
            </a:r>
            <a:r>
              <a:rPr b="1" lang="no"/>
              <a:t>h(x)</a:t>
            </a:r>
            <a:r>
              <a:rPr lang="no"/>
              <a:t> of a concept </a:t>
            </a:r>
            <a:r>
              <a:rPr b="1" lang="no"/>
              <a:t>c(x)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values of the input layer acts as the input </a:t>
            </a:r>
            <a:r>
              <a:rPr b="1" lang="no"/>
              <a:t>x</a:t>
            </a:r>
            <a:r>
              <a:rPr lang="no"/>
              <a:t> of </a:t>
            </a:r>
            <a:r>
              <a:rPr b="1" lang="no"/>
              <a:t>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values of the output layer acts as the output, </a:t>
            </a:r>
            <a:r>
              <a:rPr b="1" lang="no"/>
              <a:t>h(x)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050" y="1025076"/>
            <a:ext cx="6145899" cy="30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 flipH="1">
            <a:off x="2870100" y="956250"/>
            <a:ext cx="3403800" cy="3231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3114675" y="2381325"/>
            <a:ext cx="523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6000">
                <a:latin typeface="Lato"/>
                <a:ea typeface="Lato"/>
                <a:cs typeface="Lato"/>
                <a:sym typeface="Lato"/>
              </a:rPr>
              <a:t>z</a:t>
            </a:r>
            <a:r>
              <a:rPr b="1" baseline="30000" lang="no" sz="6000">
                <a:latin typeface="Lato"/>
                <a:ea typeface="Lato"/>
                <a:cs typeface="Lato"/>
                <a:sym typeface="Lato"/>
              </a:rPr>
              <a:t>i</a:t>
            </a:r>
            <a:endParaRPr b="1" baseline="30000"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310100" y="1200225"/>
            <a:ext cx="523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6000"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baseline="30000" lang="no" sz="6000">
                <a:latin typeface="Lato"/>
                <a:ea typeface="Lato"/>
                <a:cs typeface="Lato"/>
                <a:sym typeface="Lato"/>
              </a:rPr>
              <a:t>i</a:t>
            </a:r>
            <a:endParaRPr b="1" baseline="30000"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548350" y="2381325"/>
            <a:ext cx="523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60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30000" lang="no" sz="6000">
                <a:latin typeface="Lato"/>
                <a:ea typeface="Lato"/>
                <a:cs typeface="Lato"/>
                <a:sym typeface="Lato"/>
              </a:rPr>
              <a:t>i</a:t>
            </a:r>
            <a:endParaRPr b="1" baseline="30000" sz="6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9"/>
          <p:cNvCxnSpPr>
            <a:endCxn id="166" idx="6"/>
          </p:cNvCxnSpPr>
          <p:nvPr/>
        </p:nvCxnSpPr>
        <p:spPr>
          <a:xfrm>
            <a:off x="-285900" y="2571750"/>
            <a:ext cx="31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6" idx="2"/>
          </p:cNvCxnSpPr>
          <p:nvPr/>
        </p:nvCxnSpPr>
        <p:spPr>
          <a:xfrm>
            <a:off x="6273900" y="2571750"/>
            <a:ext cx="3489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9"/>
          <p:cNvSpPr txBox="1"/>
          <p:nvPr>
            <p:ph idx="4294967295" type="title"/>
          </p:nvPr>
        </p:nvSpPr>
        <p:spPr>
          <a:xfrm>
            <a:off x="152350" y="1473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Quick Notation Guide: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-83400" y="1588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30000" lang="no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518550" y="1588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30000" lang="no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i+1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6059677" y="175"/>
            <a:ext cx="3084300" cy="514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011934" y="175"/>
            <a:ext cx="3084300" cy="5143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-62775" y="175"/>
            <a:ext cx="3084300" cy="5143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flipH="1">
            <a:off x="985961" y="1897775"/>
            <a:ext cx="1420200" cy="13479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088077" y="2432725"/>
            <a:ext cx="218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103449" y="2432725"/>
            <a:ext cx="218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20"/>
          <p:cNvCxnSpPr>
            <a:stCxn id="182" idx="2"/>
          </p:cNvCxnSpPr>
          <p:nvPr/>
        </p:nvCxnSpPr>
        <p:spPr>
          <a:xfrm>
            <a:off x="2406161" y="2571725"/>
            <a:ext cx="145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/>
          <p:nvPr/>
        </p:nvSpPr>
        <p:spPr>
          <a:xfrm flipH="1">
            <a:off x="3861904" y="1897833"/>
            <a:ext cx="1420200" cy="13479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0"/>
          <p:cNvCxnSpPr/>
          <p:nvPr/>
        </p:nvCxnSpPr>
        <p:spPr>
          <a:xfrm>
            <a:off x="5282104" y="2571705"/>
            <a:ext cx="145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/>
          <p:nvPr/>
        </p:nvSpPr>
        <p:spPr>
          <a:xfrm flipH="1">
            <a:off x="6737848" y="1897833"/>
            <a:ext cx="1420200" cy="13479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1798350" y="229067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0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674900" y="229067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1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930225" y="229067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z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1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382400" y="189777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1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7566813" y="22907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2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6822138" y="22907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z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2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7274313" y="18978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2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121950" y="146625"/>
            <a:ext cx="167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Input Layer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3236625" y="146625"/>
            <a:ext cx="167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Hidden Layer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6351300" y="146625"/>
            <a:ext cx="167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Output Layer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2753775" y="2009800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1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671875" y="2009800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0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30000" lang="no" sz="3000">
                <a:latin typeface="Lato"/>
                <a:ea typeface="Lato"/>
                <a:cs typeface="Lato"/>
                <a:sym typeface="Lato"/>
              </a:rPr>
              <a:t>2</a:t>
            </a:r>
            <a:endParaRPr b="1" baseline="30000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23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/>
        </p:nvSpPr>
        <p:spPr>
          <a:xfrm>
            <a:off x="6059677" y="175"/>
            <a:ext cx="3084300" cy="514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011934" y="175"/>
            <a:ext cx="3084300" cy="5143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-62775" y="175"/>
            <a:ext cx="3084300" cy="5143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985961" y="1897775"/>
            <a:ext cx="1420200" cy="13479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1088077" y="2432725"/>
            <a:ext cx="218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2103449" y="2432725"/>
            <a:ext cx="218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" name="Google Shape;211;p21"/>
          <p:cNvCxnSpPr>
            <a:stCxn id="208" idx="2"/>
          </p:cNvCxnSpPr>
          <p:nvPr/>
        </p:nvCxnSpPr>
        <p:spPr>
          <a:xfrm>
            <a:off x="2406161" y="2571725"/>
            <a:ext cx="145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1"/>
          <p:cNvSpPr/>
          <p:nvPr/>
        </p:nvSpPr>
        <p:spPr>
          <a:xfrm flipH="1">
            <a:off x="3861904" y="1897833"/>
            <a:ext cx="1420200" cy="13479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1"/>
          <p:cNvCxnSpPr/>
          <p:nvPr/>
        </p:nvCxnSpPr>
        <p:spPr>
          <a:xfrm>
            <a:off x="5282104" y="2571705"/>
            <a:ext cx="145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/>
          <p:nvPr/>
        </p:nvSpPr>
        <p:spPr>
          <a:xfrm flipH="1">
            <a:off x="6737848" y="1897833"/>
            <a:ext cx="1420200" cy="13479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800775" y="237207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0.8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2956175" y="22004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0.3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4328538" y="189777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0.2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3894800" y="22908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0.44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4622600" y="22908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0.44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835625" y="22004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0.5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7300725" y="189777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6822150" y="23278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0.22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7515250" y="2327825"/>
            <a:ext cx="67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>
                <a:latin typeface="Lato"/>
                <a:ea typeface="Lato"/>
                <a:cs typeface="Lato"/>
                <a:sym typeface="Lato"/>
              </a:rPr>
              <a:t>0.22</a:t>
            </a:r>
            <a:endParaRPr b="1" baseline="3000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1"/>
          <p:cNvSpPr txBox="1"/>
          <p:nvPr>
            <p:ph idx="4294967295" type="title"/>
          </p:nvPr>
        </p:nvSpPr>
        <p:spPr>
          <a:xfrm>
            <a:off x="65625" y="154700"/>
            <a:ext cx="29463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ReLU Example   </a:t>
            </a:r>
            <a:endParaRPr/>
          </a:p>
        </p:txBody>
      </p:sp>
      <p:sp>
        <p:nvSpPr>
          <p:cNvPr id="225" name="Google Shape;225;p21"/>
          <p:cNvSpPr txBox="1"/>
          <p:nvPr>
            <p:ph idx="4294967295" type="title"/>
          </p:nvPr>
        </p:nvSpPr>
        <p:spPr>
          <a:xfrm>
            <a:off x="6448150" y="4367725"/>
            <a:ext cx="25287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o"/>
              <a:t>a = max (z, 0)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2254550" y="1651475"/>
            <a:ext cx="179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400">
                <a:latin typeface="Lato"/>
                <a:ea typeface="Lato"/>
                <a:cs typeface="Lato"/>
                <a:sym typeface="Lato"/>
              </a:rPr>
              <a:t>z = w * a + b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4006475" y="1326150"/>
            <a:ext cx="205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400">
                <a:latin typeface="Lato"/>
                <a:ea typeface="Lato"/>
                <a:cs typeface="Lato"/>
                <a:sym typeface="Lato"/>
              </a:rPr>
              <a:t>a = max (z, 0)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14D10E4A8309459E4C8E8AB35955F0" ma:contentTypeVersion="" ma:contentTypeDescription="Create a new document." ma:contentTypeScope="" ma:versionID="41e164bb5a535904c58fadaf6c8cb4c4">
  <xsd:schema xmlns:xsd="http://www.w3.org/2001/XMLSchema" xmlns:xs="http://www.w3.org/2001/XMLSchema" xmlns:p="http://schemas.microsoft.com/office/2006/metadata/properties" xmlns:ns2="3011bd27-670b-40e8-bfc7-267b8eb171af" xmlns:ns3="f00a7557-192b-40ee-82fa-50b7af794bf6" xmlns:ns4="a1e6ce1e-028e-4ef7-a0c6-7ba998e8b60a" targetNamespace="http://schemas.microsoft.com/office/2006/metadata/properties" ma:root="true" ma:fieldsID="a394201d3368b68d609ca73d470d57d8" ns2:_="" ns3:_="" ns4:_="">
    <xsd:import namespace="3011bd27-670b-40e8-bfc7-267b8eb171af"/>
    <xsd:import namespace="f00a7557-192b-40ee-82fa-50b7af794bf6"/>
    <xsd:import namespace="a1e6ce1e-028e-4ef7-a0c6-7ba998e8b60a"/>
    <xsd:element name="properties">
      <xsd:complexType>
        <xsd:sequence>
          <xsd:element name="documentManagement">
            <xsd:complexType>
              <xsd:all>
                <xsd:element ref="ns2:TeamSiteName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1bd27-670b-40e8-bfc7-267b8eb171af" elementFormDefault="qualified">
    <xsd:import namespace="http://schemas.microsoft.com/office/2006/documentManagement/types"/>
    <xsd:import namespace="http://schemas.microsoft.com/office/infopath/2007/PartnerControls"/>
    <xsd:element name="TeamSiteName" ma:index="8" nillable="true" ma:displayName="TeamSite" ma:default="TDT 17" ma:internalName="TeamSite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a7557-192b-40ee-82fa-50b7af794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6ce1e-028e-4ef7-a0c6-7ba998e8b60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iteName xmlns="3011bd27-670b-40e8-bfc7-267b8eb171af">TDT 17</TeamSiteName>
  </documentManagement>
</p:properties>
</file>

<file path=customXml/itemProps1.xml><?xml version="1.0" encoding="utf-8"?>
<ds:datastoreItem xmlns:ds="http://schemas.openxmlformats.org/officeDocument/2006/customXml" ds:itemID="{784BF66B-4B4E-4B46-9466-70A58C764026}"/>
</file>

<file path=customXml/itemProps2.xml><?xml version="1.0" encoding="utf-8"?>
<ds:datastoreItem xmlns:ds="http://schemas.openxmlformats.org/officeDocument/2006/customXml" ds:itemID="{9CD5046E-1125-47EF-87E3-9087290ACA8D}"/>
</file>

<file path=customXml/itemProps3.xml><?xml version="1.0" encoding="utf-8"?>
<ds:datastoreItem xmlns:ds="http://schemas.openxmlformats.org/officeDocument/2006/customXml" ds:itemID="{480713D5-91DF-4C7E-96B2-DBF7BEA71C9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0x0101004714D10E4A8309459E4C8E8AB35955F0</vt:lpwstr>
  </property>
</Properties>
</file>