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8" Type="http://schemas.openxmlformats.org/officeDocument/2006/relationships/slide" Target="slides/slide3.xml"/><Relationship Id="rId21" Type="http://schemas.openxmlformats.org/officeDocument/2006/relationships/slide" Target="slides/slide16.xml"/><Relationship Id="rId3" Type="http://schemas.openxmlformats.org/officeDocument/2006/relationships/presProps" Target="presProps.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25" Type="http://schemas.openxmlformats.org/officeDocument/2006/relationships/customXml" Target="../customXml/item3.xml"/><Relationship Id="rId20" Type="http://schemas.openxmlformats.org/officeDocument/2006/relationships/slide" Target="slides/slide15.xml"/><Relationship Id="rId2" Type="http://schemas.openxmlformats.org/officeDocument/2006/relationships/viewProps" Target="viewProps.xml"/><Relationship Id="rId16" Type="http://schemas.openxmlformats.org/officeDocument/2006/relationships/slide" Target="slides/slide11.xml"/><Relationship Id="rId11" Type="http://schemas.openxmlformats.org/officeDocument/2006/relationships/slide" Target="slides/slide6.xml"/><Relationship Id="rId1" Type="http://schemas.openxmlformats.org/officeDocument/2006/relationships/theme" Target="theme/theme2.xml"/><Relationship Id="rId6" Type="http://schemas.openxmlformats.org/officeDocument/2006/relationships/slide" Target="slides/slide1.xml"/><Relationship Id="rId24" Type="http://schemas.openxmlformats.org/officeDocument/2006/relationships/customXml" Target="../customXml/item2.xml"/><Relationship Id="rId15" Type="http://schemas.openxmlformats.org/officeDocument/2006/relationships/slide" Target="slides/slide10.xml"/><Relationship Id="rId5" Type="http://schemas.openxmlformats.org/officeDocument/2006/relationships/notesMaster" Target="notesMasters/notesMaster1.xml"/><Relationship Id="rId23" Type="http://schemas.openxmlformats.org/officeDocument/2006/relationships/customXml" Target="../customXml/item1.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7634c23cd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7634c23cd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this is what we do. We </a:t>
            </a:r>
            <a:r>
              <a:rPr lang="en"/>
              <a:t>estimate</a:t>
            </a:r>
            <a:r>
              <a:rPr lang="en"/>
              <a:t> the true risk by the empirical risk on a test set, and then we hope for the best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7634c23cd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7634c23cd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7634c23c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7634c23c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So again, the goal of machine learning is to model the pattern in the training data and ignore the noise. If the ML algorithm also tries to model the noise it can be overfitted. Therefore there are a lot of techniques that prevent this from happening, and we will now show you some of them.</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We will focus on two types of techniques; data preparation techniques and regularization techniques.</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Data preparation is something you do with the data before you start to train the model, and it is an important step to generate insights in the data. This may also be the most time-consuming part of a ML problem, and the goal is to enrich the data, transform it and improve the accuracy of the outcome</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Regularization is a technique used to avoid the overfitting problem</a:t>
            </a:r>
            <a:endParaRPr sz="16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7634c23c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7634c23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In a lot of ML problems you know the attribute you want to predict, and since you do that you can assume which attributes that are critical and which that are going to add more dimensions and complexity to your dataset without any predictive contribution, and can therefore be removed. This is known as </a:t>
            </a:r>
            <a:r>
              <a:rPr b="1" lang="en" sz="1600">
                <a:solidFill>
                  <a:schemeClr val="dk1"/>
                </a:solidFill>
              </a:rPr>
              <a:t>attribute sampling</a:t>
            </a:r>
            <a:endParaRPr b="1"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With </a:t>
            </a:r>
            <a:r>
              <a:rPr b="1" lang="en" sz="1600">
                <a:solidFill>
                  <a:schemeClr val="dk1"/>
                </a:solidFill>
              </a:rPr>
              <a:t>record sampling </a:t>
            </a:r>
            <a:r>
              <a:rPr lang="en" sz="1600">
                <a:solidFill>
                  <a:schemeClr val="dk1"/>
                </a:solidFill>
              </a:rPr>
              <a:t>you remove less representative records to make prediction more accurate.</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600">
                <a:solidFill>
                  <a:schemeClr val="dk1"/>
                </a:solidFill>
              </a:rPr>
              <a:t>Data normalization </a:t>
            </a:r>
            <a:r>
              <a:rPr lang="en" sz="1600">
                <a:solidFill>
                  <a:schemeClr val="dk1"/>
                </a:solidFill>
              </a:rPr>
              <a:t>changes values of attributes in the dataset to a common scale, without distorting differences in the ranges of values. This is not always necessary, but many classifiers use for instance the Euclidean distance to calculate the distance between two points. If one attribute then has a broader range of values than other attributes, the distance will be governed by this particular attribute</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With </a:t>
            </a:r>
            <a:r>
              <a:rPr b="1" lang="en" sz="1600">
                <a:solidFill>
                  <a:schemeClr val="dk1"/>
                </a:solidFill>
              </a:rPr>
              <a:t>data augmentation</a:t>
            </a:r>
            <a:r>
              <a:rPr lang="en" sz="1600">
                <a:solidFill>
                  <a:schemeClr val="dk1"/>
                </a:solidFill>
              </a:rPr>
              <a:t> you increase the diversity of the dataset used for training by generating new data. In image classification, this can be done by rotating and mirroring images and add noise etc. You then get more data to train on, which is a good thing to prevent overfitting.</a:t>
            </a:r>
            <a:endParaRPr sz="1600">
              <a:solidFill>
                <a:schemeClr val="dk1"/>
              </a:solidFill>
            </a:endParaRPr>
          </a:p>
          <a:p>
            <a:pPr indent="0" lvl="0" marL="0" rtl="0" algn="l">
              <a:spcBef>
                <a:spcPts val="0"/>
              </a:spcBef>
              <a:spcAft>
                <a:spcPts val="0"/>
              </a:spcAft>
              <a:buNone/>
            </a:pPr>
            <a:r>
              <a:t/>
            </a:r>
            <a:endParaRPr b="1" sz="16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7634c23c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7634c23c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Now look at some regularization techniques</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The first one is called </a:t>
            </a:r>
            <a:r>
              <a:rPr b="1" lang="en" sz="1600">
                <a:solidFill>
                  <a:schemeClr val="dk1"/>
                </a:solidFill>
              </a:rPr>
              <a:t>dropout </a:t>
            </a:r>
            <a:r>
              <a:rPr lang="en" sz="1600">
                <a:solidFill>
                  <a:schemeClr val="dk1"/>
                </a:solidFill>
              </a:rPr>
              <a:t>which is a technique used in DL, where randomly selected neurons are ignored during training. All the neurons then get more dependent which improves generalization.</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L1 and L2 </a:t>
            </a:r>
            <a:r>
              <a:rPr lang="en" sz="1600">
                <a:solidFill>
                  <a:schemeClr val="dk1"/>
                </a:solidFill>
              </a:rPr>
              <a:t>are two </a:t>
            </a:r>
            <a:r>
              <a:rPr b="1" lang="en" sz="1600">
                <a:solidFill>
                  <a:schemeClr val="dk1"/>
                </a:solidFill>
              </a:rPr>
              <a:t>regularization </a:t>
            </a:r>
            <a:r>
              <a:rPr lang="en" sz="1600">
                <a:solidFill>
                  <a:schemeClr val="dk1"/>
                </a:solidFill>
              </a:rPr>
              <a:t>techniques that add a penalty to the cost function. The penalty in L2 is the sum of </a:t>
            </a:r>
            <a:r>
              <a:rPr b="1" lang="en" sz="1600">
                <a:solidFill>
                  <a:schemeClr val="dk1"/>
                </a:solidFill>
              </a:rPr>
              <a:t>squared </a:t>
            </a:r>
            <a:r>
              <a:rPr lang="en" sz="1600">
                <a:solidFill>
                  <a:schemeClr val="dk1"/>
                </a:solidFill>
              </a:rPr>
              <a:t>values of weights, while it is the sum of the </a:t>
            </a:r>
            <a:r>
              <a:rPr b="1" lang="en" sz="1600">
                <a:solidFill>
                  <a:schemeClr val="dk1"/>
                </a:solidFill>
              </a:rPr>
              <a:t>absolute</a:t>
            </a:r>
            <a:r>
              <a:rPr lang="en" sz="1600">
                <a:solidFill>
                  <a:schemeClr val="dk1"/>
                </a:solidFill>
              </a:rPr>
              <a:t> values of weights in L1</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Without going into the mathematical aspects of these methods, you can say that L1 shrinks the less important feature weights to zero and produces a model that is simple and contains a subset of input features. L2 regularization forces the weights to be small but does not make them zero and performs better when all the input features influence the output</a:t>
            </a:r>
            <a:endParaRPr sz="1600">
              <a:solidFill>
                <a:schemeClr val="dk1"/>
              </a:solidFill>
            </a:endParaRPr>
          </a:p>
          <a:p>
            <a:pPr indent="0" lvl="0" marL="0" rtl="0" algn="l">
              <a:spcBef>
                <a:spcPts val="0"/>
              </a:spcBef>
              <a:spcAft>
                <a:spcPts val="0"/>
              </a:spcAft>
              <a:buNone/>
            </a:pPr>
            <a:r>
              <a:t/>
            </a:r>
            <a:endParaRPr b="1" sz="16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7634c23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7634c23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7634c23c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7634c23c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7634c23cd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7634c23cd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7634c23c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7634c23c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7634c23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7634c23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7634c23c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7634c23c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with generalization is closely related to the </a:t>
            </a:r>
            <a:r>
              <a:rPr lang="en"/>
              <a:t>fundamental</a:t>
            </a:r>
            <a:r>
              <a:rPr lang="en"/>
              <a:t> problem of machine learning.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machine learning. We have some input data x, and the goal is to find some algorithm A that can map x to the correct thing (whatever it is), with the result laying in some hypothesis space under consideration.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leads us to the problem of validation. How can we be sure that our algorithm A is the best one for all cases of x, when we only have access to a limited part in our dataset?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7634c23cd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7634c23cd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science in general, deduction is much better understood than induction.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Deduction is about finding new theories from old </a:t>
            </a:r>
            <a:r>
              <a:rPr lang="en"/>
              <a:t>theories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Induction is about finding theories from data. This is what we do in machine learning, we </a:t>
            </a:r>
            <a:r>
              <a:rPr lang="en" sz="1050">
                <a:solidFill>
                  <a:srgbClr val="222222"/>
                </a:solidFill>
                <a:highlight>
                  <a:srgbClr val="FFFFFF"/>
                </a:highlight>
              </a:rPr>
              <a:t>try to seek conclusions from particular cases to the general case. </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7634c23c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7634c23c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To be able to test how well the model is generalizing, it is necessary to partition the dataset into a training set and a testing set. The testing set should not be looked at until the very end, and is used for benchmarking purposes only. It is the error on the testing set that is the “real” error of the model.</a:t>
            </a:r>
            <a:endParaRPr sz="1800">
              <a:solidFill>
                <a:schemeClr val="dk2"/>
              </a:solidFill>
            </a:endParaRPr>
          </a:p>
          <a:p>
            <a:pPr indent="0" lvl="0" marL="0" rtl="0" algn="l">
              <a:lnSpc>
                <a:spcPct val="115000"/>
              </a:lnSpc>
              <a:spcBef>
                <a:spcPts val="1600"/>
              </a:spcBef>
              <a:spcAft>
                <a:spcPts val="1600"/>
              </a:spcAft>
              <a:buClr>
                <a:schemeClr val="dk1"/>
              </a:buClr>
              <a:buSzPts val="1100"/>
              <a:buFont typeface="Arial"/>
              <a:buNone/>
            </a:pPr>
            <a:r>
              <a:rPr lang="en" sz="1800">
                <a:solidFill>
                  <a:schemeClr val="dk2"/>
                </a:solidFill>
              </a:rPr>
              <a:t>During training, it is useful to partition the training data into a training set and a validation set. The validation set is tested upon at each epoch, and is used to tune the hyperparameters of the model (i.e. parameters related to the model, not the data).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7634c23cd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7634c23cd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number one pitfall for constructing a model that cannot generalize well is to peek on test 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7634c23c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7634c23c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Overfitting:</a:t>
            </a:r>
            <a:endParaRPr sz="1800">
              <a:solidFill>
                <a:schemeClr val="dk2"/>
              </a:solidFill>
            </a:endParaRPr>
          </a:p>
          <a:p>
            <a:pPr indent="-317500" lvl="1" marL="914400" rtl="0" algn="l">
              <a:lnSpc>
                <a:spcPct val="115000"/>
              </a:lnSpc>
              <a:spcBef>
                <a:spcPts val="0"/>
              </a:spcBef>
              <a:spcAft>
                <a:spcPts val="0"/>
              </a:spcAft>
              <a:buClr>
                <a:schemeClr val="dk2"/>
              </a:buClr>
              <a:buSzPts val="1400"/>
              <a:buChar char="-"/>
            </a:pPr>
            <a:r>
              <a:rPr lang="en" sz="1400">
                <a:solidFill>
                  <a:schemeClr val="dk2"/>
                </a:solidFill>
              </a:rPr>
              <a:t>The model “remembers” the training cases and do not generalize well. </a:t>
            </a:r>
            <a:endParaRPr sz="1400">
              <a:solidFill>
                <a:schemeClr val="dk2"/>
              </a:solidFill>
            </a:endParaRPr>
          </a:p>
          <a:p>
            <a:pPr indent="-317500" lvl="1" marL="914400" rtl="0" algn="l">
              <a:lnSpc>
                <a:spcPct val="115000"/>
              </a:lnSpc>
              <a:spcBef>
                <a:spcPts val="0"/>
              </a:spcBef>
              <a:spcAft>
                <a:spcPts val="0"/>
              </a:spcAft>
              <a:buClr>
                <a:schemeClr val="dk2"/>
              </a:buClr>
              <a:buSzPts val="1400"/>
              <a:buChar char="-"/>
            </a:pPr>
            <a:r>
              <a:rPr lang="en" sz="1400">
                <a:solidFill>
                  <a:schemeClr val="dk2"/>
                </a:solidFill>
              </a:rPr>
              <a:t>The solution is generally too complex than the model you want to find (e.g. a polynomial of a degree that is too large than what the underlying data suggests)</a:t>
            </a:r>
            <a:endParaRPr sz="1400">
              <a:solidFill>
                <a:schemeClr val="dk2"/>
              </a:solidFill>
            </a:endParaRPr>
          </a:p>
          <a:p>
            <a:pPr indent="-317500" lvl="1" marL="914400" rtl="0" algn="l">
              <a:lnSpc>
                <a:spcPct val="115000"/>
              </a:lnSpc>
              <a:spcBef>
                <a:spcPts val="0"/>
              </a:spcBef>
              <a:spcAft>
                <a:spcPts val="0"/>
              </a:spcAft>
              <a:buClr>
                <a:schemeClr val="dk2"/>
              </a:buClr>
              <a:buSzPts val="1400"/>
              <a:buChar char="-"/>
            </a:pPr>
            <a:r>
              <a:rPr lang="en" sz="1400">
                <a:solidFill>
                  <a:schemeClr val="dk2"/>
                </a:solidFill>
              </a:rPr>
              <a:t>Might be because you are trying to fit to many parameters given the amount of data, or that the model is too complex to capture the underlying structure of the dataset.</a:t>
            </a:r>
            <a:endParaRPr sz="14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Underfitting:</a:t>
            </a:r>
            <a:endParaRPr sz="1800">
              <a:solidFill>
                <a:schemeClr val="dk2"/>
              </a:solidFill>
            </a:endParaRPr>
          </a:p>
          <a:p>
            <a:pPr indent="-317500" lvl="1" marL="914400" rtl="0" algn="l">
              <a:lnSpc>
                <a:spcPct val="115000"/>
              </a:lnSpc>
              <a:spcBef>
                <a:spcPts val="0"/>
              </a:spcBef>
              <a:spcAft>
                <a:spcPts val="0"/>
              </a:spcAft>
              <a:buClr>
                <a:schemeClr val="dk2"/>
              </a:buClr>
              <a:buSzPts val="1400"/>
              <a:buChar char="-"/>
            </a:pPr>
            <a:r>
              <a:rPr lang="en" sz="1400">
                <a:solidFill>
                  <a:schemeClr val="dk2"/>
                </a:solidFill>
              </a:rPr>
              <a:t>The opposite of overfitting, the model is usually too simple (e.g. a polynomial of a degree that is too low)</a:t>
            </a:r>
            <a:endParaRPr sz="1400">
              <a:solidFill>
                <a:schemeClr val="dk2"/>
              </a:solidFill>
            </a:endParaRPr>
          </a:p>
          <a:p>
            <a:pPr indent="-317500" lvl="1" marL="914400" rtl="0" algn="l">
              <a:lnSpc>
                <a:spcPct val="115000"/>
              </a:lnSpc>
              <a:spcBef>
                <a:spcPts val="0"/>
              </a:spcBef>
              <a:spcAft>
                <a:spcPts val="0"/>
              </a:spcAft>
              <a:buClr>
                <a:schemeClr val="dk2"/>
              </a:buClr>
              <a:buSzPts val="1400"/>
              <a:buChar char="-"/>
            </a:pPr>
            <a:r>
              <a:rPr lang="en" sz="1400">
                <a:solidFill>
                  <a:schemeClr val="dk2"/>
                </a:solidFill>
              </a:rPr>
              <a:t>Might be because the model structure is too simple or because the training is terminated too early</a:t>
            </a:r>
            <a:endParaRPr sz="1400">
              <a:solidFill>
                <a:schemeClr val="dk2"/>
              </a:solidFill>
            </a:endParaRPr>
          </a:p>
          <a:p>
            <a:pPr indent="0" lvl="0" marL="0" rtl="0" algn="l">
              <a:spcBef>
                <a:spcPts val="16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7634c23cd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7634c23cd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also called risk </a:t>
            </a:r>
            <a:r>
              <a:rPr lang="en" sz="1150">
                <a:solidFill>
                  <a:srgbClr val="242729"/>
                </a:solidFill>
                <a:highlight>
                  <a:srgbClr val="FFFFFF"/>
                </a:highlight>
              </a:rPr>
              <a:t>because it is the expectation of the loss function.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Generalization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TDT17 - Sept. 10th, 2019</a:t>
            </a:r>
            <a:endParaRPr/>
          </a:p>
          <a:p>
            <a:pPr indent="0" lvl="0" marL="0" rtl="0" algn="ctr">
              <a:spcBef>
                <a:spcPts val="0"/>
              </a:spcBef>
              <a:spcAft>
                <a:spcPts val="0"/>
              </a:spcAft>
              <a:buNone/>
            </a:pPr>
            <a:r>
              <a:rPr lang="en"/>
              <a:t>Erik Liodden, Simen Ullern and Vebjørn Fjeldberg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Estimating the generalization error</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Estimate the true error by the empirical error on a sample data set D</a:t>
            </a:r>
            <a:endParaRPr/>
          </a:p>
          <a:p>
            <a:pPr indent="0" lvl="0" marL="0" rtl="0" algn="l">
              <a:spcBef>
                <a:spcPts val="1600"/>
              </a:spcBef>
              <a:spcAft>
                <a:spcPts val="0"/>
              </a:spcAft>
              <a:buNone/>
            </a:pPr>
            <a:r>
              <a:rPr lang="en"/>
              <a:t>Why might this work?</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ssSdd</a:t>
            </a:r>
            <a:endParaRPr/>
          </a:p>
        </p:txBody>
      </p:sp>
      <p:pic>
        <p:nvPicPr>
          <p:cNvPr id="116" name="Google Shape;116;p22"/>
          <p:cNvPicPr preferRelativeResize="0"/>
          <p:nvPr/>
        </p:nvPicPr>
        <p:blipFill>
          <a:blip r:embed="rId3">
            <a:alphaModFix/>
          </a:blip>
          <a:stretch>
            <a:fillRect/>
          </a:stretch>
        </p:blipFill>
        <p:spPr>
          <a:xfrm>
            <a:off x="311700" y="2399972"/>
            <a:ext cx="6417752" cy="1579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Generalization in general</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The generalization error is the difference between the expected and empirical error.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An algorithm is said to generalize if the generalization error approaches 0 as the number of data points goes to infinity.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How to generalize your model</a:t>
            </a:r>
            <a:endParaRPr sz="4800"/>
          </a:p>
        </p:txBody>
      </p:sp>
      <p:sp>
        <p:nvSpPr>
          <p:cNvPr id="128" name="Google Shape;128;p2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preparing your dataset and regularization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Preparing your dataset</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Attribute sampling: </a:t>
            </a:r>
            <a:r>
              <a:rPr lang="en"/>
              <a:t>assume which attributes are critical and which are going to add more dimensions and complexity to your dataset without any predictive contribution.</a:t>
            </a:r>
            <a:endParaRPr/>
          </a:p>
          <a:p>
            <a:pPr indent="0" lvl="0" marL="0" rtl="0" algn="l">
              <a:spcBef>
                <a:spcPts val="1600"/>
              </a:spcBef>
              <a:spcAft>
                <a:spcPts val="0"/>
              </a:spcAft>
              <a:buNone/>
            </a:pPr>
            <a:r>
              <a:rPr b="1" lang="en"/>
              <a:t>Record sampling: </a:t>
            </a:r>
            <a:r>
              <a:rPr lang="en"/>
              <a:t>remove less representative records to make prediction more accurate.</a:t>
            </a:r>
            <a:endParaRPr/>
          </a:p>
          <a:p>
            <a:pPr indent="0" lvl="0" marL="0" rtl="0" algn="l">
              <a:spcBef>
                <a:spcPts val="1600"/>
              </a:spcBef>
              <a:spcAft>
                <a:spcPts val="0"/>
              </a:spcAft>
              <a:buNone/>
            </a:pPr>
            <a:r>
              <a:rPr b="1" lang="en"/>
              <a:t>Data normalization: </a:t>
            </a:r>
            <a:r>
              <a:rPr lang="en"/>
              <a:t>change values of attributes in the dataset to common scale, without distorting differences in the ranges of values</a:t>
            </a:r>
            <a:endParaRPr/>
          </a:p>
          <a:p>
            <a:pPr indent="0" lvl="0" marL="0" rtl="0" algn="l">
              <a:spcBef>
                <a:spcPts val="1600"/>
              </a:spcBef>
              <a:spcAft>
                <a:spcPts val="1600"/>
              </a:spcAft>
              <a:buClr>
                <a:schemeClr val="dk1"/>
              </a:buClr>
              <a:buSzPts val="1100"/>
              <a:buFont typeface="Arial"/>
              <a:buNone/>
            </a:pPr>
            <a:r>
              <a:rPr b="1" lang="en"/>
              <a:t>Data augmentation: </a:t>
            </a:r>
            <a:r>
              <a:rPr lang="en"/>
              <a:t>Increase the diversity of the dataset used for training by generating new data. In image classification, this can be done by rotating and mirroring images and adding noise etc.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Regularization </a:t>
            </a:r>
            <a:r>
              <a:rPr lang="en"/>
              <a:t>techniques</a:t>
            </a:r>
            <a:endParaRPr/>
          </a:p>
        </p:txBody>
      </p:sp>
      <p:sp>
        <p:nvSpPr>
          <p:cNvPr id="140" name="Google Shape;140;p26"/>
          <p:cNvSpPr txBox="1"/>
          <p:nvPr>
            <p:ph idx="1" type="body"/>
          </p:nvPr>
        </p:nvSpPr>
        <p:spPr>
          <a:xfrm>
            <a:off x="199475"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Dropout</a:t>
            </a:r>
            <a:r>
              <a:rPr lang="en"/>
              <a:t>: a technique used in DL where randomly selected neurons are ignored during training</a:t>
            </a:r>
            <a:endParaRPr/>
          </a:p>
          <a:p>
            <a:pPr indent="0" lvl="0" marL="0" rtl="0" algn="l">
              <a:spcBef>
                <a:spcPts val="1600"/>
              </a:spcBef>
              <a:spcAft>
                <a:spcPts val="0"/>
              </a:spcAft>
              <a:buNone/>
            </a:pPr>
            <a:r>
              <a:rPr b="1" lang="en"/>
              <a:t>L2:</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rPr b="1" lang="en"/>
              <a:t>L1: </a:t>
            </a:r>
            <a:endParaRPr b="1"/>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pic>
        <p:nvPicPr>
          <p:cNvPr id="141" name="Google Shape;141;p26"/>
          <p:cNvPicPr preferRelativeResize="0"/>
          <p:nvPr/>
        </p:nvPicPr>
        <p:blipFill>
          <a:blip r:embed="rId3">
            <a:alphaModFix/>
          </a:blip>
          <a:stretch>
            <a:fillRect/>
          </a:stretch>
        </p:blipFill>
        <p:spPr>
          <a:xfrm>
            <a:off x="311700" y="2408975"/>
            <a:ext cx="4155650" cy="903400"/>
          </a:xfrm>
          <a:prstGeom prst="rect">
            <a:avLst/>
          </a:prstGeom>
          <a:noFill/>
          <a:ln>
            <a:noFill/>
          </a:ln>
        </p:spPr>
      </p:pic>
      <p:pic>
        <p:nvPicPr>
          <p:cNvPr id="142" name="Google Shape;142;p26"/>
          <p:cNvPicPr preferRelativeResize="0"/>
          <p:nvPr/>
        </p:nvPicPr>
        <p:blipFill>
          <a:blip r:embed="rId4">
            <a:alphaModFix/>
          </a:blip>
          <a:stretch>
            <a:fillRect/>
          </a:stretch>
        </p:blipFill>
        <p:spPr>
          <a:xfrm>
            <a:off x="461000" y="4107847"/>
            <a:ext cx="3702975" cy="838825"/>
          </a:xfrm>
          <a:prstGeom prst="rect">
            <a:avLst/>
          </a:prstGeom>
          <a:noFill/>
          <a:ln>
            <a:noFill/>
          </a:ln>
        </p:spPr>
      </p:pic>
      <p:sp>
        <p:nvSpPr>
          <p:cNvPr id="143" name="Google Shape;143;p26"/>
          <p:cNvSpPr/>
          <p:nvPr/>
        </p:nvSpPr>
        <p:spPr>
          <a:xfrm>
            <a:off x="3066950" y="2441275"/>
            <a:ext cx="1400400" cy="838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44" name="Google Shape;144;p26"/>
          <p:cNvSpPr/>
          <p:nvPr/>
        </p:nvSpPr>
        <p:spPr>
          <a:xfrm>
            <a:off x="2953850" y="4107850"/>
            <a:ext cx="1400400" cy="838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K-fold cross-validation</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Useful to shuffle around the validation data. This usually helps the model to generalize better.</a:t>
            </a:r>
            <a:endParaRPr/>
          </a:p>
          <a:p>
            <a:pPr indent="0" lvl="0" marL="0" rtl="0" algn="l">
              <a:spcBef>
                <a:spcPts val="1600"/>
              </a:spcBef>
              <a:spcAft>
                <a:spcPts val="1600"/>
              </a:spcAft>
              <a:buNone/>
            </a:pPr>
            <a:r>
              <a:rPr lang="en"/>
              <a:t>Split the training data into different folds and alternate which fold is used as validation set.</a:t>
            </a:r>
            <a:endParaRPr/>
          </a:p>
        </p:txBody>
      </p:sp>
      <p:pic>
        <p:nvPicPr>
          <p:cNvPr id="151" name="Google Shape;151;p27"/>
          <p:cNvPicPr preferRelativeResize="0"/>
          <p:nvPr/>
        </p:nvPicPr>
        <p:blipFill>
          <a:blip r:embed="rId3">
            <a:alphaModFix/>
          </a:blip>
          <a:stretch>
            <a:fillRect/>
          </a:stretch>
        </p:blipFill>
        <p:spPr>
          <a:xfrm>
            <a:off x="431950" y="1017725"/>
            <a:ext cx="8280101" cy="1280325"/>
          </a:xfrm>
          <a:prstGeom prst="rect">
            <a:avLst/>
          </a:prstGeom>
          <a:noFill/>
          <a:ln>
            <a:noFill/>
          </a:ln>
        </p:spPr>
      </p:pic>
      <p:sp>
        <p:nvSpPr>
          <p:cNvPr id="152" name="Google Shape;152;p27"/>
          <p:cNvSpPr txBox="1"/>
          <p:nvPr/>
        </p:nvSpPr>
        <p:spPr>
          <a:xfrm>
            <a:off x="3143225" y="2298050"/>
            <a:ext cx="30702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7B7B7"/>
                </a:solidFill>
              </a:rPr>
              <a:t>http://cs231n.github.io/classification</a:t>
            </a:r>
            <a:endParaRPr>
              <a:solidFill>
                <a:srgbClr val="B7B7B7"/>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free lunch theorem</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no free lunch theorem states that there is no one model that works best for every problem. The assumptions of a great model for one problem may not hold for another problem.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One must always assess trade-offs between speed, accuracy and complexity in practical ML problems.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Minimize error, maximize generality</a:t>
            </a:r>
            <a:endParaRPr/>
          </a:p>
          <a:p>
            <a:pPr indent="0" lvl="0" marL="0" rtl="0" algn="l">
              <a:spcBef>
                <a:spcPts val="1600"/>
              </a:spcBef>
              <a:spcAft>
                <a:spcPts val="0"/>
              </a:spcAft>
              <a:buNone/>
            </a:pPr>
            <a:r>
              <a:rPr lang="en"/>
              <a:t>Prepare your dataset properly and </a:t>
            </a:r>
            <a:r>
              <a:rPr lang="en"/>
              <a:t>regularize</a:t>
            </a:r>
            <a:r>
              <a:rPr lang="en"/>
              <a:t> to avoid too optimistic </a:t>
            </a:r>
            <a:r>
              <a:rPr lang="en"/>
              <a:t>estimates</a:t>
            </a:r>
            <a:endParaRPr/>
          </a:p>
          <a:p>
            <a:pPr indent="0" lvl="0" marL="0" rtl="0" algn="l">
              <a:spcBef>
                <a:spcPts val="1600"/>
              </a:spcBef>
              <a:spcAft>
                <a:spcPts val="0"/>
              </a:spcAft>
              <a:buNone/>
            </a:pPr>
            <a:r>
              <a:rPr lang="en"/>
              <a:t>Partition your dataset into a training set and testing set. A validation set can be used to guide estimator selection. Estimate the true error by the empirical error on your test set</a:t>
            </a:r>
            <a:endParaRPr/>
          </a:p>
          <a:p>
            <a:pPr indent="0" lvl="0" marL="0" rtl="0" algn="l">
              <a:spcBef>
                <a:spcPts val="1600"/>
              </a:spcBef>
              <a:spcAft>
                <a:spcPts val="0"/>
              </a:spcAft>
              <a:buNone/>
            </a:pPr>
            <a:r>
              <a:rPr lang="en"/>
              <a:t>Unless you have limited computational power, you have no excuse not to do cross validation</a:t>
            </a:r>
            <a:endParaRPr/>
          </a:p>
          <a:p>
            <a:pPr indent="0" lvl="0" marL="0" rtl="0" algn="l">
              <a:spcBef>
                <a:spcPts val="1600"/>
              </a:spcBef>
              <a:spcAft>
                <a:spcPts val="0"/>
              </a:spcAft>
              <a:buNone/>
            </a:pPr>
            <a:r>
              <a:rPr lang="en"/>
              <a:t>Be aware of the tradeoffs that you either explicitly or </a:t>
            </a:r>
            <a:r>
              <a:rPr lang="en"/>
              <a:t>implicitly have to make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Generalization: what is it, and why?</a:t>
            </a:r>
            <a:endParaRPr/>
          </a:p>
          <a:p>
            <a:pPr indent="-342900" lvl="0" marL="457200" rtl="0" algn="l">
              <a:spcBef>
                <a:spcPts val="0"/>
              </a:spcBef>
              <a:spcAft>
                <a:spcPts val="0"/>
              </a:spcAft>
              <a:buSzPts val="1800"/>
              <a:buAutoNum type="arabicPeriod"/>
            </a:pPr>
            <a:r>
              <a:rPr lang="en"/>
              <a:t>Overfitting and underfitting</a:t>
            </a:r>
            <a:endParaRPr/>
          </a:p>
          <a:p>
            <a:pPr indent="-342900" lvl="0" marL="457200" rtl="0" algn="l">
              <a:spcBef>
                <a:spcPts val="0"/>
              </a:spcBef>
              <a:spcAft>
                <a:spcPts val="0"/>
              </a:spcAft>
              <a:buSzPts val="1800"/>
              <a:buAutoNum type="arabicPeriod"/>
            </a:pPr>
            <a:r>
              <a:rPr lang="en"/>
              <a:t>How to measure generalization</a:t>
            </a:r>
            <a:endParaRPr/>
          </a:p>
          <a:p>
            <a:pPr indent="-342900" lvl="0" marL="457200" rtl="0" algn="l">
              <a:spcBef>
                <a:spcPts val="0"/>
              </a:spcBef>
              <a:spcAft>
                <a:spcPts val="0"/>
              </a:spcAft>
              <a:buSzPts val="1800"/>
              <a:buAutoNum type="arabicPeriod"/>
            </a:pPr>
            <a:r>
              <a:rPr lang="en"/>
              <a:t>How to generalize your model</a:t>
            </a:r>
            <a:br>
              <a:rPr lang="en"/>
            </a:br>
            <a:r>
              <a:rPr lang="en"/>
              <a:t>	- Preparing your dataset</a:t>
            </a:r>
            <a:br>
              <a:rPr lang="en"/>
            </a:br>
            <a:r>
              <a:rPr lang="en"/>
              <a:t>	- Regularization</a:t>
            </a:r>
            <a:endParaRPr/>
          </a:p>
          <a:p>
            <a:pPr indent="-342900" lvl="0" marL="457200" rtl="0" algn="l">
              <a:spcBef>
                <a:spcPts val="0"/>
              </a:spcBef>
              <a:spcAft>
                <a:spcPts val="0"/>
              </a:spcAft>
              <a:buSzPts val="1800"/>
              <a:buAutoNum type="arabicPeriod"/>
            </a:pPr>
            <a:r>
              <a:rPr lang="en"/>
              <a:t>Summary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n"/>
              <a:t>What is generalization?</a:t>
            </a:r>
            <a:endParaRPr/>
          </a:p>
        </p:txBody>
      </p:sp>
      <p:sp>
        <p:nvSpPr>
          <p:cNvPr id="67" name="Google Shape;67;p15"/>
          <p:cNvSpPr txBox="1"/>
          <p:nvPr>
            <p:ph idx="1" type="body"/>
          </p:nvPr>
        </p:nvSpPr>
        <p:spPr>
          <a:xfrm>
            <a:off x="311700" y="1790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a:t>Generalization refers to your model's ability to adapt properly to new, previously unseen data, drawn from the same distribution as the one used to create the model.</a:t>
            </a:r>
            <a:endParaRPr i="1"/>
          </a:p>
        </p:txBody>
      </p:sp>
      <p:sp>
        <p:nvSpPr>
          <p:cNvPr id="68" name="Google Shape;68;p15"/>
          <p:cNvSpPr txBox="1"/>
          <p:nvPr/>
        </p:nvSpPr>
        <p:spPr>
          <a:xfrm>
            <a:off x="1142975" y="3043575"/>
            <a:ext cx="72966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7B7B7"/>
                </a:solidFill>
              </a:rPr>
              <a:t>https://developers.google.com/machine-learning/crash-course/generalization</a:t>
            </a:r>
            <a:endParaRPr>
              <a:solidFill>
                <a:srgbClr val="B7B7B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this difficult? The fundamental problem of ML</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Stochastic input data X </a:t>
            </a:r>
            <a:r>
              <a:rPr lang="en"/>
              <a:t>⇒</a:t>
            </a:r>
            <a:r>
              <a:rPr lang="en"/>
              <a:t> stochastic output as well</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What parts of the input is relevant? Can it be found with statistical induction techniques using only a subset of the data?</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Algorithms that create algorithms need some unknown optimal structure function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pic>
        <p:nvPicPr>
          <p:cNvPr id="75" name="Google Shape;75;p16"/>
          <p:cNvPicPr preferRelativeResize="0"/>
          <p:nvPr/>
        </p:nvPicPr>
        <p:blipFill>
          <a:blip r:embed="rId3">
            <a:alphaModFix/>
          </a:blip>
          <a:stretch>
            <a:fillRect/>
          </a:stretch>
        </p:blipFill>
        <p:spPr>
          <a:xfrm>
            <a:off x="311700" y="1654900"/>
            <a:ext cx="6019800" cy="819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3200400" rtl="0" algn="l">
              <a:spcBef>
                <a:spcPts val="1600"/>
              </a:spcBef>
              <a:spcAft>
                <a:spcPts val="0"/>
              </a:spcAft>
              <a:buNone/>
            </a:pPr>
            <a:r>
              <a:rPr lang="en"/>
              <a:t>  </a:t>
            </a:r>
            <a:r>
              <a:rPr lang="en"/>
              <a:t>Rudolf Carnap</a:t>
            </a:r>
            <a:endParaRPr/>
          </a:p>
          <a:p>
            <a:pPr indent="0" lvl="0" marL="0" rtl="0" algn="l">
              <a:spcBef>
                <a:spcPts val="1600"/>
              </a:spcBef>
              <a:spcAft>
                <a:spcPts val="0"/>
              </a:spcAft>
              <a:buClr>
                <a:schemeClr val="dk1"/>
              </a:buClr>
              <a:buSzPts val="1100"/>
              <a:buFont typeface="Arial"/>
              <a:buNone/>
            </a:pPr>
            <a:r>
              <a:rPr lang="en"/>
              <a:t>The problem of induction poses the question: “What justifies us in going from the direct observation of facts to a law that expresses certain regularities of nature?”</a:t>
            </a:r>
            <a:endParaRPr/>
          </a:p>
          <a:p>
            <a:pPr indent="0" lvl="0" marL="0" rtl="0" algn="l">
              <a:spcBef>
                <a:spcPts val="1600"/>
              </a:spcBef>
              <a:spcAft>
                <a:spcPts val="1600"/>
              </a:spcAft>
              <a:buNone/>
            </a:pPr>
            <a:r>
              <a:t/>
            </a:r>
            <a:endParaRPr/>
          </a:p>
        </p:txBody>
      </p:sp>
      <p:pic>
        <p:nvPicPr>
          <p:cNvPr id="81" name="Google Shape;81;p17"/>
          <p:cNvPicPr preferRelativeResize="0"/>
          <p:nvPr/>
        </p:nvPicPr>
        <p:blipFill>
          <a:blip r:embed="rId3">
            <a:alphaModFix/>
          </a:blip>
          <a:stretch>
            <a:fillRect/>
          </a:stretch>
        </p:blipFill>
        <p:spPr>
          <a:xfrm>
            <a:off x="2381250" y="453913"/>
            <a:ext cx="4381500" cy="2295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approach to achieve generalization</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Partition the dataset into training, validation and testing.</a:t>
            </a:r>
            <a:endParaRPr/>
          </a:p>
          <a:p>
            <a:pPr indent="-342900" lvl="0" marL="457200" rtl="0" algn="l">
              <a:spcBef>
                <a:spcPts val="0"/>
              </a:spcBef>
              <a:spcAft>
                <a:spcPts val="0"/>
              </a:spcAft>
              <a:buSzPts val="1800"/>
              <a:buChar char="-"/>
            </a:pPr>
            <a:r>
              <a:rPr lang="en"/>
              <a:t>The model is trained on the training set</a:t>
            </a:r>
            <a:endParaRPr/>
          </a:p>
          <a:p>
            <a:pPr indent="-342900" lvl="0" marL="457200" rtl="0" algn="l">
              <a:spcBef>
                <a:spcPts val="0"/>
              </a:spcBef>
              <a:spcAft>
                <a:spcPts val="0"/>
              </a:spcAft>
              <a:buSzPts val="1800"/>
              <a:buChar char="-"/>
            </a:pPr>
            <a:r>
              <a:rPr lang="en"/>
              <a:t>The validation set is tested upon </a:t>
            </a:r>
            <a:r>
              <a:rPr lang="en"/>
              <a:t>regularly</a:t>
            </a:r>
            <a:r>
              <a:rPr lang="en"/>
              <a:t> during training and used to tune the </a:t>
            </a:r>
            <a:r>
              <a:rPr lang="en"/>
              <a:t>hyperparameters</a:t>
            </a:r>
            <a:r>
              <a:rPr lang="en"/>
              <a:t> of the model</a:t>
            </a:r>
            <a:endParaRPr/>
          </a:p>
          <a:p>
            <a:pPr indent="-342900" lvl="0" marL="457200" rtl="0" algn="l">
              <a:spcBef>
                <a:spcPts val="0"/>
              </a:spcBef>
              <a:spcAft>
                <a:spcPts val="0"/>
              </a:spcAft>
              <a:buSzPts val="1800"/>
              <a:buChar char="-"/>
            </a:pPr>
            <a:r>
              <a:rPr lang="en"/>
              <a:t>Test set is only used at the end to give an indication about how well the model is generalizing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happens if you peek on test data?</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data cannot be used before the final estimator has been selected!</a:t>
            </a:r>
            <a:endParaRPr/>
          </a:p>
          <a:p>
            <a:pPr indent="0" lvl="0" marL="0" rtl="0" algn="l">
              <a:spcBef>
                <a:spcPts val="1600"/>
              </a:spcBef>
              <a:spcAft>
                <a:spcPts val="0"/>
              </a:spcAft>
              <a:buClr>
                <a:schemeClr val="dk1"/>
              </a:buClr>
              <a:buSzPts val="1100"/>
              <a:buFont typeface="Arial"/>
              <a:buNone/>
            </a:pPr>
            <a:r>
              <a:rPr lang="en"/>
              <a:t>If we use test data for validation, then estimator adaptation introduces statistical dependencies between outcome of the learning process (estimator) and test data. This design flaw yields a too optimistic estimate of the test error.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4" name="Google Shape;94;p19"/>
          <p:cNvPicPr preferRelativeResize="0"/>
          <p:nvPr/>
        </p:nvPicPr>
        <p:blipFill>
          <a:blip r:embed="rId3">
            <a:alphaModFix/>
          </a:blip>
          <a:stretch>
            <a:fillRect/>
          </a:stretch>
        </p:blipFill>
        <p:spPr>
          <a:xfrm>
            <a:off x="4935075" y="2900503"/>
            <a:ext cx="3625625" cy="2042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Overfitting and underfitting</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Occam's razor: when presented with competing hypotheses that make the same predictions, one should select the solution with the fewest assumptions.</a:t>
            </a:r>
            <a:endParaRPr/>
          </a:p>
        </p:txBody>
      </p:sp>
      <p:pic>
        <p:nvPicPr>
          <p:cNvPr id="101" name="Google Shape;101;p20"/>
          <p:cNvPicPr preferRelativeResize="0"/>
          <p:nvPr/>
        </p:nvPicPr>
        <p:blipFill>
          <a:blip r:embed="rId3">
            <a:alphaModFix/>
          </a:blip>
          <a:stretch>
            <a:fillRect/>
          </a:stretch>
        </p:blipFill>
        <p:spPr>
          <a:xfrm>
            <a:off x="627587" y="1017724"/>
            <a:ext cx="7888826" cy="2697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Distinguish</a:t>
            </a:r>
            <a:r>
              <a:rPr lang="en"/>
              <a:t> between expected and </a:t>
            </a:r>
            <a:r>
              <a:rPr lang="en"/>
              <a:t>empirical error</a:t>
            </a:r>
            <a:endParaRPr/>
          </a:p>
        </p:txBody>
      </p:sp>
      <p:sp>
        <p:nvSpPr>
          <p:cNvPr id="107" name="Google Shape;107;p21"/>
          <p:cNvSpPr txBox="1"/>
          <p:nvPr>
            <p:ph idx="1" type="body"/>
          </p:nvPr>
        </p:nvSpPr>
        <p:spPr>
          <a:xfrm>
            <a:off x="311700" y="1380675"/>
            <a:ext cx="8520600" cy="37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Empirical error can easily be measured on some test set</a:t>
            </a:r>
            <a:endParaRPr/>
          </a:p>
          <a:p>
            <a:pPr indent="457200" lvl="0" marL="0" rtl="0" algn="l">
              <a:spcBef>
                <a:spcPts val="1600"/>
              </a:spcBef>
              <a:spcAft>
                <a:spcPts val="0"/>
              </a:spcAft>
              <a:buNone/>
            </a:pPr>
            <a:r>
              <a:t/>
            </a:r>
            <a:endParaRPr/>
          </a:p>
          <a:p>
            <a:pPr indent="0" lvl="0" marL="0" rtl="0" algn="l">
              <a:spcBef>
                <a:spcPts val="1600"/>
              </a:spcBef>
              <a:spcAft>
                <a:spcPts val="0"/>
              </a:spcAft>
              <a:buNone/>
            </a:pPr>
            <a:br>
              <a:rPr lang="en"/>
            </a:br>
            <a:r>
              <a:rPr lang="en"/>
              <a:t>But </a:t>
            </a:r>
            <a:r>
              <a:rPr b="1" lang="en"/>
              <a:t>the expected error or risk is the quality measure which we </a:t>
            </a:r>
            <a:r>
              <a:rPr b="1" lang="en"/>
              <a:t>ultimately</a:t>
            </a:r>
            <a:r>
              <a:rPr b="1" lang="en"/>
              <a:t> care about</a:t>
            </a:r>
            <a:r>
              <a:rPr lang="en"/>
              <a:t> because it is calculated over all possible value</a:t>
            </a:r>
            <a:r>
              <a:rPr lang="en"/>
              <a:t>s</a:t>
            </a:r>
            <a:br>
              <a:rPr lang="en"/>
            </a:br>
            <a:br>
              <a:rPr lang="en"/>
            </a:br>
            <a:endParaRPr/>
          </a:p>
          <a:p>
            <a:pPr indent="0" lvl="0" marL="0" rtl="0" algn="l">
              <a:spcBef>
                <a:spcPts val="1600"/>
              </a:spcBef>
              <a:spcAft>
                <a:spcPts val="0"/>
              </a:spcAft>
              <a:buNone/>
            </a:pPr>
            <a:br>
              <a:rPr lang="en"/>
            </a:br>
            <a:r>
              <a:rPr lang="en"/>
              <a:t>where V denotes a loss function and p(x,y) is the unknown probability distribution</a:t>
            </a:r>
            <a:endParaRPr/>
          </a:p>
          <a:p>
            <a:pPr indent="0" lvl="0" marL="0" rtl="0" algn="l">
              <a:spcBef>
                <a:spcPts val="1600"/>
              </a:spcBef>
              <a:spcAft>
                <a:spcPts val="0"/>
              </a:spcAft>
              <a:buNone/>
            </a:pPr>
            <a:r>
              <a:t/>
            </a:r>
            <a:endParaRPr/>
          </a:p>
          <a:p>
            <a:pPr indent="457200" lvl="0" marL="0" rtl="0" algn="l">
              <a:spcBef>
                <a:spcPts val="1600"/>
              </a:spcBef>
              <a:spcAft>
                <a:spcPts val="1600"/>
              </a:spcAft>
              <a:buNone/>
            </a:pPr>
            <a:r>
              <a:t/>
            </a:r>
            <a:endParaRPr/>
          </a:p>
        </p:txBody>
      </p:sp>
      <p:pic>
        <p:nvPicPr>
          <p:cNvPr id="108" name="Google Shape;108;p21"/>
          <p:cNvPicPr preferRelativeResize="0"/>
          <p:nvPr/>
        </p:nvPicPr>
        <p:blipFill>
          <a:blip r:embed="rId3">
            <a:alphaModFix/>
          </a:blip>
          <a:stretch>
            <a:fillRect/>
          </a:stretch>
        </p:blipFill>
        <p:spPr>
          <a:xfrm>
            <a:off x="496275" y="1915475"/>
            <a:ext cx="3338238" cy="744325"/>
          </a:xfrm>
          <a:prstGeom prst="rect">
            <a:avLst/>
          </a:prstGeom>
          <a:noFill/>
          <a:ln>
            <a:noFill/>
          </a:ln>
        </p:spPr>
      </p:pic>
      <p:pic>
        <p:nvPicPr>
          <p:cNvPr id="109" name="Google Shape;109;p21"/>
          <p:cNvPicPr preferRelativeResize="0"/>
          <p:nvPr/>
        </p:nvPicPr>
        <p:blipFill>
          <a:blip r:embed="rId4">
            <a:alphaModFix/>
          </a:blip>
          <a:stretch>
            <a:fillRect/>
          </a:stretch>
        </p:blipFill>
        <p:spPr>
          <a:xfrm>
            <a:off x="496275" y="3515400"/>
            <a:ext cx="5103300" cy="854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14D10E4A8309459E4C8E8AB35955F0" ma:contentTypeVersion="" ma:contentTypeDescription="Create a new document." ma:contentTypeScope="" ma:versionID="41e164bb5a535904c58fadaf6c8cb4c4">
  <xsd:schema xmlns:xsd="http://www.w3.org/2001/XMLSchema" xmlns:xs="http://www.w3.org/2001/XMLSchema" xmlns:p="http://schemas.microsoft.com/office/2006/metadata/properties" xmlns:ns2="3011bd27-670b-40e8-bfc7-267b8eb171af" xmlns:ns3="f00a7557-192b-40ee-82fa-50b7af794bf6" xmlns:ns4="a1e6ce1e-028e-4ef7-a0c6-7ba998e8b60a" targetNamespace="http://schemas.microsoft.com/office/2006/metadata/properties" ma:root="true" ma:fieldsID="a394201d3368b68d609ca73d470d57d8" ns2:_="" ns3:_="" ns4:_="">
    <xsd:import namespace="3011bd27-670b-40e8-bfc7-267b8eb171af"/>
    <xsd:import namespace="f00a7557-192b-40ee-82fa-50b7af794bf6"/>
    <xsd:import namespace="a1e6ce1e-028e-4ef7-a0c6-7ba998e8b60a"/>
    <xsd:element name="properties">
      <xsd:complexType>
        <xsd:sequence>
          <xsd:element name="documentManagement">
            <xsd:complexType>
              <xsd:all>
                <xsd:element ref="ns2:TeamSiteName" minOccurs="0"/>
                <xsd:element ref="ns3:MediaServiceMetadata" minOccurs="0"/>
                <xsd:element ref="ns3:MediaServiceFastMetadata" minOccurs="0"/>
                <xsd:element ref="ns4:SharedWithUsers" minOccurs="0"/>
                <xsd:element ref="ns4: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11bd27-670b-40e8-bfc7-267b8eb171af" elementFormDefault="qualified">
    <xsd:import namespace="http://schemas.microsoft.com/office/2006/documentManagement/types"/>
    <xsd:import namespace="http://schemas.microsoft.com/office/infopath/2007/PartnerControls"/>
    <xsd:element name="TeamSiteName" ma:index="8" nillable="true" ma:displayName="TeamSite" ma:default="TDT 17" ma:internalName="TeamSite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00a7557-192b-40ee-82fa-50b7af794bf6"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1e6ce1e-028e-4ef7-a0c6-7ba998e8b60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eamSiteName xmlns="3011bd27-670b-40e8-bfc7-267b8eb171af">TDT 17</TeamSiteName>
  </documentManagement>
</p:properties>
</file>

<file path=customXml/itemProps1.xml><?xml version="1.0" encoding="utf-8"?>
<ds:datastoreItem xmlns:ds="http://schemas.openxmlformats.org/officeDocument/2006/customXml" ds:itemID="{2B4CD0F0-C36C-4C6A-864A-D00A64AC7630}"/>
</file>

<file path=customXml/itemProps2.xml><?xml version="1.0" encoding="utf-8"?>
<ds:datastoreItem xmlns:ds="http://schemas.openxmlformats.org/officeDocument/2006/customXml" ds:itemID="{A6194B17-6EA4-45D3-BB5F-FF3B382AA3ED}"/>
</file>

<file path=customXml/itemProps3.xml><?xml version="1.0" encoding="utf-8"?>
<ds:datastoreItem xmlns:ds="http://schemas.openxmlformats.org/officeDocument/2006/customXml" ds:itemID="{CE511861-38D7-43BE-8E4E-1BABB56A9D03}"/>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0x0101004714D10E4A8309459E4C8E8AB35955F0</vt:lpwstr>
  </property>
</Properties>
</file>