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Slab"/>
      <p:regular r:id="rId57"/>
      <p:bold r:id="rId58"/>
    </p:embeddedFont>
    <p:embeddedFont>
      <p:font typeface="Source Sans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87CD0F-08FE-4CD7-8021-EBF450A6C071}">
  <a:tblStyle styleId="{1787CD0F-08FE-4CD7-8021-EBF450A6C07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font" Target="fonts/RobotoSlab-bold.fntdata"/><Relationship Id="rId5" Type="http://schemas.openxmlformats.org/officeDocument/2006/relationships/notesMaster" Target="notesMasters/notesMaster1.xml"/><Relationship Id="rId61" Type="http://schemas.openxmlformats.org/officeDocument/2006/relationships/font" Target="fonts/SourceSansPro-italic.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64" Type="http://schemas.openxmlformats.org/officeDocument/2006/relationships/customXml" Target="../customXml/item2.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SourceSansPro-regular.fntdata"/><Relationship Id="rId17" Type="http://schemas.openxmlformats.org/officeDocument/2006/relationships/slide" Target="slides/slide12.xml"/><Relationship Id="rId41" Type="http://schemas.openxmlformats.org/officeDocument/2006/relationships/slide" Target="slides/slide36.xml"/><Relationship Id="rId62" Type="http://schemas.openxmlformats.org/officeDocument/2006/relationships/font" Target="fonts/SourceSansPro-boldItalic.fntdata"/><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RobotoSlab-regular.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0" Type="http://schemas.openxmlformats.org/officeDocument/2006/relationships/font" Target="fonts/SourceSansPro-bold.fntdata"/><Relationship Id="rId52" Type="http://schemas.openxmlformats.org/officeDocument/2006/relationships/slide" Target="slides/slide47.xml"/><Relationship Id="rId10" Type="http://schemas.openxmlformats.org/officeDocument/2006/relationships/slide" Target="slides/slide5.xml"/><Relationship Id="rId65"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708d8552_8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708d8552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the test set? Imagine that you train one million models, and evaluate each on the validation set. Since lower validation loss is better you chose the model with the minimum validation loss. Will this model always have a test loss </a:t>
            </a:r>
            <a:r>
              <a:rPr lang="en"/>
              <a:t>similar</a:t>
            </a:r>
            <a:r>
              <a:rPr lang="en"/>
              <a:t> to the validation loss? No. By cherry-picking the best validation score, you have </a:t>
            </a:r>
            <a:r>
              <a:rPr lang="en"/>
              <a:t>effectively</a:t>
            </a:r>
            <a:r>
              <a:rPr lang="en"/>
              <a:t> learned from the validation data. To get a truly unbiased estimate of how well you did, you should evaluate on a test set, only once, when you are very confident in your model. You should think of the test set as “virtually” deploying your model, because it will get data it has never seen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Cross validation means that we train the model several times, with different sections of the data as the validation set each time. By combining the estimates of all the models we get a more accurate estimate than by just using a single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708d8552_9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708d8552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708d8552_9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708d8552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stop after underfit but before overfit</a:t>
            </a:r>
            <a:endParaRPr/>
          </a:p>
          <a:p>
            <a:pPr indent="0" lvl="0" marL="0" rtl="0" algn="l">
              <a:spcBef>
                <a:spcPts val="0"/>
              </a:spcBef>
              <a:spcAft>
                <a:spcPts val="0"/>
              </a:spcAft>
              <a:buNone/>
            </a:pPr>
            <a:r>
              <a:rPr lang="en"/>
              <a:t>Choose measure of performance (e.g. validation loss/error)</a:t>
            </a:r>
            <a:endParaRPr/>
          </a:p>
          <a:p>
            <a:pPr indent="457200" lvl="0" marL="0" rtl="0" algn="l">
              <a:spcBef>
                <a:spcPts val="0"/>
              </a:spcBef>
              <a:spcAft>
                <a:spcPts val="0"/>
              </a:spcAft>
              <a:buNone/>
            </a:pPr>
            <a:r>
              <a:rPr lang="en"/>
              <a:t>Holdout set</a:t>
            </a:r>
            <a:endParaRPr/>
          </a:p>
          <a:p>
            <a:pPr indent="0" lvl="0" marL="0" rtl="0" algn="l">
              <a:spcBef>
                <a:spcPts val="0"/>
              </a:spcBef>
              <a:spcAft>
                <a:spcPts val="0"/>
              </a:spcAft>
              <a:buNone/>
            </a:pPr>
            <a:r>
              <a:rPr lang="en"/>
              <a:t>Some trigger for early stop</a:t>
            </a:r>
            <a:endParaRPr/>
          </a:p>
          <a:p>
            <a:pPr indent="0" lvl="0" marL="0" rtl="0" algn="l">
              <a:spcBef>
                <a:spcPts val="0"/>
              </a:spcBef>
              <a:spcAft>
                <a:spcPts val="0"/>
              </a:spcAft>
              <a:buNone/>
            </a:pPr>
            <a:r>
              <a:rPr lang="en"/>
              <a:t>	X epochs without improvement</a:t>
            </a:r>
            <a:endParaRPr/>
          </a:p>
          <a:p>
            <a:pPr indent="0" lvl="0" marL="0" rtl="0" algn="l">
              <a:spcBef>
                <a:spcPts val="0"/>
              </a:spcBef>
              <a:spcAft>
                <a:spcPts val="0"/>
              </a:spcAft>
              <a:buNone/>
            </a:pPr>
            <a:r>
              <a:rPr lang="en"/>
              <a:t>Store best result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708d8552_6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708d8552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smaller weights =&gt; simpler model =&gt; less likely to overfit</a:t>
            </a:r>
            <a:endParaRPr/>
          </a:p>
          <a:p>
            <a:pPr indent="0" lvl="0" marL="0" rtl="0" algn="l">
              <a:spcBef>
                <a:spcPts val="0"/>
              </a:spcBef>
              <a:spcAft>
                <a:spcPts val="0"/>
              </a:spcAft>
              <a:buNone/>
            </a:pPr>
            <a:r>
              <a:rPr lang="en"/>
              <a:t>Penalize model for large weights</a:t>
            </a:r>
            <a:endParaRPr/>
          </a:p>
          <a:p>
            <a:pPr indent="0" lvl="0" marL="0" rtl="0" algn="l">
              <a:spcBef>
                <a:spcPts val="0"/>
              </a:spcBef>
              <a:spcAft>
                <a:spcPts val="0"/>
              </a:spcAft>
              <a:buNone/>
            </a:pPr>
            <a:r>
              <a:rPr lang="en"/>
              <a:t>L1 =&gt; abs(weights) instead of weights^2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7708d8552_6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7708d8552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iteration of forward and backward pass, randomly drop some nodes (with probability p)</a:t>
            </a:r>
            <a:endParaRPr/>
          </a:p>
          <a:p>
            <a:pPr indent="0" lvl="0" marL="0" rtl="0" algn="l">
              <a:spcBef>
                <a:spcPts val="0"/>
              </a:spcBef>
              <a:spcAft>
                <a:spcPts val="0"/>
              </a:spcAft>
              <a:buNone/>
            </a:pPr>
            <a:r>
              <a:rPr lang="en"/>
              <a:t>Increases time to convergence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7708d8552_6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7708d8552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data =&gt; better model</a:t>
            </a:r>
            <a:endParaRPr/>
          </a:p>
          <a:p>
            <a:pPr indent="0" lvl="0" marL="0" rtl="0" algn="l">
              <a:spcBef>
                <a:spcPts val="0"/>
              </a:spcBef>
              <a:spcAft>
                <a:spcPts val="0"/>
              </a:spcAft>
              <a:buNone/>
            </a:pPr>
            <a:r>
              <a:rPr lang="en"/>
              <a:t>	Not always possible</a:t>
            </a:r>
            <a:endParaRPr/>
          </a:p>
          <a:p>
            <a:pPr indent="0" lvl="0" marL="0" rtl="0" algn="l">
              <a:spcBef>
                <a:spcPts val="0"/>
              </a:spcBef>
              <a:spcAft>
                <a:spcPts val="0"/>
              </a:spcAft>
              <a:buNone/>
            </a:pPr>
            <a:r>
              <a:rPr lang="en"/>
              <a:t>	Potentially expensive/time consuming</a:t>
            </a:r>
            <a:endParaRPr/>
          </a:p>
          <a:p>
            <a:pPr indent="0" lvl="0" marL="0" rtl="0" algn="l">
              <a:spcBef>
                <a:spcPts val="0"/>
              </a:spcBef>
              <a:spcAft>
                <a:spcPts val="0"/>
              </a:spcAft>
              <a:buNone/>
            </a:pPr>
            <a:r>
              <a:rPr lang="en"/>
              <a:t>Can create more data from the data we already have</a:t>
            </a:r>
            <a:endParaRPr/>
          </a:p>
          <a:p>
            <a:pPr indent="0" lvl="0" marL="0" rtl="0" algn="l">
              <a:spcBef>
                <a:spcPts val="0"/>
              </a:spcBef>
              <a:spcAft>
                <a:spcPts val="0"/>
              </a:spcAft>
              <a:buNone/>
            </a:pPr>
            <a:r>
              <a:rPr lang="en"/>
              <a:t>	Mirroring</a:t>
            </a:r>
            <a:endParaRPr/>
          </a:p>
          <a:p>
            <a:pPr indent="0" lvl="0" marL="0" rtl="0" algn="l">
              <a:spcBef>
                <a:spcPts val="0"/>
              </a:spcBef>
              <a:spcAft>
                <a:spcPts val="0"/>
              </a:spcAft>
              <a:buNone/>
            </a:pPr>
            <a:r>
              <a:rPr lang="en"/>
              <a:t>	Color changes</a:t>
            </a:r>
            <a:endParaRPr/>
          </a:p>
          <a:p>
            <a:pPr indent="0" lvl="0" marL="0" rtl="0" algn="l">
              <a:spcBef>
                <a:spcPts val="0"/>
              </a:spcBef>
              <a:spcAft>
                <a:spcPts val="0"/>
              </a:spcAft>
              <a:buNone/>
            </a:pPr>
            <a:r>
              <a:rPr lang="en"/>
              <a:t>	Cropping</a:t>
            </a:r>
            <a:endParaRPr/>
          </a:p>
          <a:p>
            <a:pPr indent="0" lvl="0" marL="0" rtl="0" algn="l">
              <a:spcBef>
                <a:spcPts val="0"/>
              </a:spcBef>
              <a:spcAft>
                <a:spcPts val="0"/>
              </a:spcAft>
              <a:buNone/>
            </a:pPr>
            <a:r>
              <a:rPr lang="en"/>
              <a:t>	Rotation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7708d8552_8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7708d8552_8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7708d8552_8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7708d8552_8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7708d8552_8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7708d8552_8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7708d8552_8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7708d8552_8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708d8552_6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708d8552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7708d8552_8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7708d8552_8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7708d8552_8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7708d8552_8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7708d8552_8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7708d8552_8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7708d8552_8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7708d8552_8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7708d8552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7708d855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708d8552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708d85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fda085fb6_58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da085fb6_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708d8552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708d855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generalization important? Example: Lets say you trained a model to drive a self driving car. After a lot of training your loss is close to zero. Is letting this model drive in the real world a good idea?</a:t>
            </a:r>
            <a:endParaRPr/>
          </a:p>
          <a:p>
            <a:pPr indent="0" lvl="0" marL="0" rtl="0" algn="l">
              <a:spcBef>
                <a:spcPts val="0"/>
              </a:spcBef>
              <a:spcAft>
                <a:spcPts val="0"/>
              </a:spcAft>
              <a:buNone/>
            </a:pPr>
            <a:r>
              <a:rPr lang="en"/>
              <a:t>No, it is a terrible idea, for several reasons. One of them is that you don’t know if your model will generalize to unseen data. Would it handle people crossing the road,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7708d8552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7708d855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means that we need to measure performance on data outside our training set.</a:t>
            </a:r>
            <a:endParaRPr/>
          </a:p>
          <a:p>
            <a:pPr indent="0" lvl="0" marL="0" rtl="0" algn="l">
              <a:spcBef>
                <a:spcPts val="0"/>
              </a:spcBef>
              <a:spcAft>
                <a:spcPts val="0"/>
              </a:spcAft>
              <a:buNone/>
            </a:pPr>
            <a:r>
              <a:rPr lang="en"/>
              <a:t>The data we train on can be thought of as parameters in an optimization problem. If the problem is well posed, we expect to decrease our loss. </a:t>
            </a:r>
            <a:endParaRPr/>
          </a:p>
          <a:p>
            <a:pPr indent="0" lvl="0" marL="0" rtl="0" algn="l">
              <a:spcBef>
                <a:spcPts val="0"/>
              </a:spcBef>
              <a:spcAft>
                <a:spcPts val="0"/>
              </a:spcAft>
              <a:buNone/>
            </a:pPr>
            <a:r>
              <a:rPr lang="en"/>
              <a:t>However, generalization is all about the question of whether we would also decrease or loss on unseen data.</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114470e8e2_9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14470e8e2_9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708d8552_7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708d8552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like to hit bullseye every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Occams Razor: when presented with competing hypotheses that make the same predictions, one should select the solution with the fewest assumptions,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09402bd2d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09402bd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like to hit bullseye every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Occams Razor: when presented with competing hypotheses that make the same predictions, one should select the solution with the fewest assumptions,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09402bd2d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9402bd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like to hit bullseye every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Occams Razor: when presented with competing hypotheses that make the same predictions, one should select the solution with the fewest assumptions,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708d8552_8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708d8552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slide" Target="/ppt/slides/slide49.xml"/><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hyperlink" Target="http://www.google.com/sheets/abou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s://www.fontsquirrel.com/fonts/roboto-slab" TargetMode="External"/><Relationship Id="rId4" Type="http://schemas.openxmlformats.org/officeDocument/2006/relationships/hyperlink" Target="https://www.fontsquirrel.com/fonts/source-sans-pr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hyperlink" Target="https://twitter.com/googledocs/status/73008724015664332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Topic 2 </a:t>
            </a:r>
            <a:r>
              <a:rPr lang="en" sz="4800"/>
              <a:t>Generalization</a:t>
            </a:r>
            <a:endParaRPr sz="4800"/>
          </a:p>
          <a:p>
            <a:pPr indent="0" lvl="0" marL="0" rtl="0" algn="l">
              <a:lnSpc>
                <a:spcPct val="115000"/>
              </a:lnSpc>
              <a:spcBef>
                <a:spcPts val="480"/>
              </a:spcBef>
              <a:spcAft>
                <a:spcPts val="0"/>
              </a:spcAft>
              <a:buNone/>
            </a:pPr>
            <a:r>
              <a:rPr b="0" lang="en" sz="2000">
                <a:solidFill>
                  <a:schemeClr val="dk1"/>
                </a:solidFill>
                <a:latin typeface="Source Sans Pro"/>
                <a:ea typeface="Source Sans Pro"/>
                <a:cs typeface="Source Sans Pro"/>
                <a:sym typeface="Source Sans Pro"/>
              </a:rPr>
              <a:t>Espen Haugsdal, Vetle Birkeland and Amund Tenstad</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 validation</a:t>
            </a:r>
            <a:endParaRPr/>
          </a:p>
        </p:txBody>
      </p:sp>
      <p:sp>
        <p:nvSpPr>
          <p:cNvPr id="146" name="Google Shape;146;p21"/>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Train</a:t>
            </a:r>
            <a:endParaRPr b="1"/>
          </a:p>
          <a:p>
            <a:pPr indent="0" lvl="0" marL="0" rtl="0" algn="l">
              <a:spcBef>
                <a:spcPts val="600"/>
              </a:spcBef>
              <a:spcAft>
                <a:spcPts val="0"/>
              </a:spcAft>
              <a:buNone/>
            </a:pPr>
            <a:r>
              <a:rPr lang="en"/>
              <a:t>Train the model</a:t>
            </a:r>
            <a:endParaRPr/>
          </a:p>
        </p:txBody>
      </p:sp>
      <p:sp>
        <p:nvSpPr>
          <p:cNvPr id="147" name="Google Shape;147;p21"/>
          <p:cNvSpPr txBox="1"/>
          <p:nvPr>
            <p:ph idx="2" type="body"/>
          </p:nvPr>
        </p:nvSpPr>
        <p:spPr>
          <a:xfrm>
            <a:off x="786142" y="229840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Validation</a:t>
            </a:r>
            <a:endParaRPr b="1"/>
          </a:p>
          <a:p>
            <a:pPr indent="0" lvl="0" marL="0" rtl="0" algn="l">
              <a:spcBef>
                <a:spcPts val="600"/>
              </a:spcBef>
              <a:spcAft>
                <a:spcPts val="0"/>
              </a:spcAft>
              <a:buNone/>
            </a:pPr>
            <a:r>
              <a:rPr lang="en"/>
              <a:t>Evaluate the model during training</a:t>
            </a:r>
            <a:endParaRPr/>
          </a:p>
        </p:txBody>
      </p:sp>
      <p:sp>
        <p:nvSpPr>
          <p:cNvPr id="148" name="Google Shape;148;p21"/>
          <p:cNvSpPr txBox="1"/>
          <p:nvPr>
            <p:ph idx="3" type="body"/>
          </p:nvPr>
        </p:nvSpPr>
        <p:spPr>
          <a:xfrm>
            <a:off x="786159" y="354310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Test (Holdout)</a:t>
            </a:r>
            <a:endParaRPr b="1"/>
          </a:p>
          <a:p>
            <a:pPr indent="0" lvl="0" marL="0" rtl="0" algn="l">
              <a:spcBef>
                <a:spcPts val="600"/>
              </a:spcBef>
              <a:spcAft>
                <a:spcPts val="0"/>
              </a:spcAft>
              <a:buNone/>
            </a:pPr>
            <a:r>
              <a:rPr lang="en"/>
              <a:t>Final evaluation</a:t>
            </a:r>
            <a:endParaRPr/>
          </a:p>
        </p:txBody>
      </p:sp>
      <p:sp>
        <p:nvSpPr>
          <p:cNvPr id="149" name="Google Shape;14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1"/>
          <p:cNvPicPr preferRelativeResize="0"/>
          <p:nvPr/>
        </p:nvPicPr>
        <p:blipFill rotWithShape="1">
          <a:blip r:embed="rId3">
            <a:alphaModFix/>
          </a:blip>
          <a:srcRect b="0" l="0" r="0" t="1468"/>
          <a:stretch/>
        </p:blipFill>
        <p:spPr>
          <a:xfrm>
            <a:off x="3150150" y="1455200"/>
            <a:ext cx="5151601"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Regularization</a:t>
            </a:r>
            <a:endParaRPr b="1" sz="6000"/>
          </a:p>
        </p:txBody>
      </p:sp>
      <p:sp>
        <p:nvSpPr>
          <p:cNvPr id="156" name="Google Shape;156;p22"/>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Techniques to improve the generalizability of a learned model.</a:t>
            </a:r>
            <a:endParaRPr b="1" sz="3600"/>
          </a:p>
        </p:txBody>
      </p:sp>
      <p:sp>
        <p:nvSpPr>
          <p:cNvPr id="157" name="Google Shape;15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Early stopping</a:t>
            </a:r>
            <a:endParaRPr/>
          </a:p>
        </p:txBody>
      </p:sp>
      <p:sp>
        <p:nvSpPr>
          <p:cNvPr id="163" name="Google Shape;163;p23"/>
          <p:cNvSpPr txBox="1"/>
          <p:nvPr/>
        </p:nvSpPr>
        <p:spPr>
          <a:xfrm>
            <a:off x="786150" y="1164825"/>
            <a:ext cx="4973400" cy="2302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Source Sans Pro"/>
                <a:ea typeface="Source Sans Pro"/>
                <a:cs typeface="Source Sans Pro"/>
                <a:sym typeface="Source Sans Pro"/>
              </a:rPr>
              <a:t>Stop training w</a:t>
            </a:r>
            <a:r>
              <a:rPr lang="en" sz="2000">
                <a:solidFill>
                  <a:schemeClr val="dk1"/>
                </a:solidFill>
                <a:latin typeface="Source Sans Pro"/>
                <a:ea typeface="Source Sans Pro"/>
                <a:cs typeface="Source Sans Pro"/>
                <a:sym typeface="Source Sans Pro"/>
              </a:rPr>
              <a:t>hen validation loss has been increasing for a few iterations</a:t>
            </a:r>
            <a:endParaRPr sz="20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lang="en" sz="2000">
                <a:solidFill>
                  <a:schemeClr val="dk1"/>
                </a:solidFill>
                <a:latin typeface="Source Sans Pro"/>
                <a:ea typeface="Source Sans Pro"/>
                <a:cs typeface="Source Sans Pro"/>
                <a:sym typeface="Source Sans Pro"/>
              </a:rPr>
              <a:t>Save model periodically and use the model with the lowest validation loss</a:t>
            </a:r>
            <a:endParaRPr sz="20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b="1" sz="1800">
              <a:solidFill>
                <a:srgbClr val="0091EA"/>
              </a:solidFill>
              <a:latin typeface="Source Sans Pro"/>
              <a:ea typeface="Source Sans Pro"/>
              <a:cs typeface="Source Sans Pro"/>
              <a:sym typeface="Source Sans Pro"/>
            </a:endParaRPr>
          </a:p>
          <a:p>
            <a:pPr indent="0" lvl="0" marL="0" rtl="0" algn="l">
              <a:spcBef>
                <a:spcPts val="600"/>
              </a:spcBef>
              <a:spcAft>
                <a:spcPts val="0"/>
              </a:spcAft>
              <a:buNone/>
            </a:pPr>
            <a:r>
              <a:t/>
            </a:r>
            <a:endParaRPr b="1" sz="1800">
              <a:solidFill>
                <a:srgbClr val="0091EA"/>
              </a:solidFill>
              <a:latin typeface="Source Sans Pro"/>
              <a:ea typeface="Source Sans Pro"/>
              <a:cs typeface="Source Sans Pro"/>
              <a:sym typeface="Source Sans Pro"/>
            </a:endParaRPr>
          </a:p>
          <a:p>
            <a:pPr indent="0" lvl="0" marL="0" rtl="0" algn="l">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64" name="Google Shape;164;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3"/>
          <p:cNvPicPr preferRelativeResize="0"/>
          <p:nvPr/>
        </p:nvPicPr>
        <p:blipFill>
          <a:blip r:embed="rId3">
            <a:alphaModFix/>
          </a:blip>
          <a:stretch>
            <a:fillRect/>
          </a:stretch>
        </p:blipFill>
        <p:spPr>
          <a:xfrm>
            <a:off x="3157475" y="2898300"/>
            <a:ext cx="5200375" cy="2080150"/>
          </a:xfrm>
          <a:prstGeom prst="rect">
            <a:avLst/>
          </a:prstGeom>
          <a:noFill/>
          <a:ln>
            <a:noFill/>
          </a:ln>
        </p:spPr>
      </p:pic>
      <p:grpSp>
        <p:nvGrpSpPr>
          <p:cNvPr id="166" name="Google Shape;166;p23"/>
          <p:cNvGrpSpPr/>
          <p:nvPr/>
        </p:nvGrpSpPr>
        <p:grpSpPr>
          <a:xfrm>
            <a:off x="453477" y="587703"/>
            <a:ext cx="332670" cy="332670"/>
            <a:chOff x="6649150" y="309350"/>
            <a:chExt cx="395800" cy="395800"/>
          </a:xfrm>
        </p:grpSpPr>
        <p:sp>
          <p:nvSpPr>
            <p:cNvPr id="167" name="Google Shape;167;p23"/>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3"/>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3"/>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0" name="Google Shape;170;p23"/>
            <p:cNvSpPr/>
            <p:nvPr/>
          </p:nvSpPr>
          <p:spPr>
            <a:xfrm>
              <a:off x="6847025" y="333700"/>
              <a:ext cx="25" cy="29250"/>
            </a:xfrm>
            <a:custGeom>
              <a:rect b="b" l="l" r="r" t="t"/>
              <a:pathLst>
                <a:path extrusionOk="0" fill="none" h="1170" w="1">
                  <a:moveTo>
                    <a:pt x="1" y="1170"/>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1" name="Google Shape;171;p23"/>
            <p:cNvSpPr/>
            <p:nvPr/>
          </p:nvSpPr>
          <p:spPr>
            <a:xfrm>
              <a:off x="6760575" y="35685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2" name="Google Shape;172;p23"/>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3" name="Google Shape;173;p23"/>
            <p:cNvSpPr/>
            <p:nvPr/>
          </p:nvSpPr>
          <p:spPr>
            <a:xfrm>
              <a:off x="6696650" y="420775"/>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4" name="Google Shape;174;p23"/>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5" name="Google Shape;175;p23"/>
            <p:cNvSpPr/>
            <p:nvPr/>
          </p:nvSpPr>
          <p:spPr>
            <a:xfrm>
              <a:off x="6673500" y="507225"/>
              <a:ext cx="29250" cy="25"/>
            </a:xfrm>
            <a:custGeom>
              <a:rect b="b" l="l" r="r" t="t"/>
              <a:pathLst>
                <a:path extrusionOk="0" fill="none" h="1" w="1170">
                  <a:moveTo>
                    <a:pt x="1" y="1"/>
                  </a:moveTo>
                  <a:lnTo>
                    <a:pt x="117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6" name="Google Shape;176;p23"/>
            <p:cNvSpPr/>
            <p:nvPr/>
          </p:nvSpPr>
          <p:spPr>
            <a:xfrm>
              <a:off x="6696650" y="59370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7" name="Google Shape;177;p23"/>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3"/>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3"/>
            <p:cNvSpPr/>
            <p:nvPr/>
          </p:nvSpPr>
          <p:spPr>
            <a:xfrm>
              <a:off x="6760575" y="657625"/>
              <a:ext cx="25" cy="25"/>
            </a:xfrm>
            <a:custGeom>
              <a:rect b="b" l="l" r="r" t="t"/>
              <a:pathLst>
                <a:path extrusionOk="0" fill="none" h="1" w="1">
                  <a:moveTo>
                    <a:pt x="1"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0" name="Google Shape;180;p23"/>
            <p:cNvSpPr/>
            <p:nvPr/>
          </p:nvSpPr>
          <p:spPr>
            <a:xfrm>
              <a:off x="6847025" y="651550"/>
              <a:ext cx="25" cy="29250"/>
            </a:xfrm>
            <a:custGeom>
              <a:rect b="b" l="l" r="r" t="t"/>
              <a:pathLst>
                <a:path extrusionOk="0" fill="none" h="1170" w="1">
                  <a:moveTo>
                    <a:pt x="1" y="0"/>
                  </a:moveTo>
                  <a:lnTo>
                    <a:pt x="1" y="116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1" name="Google Shape;181;p23"/>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2" name="Google Shape;182;p23"/>
            <p:cNvSpPr/>
            <p:nvPr/>
          </p:nvSpPr>
          <p:spPr>
            <a:xfrm>
              <a:off x="6933500" y="657625"/>
              <a:ext cx="25" cy="25"/>
            </a:xfrm>
            <a:custGeom>
              <a:rect b="b" l="l" r="r" t="t"/>
              <a:pathLst>
                <a:path extrusionOk="0" fill="none" h="1" w="1">
                  <a:moveTo>
                    <a:pt x="0"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3" name="Google Shape;183;p23"/>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4" name="Google Shape;184;p23"/>
            <p:cNvSpPr/>
            <p:nvPr/>
          </p:nvSpPr>
          <p:spPr>
            <a:xfrm>
              <a:off x="6997425" y="59370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5" name="Google Shape;185;p23"/>
            <p:cNvSpPr/>
            <p:nvPr/>
          </p:nvSpPr>
          <p:spPr>
            <a:xfrm>
              <a:off x="6991350" y="507225"/>
              <a:ext cx="29250" cy="25"/>
            </a:xfrm>
            <a:custGeom>
              <a:rect b="b" l="l" r="r" t="t"/>
              <a:pathLst>
                <a:path extrusionOk="0" fill="none" h="1" w="1170">
                  <a:moveTo>
                    <a:pt x="116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6" name="Google Shape;186;p23"/>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7" name="Google Shape;187;p23"/>
            <p:cNvSpPr/>
            <p:nvPr/>
          </p:nvSpPr>
          <p:spPr>
            <a:xfrm>
              <a:off x="6997425" y="420775"/>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8" name="Google Shape;188;p23"/>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9" name="Google Shape;189;p23"/>
            <p:cNvSpPr/>
            <p:nvPr/>
          </p:nvSpPr>
          <p:spPr>
            <a:xfrm>
              <a:off x="6933500" y="35685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L1/L2 regularization</a:t>
            </a:r>
            <a:endParaRPr/>
          </a:p>
        </p:txBody>
      </p:sp>
      <p:sp>
        <p:nvSpPr>
          <p:cNvPr id="195" name="Google Shape;195;p24"/>
          <p:cNvSpPr txBox="1"/>
          <p:nvPr/>
        </p:nvSpPr>
        <p:spPr>
          <a:xfrm>
            <a:off x="786150" y="1164825"/>
            <a:ext cx="6295500" cy="230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0091EA"/>
              </a:buClr>
              <a:buSzPts val="1800"/>
              <a:buFont typeface="Source Sans Pro"/>
              <a:buChar char="●"/>
            </a:pPr>
            <a:r>
              <a:rPr b="1" lang="en" sz="1800">
                <a:solidFill>
                  <a:srgbClr val="0091EA"/>
                </a:solidFill>
                <a:latin typeface="Source Sans Pro"/>
                <a:ea typeface="Source Sans Pro"/>
                <a:cs typeface="Source Sans Pro"/>
                <a:sym typeface="Source Sans Pro"/>
              </a:rPr>
              <a:t>Add regularization term to cost function</a:t>
            </a:r>
            <a:endParaRPr sz="2000">
              <a:solidFill>
                <a:schemeClr val="dk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Discourages large weights (complexity)</a:t>
            </a:r>
            <a:endParaRPr sz="2000">
              <a:solidFill>
                <a:schemeClr val="dk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Weight restriction</a:t>
            </a:r>
            <a:endParaRPr sz="2000">
              <a:solidFill>
                <a:schemeClr val="dk1"/>
              </a:solidFill>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100">
              <a:solidFill>
                <a:schemeClr val="dk1"/>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chemeClr val="accent1"/>
              </a:buClr>
              <a:buSzPts val="1800"/>
              <a:buFont typeface="Source Sans Pro"/>
              <a:buChar char="●"/>
            </a:pPr>
            <a:r>
              <a:rPr b="1" lang="en" sz="1800">
                <a:solidFill>
                  <a:schemeClr val="accent1"/>
                </a:solidFill>
                <a:latin typeface="Source Sans Pro"/>
                <a:ea typeface="Source Sans Pro"/>
                <a:cs typeface="Source Sans Pro"/>
                <a:sym typeface="Source Sans Pro"/>
              </a:rPr>
              <a:t>Trade off</a:t>
            </a:r>
            <a:endParaRPr b="1" sz="1800">
              <a:solidFill>
                <a:schemeClr val="accent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Benefit from increase in complexity of weights must outweigh the cost</a:t>
            </a:r>
            <a:endParaRPr>
              <a:solidFill>
                <a:srgbClr val="263238"/>
              </a:solidFill>
              <a:latin typeface="Source Sans Pro"/>
              <a:ea typeface="Source Sans Pro"/>
              <a:cs typeface="Source Sans Pro"/>
              <a:sym typeface="Source Sans Pro"/>
            </a:endParaRPr>
          </a:p>
        </p:txBody>
      </p:sp>
      <p:sp>
        <p:nvSpPr>
          <p:cNvPr id="196" name="Google Shape;196;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4"/>
          <p:cNvPicPr preferRelativeResize="0"/>
          <p:nvPr/>
        </p:nvPicPr>
        <p:blipFill rotWithShape="1">
          <a:blip r:embed="rId3">
            <a:alphaModFix/>
          </a:blip>
          <a:srcRect b="0" l="0" r="0" t="11637"/>
          <a:stretch/>
        </p:blipFill>
        <p:spPr>
          <a:xfrm>
            <a:off x="4736850" y="3579975"/>
            <a:ext cx="4133850" cy="1169875"/>
          </a:xfrm>
          <a:prstGeom prst="rect">
            <a:avLst/>
          </a:prstGeom>
          <a:noFill/>
          <a:ln>
            <a:noFill/>
          </a:ln>
        </p:spPr>
      </p:pic>
      <p:grpSp>
        <p:nvGrpSpPr>
          <p:cNvPr id="198" name="Google Shape;198;p24"/>
          <p:cNvGrpSpPr/>
          <p:nvPr/>
        </p:nvGrpSpPr>
        <p:grpSpPr>
          <a:xfrm>
            <a:off x="416641" y="621938"/>
            <a:ext cx="369505" cy="268183"/>
            <a:chOff x="4604550" y="3714775"/>
            <a:chExt cx="439625" cy="319075"/>
          </a:xfrm>
        </p:grpSpPr>
        <p:sp>
          <p:nvSpPr>
            <p:cNvPr id="199" name="Google Shape;199;p24"/>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0" name="Google Shape;200;p24"/>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pic>
        <p:nvPicPr>
          <p:cNvPr id="201" name="Google Shape;201;p24"/>
          <p:cNvPicPr preferRelativeResize="0"/>
          <p:nvPr/>
        </p:nvPicPr>
        <p:blipFill>
          <a:blip r:embed="rId4">
            <a:alphaModFix/>
          </a:blip>
          <a:stretch>
            <a:fillRect/>
          </a:stretch>
        </p:blipFill>
        <p:spPr>
          <a:xfrm>
            <a:off x="786150" y="3621725"/>
            <a:ext cx="3114675" cy="103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207" name="Google Shape;207;p25"/>
          <p:cNvSpPr txBox="1"/>
          <p:nvPr/>
        </p:nvSpPr>
        <p:spPr>
          <a:xfrm>
            <a:off x="786150" y="1164825"/>
            <a:ext cx="6295500" cy="230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0091EA"/>
              </a:buClr>
              <a:buSzPts val="1800"/>
              <a:buFont typeface="Source Sans Pro"/>
              <a:buChar char="●"/>
            </a:pPr>
            <a:r>
              <a:rPr b="1" lang="en" sz="1800">
                <a:solidFill>
                  <a:srgbClr val="0091EA"/>
                </a:solidFill>
                <a:latin typeface="Source Sans Pro"/>
                <a:ea typeface="Source Sans Pro"/>
                <a:cs typeface="Source Sans Pro"/>
                <a:sym typeface="Source Sans Pro"/>
              </a:rPr>
              <a:t>Randomly block nodes</a:t>
            </a:r>
            <a:endParaRPr sz="2000">
              <a:solidFill>
                <a:schemeClr val="dk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Disable inbound and outbound </a:t>
            </a:r>
            <a:r>
              <a:rPr lang="en" sz="2000">
                <a:solidFill>
                  <a:schemeClr val="dk1"/>
                </a:solidFill>
                <a:latin typeface="Source Sans Pro"/>
                <a:ea typeface="Source Sans Pro"/>
                <a:cs typeface="Source Sans Pro"/>
                <a:sym typeface="Source Sans Pro"/>
              </a:rPr>
              <a:t>weights</a:t>
            </a:r>
            <a:endParaRPr sz="2000">
              <a:solidFill>
                <a:schemeClr val="dk1"/>
              </a:solidFill>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500">
              <a:solidFill>
                <a:schemeClr val="dk1"/>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chemeClr val="accent1"/>
              </a:buClr>
              <a:buSzPts val="1800"/>
              <a:buFont typeface="Source Sans Pro"/>
              <a:buChar char="●"/>
            </a:pPr>
            <a:r>
              <a:rPr b="1" lang="en" sz="1800">
                <a:solidFill>
                  <a:schemeClr val="accent1"/>
                </a:solidFill>
                <a:latin typeface="Source Sans Pro"/>
                <a:ea typeface="Source Sans Pro"/>
                <a:cs typeface="Source Sans Pro"/>
                <a:sym typeface="Source Sans Pro"/>
              </a:rPr>
              <a:t>Forces exploration of new paths</a:t>
            </a:r>
            <a:endParaRPr b="1" sz="1800">
              <a:solidFill>
                <a:schemeClr val="accent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Many “subnetworks”</a:t>
            </a:r>
            <a:endParaRPr sz="2000">
              <a:solidFill>
                <a:schemeClr val="dk1"/>
              </a:solidFill>
              <a:latin typeface="Source Sans Pro"/>
              <a:ea typeface="Source Sans Pro"/>
              <a:cs typeface="Source Sans Pro"/>
              <a:sym typeface="Source Sans Pro"/>
            </a:endParaRPr>
          </a:p>
          <a:p>
            <a:pPr indent="-355600" lvl="1" marL="914400" rtl="0" algn="l">
              <a:lnSpc>
                <a:spcPct val="115000"/>
              </a:lnSpc>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Combined evaluation</a:t>
            </a:r>
            <a:endParaRPr sz="2000">
              <a:solidFill>
                <a:schemeClr val="dk1"/>
              </a:solidFill>
              <a:latin typeface="Source Sans Pro"/>
              <a:ea typeface="Source Sans Pro"/>
              <a:cs typeface="Source Sans Pro"/>
              <a:sym typeface="Source Sans Pro"/>
            </a:endParaRPr>
          </a:p>
        </p:txBody>
      </p:sp>
      <p:sp>
        <p:nvSpPr>
          <p:cNvPr id="208" name="Google Shape;208;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9" name="Google Shape;209;p25"/>
          <p:cNvGrpSpPr/>
          <p:nvPr/>
        </p:nvGrpSpPr>
        <p:grpSpPr>
          <a:xfrm>
            <a:off x="4804735" y="2300621"/>
            <a:ext cx="4132764" cy="2302823"/>
            <a:chOff x="4535599" y="2188275"/>
            <a:chExt cx="4402178" cy="2415126"/>
          </a:xfrm>
        </p:grpSpPr>
        <p:pic>
          <p:nvPicPr>
            <p:cNvPr id="210" name="Google Shape;210;p25"/>
            <p:cNvPicPr preferRelativeResize="0"/>
            <p:nvPr/>
          </p:nvPicPr>
          <p:blipFill rotWithShape="1">
            <a:blip r:embed="rId3">
              <a:alphaModFix/>
            </a:blip>
            <a:srcRect b="18972" l="16344" r="15890" t="14920"/>
            <a:stretch/>
          </p:blipFill>
          <p:spPr>
            <a:xfrm>
              <a:off x="4535599" y="2188275"/>
              <a:ext cx="4402178" cy="2415126"/>
            </a:xfrm>
            <a:prstGeom prst="rect">
              <a:avLst/>
            </a:prstGeom>
            <a:noFill/>
            <a:ln>
              <a:noFill/>
            </a:ln>
          </p:spPr>
        </p:pic>
        <p:pic>
          <p:nvPicPr>
            <p:cNvPr id="211" name="Google Shape;211;p25"/>
            <p:cNvPicPr preferRelativeResize="0"/>
            <p:nvPr/>
          </p:nvPicPr>
          <p:blipFill rotWithShape="1">
            <a:blip r:embed="rId3">
              <a:alphaModFix/>
            </a:blip>
            <a:srcRect b="37921" l="67651" r="27055" t="54310"/>
            <a:stretch/>
          </p:blipFill>
          <p:spPr>
            <a:xfrm>
              <a:off x="7139550" y="3630875"/>
              <a:ext cx="343898" cy="283774"/>
            </a:xfrm>
            <a:prstGeom prst="rect">
              <a:avLst/>
            </a:prstGeom>
            <a:noFill/>
            <a:ln>
              <a:noFill/>
            </a:ln>
          </p:spPr>
        </p:pic>
      </p:grpSp>
      <p:grpSp>
        <p:nvGrpSpPr>
          <p:cNvPr id="212" name="Google Shape;212;p25"/>
          <p:cNvGrpSpPr/>
          <p:nvPr/>
        </p:nvGrpSpPr>
        <p:grpSpPr>
          <a:xfrm>
            <a:off x="521044" y="556951"/>
            <a:ext cx="265115" cy="372594"/>
            <a:chOff x="6689325" y="2984125"/>
            <a:chExt cx="315425" cy="443300"/>
          </a:xfrm>
        </p:grpSpPr>
        <p:sp>
          <p:nvSpPr>
            <p:cNvPr id="213" name="Google Shape;213;p25"/>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4" name="Google Shape;214;p25"/>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5" name="Google Shape;215;p25"/>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6" name="Google Shape;216;p25"/>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7" name="Google Shape;217;p25"/>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Can I haz moar data</a:t>
            </a:r>
            <a:endParaRPr b="1" sz="6000"/>
          </a:p>
        </p:txBody>
      </p:sp>
      <p:sp>
        <p:nvSpPr>
          <p:cNvPr id="223" name="Google Shape;223;p26"/>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Pls :3</a:t>
            </a:r>
            <a:endParaRPr b="1" sz="3600"/>
          </a:p>
        </p:txBody>
      </p:sp>
      <p:sp>
        <p:nvSpPr>
          <p:cNvPr id="224" name="Google Shape;224;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6"/>
          <p:cNvPicPr preferRelativeResize="0"/>
          <p:nvPr/>
        </p:nvPicPr>
        <p:blipFill rotWithShape="1">
          <a:blip r:embed="rId3">
            <a:alphaModFix/>
          </a:blip>
          <a:srcRect b="17191" l="0" r="0" t="0"/>
          <a:stretch/>
        </p:blipFill>
        <p:spPr>
          <a:xfrm>
            <a:off x="1927745" y="1848659"/>
            <a:ext cx="6522606" cy="2738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7"/>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232" name="Google Shape;232;p27"/>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233" name="Google Shape;233;p27"/>
          <p:cNvCxnSpPr>
            <a:endCxn id="230"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234" name="Google Shape;234;p27"/>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7"/>
          <p:cNvGrpSpPr/>
          <p:nvPr/>
        </p:nvGrpSpPr>
        <p:grpSpPr>
          <a:xfrm>
            <a:off x="6224310" y="1351742"/>
            <a:ext cx="878284" cy="816182"/>
            <a:chOff x="5972700" y="2330200"/>
            <a:chExt cx="411625" cy="387275"/>
          </a:xfrm>
        </p:grpSpPr>
        <p:sp>
          <p:nvSpPr>
            <p:cNvPr id="236" name="Google Shape;236;p2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37" name="Google Shape;237;p2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238" name="Google Shape;238;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7"/>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240" name="Google Shape;240;p27"/>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241" name="Google Shape;241;p27"/>
          <p:cNvSpPr/>
          <p:nvPr/>
        </p:nvSpPr>
        <p:spPr>
          <a:xfrm>
            <a:off x="6047400" y="1219825"/>
            <a:ext cx="1232100" cy="1232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7"/>
          <p:cNvGrpSpPr/>
          <p:nvPr/>
        </p:nvGrpSpPr>
        <p:grpSpPr>
          <a:xfrm>
            <a:off x="6176039" y="1348465"/>
            <a:ext cx="974817" cy="974817"/>
            <a:chOff x="1278900" y="2333250"/>
            <a:chExt cx="381175" cy="381175"/>
          </a:xfrm>
        </p:grpSpPr>
        <p:sp>
          <p:nvSpPr>
            <p:cNvPr id="243" name="Google Shape;243;p27"/>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4" name="Google Shape;244;p27"/>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5" name="Google Shape;245;p27"/>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6" name="Google Shape;246;p27"/>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252" name="Google Shape;252;p2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253" name="Google Shape;253;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6" name="Google Shape;76;p13"/>
          <p:cNvSpPr txBox="1"/>
          <p:nvPr>
            <p:ph idx="1" type="body"/>
          </p:nvPr>
        </p:nvSpPr>
        <p:spPr>
          <a:xfrm>
            <a:off x="786150" y="1033100"/>
            <a:ext cx="7571700" cy="3573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accent1"/>
              </a:buClr>
              <a:buSzPts val="1800"/>
              <a:buFont typeface="Source Sans Pro"/>
              <a:buChar char="●"/>
            </a:pPr>
            <a:r>
              <a:rPr b="1" lang="en" sz="1800">
                <a:solidFill>
                  <a:schemeClr val="accent1"/>
                </a:solidFill>
              </a:rPr>
              <a:t>Introduction</a:t>
            </a:r>
            <a:endParaRPr sz="2000"/>
          </a:p>
          <a:p>
            <a:pPr indent="-355600" lvl="1" marL="914400" rtl="0" algn="l">
              <a:lnSpc>
                <a:spcPct val="115000"/>
              </a:lnSpc>
              <a:spcBef>
                <a:spcPts val="0"/>
              </a:spcBef>
              <a:spcAft>
                <a:spcPts val="0"/>
              </a:spcAft>
              <a:buClr>
                <a:srgbClr val="000000"/>
              </a:buClr>
              <a:buSzPts val="2000"/>
              <a:buFont typeface="Arial"/>
              <a:buChar char="○"/>
            </a:pPr>
            <a:r>
              <a:rPr lang="en" sz="2000"/>
              <a:t>Underfitting vs Overfitting</a:t>
            </a:r>
            <a:endParaRPr sz="2000"/>
          </a:p>
          <a:p>
            <a:pPr indent="-342900" lvl="0" marL="457200" rtl="0" algn="l">
              <a:lnSpc>
                <a:spcPct val="115000"/>
              </a:lnSpc>
              <a:spcBef>
                <a:spcPts val="0"/>
              </a:spcBef>
              <a:spcAft>
                <a:spcPts val="0"/>
              </a:spcAft>
              <a:buClr>
                <a:schemeClr val="accent1"/>
              </a:buClr>
              <a:buSzPts val="1800"/>
              <a:buFont typeface="Arial"/>
              <a:buChar char="●"/>
            </a:pPr>
            <a:r>
              <a:rPr b="1" lang="en" sz="1800">
                <a:solidFill>
                  <a:schemeClr val="accent1"/>
                </a:solidFill>
              </a:rPr>
              <a:t>Splitting data</a:t>
            </a:r>
            <a:endParaRPr sz="2000"/>
          </a:p>
          <a:p>
            <a:pPr indent="-355600" lvl="1" marL="914400" rtl="0" algn="l">
              <a:lnSpc>
                <a:spcPct val="115000"/>
              </a:lnSpc>
              <a:spcBef>
                <a:spcPts val="0"/>
              </a:spcBef>
              <a:spcAft>
                <a:spcPts val="0"/>
              </a:spcAft>
              <a:buClr>
                <a:schemeClr val="dk1"/>
              </a:buClr>
              <a:buSzPts val="2000"/>
              <a:buFont typeface="Source Sans Pro"/>
              <a:buChar char="○"/>
            </a:pPr>
            <a:r>
              <a:rPr lang="en" sz="2000"/>
              <a:t>Cross validation</a:t>
            </a:r>
            <a:endParaRPr sz="2000"/>
          </a:p>
          <a:p>
            <a:pPr indent="-342900" lvl="0" marL="457200" rtl="0" algn="l">
              <a:lnSpc>
                <a:spcPct val="115000"/>
              </a:lnSpc>
              <a:spcBef>
                <a:spcPts val="0"/>
              </a:spcBef>
              <a:spcAft>
                <a:spcPts val="0"/>
              </a:spcAft>
              <a:buClr>
                <a:schemeClr val="accent1"/>
              </a:buClr>
              <a:buSzPts val="1800"/>
              <a:buFont typeface="Source Sans Pro"/>
              <a:buChar char="●"/>
            </a:pPr>
            <a:r>
              <a:rPr b="1" lang="en" sz="1800">
                <a:solidFill>
                  <a:schemeClr val="accent1"/>
                </a:solidFill>
              </a:rPr>
              <a:t>Regularization</a:t>
            </a:r>
            <a:endParaRPr sz="2000"/>
          </a:p>
          <a:p>
            <a:pPr indent="-355600" lvl="1" marL="914400" rtl="0" algn="l">
              <a:lnSpc>
                <a:spcPct val="115000"/>
              </a:lnSpc>
              <a:spcBef>
                <a:spcPts val="0"/>
              </a:spcBef>
              <a:spcAft>
                <a:spcPts val="0"/>
              </a:spcAft>
              <a:buClr>
                <a:schemeClr val="dk1"/>
              </a:buClr>
              <a:buSzPts val="2000"/>
              <a:buFont typeface="Source Sans Pro"/>
              <a:buChar char="○"/>
            </a:pPr>
            <a:r>
              <a:rPr lang="en" sz="2000"/>
              <a:t>Early stopping</a:t>
            </a:r>
            <a:endParaRPr sz="2000"/>
          </a:p>
          <a:p>
            <a:pPr indent="-355600" lvl="1" marL="914400" rtl="0" algn="l">
              <a:lnSpc>
                <a:spcPct val="115000"/>
              </a:lnSpc>
              <a:spcBef>
                <a:spcPts val="0"/>
              </a:spcBef>
              <a:spcAft>
                <a:spcPts val="0"/>
              </a:spcAft>
              <a:buClr>
                <a:schemeClr val="dk1"/>
              </a:buClr>
              <a:buSzPts val="2000"/>
              <a:buFont typeface="Source Sans Pro"/>
              <a:buChar char="○"/>
            </a:pPr>
            <a:r>
              <a:rPr lang="en" sz="2000"/>
              <a:t>L2 regularization</a:t>
            </a:r>
            <a:endParaRPr sz="2000"/>
          </a:p>
          <a:p>
            <a:pPr indent="-355600" lvl="1" marL="914400" rtl="0" algn="l">
              <a:lnSpc>
                <a:spcPct val="115000"/>
              </a:lnSpc>
              <a:spcBef>
                <a:spcPts val="0"/>
              </a:spcBef>
              <a:spcAft>
                <a:spcPts val="0"/>
              </a:spcAft>
              <a:buClr>
                <a:srgbClr val="000000"/>
              </a:buClr>
              <a:buSzPts val="2000"/>
              <a:buFont typeface="Arial"/>
              <a:buChar char="○"/>
            </a:pPr>
            <a:r>
              <a:rPr lang="en" sz="2000"/>
              <a:t>Dropout</a:t>
            </a:r>
            <a:endParaRPr sz="2000"/>
          </a:p>
          <a:p>
            <a:pPr indent="-342900" lvl="0" marL="457200" rtl="0" algn="l">
              <a:lnSpc>
                <a:spcPct val="115000"/>
              </a:lnSpc>
              <a:spcBef>
                <a:spcPts val="0"/>
              </a:spcBef>
              <a:spcAft>
                <a:spcPts val="0"/>
              </a:spcAft>
              <a:buClr>
                <a:schemeClr val="accent1"/>
              </a:buClr>
              <a:buSzPts val="1800"/>
              <a:buFont typeface="Source Sans Pro"/>
              <a:buChar char="●"/>
            </a:pPr>
            <a:r>
              <a:rPr b="1" lang="en" sz="1800">
                <a:solidFill>
                  <a:schemeClr val="accent1"/>
                </a:solidFill>
              </a:rPr>
              <a:t>Increasing data</a:t>
            </a:r>
            <a:endParaRPr sz="2000"/>
          </a:p>
        </p:txBody>
      </p:sp>
      <p:sp>
        <p:nvSpPr>
          <p:cNvPr id="77" name="Google Shape;77;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34"/>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STAPH!!!</a:t>
            </a:r>
            <a:endParaRPr b="1" sz="6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5"/>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295" name="Google Shape;295;p36"/>
          <p:cNvSpPr txBox="1"/>
          <p:nvPr/>
        </p:nvSpPr>
        <p:spPr>
          <a:xfrm>
            <a:off x="786150" y="1164834"/>
            <a:ext cx="3179400" cy="2302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91EA"/>
                </a:solidFill>
                <a:latin typeface="Source Sans Pro"/>
                <a:ea typeface="Source Sans Pro"/>
                <a:cs typeface="Source Sans Pro"/>
                <a:sym typeface="Source Sans Pro"/>
              </a:rPr>
              <a:t>EDIT IN GOOGLE SLIDES</a:t>
            </a:r>
            <a:endParaRPr>
              <a:solidFill>
                <a:srgbClr val="0091EA"/>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rgbClr val="263238"/>
                </a:solidFill>
                <a:latin typeface="Source Sans Pro"/>
                <a:ea typeface="Source Sans Pro"/>
                <a:cs typeface="Source Sans Pro"/>
                <a:sym typeface="Source Sans Pro"/>
              </a:rPr>
              <a:t>Click on the button under the presentation preview that says "Use as Google Slides Theme".</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rgbClr val="263238"/>
                </a:solidFill>
                <a:latin typeface="Source Sans Pro"/>
                <a:ea typeface="Source Sans Pro"/>
                <a:cs typeface="Source Sans Pro"/>
                <a:sym typeface="Source Sans Pro"/>
              </a:rPr>
              <a:t>You will get a copy of this document on your Google Drive and will be able to edit, add or delete slides.</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rgbClr val="263238"/>
                </a:solidFill>
                <a:latin typeface="Source Sans Pro"/>
                <a:ea typeface="Source Sans Pro"/>
                <a:cs typeface="Source Sans Pro"/>
                <a:sym typeface="Source Sans Pro"/>
              </a:rPr>
              <a:t>You have to be signed in to your Google account.</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296" name="Google Shape;296;p36"/>
          <p:cNvSpPr txBox="1"/>
          <p:nvPr/>
        </p:nvSpPr>
        <p:spPr>
          <a:xfrm>
            <a:off x="4395856" y="1164834"/>
            <a:ext cx="3318300" cy="2302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91EA"/>
                </a:solidFill>
                <a:latin typeface="Source Sans Pro"/>
                <a:ea typeface="Source Sans Pro"/>
                <a:cs typeface="Source Sans Pro"/>
                <a:sym typeface="Source Sans Pro"/>
              </a:rPr>
              <a:t>EDIT IN POWERPOINT®</a:t>
            </a:r>
            <a:endParaRPr>
              <a:solidFill>
                <a:srgbClr val="0091E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63238"/>
                </a:solidFill>
                <a:latin typeface="Source Sans Pro"/>
                <a:ea typeface="Source Sans Pro"/>
                <a:cs typeface="Source Sans Pro"/>
                <a:sym typeface="Source Sans Pro"/>
              </a:rPr>
              <a:t>Click on the button under the presentation preview that says "Download as PowerPoint template". You will get a .pptx file that you can edit in PowerPoint.</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63238"/>
                </a:solidFill>
                <a:latin typeface="Source Sans Pro"/>
                <a:ea typeface="Source Sans Pro"/>
                <a:cs typeface="Source Sans Pro"/>
                <a:sym typeface="Source Sans Pro"/>
              </a:rPr>
              <a:t>Remember to download and install the fonts used in this presentation (you’ll find the links to the font files needed in the </a:t>
            </a:r>
            <a:r>
              <a:rPr lang="en" u="sng">
                <a:solidFill>
                  <a:srgbClr val="263238"/>
                </a:solidFill>
                <a:latin typeface="Source Sans Pro"/>
                <a:ea typeface="Source Sans Pro"/>
                <a:cs typeface="Source Sans Pro"/>
                <a:sym typeface="Source Sans Pro"/>
                <a:hlinkClick action="ppaction://hlinksldjump" r:id="rId3"/>
              </a:rPr>
              <a:t>Presentation design slide</a:t>
            </a:r>
            <a:r>
              <a:rPr lang="en">
                <a:solidFill>
                  <a:srgbClr val="263238"/>
                </a:solidFill>
                <a:latin typeface="Source Sans Pro"/>
                <a:ea typeface="Source Sans Pro"/>
                <a:cs typeface="Source Sans Pro"/>
                <a:sym typeface="Source Sans Pro"/>
              </a:rPr>
              <a:t>)</a:t>
            </a:r>
            <a:endParaRPr>
              <a:solidFill>
                <a:srgbClr val="263238"/>
              </a:solidFill>
              <a:latin typeface="Source Sans Pro"/>
              <a:ea typeface="Source Sans Pro"/>
              <a:cs typeface="Source Sans Pro"/>
              <a:sym typeface="Source Sans Pro"/>
            </a:endParaRPr>
          </a:p>
        </p:txBody>
      </p:sp>
      <p:sp>
        <p:nvSpPr>
          <p:cNvPr id="297" name="Google Shape;297;p36"/>
          <p:cNvSpPr txBox="1"/>
          <p:nvPr/>
        </p:nvSpPr>
        <p:spPr>
          <a:xfrm>
            <a:off x="2246925" y="3767650"/>
            <a:ext cx="62841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chemeClr val="accent2"/>
                </a:solidFill>
                <a:latin typeface="Source Sans Pro"/>
                <a:ea typeface="Source Sans Pro"/>
                <a:cs typeface="Source Sans Pro"/>
                <a:sym typeface="Source Sans Pro"/>
              </a:rPr>
              <a:t>More info on how to use this template at </a:t>
            </a:r>
            <a:r>
              <a:rPr b="1" lang="en" sz="1200" u="sng">
                <a:solidFill>
                  <a:schemeClr val="accent2"/>
                </a:solidFill>
                <a:latin typeface="Source Sans Pro"/>
                <a:ea typeface="Source Sans Pro"/>
                <a:cs typeface="Source Sans Pro"/>
                <a:sym typeface="Source Sans Pro"/>
                <a:hlinkClick r:id="rId4"/>
              </a:rPr>
              <a:t>www.slidescarnival.com/help-use-presentation-template</a:t>
            </a:r>
            <a:endParaRPr b="1" sz="1200">
              <a:solidFill>
                <a:schemeClr val="accent2"/>
              </a:solidFill>
              <a:latin typeface="Source Sans Pro"/>
              <a:ea typeface="Source Sans Pro"/>
              <a:cs typeface="Source Sans Pro"/>
              <a:sym typeface="Source Sans Pro"/>
            </a:endParaRPr>
          </a:p>
          <a:p>
            <a:pPr indent="0" lvl="0" marL="0" rtl="0" algn="l">
              <a:spcBef>
                <a:spcPts val="1000"/>
              </a:spcBef>
              <a:spcAft>
                <a:spcPts val="0"/>
              </a:spcAft>
              <a:buNone/>
            </a:pPr>
            <a:r>
              <a:rPr lang="en" sz="1200">
                <a:solidFill>
                  <a:schemeClr val="accent2"/>
                </a:solidFill>
                <a:latin typeface="Source Sans Pro"/>
                <a:ea typeface="Source Sans Pro"/>
                <a:cs typeface="Source Sans Pro"/>
                <a:sym typeface="Source Sans Pro"/>
              </a:rPr>
              <a:t>This template is free to use under </a:t>
            </a:r>
            <a:r>
              <a:rPr lang="en" sz="1200" u="sng">
                <a:solidFill>
                  <a:schemeClr val="accent2"/>
                </a:solidFill>
                <a:latin typeface="Source Sans Pro"/>
                <a:ea typeface="Source Sans Pro"/>
                <a:cs typeface="Source Sans Pro"/>
                <a:sym typeface="Source Sans Pro"/>
                <a:hlinkClick r:id="rId5"/>
              </a:rPr>
              <a:t>Creative Commons Attribution license</a:t>
            </a:r>
            <a:r>
              <a:rPr lang="en" sz="1200">
                <a:solidFill>
                  <a:schemeClr val="accent2"/>
                </a:solidFill>
                <a:latin typeface="Source Sans Pro"/>
                <a:ea typeface="Source Sans Pro"/>
                <a:cs typeface="Source Sans Pro"/>
                <a:sym typeface="Source Sans Pro"/>
              </a:rPr>
              <a:t>. </a:t>
            </a:r>
            <a:r>
              <a:rPr lang="en" sz="1200">
                <a:solidFill>
                  <a:schemeClr val="accent2"/>
                </a:solidFill>
                <a:latin typeface="Source Sans Pro"/>
                <a:ea typeface="Source Sans Pro"/>
                <a:cs typeface="Source Sans Pro"/>
                <a:sym typeface="Source Sans Pro"/>
              </a:rPr>
              <a:t>You can keep the Credits slide or mention SlidesCarnival and other resources used in a slide footer</a:t>
            </a:r>
            <a:r>
              <a:rPr lang="en" sz="1200">
                <a:solidFill>
                  <a:schemeClr val="accent2"/>
                </a:solidFill>
                <a:latin typeface="Source Sans Pro"/>
                <a:ea typeface="Source Sans Pro"/>
                <a:cs typeface="Source Sans Pro"/>
                <a:sym typeface="Source Sans Pro"/>
              </a:rPr>
              <a:t>.</a:t>
            </a:r>
            <a:endParaRPr sz="1200">
              <a:solidFill>
                <a:schemeClr val="accent2"/>
              </a:solidFill>
              <a:latin typeface="Source Sans Pro"/>
              <a:ea typeface="Source Sans Pro"/>
              <a:cs typeface="Source Sans Pro"/>
              <a:sym typeface="Source Sans Pro"/>
            </a:endParaRPr>
          </a:p>
          <a:p>
            <a:pPr indent="0" lvl="0" marL="0" rtl="0" algn="l">
              <a:spcBef>
                <a:spcPts val="1000"/>
              </a:spcBef>
              <a:spcAft>
                <a:spcPts val="0"/>
              </a:spcAft>
              <a:buNone/>
            </a:pPr>
            <a:r>
              <a:t/>
            </a:r>
            <a:endParaRPr sz="1200">
              <a:solidFill>
                <a:schemeClr val="accent2"/>
              </a:solidFill>
              <a:latin typeface="Source Sans Pro"/>
              <a:ea typeface="Source Sans Pro"/>
              <a:cs typeface="Source Sans Pro"/>
              <a:sym typeface="Source Sans Pro"/>
            </a:endParaRPr>
          </a:p>
          <a:p>
            <a:pPr indent="0" lvl="0" marL="0" rtl="0" algn="l">
              <a:spcBef>
                <a:spcPts val="1000"/>
              </a:spcBef>
              <a:spcAft>
                <a:spcPts val="1000"/>
              </a:spcAft>
              <a:buNone/>
            </a:pPr>
            <a:r>
              <a:t/>
            </a:r>
            <a:endParaRPr sz="1200">
              <a:solidFill>
                <a:schemeClr val="accent2"/>
              </a:solidFill>
              <a:latin typeface="Source Sans Pro"/>
              <a:ea typeface="Source Sans Pro"/>
              <a:cs typeface="Source Sans Pro"/>
              <a:sym typeface="Source Sans Pro"/>
            </a:endParaRPr>
          </a:p>
        </p:txBody>
      </p:sp>
      <p:sp>
        <p:nvSpPr>
          <p:cNvPr id="298" name="Google Shape;298;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7"/>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txBox="1"/>
          <p:nvPr>
            <p:ph idx="4294967295" type="ctrTitle"/>
          </p:nvPr>
        </p:nvSpPr>
        <p:spPr>
          <a:xfrm>
            <a:off x="1637500" y="592744"/>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Hello!</a:t>
            </a:r>
            <a:endParaRPr b="1" sz="6000"/>
          </a:p>
        </p:txBody>
      </p:sp>
      <p:sp>
        <p:nvSpPr>
          <p:cNvPr id="305" name="Google Shape;305;p37"/>
          <p:cNvSpPr txBox="1"/>
          <p:nvPr>
            <p:ph idx="4294967295" type="subTitle"/>
          </p:nvPr>
        </p:nvSpPr>
        <p:spPr>
          <a:xfrm>
            <a:off x="1637500" y="1563713"/>
            <a:ext cx="5642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I am Jayden Smith</a:t>
            </a:r>
            <a:endParaRPr b="1" sz="3600"/>
          </a:p>
        </p:txBody>
      </p:sp>
      <p:sp>
        <p:nvSpPr>
          <p:cNvPr id="306" name="Google Shape;306;p37"/>
          <p:cNvSpPr txBox="1"/>
          <p:nvPr>
            <p:ph idx="4294967295" type="body"/>
          </p:nvPr>
        </p:nvSpPr>
        <p:spPr>
          <a:xfrm>
            <a:off x="1637500" y="2388200"/>
            <a:ext cx="41094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I am here because I love to give presentations. </a:t>
            </a:r>
            <a:endParaRPr sz="2600"/>
          </a:p>
          <a:p>
            <a:pPr indent="0" lvl="0" marL="0" rtl="0" algn="l">
              <a:spcBef>
                <a:spcPts val="600"/>
              </a:spcBef>
              <a:spcAft>
                <a:spcPts val="0"/>
              </a:spcAft>
              <a:buNone/>
            </a:pPr>
            <a:r>
              <a:rPr lang="en" sz="2600"/>
              <a:t>You can find me at:</a:t>
            </a:r>
            <a:endParaRPr sz="2600"/>
          </a:p>
          <a:p>
            <a:pPr indent="0" lvl="0" marL="0" rtl="0" algn="l">
              <a:spcBef>
                <a:spcPts val="600"/>
              </a:spcBef>
              <a:spcAft>
                <a:spcPts val="0"/>
              </a:spcAft>
              <a:buNone/>
            </a:pPr>
            <a:r>
              <a:rPr lang="en" sz="2600"/>
              <a:t>@username</a:t>
            </a:r>
            <a:endParaRPr sz="2600"/>
          </a:p>
        </p:txBody>
      </p:sp>
      <p:pic>
        <p:nvPicPr>
          <p:cNvPr id="307" name="Google Shape;307;p37"/>
          <p:cNvPicPr preferRelativeResize="0"/>
          <p:nvPr/>
        </p:nvPicPr>
        <p:blipFill rotWithShape="1">
          <a:blip r:embed="rId4">
            <a:alphaModFix/>
          </a:blip>
          <a:srcRect b="48837" l="22680" r="14803" t="9485"/>
          <a:stretch/>
        </p:blipFill>
        <p:spPr>
          <a:xfrm>
            <a:off x="5969309" y="2639689"/>
            <a:ext cx="1210200" cy="1210200"/>
          </a:xfrm>
          <a:prstGeom prst="ellipse">
            <a:avLst/>
          </a:prstGeom>
          <a:noFill/>
          <a:ln>
            <a:noFill/>
          </a:ln>
        </p:spPr>
      </p:pic>
      <p:cxnSp>
        <p:nvCxnSpPr>
          <p:cNvPr id="308" name="Google Shape;308;p37"/>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309" name="Google Shape;309;p37"/>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310" name="Google Shape;310;p37"/>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311" name="Google Shape;311;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8"/>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Transition headline</a:t>
            </a:r>
            <a:endParaRPr/>
          </a:p>
        </p:txBody>
      </p:sp>
      <p:sp>
        <p:nvSpPr>
          <p:cNvPr id="317" name="Google Shape;317;p38"/>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318" name="Google Shape;318;p3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9"/>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a:t>
            </a:r>
            <a:r>
              <a:rPr b="1" lang="en">
                <a:solidFill>
                  <a:srgbClr val="0091EA"/>
                </a:solidFill>
              </a:rPr>
              <a:t>means of inspiration</a:t>
            </a:r>
            <a:r>
              <a:rPr lang="en"/>
              <a:t> and to invoke philosophical thoughts from the reader.</a:t>
            </a:r>
            <a:endParaRPr/>
          </a:p>
        </p:txBody>
      </p:sp>
      <p:sp>
        <p:nvSpPr>
          <p:cNvPr id="324" name="Google Shape;324;p39"/>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330" name="Google Shape;330;p4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331" name="Google Shape;331;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t>Generalization</a:t>
            </a:r>
            <a:endParaRPr b="1" sz="4800"/>
          </a:p>
        </p:txBody>
      </p:sp>
      <p:sp>
        <p:nvSpPr>
          <p:cNvPr id="84" name="Google Shape;84;p14"/>
          <p:cNvSpPr txBox="1"/>
          <p:nvPr>
            <p:ph idx="4294967295" type="subTitle"/>
          </p:nvPr>
        </p:nvSpPr>
        <p:spPr>
          <a:xfrm>
            <a:off x="533400" y="2394538"/>
            <a:ext cx="47796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Performing well on previously unseen data</a:t>
            </a:r>
            <a:endParaRPr/>
          </a:p>
        </p:txBody>
      </p:sp>
      <p:cxnSp>
        <p:nvCxnSpPr>
          <p:cNvPr id="85" name="Google Shape;85;p1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86" name="Google Shape;86;p1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87" name="Google Shape;87;p14"/>
          <p:cNvCxnSpPr>
            <a:endCxn id="82"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88" name="Google Shape;88;p14"/>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0" name="Google Shape;90;p14"/>
          <p:cNvGrpSpPr/>
          <p:nvPr/>
        </p:nvGrpSpPr>
        <p:grpSpPr>
          <a:xfrm>
            <a:off x="6175935" y="1484676"/>
            <a:ext cx="975132" cy="694690"/>
            <a:chOff x="4604550" y="3714775"/>
            <a:chExt cx="439625" cy="319075"/>
          </a:xfrm>
        </p:grpSpPr>
        <p:sp>
          <p:nvSpPr>
            <p:cNvPr id="91" name="Google Shape;91;p14"/>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 name="Google Shape;92;p14"/>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1"/>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Big concept</a:t>
            </a:r>
            <a:endParaRPr b="1" sz="6000"/>
          </a:p>
        </p:txBody>
      </p:sp>
      <p:sp>
        <p:nvSpPr>
          <p:cNvPr id="338" name="Google Shape;338;p41"/>
          <p:cNvSpPr txBox="1"/>
          <p:nvPr>
            <p:ph idx="4294967295" type="subTitle"/>
          </p:nvPr>
        </p:nvSpPr>
        <p:spPr>
          <a:xfrm>
            <a:off x="533400" y="2394538"/>
            <a:ext cx="47796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Bring the attention of your audience over a key concept using icons or illustrations</a:t>
            </a:r>
            <a:endParaRPr/>
          </a:p>
        </p:txBody>
      </p:sp>
      <p:cxnSp>
        <p:nvCxnSpPr>
          <p:cNvPr id="339" name="Google Shape;339;p41"/>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340" name="Google Shape;340;p41"/>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341" name="Google Shape;341;p41"/>
          <p:cNvCxnSpPr>
            <a:endCxn id="336"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342" name="Google Shape;342;p41"/>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41"/>
          <p:cNvGrpSpPr/>
          <p:nvPr/>
        </p:nvGrpSpPr>
        <p:grpSpPr>
          <a:xfrm>
            <a:off x="6224310" y="1351742"/>
            <a:ext cx="878284" cy="816182"/>
            <a:chOff x="5972700" y="2330200"/>
            <a:chExt cx="411625" cy="387275"/>
          </a:xfrm>
        </p:grpSpPr>
        <p:sp>
          <p:nvSpPr>
            <p:cNvPr id="344" name="Google Shape;344;p4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45" name="Google Shape;345;p4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346" name="Google Shape;346;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352" name="Google Shape;352;p4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353" name="Google Shape;353;p42"/>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354" name="Google Shape;354;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360" name="Google Shape;360;p43"/>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361" name="Google Shape;361;p43"/>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362" name="Google Shape;362;p43"/>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363" name="Google Shape;363;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4"/>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370" name="Google Shape;370;p44"/>
          <p:cNvSpPr txBox="1"/>
          <p:nvPr>
            <p:ph idx="1" type="body"/>
          </p:nvPr>
        </p:nvSpPr>
        <p:spPr>
          <a:xfrm>
            <a:off x="786150" y="1504950"/>
            <a:ext cx="3651000" cy="220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pic>
        <p:nvPicPr>
          <p:cNvPr id="371" name="Google Shape;371;p44"/>
          <p:cNvPicPr preferRelativeResize="0"/>
          <p:nvPr/>
        </p:nvPicPr>
        <p:blipFill>
          <a:blip r:embed="rId3">
            <a:alphaModFix/>
          </a:blip>
          <a:stretch>
            <a:fillRect/>
          </a:stretch>
        </p:blipFill>
        <p:spPr>
          <a:xfrm>
            <a:off x="4948075" y="1868325"/>
            <a:ext cx="2456700" cy="2456700"/>
          </a:xfrm>
          <a:prstGeom prst="ellipse">
            <a:avLst/>
          </a:prstGeom>
          <a:noFill/>
          <a:ln>
            <a:noFill/>
          </a:ln>
        </p:spPr>
      </p:pic>
      <p:cxnSp>
        <p:nvCxnSpPr>
          <p:cNvPr id="372" name="Google Shape;372;p44"/>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373" name="Google Shape;373;p44"/>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374" name="Google Shape;374;p44"/>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375" name="Google Shape;375;p4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Google Shape;380;p45"/>
          <p:cNvSpPr/>
          <p:nvPr/>
        </p:nvSpPr>
        <p:spPr>
          <a:xfrm>
            <a:off x="387175" y="327675"/>
            <a:ext cx="2572500" cy="2496900"/>
          </a:xfrm>
          <a:prstGeom prst="ellipse">
            <a:avLst/>
          </a:prstGeom>
          <a:noFill/>
          <a:ln cap="flat" cmpd="sng" w="9525">
            <a:solidFill>
              <a:srgbClr val="ECEFF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91EA"/>
                </a:solidFill>
                <a:latin typeface="Roboto Slab"/>
                <a:ea typeface="Roboto Slab"/>
                <a:cs typeface="Roboto Slab"/>
                <a:sym typeface="Roboto Slab"/>
              </a:rPr>
              <a:t>Want big impact?</a:t>
            </a:r>
            <a:endParaRPr b="1" sz="18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1800">
                <a:solidFill>
                  <a:srgbClr val="FFFFFF"/>
                </a:solidFill>
                <a:latin typeface="Source Sans Pro"/>
                <a:ea typeface="Source Sans Pro"/>
                <a:cs typeface="Source Sans Pro"/>
                <a:sym typeface="Source Sans Pro"/>
              </a:rPr>
              <a:t>Use big image.</a:t>
            </a:r>
            <a:endParaRPr sz="1800">
              <a:solidFill>
                <a:srgbClr val="FFFFFF"/>
              </a:solidFill>
              <a:latin typeface="Roboto Slab"/>
              <a:ea typeface="Roboto Slab"/>
              <a:cs typeface="Roboto Slab"/>
              <a:sym typeface="Roboto Slab"/>
            </a:endParaRPr>
          </a:p>
        </p:txBody>
      </p:sp>
      <p:sp>
        <p:nvSpPr>
          <p:cNvPr id="381" name="Google Shape;381;p4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charts to explain your ideas</a:t>
            </a:r>
            <a:endParaRPr/>
          </a:p>
        </p:txBody>
      </p:sp>
      <p:sp>
        <p:nvSpPr>
          <p:cNvPr id="387" name="Google Shape;387;p46"/>
          <p:cNvSpPr/>
          <p:nvPr/>
        </p:nvSpPr>
        <p:spPr>
          <a:xfrm>
            <a:off x="3058620"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Gray</a:t>
            </a:r>
            <a:endParaRPr>
              <a:solidFill>
                <a:srgbClr val="607D8B"/>
              </a:solidFill>
              <a:latin typeface="Source Sans Pro"/>
              <a:ea typeface="Source Sans Pro"/>
              <a:cs typeface="Source Sans Pro"/>
              <a:sym typeface="Source Sans Pro"/>
            </a:endParaRPr>
          </a:p>
        </p:txBody>
      </p:sp>
      <p:sp>
        <p:nvSpPr>
          <p:cNvPr id="388" name="Google Shape;388;p46"/>
          <p:cNvSpPr/>
          <p:nvPr/>
        </p:nvSpPr>
        <p:spPr>
          <a:xfrm>
            <a:off x="902675"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White</a:t>
            </a:r>
            <a:endParaRPr>
              <a:solidFill>
                <a:srgbClr val="607D8B"/>
              </a:solidFill>
              <a:latin typeface="Source Sans Pro"/>
              <a:ea typeface="Source Sans Pro"/>
              <a:cs typeface="Source Sans Pro"/>
              <a:sym typeface="Source Sans Pro"/>
            </a:endParaRPr>
          </a:p>
        </p:txBody>
      </p:sp>
      <p:sp>
        <p:nvSpPr>
          <p:cNvPr id="389" name="Google Shape;389;p46"/>
          <p:cNvSpPr/>
          <p:nvPr/>
        </p:nvSpPr>
        <p:spPr>
          <a:xfrm>
            <a:off x="5247991"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Black</a:t>
            </a:r>
            <a:endParaRPr>
              <a:solidFill>
                <a:srgbClr val="607D8B"/>
              </a:solidFill>
              <a:latin typeface="Source Sans Pro"/>
              <a:ea typeface="Source Sans Pro"/>
              <a:cs typeface="Source Sans Pro"/>
              <a:sym typeface="Source Sans Pro"/>
            </a:endParaRPr>
          </a:p>
        </p:txBody>
      </p:sp>
      <p:sp>
        <p:nvSpPr>
          <p:cNvPr id="390" name="Google Shape;390;p4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grpSp>
        <p:nvGrpSpPr>
          <p:cNvPr id="395" name="Google Shape;395;p47"/>
          <p:cNvGrpSpPr/>
          <p:nvPr/>
        </p:nvGrpSpPr>
        <p:grpSpPr>
          <a:xfrm>
            <a:off x="3338271" y="1184703"/>
            <a:ext cx="2467458" cy="3429286"/>
            <a:chOff x="-6729413" y="-17360900"/>
            <a:chExt cx="26138326" cy="48436250"/>
          </a:xfrm>
        </p:grpSpPr>
        <p:sp>
          <p:nvSpPr>
            <p:cNvPr id="396" name="Google Shape;396;p47"/>
            <p:cNvSpPr/>
            <p:nvPr/>
          </p:nvSpPr>
          <p:spPr>
            <a:xfrm>
              <a:off x="-6729413" y="-9364662"/>
              <a:ext cx="25398299" cy="2466900"/>
            </a:xfrm>
            <a:custGeom>
              <a:rect b="b" l="l" r="r" t="t"/>
              <a:pathLst>
                <a:path extrusionOk="0" h="120000" w="12000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47"/>
            <p:cNvSpPr/>
            <p:nvPr/>
          </p:nvSpPr>
          <p:spPr>
            <a:xfrm>
              <a:off x="3276600" y="-17360900"/>
              <a:ext cx="10882200" cy="8842500"/>
            </a:xfrm>
            <a:custGeom>
              <a:rect b="b" l="l" r="r" t="t"/>
              <a:pathLst>
                <a:path extrusionOk="0" h="120000" w="12000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47"/>
            <p:cNvSpPr/>
            <p:nvPr/>
          </p:nvSpPr>
          <p:spPr>
            <a:xfrm>
              <a:off x="12576175" y="-17360900"/>
              <a:ext cx="6832500" cy="10463100"/>
            </a:xfrm>
            <a:custGeom>
              <a:rect b="b" l="l" r="r" t="t"/>
              <a:pathLst>
                <a:path extrusionOk="0" h="120000" w="12000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47"/>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47"/>
            <p:cNvSpPr/>
            <p:nvPr/>
          </p:nvSpPr>
          <p:spPr>
            <a:xfrm>
              <a:off x="-6729413" y="-9364662"/>
              <a:ext cx="10005900" cy="2466900"/>
            </a:xfrm>
            <a:custGeom>
              <a:rect b="b" l="l" r="r" t="t"/>
              <a:pathLst>
                <a:path extrusionOk="0" h="120000" w="12000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47"/>
            <p:cNvSpPr/>
            <p:nvPr/>
          </p:nvSpPr>
          <p:spPr>
            <a:xfrm>
              <a:off x="-6729413" y="-17360900"/>
              <a:ext cx="19305601" cy="8842500"/>
            </a:xfrm>
            <a:custGeom>
              <a:rect b="b" l="l" r="r" t="t"/>
              <a:pathLst>
                <a:path extrusionOk="0" h="120000" w="12000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47"/>
            <p:cNvSpPr/>
            <p:nvPr/>
          </p:nvSpPr>
          <p:spPr>
            <a:xfrm>
              <a:off x="12752387" y="-9293225"/>
              <a:ext cx="5916600" cy="2395500"/>
            </a:xfrm>
            <a:custGeom>
              <a:rect b="b" l="l" r="r" t="t"/>
              <a:pathLst>
                <a:path extrusionOk="0" h="120000" w="12000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47"/>
            <p:cNvSpPr/>
            <p:nvPr/>
          </p:nvSpPr>
          <p:spPr>
            <a:xfrm>
              <a:off x="3276600" y="-8518525"/>
              <a:ext cx="4192500" cy="1620900"/>
            </a:xfrm>
            <a:custGeom>
              <a:rect b="b" l="l" r="r" t="t"/>
              <a:pathLst>
                <a:path extrusionOk="0" h="120000" w="12000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47"/>
            <p:cNvSpPr/>
            <p:nvPr/>
          </p:nvSpPr>
          <p:spPr>
            <a:xfrm>
              <a:off x="-6729413" y="-9364662"/>
              <a:ext cx="2358900" cy="2466900"/>
            </a:xfrm>
            <a:custGeom>
              <a:rect b="b" l="l" r="r" t="t"/>
              <a:pathLst>
                <a:path extrusionOk="0" h="120000" w="120000">
                  <a:moveTo>
                    <a:pt x="0" y="0"/>
                  </a:moveTo>
                  <a:lnTo>
                    <a:pt x="119999" y="119999"/>
                  </a:lnTo>
                  <a:lnTo>
                    <a:pt x="21561" y="119999"/>
                  </a:lnTo>
                  <a:lnTo>
                    <a:pt x="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47"/>
            <p:cNvSpPr/>
            <p:nvPr/>
          </p:nvSpPr>
          <p:spPr>
            <a:xfrm>
              <a:off x="-6729413" y="-11442700"/>
              <a:ext cx="10005900" cy="2924100"/>
            </a:xfrm>
            <a:custGeom>
              <a:rect b="b" l="l" r="r" t="t"/>
              <a:pathLst>
                <a:path extrusionOk="0" h="120000" w="12000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47"/>
            <p:cNvSpPr/>
            <p:nvPr/>
          </p:nvSpPr>
          <p:spPr>
            <a:xfrm>
              <a:off x="14158913" y="-11938000"/>
              <a:ext cx="5250000" cy="5040300"/>
            </a:xfrm>
            <a:custGeom>
              <a:rect b="b" l="l" r="r" t="t"/>
              <a:pathLst>
                <a:path extrusionOk="0" h="120000" w="12000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47"/>
            <p:cNvSpPr/>
            <p:nvPr/>
          </p:nvSpPr>
          <p:spPr>
            <a:xfrm>
              <a:off x="2957512" y="-8518525"/>
              <a:ext cx="881100" cy="1620900"/>
            </a:xfrm>
            <a:custGeom>
              <a:rect b="b" l="l" r="r" t="t"/>
              <a:pathLst>
                <a:path extrusionOk="0" h="120000" w="12000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47"/>
            <p:cNvSpPr/>
            <p:nvPr/>
          </p:nvSpPr>
          <p:spPr>
            <a:xfrm>
              <a:off x="11728450" y="-6897687"/>
              <a:ext cx="6940500" cy="15641700"/>
            </a:xfrm>
            <a:custGeom>
              <a:rect b="b" l="l" r="r" t="t"/>
              <a:pathLst>
                <a:path extrusionOk="0" h="120000" w="12000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09" name="Google Shape;409;p47"/>
            <p:cNvSpPr/>
            <p:nvPr/>
          </p:nvSpPr>
          <p:spPr>
            <a:xfrm>
              <a:off x="-4899025" y="-698500"/>
              <a:ext cx="6378600" cy="17613300"/>
            </a:xfrm>
            <a:custGeom>
              <a:rect b="b" l="l" r="r" t="t"/>
              <a:pathLst>
                <a:path extrusionOk="0" h="120000" w="12000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0" name="Google Shape;410;p47"/>
            <p:cNvSpPr/>
            <p:nvPr/>
          </p:nvSpPr>
          <p:spPr>
            <a:xfrm>
              <a:off x="-4370388" y="-6897687"/>
              <a:ext cx="7327800" cy="6199200"/>
            </a:xfrm>
            <a:custGeom>
              <a:rect b="b" l="l" r="r" t="t"/>
              <a:pathLst>
                <a:path extrusionOk="0" h="120000" w="120000">
                  <a:moveTo>
                    <a:pt x="120000" y="0"/>
                  </a:moveTo>
                  <a:lnTo>
                    <a:pt x="95797" y="120000"/>
                  </a:lnTo>
                  <a:lnTo>
                    <a:pt x="0" y="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1" name="Google Shape;411;p47"/>
            <p:cNvSpPr/>
            <p:nvPr/>
          </p:nvSpPr>
          <p:spPr>
            <a:xfrm>
              <a:off x="9578975" y="8743950"/>
              <a:ext cx="4263900" cy="22331400"/>
            </a:xfrm>
            <a:custGeom>
              <a:rect b="b" l="l" r="r" t="t"/>
              <a:pathLst>
                <a:path extrusionOk="0" h="120000" w="12000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2" name="Google Shape;412;p47"/>
            <p:cNvSpPr/>
            <p:nvPr/>
          </p:nvSpPr>
          <p:spPr>
            <a:xfrm>
              <a:off x="11728450" y="-6897687"/>
              <a:ext cx="6940500" cy="1690800"/>
            </a:xfrm>
            <a:custGeom>
              <a:rect b="b" l="l" r="r" t="t"/>
              <a:pathLst>
                <a:path extrusionOk="0" h="120000" w="120000">
                  <a:moveTo>
                    <a:pt x="120000" y="0"/>
                  </a:moveTo>
                  <a:lnTo>
                    <a:pt x="0" y="120000"/>
                  </a:lnTo>
                  <a:lnTo>
                    <a:pt x="17703" y="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3" name="Google Shape;413;p47"/>
            <p:cNvSpPr/>
            <p:nvPr/>
          </p:nvSpPr>
          <p:spPr>
            <a:xfrm>
              <a:off x="3838575" y="-6897687"/>
              <a:ext cx="7890000" cy="9791700"/>
            </a:xfrm>
            <a:custGeom>
              <a:rect b="b" l="l" r="r" t="t"/>
              <a:pathLst>
                <a:path extrusionOk="0" h="120000" w="12000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4" name="Google Shape;414;p47"/>
            <p:cNvSpPr/>
            <p:nvPr/>
          </p:nvSpPr>
          <p:spPr>
            <a:xfrm>
              <a:off x="-1235075" y="-698500"/>
              <a:ext cx="8242200" cy="17613300"/>
            </a:xfrm>
            <a:custGeom>
              <a:rect b="b" l="l" r="r" t="t"/>
              <a:pathLst>
                <a:path extrusionOk="0" h="120000" w="12000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5" name="Google Shape;415;p47"/>
            <p:cNvSpPr/>
            <p:nvPr/>
          </p:nvSpPr>
          <p:spPr>
            <a:xfrm>
              <a:off x="-1235075" y="-5207000"/>
              <a:ext cx="12963600" cy="22121700"/>
            </a:xfrm>
            <a:custGeom>
              <a:rect b="b" l="l" r="r" t="t"/>
              <a:pathLst>
                <a:path extrusionOk="0" h="120000" w="12000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6" name="Google Shape;416;p47"/>
            <p:cNvSpPr/>
            <p:nvPr/>
          </p:nvSpPr>
          <p:spPr>
            <a:xfrm>
              <a:off x="-6305550" y="-6897687"/>
              <a:ext cx="7785000" cy="8804400"/>
            </a:xfrm>
            <a:custGeom>
              <a:rect b="b" l="l" r="r" t="t"/>
              <a:pathLst>
                <a:path extrusionOk="0" h="120000" w="12000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7" name="Google Shape;417;p47"/>
            <p:cNvSpPr/>
            <p:nvPr/>
          </p:nvSpPr>
          <p:spPr>
            <a:xfrm>
              <a:off x="11728450" y="-6897687"/>
              <a:ext cx="6940500" cy="8770800"/>
            </a:xfrm>
            <a:custGeom>
              <a:rect b="b" l="l" r="r" t="t"/>
              <a:pathLst>
                <a:path extrusionOk="0" h="120000" w="12000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8" name="Google Shape;418;p47"/>
            <p:cNvSpPr/>
            <p:nvPr/>
          </p:nvSpPr>
          <p:spPr>
            <a:xfrm>
              <a:off x="1479550" y="-6897687"/>
              <a:ext cx="5527800" cy="9791700"/>
            </a:xfrm>
            <a:custGeom>
              <a:rect b="b" l="l" r="r" t="t"/>
              <a:pathLst>
                <a:path extrusionOk="0" h="120000" w="12000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19" name="Google Shape;419;p47"/>
            <p:cNvSpPr/>
            <p:nvPr/>
          </p:nvSpPr>
          <p:spPr>
            <a:xfrm>
              <a:off x="-1373188" y="8743950"/>
              <a:ext cx="13101600" cy="13630199"/>
            </a:xfrm>
            <a:custGeom>
              <a:rect b="b" l="l" r="r" t="t"/>
              <a:pathLst>
                <a:path extrusionOk="0" h="120000" w="12000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20" name="Google Shape;420;p47"/>
            <p:cNvSpPr/>
            <p:nvPr/>
          </p:nvSpPr>
          <p:spPr>
            <a:xfrm>
              <a:off x="2994025" y="8743950"/>
              <a:ext cx="8734500" cy="22331400"/>
            </a:xfrm>
            <a:custGeom>
              <a:rect b="b" l="l" r="r" t="t"/>
              <a:pathLst>
                <a:path extrusionOk="0" h="120000" w="12000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21" name="Google Shape;421;p47"/>
            <p:cNvSpPr/>
            <p:nvPr/>
          </p:nvSpPr>
          <p:spPr>
            <a:xfrm>
              <a:off x="11728450" y="1873250"/>
              <a:ext cx="6835800" cy="13103100"/>
            </a:xfrm>
            <a:custGeom>
              <a:rect b="b" l="l" r="r" t="t"/>
              <a:pathLst>
                <a:path extrusionOk="0" h="120000" w="12000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22" name="Google Shape;422;p47"/>
            <p:cNvSpPr/>
            <p:nvPr/>
          </p:nvSpPr>
          <p:spPr>
            <a:xfrm>
              <a:off x="3276600" y="-9293225"/>
              <a:ext cx="10882200" cy="2395500"/>
            </a:xfrm>
            <a:custGeom>
              <a:rect b="b" l="l" r="r" t="t"/>
              <a:pathLst>
                <a:path extrusionOk="0" h="120000" w="12000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47"/>
            <p:cNvSpPr/>
            <p:nvPr/>
          </p:nvSpPr>
          <p:spPr>
            <a:xfrm>
              <a:off x="7469187" y="-6897687"/>
              <a:ext cx="5283300" cy="1690800"/>
            </a:xfrm>
            <a:custGeom>
              <a:rect b="b" l="l" r="r" t="t"/>
              <a:pathLst>
                <a:path extrusionOk="0" h="120000" w="12000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24" name="Google Shape;424;p4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 diagrams to explain complex ideas</a:t>
            </a:r>
            <a:endParaRPr/>
          </a:p>
        </p:txBody>
      </p:sp>
      <p:sp>
        <p:nvSpPr>
          <p:cNvPr id="425" name="Google Shape;425;p47"/>
          <p:cNvSpPr/>
          <p:nvPr/>
        </p:nvSpPr>
        <p:spPr>
          <a:xfrm>
            <a:off x="0" y="1928808"/>
            <a:ext cx="9144000" cy="3214800"/>
          </a:xfrm>
          <a:prstGeom prst="rect">
            <a:avLst/>
          </a:prstGeom>
          <a:solidFill>
            <a:srgbClr val="0091EA">
              <a:alpha val="3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6" name="Google Shape;426;p47"/>
          <p:cNvSpPr/>
          <p:nvPr/>
        </p:nvSpPr>
        <p:spPr>
          <a:xfrm>
            <a:off x="786147" y="2368321"/>
            <a:ext cx="2105100" cy="242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263238"/>
                </a:solidFill>
                <a:latin typeface="Roboto Slab"/>
                <a:ea typeface="Roboto Slab"/>
                <a:cs typeface="Roboto Slab"/>
                <a:sym typeface="Roboto Slab"/>
              </a:rPr>
              <a:t>Example text.</a:t>
            </a:r>
            <a:endParaRPr sz="1800">
              <a:solidFill>
                <a:srgbClr val="263238"/>
              </a:solidFill>
              <a:latin typeface="Roboto Slab"/>
              <a:ea typeface="Roboto Slab"/>
              <a:cs typeface="Roboto Slab"/>
              <a:sym typeface="Roboto Slab"/>
            </a:endParaRPr>
          </a:p>
          <a:p>
            <a:pPr indent="0" lvl="0" marL="0" marR="0" rtl="0" algn="l">
              <a:spcBef>
                <a:spcPts val="0"/>
              </a:spcBef>
              <a:spcAft>
                <a:spcPts val="0"/>
              </a:spcAft>
              <a:buNone/>
            </a:pPr>
            <a:r>
              <a:t/>
            </a:r>
            <a:endParaRPr b="1" sz="1000">
              <a:solidFill>
                <a:srgbClr val="263238"/>
              </a:solidFill>
              <a:latin typeface="Source Sans Pro"/>
              <a:ea typeface="Source Sans Pro"/>
              <a:cs typeface="Source Sans Pro"/>
              <a:sym typeface="Source Sans Pro"/>
            </a:endParaRPr>
          </a:p>
          <a:p>
            <a:pPr indent="0" lvl="0" marL="0" marR="0" rtl="0" algn="l">
              <a:spcBef>
                <a:spcPts val="0"/>
              </a:spcBef>
              <a:spcAft>
                <a:spcPts val="0"/>
              </a:spcAft>
              <a:buNone/>
            </a:pPr>
            <a:r>
              <a:rPr lang="en" sz="1200">
                <a:solidFill>
                  <a:srgbClr val="263238"/>
                </a:solidFill>
                <a:latin typeface="Source Sans Pro"/>
                <a:ea typeface="Source Sans Pro"/>
                <a:cs typeface="Source Sans Pro"/>
                <a:sym typeface="Source Sans Pro"/>
              </a:rPr>
              <a:t>Lorem ipsum dolor sit amet, consectetur adipiscing elit. Nam venenatis nisi at nisl tempor, et luctus diam lobortis. Nulla sit amet metus consequat velit iaculis tempor. </a:t>
            </a:r>
            <a:endParaRPr sz="1200">
              <a:solidFill>
                <a:srgbClr val="263238"/>
              </a:solidFill>
              <a:latin typeface="Source Sans Pro"/>
              <a:ea typeface="Source Sans Pro"/>
              <a:cs typeface="Source Sans Pro"/>
              <a:sym typeface="Source Sans Pro"/>
            </a:endParaRPr>
          </a:p>
        </p:txBody>
      </p:sp>
      <p:sp>
        <p:nvSpPr>
          <p:cNvPr id="427" name="Google Shape;427;p47"/>
          <p:cNvSpPr/>
          <p:nvPr/>
        </p:nvSpPr>
        <p:spPr>
          <a:xfrm>
            <a:off x="6286512" y="2368321"/>
            <a:ext cx="2105100" cy="242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1800">
                <a:solidFill>
                  <a:srgbClr val="263238"/>
                </a:solidFill>
                <a:latin typeface="Roboto Slab"/>
                <a:ea typeface="Roboto Slab"/>
                <a:cs typeface="Roboto Slab"/>
                <a:sym typeface="Roboto Slab"/>
              </a:rPr>
              <a:t>Example text.</a:t>
            </a:r>
            <a:endParaRPr>
              <a:solidFill>
                <a:srgbClr val="263238"/>
              </a:solidFill>
              <a:latin typeface="Source Sans Pro"/>
              <a:ea typeface="Source Sans Pro"/>
              <a:cs typeface="Source Sans Pro"/>
              <a:sym typeface="Source Sans Pro"/>
            </a:endParaRPr>
          </a:p>
          <a:p>
            <a:pPr indent="0" lvl="0" marL="0" marR="0" rtl="0" algn="l">
              <a:spcBef>
                <a:spcPts val="0"/>
              </a:spcBef>
              <a:spcAft>
                <a:spcPts val="0"/>
              </a:spcAft>
              <a:buNone/>
            </a:pPr>
            <a:r>
              <a:t/>
            </a:r>
            <a:endParaRPr b="1" sz="1000">
              <a:solidFill>
                <a:srgbClr val="263238"/>
              </a:solidFill>
              <a:latin typeface="Source Sans Pro"/>
              <a:ea typeface="Source Sans Pro"/>
              <a:cs typeface="Source Sans Pro"/>
              <a:sym typeface="Source Sans Pro"/>
            </a:endParaRPr>
          </a:p>
          <a:p>
            <a:pPr indent="0" lvl="0" marL="0" marR="0" rtl="0" algn="l">
              <a:spcBef>
                <a:spcPts val="0"/>
              </a:spcBef>
              <a:spcAft>
                <a:spcPts val="0"/>
              </a:spcAft>
              <a:buNone/>
            </a:pPr>
            <a:r>
              <a:rPr lang="en" sz="1200">
                <a:solidFill>
                  <a:srgbClr val="263238"/>
                </a:solidFill>
                <a:latin typeface="Source Sans Pro"/>
                <a:ea typeface="Source Sans Pro"/>
                <a:cs typeface="Source Sans Pro"/>
                <a:sym typeface="Source Sans Pro"/>
              </a:rPr>
              <a:t>Lorem ipsum dolor sit amet, consectetur adipiscing elit. Nam venenatis nisi at nisl tempor, et luctus diam lobortis. Nulla sit amet metus consequat velit iaculis tempor. </a:t>
            </a:r>
            <a:endParaRPr sz="1200">
              <a:solidFill>
                <a:srgbClr val="263238"/>
              </a:solidFill>
              <a:latin typeface="Source Sans Pro"/>
              <a:ea typeface="Source Sans Pro"/>
              <a:cs typeface="Source Sans Pro"/>
              <a:sym typeface="Source Sans Pro"/>
            </a:endParaRPr>
          </a:p>
        </p:txBody>
      </p:sp>
      <p:sp>
        <p:nvSpPr>
          <p:cNvPr id="428" name="Google Shape;428;p4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434" name="Google Shape;434;p48"/>
          <p:cNvGraphicFramePr/>
          <p:nvPr/>
        </p:nvGraphicFramePr>
        <p:xfrm>
          <a:off x="952500" y="1564481"/>
          <a:ext cx="3000000" cy="3000000"/>
        </p:xfrm>
        <a:graphic>
          <a:graphicData uri="http://schemas.openxmlformats.org/drawingml/2006/table">
            <a:tbl>
              <a:tblPr>
                <a:noFill/>
                <a:tableStyleId>{1787CD0F-08FE-4CD7-8021-EBF450A6C071}</a:tableStyleId>
              </a:tblPr>
              <a:tblGrid>
                <a:gridCol w="1809750"/>
                <a:gridCol w="1809750"/>
                <a:gridCol w="1809750"/>
                <a:gridCol w="1809750"/>
              </a:tblGrid>
              <a:tr h="501025">
                <a:tc>
                  <a:txBody>
                    <a:bodyPr/>
                    <a:lstStyle/>
                    <a:p>
                      <a:pPr indent="0" lvl="0" marL="0" rtl="0" algn="l">
                        <a:spcBef>
                          <a:spcPts val="0"/>
                        </a:spcBef>
                        <a:spcAft>
                          <a:spcPts val="0"/>
                        </a:spcAft>
                        <a:buNone/>
                      </a:pPr>
                      <a:r>
                        <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A</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B</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C</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Yellow</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20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7</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Blue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30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Orange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24</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16</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sp>
        <p:nvSpPr>
          <p:cNvPr id="435" name="Google Shape;435;p4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9"/>
          <p:cNvSpPr/>
          <p:nvPr/>
        </p:nvSpPr>
        <p:spPr>
          <a:xfrm>
            <a:off x="514725" y="942584"/>
            <a:ext cx="8171736" cy="389283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442" name="Google Shape;442;p49"/>
          <p:cNvSpPr/>
          <p:nvPr/>
        </p:nvSpPr>
        <p:spPr>
          <a:xfrm>
            <a:off x="2031100" y="1811381"/>
            <a:ext cx="702000" cy="202500"/>
          </a:xfrm>
          <a:prstGeom prst="wedgeRectCallout">
            <a:avLst>
              <a:gd fmla="val -21428" name="adj1"/>
              <a:gd fmla="val 84287" name="adj2"/>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Source Sans Pro"/>
                <a:ea typeface="Source Sans Pro"/>
                <a:cs typeface="Source Sans Pro"/>
                <a:sym typeface="Source Sans Pro"/>
              </a:rPr>
              <a:t>our office</a:t>
            </a:r>
            <a:endParaRPr sz="1000">
              <a:solidFill>
                <a:srgbClr val="FFFFFF"/>
              </a:solidFill>
              <a:latin typeface="Source Sans Pro"/>
              <a:ea typeface="Source Sans Pro"/>
              <a:cs typeface="Source Sans Pro"/>
              <a:sym typeface="Source Sans Pro"/>
            </a:endParaRPr>
          </a:p>
        </p:txBody>
      </p:sp>
      <p:grpSp>
        <p:nvGrpSpPr>
          <p:cNvPr id="443" name="Google Shape;443;p49"/>
          <p:cNvGrpSpPr/>
          <p:nvPr/>
        </p:nvGrpSpPr>
        <p:grpSpPr>
          <a:xfrm>
            <a:off x="1099739" y="2152849"/>
            <a:ext cx="175959" cy="180333"/>
            <a:chOff x="3683125" y="481100"/>
            <a:chExt cx="270000" cy="270000"/>
          </a:xfrm>
        </p:grpSpPr>
        <p:sp>
          <p:nvSpPr>
            <p:cNvPr id="444" name="Google Shape;444;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49"/>
          <p:cNvGrpSpPr/>
          <p:nvPr/>
        </p:nvGrpSpPr>
        <p:grpSpPr>
          <a:xfrm>
            <a:off x="2801763" y="3752807"/>
            <a:ext cx="175959" cy="180333"/>
            <a:chOff x="3683125" y="481100"/>
            <a:chExt cx="270000" cy="270000"/>
          </a:xfrm>
        </p:grpSpPr>
        <p:sp>
          <p:nvSpPr>
            <p:cNvPr id="447" name="Google Shape;447;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49"/>
          <p:cNvGrpSpPr/>
          <p:nvPr/>
        </p:nvGrpSpPr>
        <p:grpSpPr>
          <a:xfrm>
            <a:off x="3854536" y="1972525"/>
            <a:ext cx="175959" cy="180333"/>
            <a:chOff x="3683125" y="481100"/>
            <a:chExt cx="270000" cy="270000"/>
          </a:xfrm>
        </p:grpSpPr>
        <p:sp>
          <p:nvSpPr>
            <p:cNvPr id="450" name="Google Shape;450;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49"/>
          <p:cNvGrpSpPr/>
          <p:nvPr/>
        </p:nvGrpSpPr>
        <p:grpSpPr>
          <a:xfrm>
            <a:off x="4484018" y="4090476"/>
            <a:ext cx="175959" cy="180333"/>
            <a:chOff x="3683125" y="481100"/>
            <a:chExt cx="270000" cy="270000"/>
          </a:xfrm>
        </p:grpSpPr>
        <p:sp>
          <p:nvSpPr>
            <p:cNvPr id="453" name="Google Shape;453;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49"/>
          <p:cNvGrpSpPr/>
          <p:nvPr/>
        </p:nvGrpSpPr>
        <p:grpSpPr>
          <a:xfrm>
            <a:off x="6705494" y="2481578"/>
            <a:ext cx="175959" cy="180333"/>
            <a:chOff x="3683125" y="481100"/>
            <a:chExt cx="270000" cy="270000"/>
          </a:xfrm>
        </p:grpSpPr>
        <p:sp>
          <p:nvSpPr>
            <p:cNvPr id="456" name="Google Shape;456;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49"/>
          <p:cNvGrpSpPr/>
          <p:nvPr/>
        </p:nvGrpSpPr>
        <p:grpSpPr>
          <a:xfrm>
            <a:off x="7381080" y="4162942"/>
            <a:ext cx="175959" cy="180333"/>
            <a:chOff x="3683125" y="481100"/>
            <a:chExt cx="270000" cy="270000"/>
          </a:xfrm>
        </p:grpSpPr>
        <p:sp>
          <p:nvSpPr>
            <p:cNvPr id="459" name="Google Shape;459;p49"/>
            <p:cNvSpPr/>
            <p:nvPr/>
          </p:nvSpPr>
          <p:spPr>
            <a:xfrm>
              <a:off x="3683125" y="481100"/>
              <a:ext cx="270000" cy="270000"/>
            </a:xfrm>
            <a:prstGeom prst="ellipse">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9"/>
            <p:cNvSpPr/>
            <p:nvPr/>
          </p:nvSpPr>
          <p:spPr>
            <a:xfrm>
              <a:off x="3737075" y="535050"/>
              <a:ext cx="162000" cy="162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0"/>
          <p:cNvSpPr txBox="1"/>
          <p:nvPr>
            <p:ph idx="4294967295" type="ctrTitle"/>
          </p:nvPr>
        </p:nvSpPr>
        <p:spPr>
          <a:xfrm>
            <a:off x="685800" y="1735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89,526,124</a:t>
            </a:r>
            <a:endParaRPr b="1" sz="9600"/>
          </a:p>
        </p:txBody>
      </p:sp>
      <p:sp>
        <p:nvSpPr>
          <p:cNvPr id="467" name="Google Shape;467;p50"/>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468" name="Google Shape;468;p5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t>Generalization refers to your model's ability to adapt properly to new, previously </a:t>
            </a:r>
            <a:r>
              <a:rPr b="1" lang="en" sz="3000">
                <a:solidFill>
                  <a:schemeClr val="accent1"/>
                </a:solidFill>
              </a:rPr>
              <a:t>unseen data</a:t>
            </a:r>
            <a:r>
              <a:rPr lang="en" sz="3000"/>
              <a:t>, drawn from the same distribution as the one used to create the model.</a:t>
            </a:r>
            <a:endParaRPr sz="3000"/>
          </a:p>
        </p:txBody>
      </p:sp>
      <p:sp>
        <p:nvSpPr>
          <p:cNvPr id="98" name="Google Shape;98;p15"/>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9" name="Google Shape;99;p15"/>
          <p:cNvPicPr preferRelativeResize="0"/>
          <p:nvPr/>
        </p:nvPicPr>
        <p:blipFill>
          <a:blip r:embed="rId3">
            <a:alphaModFix/>
          </a:blip>
          <a:stretch>
            <a:fillRect/>
          </a:stretch>
        </p:blipFill>
        <p:spPr>
          <a:xfrm>
            <a:off x="6769400" y="4356250"/>
            <a:ext cx="1159301" cy="393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51"/>
          <p:cNvSpPr txBox="1"/>
          <p:nvPr>
            <p:ph idx="4294967295" type="ctrTitle"/>
          </p:nvPr>
        </p:nvSpPr>
        <p:spPr>
          <a:xfrm>
            <a:off x="1973100" y="800400"/>
            <a:ext cx="52779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474" name="Google Shape;474;p51"/>
          <p:cNvSpPr txBox="1"/>
          <p:nvPr>
            <p:ph idx="4294967295" type="subTitle"/>
          </p:nvPr>
        </p:nvSpPr>
        <p:spPr>
          <a:xfrm>
            <a:off x="1973100" y="1373212"/>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475" name="Google Shape;475;p51"/>
          <p:cNvSpPr txBox="1"/>
          <p:nvPr>
            <p:ph idx="4294967295" type="ctrTitle"/>
          </p:nvPr>
        </p:nvSpPr>
        <p:spPr>
          <a:xfrm>
            <a:off x="1973100" y="3429313"/>
            <a:ext cx="52779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476" name="Google Shape;476;p51"/>
          <p:cNvSpPr txBox="1"/>
          <p:nvPr>
            <p:ph idx="4294967295" type="subTitle"/>
          </p:nvPr>
        </p:nvSpPr>
        <p:spPr>
          <a:xfrm>
            <a:off x="1973100" y="4002125"/>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477" name="Google Shape;477;p51"/>
          <p:cNvSpPr txBox="1"/>
          <p:nvPr>
            <p:ph idx="4294967295" type="ctrTitle"/>
          </p:nvPr>
        </p:nvSpPr>
        <p:spPr>
          <a:xfrm>
            <a:off x="1973100" y="2114857"/>
            <a:ext cx="52779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478" name="Google Shape;478;p51"/>
          <p:cNvSpPr txBox="1"/>
          <p:nvPr>
            <p:ph idx="4294967295" type="subTitle"/>
          </p:nvPr>
        </p:nvSpPr>
        <p:spPr>
          <a:xfrm>
            <a:off x="1973100" y="2687668"/>
            <a:ext cx="5277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479" name="Google Shape;479;p5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2"/>
          <p:cNvSpPr/>
          <p:nvPr/>
        </p:nvSpPr>
        <p:spPr>
          <a:xfrm>
            <a:off x="839750" y="1316881"/>
            <a:ext cx="1866600" cy="184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486" name="Google Shape;486;p52"/>
          <p:cNvSpPr/>
          <p:nvPr/>
        </p:nvSpPr>
        <p:spPr>
          <a:xfrm>
            <a:off x="1003719" y="1479044"/>
            <a:ext cx="1538100" cy="15213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first</a:t>
            </a:r>
            <a:endParaRPr b="1" sz="1800">
              <a:solidFill>
                <a:srgbClr val="263238"/>
              </a:solidFill>
              <a:latin typeface="Source Sans Pro"/>
              <a:ea typeface="Source Sans Pro"/>
              <a:cs typeface="Source Sans Pro"/>
              <a:sym typeface="Source Sans Pro"/>
            </a:endParaRPr>
          </a:p>
        </p:txBody>
      </p:sp>
      <p:sp>
        <p:nvSpPr>
          <p:cNvPr id="487" name="Google Shape;487;p52"/>
          <p:cNvSpPr/>
          <p:nvPr/>
        </p:nvSpPr>
        <p:spPr>
          <a:xfrm>
            <a:off x="3065788" y="2386191"/>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a:off x="3241755" y="2560220"/>
            <a:ext cx="1650900" cy="16329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second</a:t>
            </a:r>
            <a:endParaRPr b="1" sz="1800">
              <a:solidFill>
                <a:srgbClr val="263238"/>
              </a:solidFill>
              <a:latin typeface="Source Sans Pro"/>
              <a:ea typeface="Source Sans Pro"/>
              <a:cs typeface="Source Sans Pro"/>
              <a:sym typeface="Source Sans Pro"/>
            </a:endParaRPr>
          </a:p>
        </p:txBody>
      </p:sp>
      <p:sp>
        <p:nvSpPr>
          <p:cNvPr id="489" name="Google Shape;489;p52"/>
          <p:cNvSpPr/>
          <p:nvPr/>
        </p:nvSpPr>
        <p:spPr>
          <a:xfrm>
            <a:off x="5147112" y="624975"/>
            <a:ext cx="22113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5341423" y="817021"/>
            <a:ext cx="1822500" cy="18024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last</a:t>
            </a:r>
            <a:endParaRPr b="1" sz="1800">
              <a:solidFill>
                <a:srgbClr val="263238"/>
              </a:solidFill>
              <a:latin typeface="Source Sans Pro"/>
              <a:ea typeface="Source Sans Pro"/>
              <a:cs typeface="Source Sans Pro"/>
              <a:sym typeface="Source Sans Pro"/>
            </a:endParaRPr>
          </a:p>
        </p:txBody>
      </p:sp>
      <p:cxnSp>
        <p:nvCxnSpPr>
          <p:cNvPr id="491" name="Google Shape;491;p52"/>
          <p:cNvCxnSpPr/>
          <p:nvPr/>
        </p:nvCxnSpPr>
        <p:spPr>
          <a:xfrm>
            <a:off x="2479899" y="2565564"/>
            <a:ext cx="819000" cy="495300"/>
          </a:xfrm>
          <a:prstGeom prst="straightConnector1">
            <a:avLst/>
          </a:prstGeom>
          <a:noFill/>
          <a:ln cap="flat" cmpd="sng" w="9525">
            <a:solidFill>
              <a:srgbClr val="CFD8DC"/>
            </a:solidFill>
            <a:prstDash val="solid"/>
            <a:round/>
            <a:headEnd len="med" w="med" type="none"/>
            <a:tailEnd len="med" w="med" type="none"/>
          </a:ln>
        </p:spPr>
      </p:cxnSp>
      <p:cxnSp>
        <p:nvCxnSpPr>
          <p:cNvPr id="492" name="Google Shape;492;p52"/>
          <p:cNvCxnSpPr/>
          <p:nvPr/>
        </p:nvCxnSpPr>
        <p:spPr>
          <a:xfrm flipH="1" rot="10800000">
            <a:off x="4746543" y="2197633"/>
            <a:ext cx="717300" cy="709200"/>
          </a:xfrm>
          <a:prstGeom prst="straightConnector1">
            <a:avLst/>
          </a:prstGeom>
          <a:noFill/>
          <a:ln cap="flat" cmpd="sng" w="28575">
            <a:solidFill>
              <a:srgbClr val="CFD8DC"/>
            </a:solidFill>
            <a:prstDash val="solid"/>
            <a:round/>
            <a:headEnd len="med" w="med" type="none"/>
            <a:tailEnd len="med" w="med" type="none"/>
          </a:ln>
        </p:spPr>
      </p:cxnSp>
      <p:sp>
        <p:nvSpPr>
          <p:cNvPr id="493" name="Google Shape;493;p5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7" name="Shape 497"/>
        <p:cNvGrpSpPr/>
        <p:nvPr/>
      </p:nvGrpSpPr>
      <p:grpSpPr>
        <a:xfrm>
          <a:off x="0" y="0"/>
          <a:ext cx="0" cy="0"/>
          <a:chOff x="0" y="0"/>
          <a:chExt cx="0" cy="0"/>
        </a:xfrm>
      </p:grpSpPr>
      <p:sp>
        <p:nvSpPr>
          <p:cNvPr id="498" name="Google Shape;498;p5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499" name="Google Shape;499;p53"/>
          <p:cNvSpPr txBox="1"/>
          <p:nvPr>
            <p:ph idx="1" type="body"/>
          </p:nvPr>
        </p:nvSpPr>
        <p:spPr>
          <a:xfrm>
            <a:off x="786150"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500" name="Google Shape;500;p53"/>
          <p:cNvSpPr txBox="1"/>
          <p:nvPr>
            <p:ph idx="2" type="body"/>
          </p:nvPr>
        </p:nvSpPr>
        <p:spPr>
          <a:xfrm>
            <a:off x="3329989"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501" name="Google Shape;501;p53"/>
          <p:cNvSpPr txBox="1"/>
          <p:nvPr>
            <p:ph idx="3" type="body"/>
          </p:nvPr>
        </p:nvSpPr>
        <p:spPr>
          <a:xfrm>
            <a:off x="5873827"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502" name="Google Shape;502;p53"/>
          <p:cNvSpPr txBox="1"/>
          <p:nvPr>
            <p:ph idx="1" type="body"/>
          </p:nvPr>
        </p:nvSpPr>
        <p:spPr>
          <a:xfrm>
            <a:off x="786150"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503" name="Google Shape;503;p53"/>
          <p:cNvSpPr txBox="1"/>
          <p:nvPr>
            <p:ph idx="2" type="body"/>
          </p:nvPr>
        </p:nvSpPr>
        <p:spPr>
          <a:xfrm>
            <a:off x="3329989"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504" name="Google Shape;504;p53"/>
          <p:cNvSpPr txBox="1"/>
          <p:nvPr>
            <p:ph idx="3" type="body"/>
          </p:nvPr>
        </p:nvSpPr>
        <p:spPr>
          <a:xfrm>
            <a:off x="5873827"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grpSp>
        <p:nvGrpSpPr>
          <p:cNvPr id="505" name="Google Shape;505;p53"/>
          <p:cNvGrpSpPr/>
          <p:nvPr/>
        </p:nvGrpSpPr>
        <p:grpSpPr>
          <a:xfrm>
            <a:off x="867597" y="1347992"/>
            <a:ext cx="251128" cy="244895"/>
            <a:chOff x="616425" y="2329600"/>
            <a:chExt cx="361700" cy="388475"/>
          </a:xfrm>
        </p:grpSpPr>
        <p:sp>
          <p:nvSpPr>
            <p:cNvPr id="506" name="Google Shape;506;p53"/>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7" name="Google Shape;507;p53"/>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8" name="Google Shape;508;p53"/>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9" name="Google Shape;509;p53"/>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0" name="Google Shape;510;p53"/>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1" name="Google Shape;511;p53"/>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2" name="Google Shape;512;p53"/>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3" name="Google Shape;513;p53"/>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14" name="Google Shape;514;p53"/>
          <p:cNvGrpSpPr/>
          <p:nvPr/>
        </p:nvGrpSpPr>
        <p:grpSpPr>
          <a:xfrm>
            <a:off x="5988512" y="2998476"/>
            <a:ext cx="359352" cy="242594"/>
            <a:chOff x="5247525" y="3007275"/>
            <a:chExt cx="517575" cy="384825"/>
          </a:xfrm>
        </p:grpSpPr>
        <p:sp>
          <p:nvSpPr>
            <p:cNvPr id="515" name="Google Shape;515;p5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6" name="Google Shape;516;p5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17" name="Google Shape;517;p53"/>
          <p:cNvGrpSpPr/>
          <p:nvPr/>
        </p:nvGrpSpPr>
        <p:grpSpPr>
          <a:xfrm>
            <a:off x="904185" y="2991348"/>
            <a:ext cx="178400" cy="256809"/>
            <a:chOff x="6718575" y="2318625"/>
            <a:chExt cx="256950" cy="407375"/>
          </a:xfrm>
        </p:grpSpPr>
        <p:sp>
          <p:nvSpPr>
            <p:cNvPr id="518" name="Google Shape;518;p5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9" name="Google Shape;519;p5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0" name="Google Shape;520;p5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1" name="Google Shape;521;p5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2" name="Google Shape;522;p5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3" name="Google Shape;523;p5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4" name="Google Shape;524;p5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5" name="Google Shape;525;p5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26" name="Google Shape;526;p53"/>
          <p:cNvGrpSpPr/>
          <p:nvPr/>
        </p:nvGrpSpPr>
        <p:grpSpPr>
          <a:xfrm>
            <a:off x="3443182" y="2957059"/>
            <a:ext cx="373724" cy="325507"/>
            <a:chOff x="5233525" y="4954450"/>
            <a:chExt cx="538275" cy="516350"/>
          </a:xfrm>
        </p:grpSpPr>
        <p:sp>
          <p:nvSpPr>
            <p:cNvPr id="527" name="Google Shape;527;p5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8" name="Google Shape;528;p5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9" name="Google Shape;529;p5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0" name="Google Shape;530;p5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1" name="Google Shape;531;p5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2" name="Google Shape;532;p5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3" name="Google Shape;533;p53"/>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4" name="Google Shape;534;p53"/>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5" name="Google Shape;535;p53"/>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6" name="Google Shape;536;p53"/>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7" name="Google Shape;537;p53"/>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38" name="Google Shape;538;p53"/>
          <p:cNvGrpSpPr/>
          <p:nvPr/>
        </p:nvGrpSpPr>
        <p:grpSpPr>
          <a:xfrm>
            <a:off x="3481679" y="1347984"/>
            <a:ext cx="296779" cy="282530"/>
            <a:chOff x="5961125" y="1623900"/>
            <a:chExt cx="427450" cy="448175"/>
          </a:xfrm>
        </p:grpSpPr>
        <p:sp>
          <p:nvSpPr>
            <p:cNvPr id="539" name="Google Shape;539;p5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0" name="Google Shape;540;p5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1" name="Google Shape;541;p5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2" name="Google Shape;542;p5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3" name="Google Shape;543;p5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4" name="Google Shape;544;p5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5" name="Google Shape;545;p5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46" name="Google Shape;546;p53"/>
          <p:cNvGrpSpPr/>
          <p:nvPr/>
        </p:nvGrpSpPr>
        <p:grpSpPr>
          <a:xfrm>
            <a:off x="6038252" y="1367195"/>
            <a:ext cx="285791" cy="244138"/>
            <a:chOff x="5972700" y="2330200"/>
            <a:chExt cx="411625" cy="387275"/>
          </a:xfrm>
        </p:grpSpPr>
        <p:sp>
          <p:nvSpPr>
            <p:cNvPr id="547" name="Google Shape;547;p5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8" name="Google Shape;548;p5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549" name="Google Shape;549;p5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4"/>
          <p:cNvPicPr preferRelativeResize="0"/>
          <p:nvPr/>
        </p:nvPicPr>
        <p:blipFill>
          <a:blip r:embed="rId3">
            <a:alphaModFix/>
          </a:blip>
          <a:stretch>
            <a:fillRect/>
          </a:stretch>
        </p:blipFill>
        <p:spPr>
          <a:xfrm>
            <a:off x="1996575" y="-228600"/>
            <a:ext cx="5150644" cy="4271963"/>
          </a:xfrm>
          <a:prstGeom prst="rect">
            <a:avLst/>
          </a:prstGeom>
          <a:noFill/>
          <a:ln>
            <a:noFill/>
          </a:ln>
        </p:spPr>
      </p:pic>
      <p:sp>
        <p:nvSpPr>
          <p:cNvPr id="555" name="Google Shape;555;p54"/>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You can copy&amp;paste graphs from </a:t>
            </a:r>
            <a:r>
              <a:rPr lang="en" u="sng">
                <a:hlinkClick r:id="rId4"/>
              </a:rPr>
              <a:t>Google Sheets</a:t>
            </a:r>
            <a:endParaRPr/>
          </a:p>
        </p:txBody>
      </p:sp>
      <p:sp>
        <p:nvSpPr>
          <p:cNvPr id="556" name="Google Shape;556;p54"/>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5"/>
          <p:cNvSpPr txBox="1"/>
          <p:nvPr>
            <p:ph idx="4294967295" type="body"/>
          </p:nvPr>
        </p:nvSpPr>
        <p:spPr>
          <a:xfrm>
            <a:off x="457200" y="671138"/>
            <a:ext cx="4101900" cy="35241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0091EA"/>
                </a:solidFill>
                <a:highlight>
                  <a:srgbClr val="ECEFF1"/>
                </a:highlight>
                <a:latin typeface="Roboto Slab"/>
                <a:ea typeface="Roboto Slab"/>
                <a:cs typeface="Roboto Slab"/>
                <a:sym typeface="Roboto Slab"/>
              </a:rPr>
              <a:t>Mobile</a:t>
            </a:r>
            <a:r>
              <a:rPr b="1" lang="en">
                <a:solidFill>
                  <a:srgbClr val="0091EA"/>
                </a:solidFill>
                <a:highlight>
                  <a:srgbClr val="ECEFF1"/>
                </a:highlight>
                <a:latin typeface="Roboto Slab"/>
                <a:ea typeface="Roboto Slab"/>
                <a:cs typeface="Roboto Slab"/>
                <a:sym typeface="Roboto Slab"/>
              </a:rPr>
              <a:t> project</a:t>
            </a:r>
            <a:endParaRPr b="1">
              <a:solidFill>
                <a:srgbClr val="0091EA"/>
              </a:solidFill>
              <a:highlight>
                <a:srgbClr val="ECEFF1"/>
              </a:highlight>
              <a:latin typeface="Roboto Slab"/>
              <a:ea typeface="Roboto Slab"/>
              <a:cs typeface="Roboto Slab"/>
              <a:sym typeface="Roboto Slab"/>
            </a:endParaRPr>
          </a:p>
          <a:p>
            <a:pPr indent="0" lvl="0" marL="0" rtl="0" algn="l">
              <a:spcBef>
                <a:spcPts val="600"/>
              </a:spcBef>
              <a:spcAft>
                <a:spcPts val="0"/>
              </a:spcAft>
              <a:buNone/>
            </a:pPr>
            <a:r>
              <a:rPr lang="en" sz="2400">
                <a:highlight>
                  <a:srgbClr val="ECEFF1"/>
                </a:highlight>
              </a:rPr>
              <a:t>Show and explain your web, app or software projects using these gadget templates.</a:t>
            </a:r>
            <a:endParaRPr sz="2400">
              <a:highlight>
                <a:srgbClr val="ECEFF1"/>
              </a:highlight>
            </a:endParaRPr>
          </a:p>
        </p:txBody>
      </p:sp>
      <p:sp>
        <p:nvSpPr>
          <p:cNvPr id="562" name="Google Shape;562;p5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55"/>
          <p:cNvSpPr/>
          <p:nvPr/>
        </p:nvSpPr>
        <p:spPr>
          <a:xfrm>
            <a:off x="5412325" y="785788"/>
            <a:ext cx="2007300" cy="35754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grpSp>
        <p:nvGrpSpPr>
          <p:cNvPr id="564" name="Google Shape;564;p55"/>
          <p:cNvGrpSpPr/>
          <p:nvPr/>
        </p:nvGrpSpPr>
        <p:grpSpPr>
          <a:xfrm>
            <a:off x="5353200" y="373572"/>
            <a:ext cx="2119546" cy="4396359"/>
            <a:chOff x="2547150" y="238125"/>
            <a:chExt cx="2525675" cy="5238750"/>
          </a:xfrm>
        </p:grpSpPr>
        <p:sp>
          <p:nvSpPr>
            <p:cNvPr id="565" name="Google Shape;565;p5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6"/>
          <p:cNvSpPr txBox="1"/>
          <p:nvPr>
            <p:ph idx="4294967295" type="body"/>
          </p:nvPr>
        </p:nvSpPr>
        <p:spPr>
          <a:xfrm>
            <a:off x="457200" y="671138"/>
            <a:ext cx="4101900" cy="35241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0091EA"/>
                </a:solidFill>
                <a:highlight>
                  <a:srgbClr val="ECEFF1"/>
                </a:highlight>
                <a:latin typeface="Roboto Slab"/>
                <a:ea typeface="Roboto Slab"/>
                <a:cs typeface="Roboto Slab"/>
                <a:sym typeface="Roboto Slab"/>
              </a:rPr>
              <a:t>Tablet project</a:t>
            </a:r>
            <a:endParaRPr b="1">
              <a:solidFill>
                <a:srgbClr val="0091EA"/>
              </a:solidFill>
              <a:highlight>
                <a:srgbClr val="ECEFF1"/>
              </a:highlight>
              <a:latin typeface="Roboto Slab"/>
              <a:ea typeface="Roboto Slab"/>
              <a:cs typeface="Roboto Slab"/>
              <a:sym typeface="Roboto Slab"/>
            </a:endParaRPr>
          </a:p>
          <a:p>
            <a:pPr indent="0" lvl="0" marL="0" rtl="0" algn="l">
              <a:spcBef>
                <a:spcPts val="600"/>
              </a:spcBef>
              <a:spcAft>
                <a:spcPts val="0"/>
              </a:spcAft>
              <a:buNone/>
            </a:pPr>
            <a:r>
              <a:rPr lang="en" sz="2400">
                <a:highlight>
                  <a:srgbClr val="ECEFF1"/>
                </a:highlight>
              </a:rPr>
              <a:t>Show and explain your web, app or software projects using these gadget templates.</a:t>
            </a:r>
            <a:endParaRPr sz="2400">
              <a:highlight>
                <a:srgbClr val="ECEFF1"/>
              </a:highlight>
            </a:endParaRPr>
          </a:p>
        </p:txBody>
      </p:sp>
      <p:sp>
        <p:nvSpPr>
          <p:cNvPr id="574" name="Google Shape;574;p5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56"/>
          <p:cNvSpPr/>
          <p:nvPr/>
        </p:nvSpPr>
        <p:spPr>
          <a:xfrm>
            <a:off x="5290100" y="851275"/>
            <a:ext cx="2598600" cy="34410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grpSp>
        <p:nvGrpSpPr>
          <p:cNvPr id="576" name="Google Shape;576;p56"/>
          <p:cNvGrpSpPr/>
          <p:nvPr/>
        </p:nvGrpSpPr>
        <p:grpSpPr>
          <a:xfrm>
            <a:off x="5225402" y="465959"/>
            <a:ext cx="2736410" cy="4222433"/>
            <a:chOff x="2112475" y="238125"/>
            <a:chExt cx="3395050" cy="5238750"/>
          </a:xfrm>
        </p:grpSpPr>
        <p:sp>
          <p:nvSpPr>
            <p:cNvPr id="577" name="Google Shape;577;p56"/>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6"/>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6"/>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6"/>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7"/>
          <p:cNvSpPr/>
          <p:nvPr/>
        </p:nvSpPr>
        <p:spPr>
          <a:xfrm>
            <a:off x="2483112" y="596100"/>
            <a:ext cx="4140581" cy="300127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2653235" y="755503"/>
            <a:ext cx="3800100" cy="22557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Source Sans Pro"/>
                <a:ea typeface="Source Sans Pro"/>
                <a:cs typeface="Source Sans Pro"/>
                <a:sym typeface="Source Sans Pro"/>
              </a:rPr>
              <a:t>Place your screenshot here</a:t>
            </a:r>
            <a:endParaRPr sz="1000">
              <a:solidFill>
                <a:schemeClr val="accent1"/>
              </a:solidFill>
              <a:latin typeface="Source Sans Pro"/>
              <a:ea typeface="Source Sans Pro"/>
              <a:cs typeface="Source Sans Pro"/>
              <a:sym typeface="Source Sans Pro"/>
            </a:endParaRPr>
          </a:p>
        </p:txBody>
      </p:sp>
      <p:sp>
        <p:nvSpPr>
          <p:cNvPr id="587" name="Google Shape;587;p57"/>
          <p:cNvSpPr txBox="1"/>
          <p:nvPr>
            <p:ph idx="4294967295" type="body"/>
          </p:nvPr>
        </p:nvSpPr>
        <p:spPr>
          <a:xfrm>
            <a:off x="457200" y="3173644"/>
            <a:ext cx="8192400" cy="16476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a:solidFill>
                  <a:srgbClr val="0091EA"/>
                </a:solidFill>
                <a:highlight>
                  <a:srgbClr val="ECEFF1"/>
                </a:highlight>
                <a:latin typeface="Roboto Slab"/>
                <a:ea typeface="Roboto Slab"/>
                <a:cs typeface="Roboto Slab"/>
                <a:sym typeface="Roboto Slab"/>
              </a:rPr>
              <a:t>Desktop project</a:t>
            </a:r>
            <a:endParaRPr b="1">
              <a:solidFill>
                <a:srgbClr val="0091EA"/>
              </a:solidFill>
              <a:highlight>
                <a:srgbClr val="ECEFF1"/>
              </a:highlight>
              <a:latin typeface="Roboto Slab"/>
              <a:ea typeface="Roboto Slab"/>
              <a:cs typeface="Roboto Slab"/>
              <a:sym typeface="Roboto Slab"/>
            </a:endParaRPr>
          </a:p>
          <a:p>
            <a:pPr indent="0" lvl="0" marL="0" rtl="0" algn="ctr">
              <a:spcBef>
                <a:spcPts val="600"/>
              </a:spcBef>
              <a:spcAft>
                <a:spcPts val="0"/>
              </a:spcAft>
              <a:buNone/>
            </a:pPr>
            <a:r>
              <a:rPr lang="en" sz="1800">
                <a:highlight>
                  <a:srgbClr val="ECEFF1"/>
                </a:highlight>
              </a:rPr>
              <a:t>Show and explain your web, app or software projects using these gadget templates.</a:t>
            </a:r>
            <a:endParaRPr sz="1800">
              <a:highlight>
                <a:srgbClr val="ECEFF1"/>
              </a:highlight>
            </a:endParaRPr>
          </a:p>
        </p:txBody>
      </p:sp>
      <p:sp>
        <p:nvSpPr>
          <p:cNvPr id="588" name="Google Shape;588;p5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8"/>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594" name="Google Shape;594;p58"/>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95" name="Google Shape;595;p58"/>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find me at:</a:t>
            </a:r>
            <a:endParaRPr/>
          </a:p>
          <a:p>
            <a:pPr indent="0" lvl="0" marL="0" rtl="0" algn="l">
              <a:spcBef>
                <a:spcPts val="600"/>
              </a:spcBef>
              <a:spcAft>
                <a:spcPts val="0"/>
              </a:spcAft>
              <a:buNone/>
            </a:pPr>
            <a:r>
              <a:rPr lang="en"/>
              <a:t>@username &amp; user@mail.me</a:t>
            </a:r>
            <a:endParaRPr/>
          </a:p>
        </p:txBody>
      </p:sp>
      <p:sp>
        <p:nvSpPr>
          <p:cNvPr id="596" name="Google Shape;596;p5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5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602" name="Google Shape;602;p5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603" name="Google Shape;603;p5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6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609" name="Google Shape;609;p60"/>
          <p:cNvSpPr txBox="1"/>
          <p:nvPr>
            <p:ph idx="1" type="body"/>
          </p:nvPr>
        </p:nvSpPr>
        <p:spPr>
          <a:xfrm>
            <a:off x="786150" y="1200150"/>
            <a:ext cx="74661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presentations uses the following typographies and colors:</a:t>
            </a:r>
            <a:endParaRPr sz="1400"/>
          </a:p>
          <a:p>
            <a:pPr indent="-317500" lvl="0" marL="457200" rtl="0" algn="l">
              <a:lnSpc>
                <a:spcPct val="115000"/>
              </a:lnSpc>
              <a:spcBef>
                <a:spcPts val="0"/>
              </a:spcBef>
              <a:spcAft>
                <a:spcPts val="0"/>
              </a:spcAft>
              <a:buSzPts val="1400"/>
              <a:buChar char="◎"/>
            </a:pPr>
            <a:r>
              <a:rPr lang="en" sz="1400"/>
              <a:t>Titles: </a:t>
            </a:r>
            <a:r>
              <a:rPr b="1" lang="en" sz="1400"/>
              <a:t>Roboto Slab</a:t>
            </a:r>
            <a:endParaRPr b="1" sz="1400"/>
          </a:p>
          <a:p>
            <a:pPr indent="-317500" lvl="0" marL="457200" rtl="0" algn="l">
              <a:lnSpc>
                <a:spcPct val="115000"/>
              </a:lnSpc>
              <a:spcBef>
                <a:spcPts val="0"/>
              </a:spcBef>
              <a:spcAft>
                <a:spcPts val="0"/>
              </a:spcAft>
              <a:buSzPts val="1400"/>
              <a:buChar char="◎"/>
            </a:pPr>
            <a:r>
              <a:rPr lang="en" sz="1400"/>
              <a:t>Body copy: </a:t>
            </a:r>
            <a:r>
              <a:rPr b="1" lang="en" sz="1400"/>
              <a:t>Source Sans Pro</a:t>
            </a:r>
            <a:endParaRPr b="1" sz="1400"/>
          </a:p>
          <a:p>
            <a:pPr indent="0" lvl="0" marL="0" rtl="0" algn="l">
              <a:lnSpc>
                <a:spcPct val="115000"/>
              </a:lnSpc>
              <a:spcBef>
                <a:spcPts val="0"/>
              </a:spcBef>
              <a:spcAft>
                <a:spcPts val="0"/>
              </a:spcAft>
              <a:buNone/>
            </a:pPr>
            <a:r>
              <a:rPr lang="en" sz="1400"/>
              <a:t>You can download the fonts on these pages:</a:t>
            </a:r>
            <a:endParaRPr sz="1400"/>
          </a:p>
          <a:p>
            <a:pPr indent="0" lvl="0" marL="0" rtl="0" algn="l">
              <a:lnSpc>
                <a:spcPct val="115000"/>
              </a:lnSpc>
              <a:spcBef>
                <a:spcPts val="0"/>
              </a:spcBef>
              <a:spcAft>
                <a:spcPts val="0"/>
              </a:spcAft>
              <a:buNone/>
            </a:pPr>
            <a:r>
              <a:rPr lang="en" sz="1400" u="sng">
                <a:solidFill>
                  <a:srgbClr val="0091EA"/>
                </a:solidFill>
                <a:hlinkClick r:id="rId3"/>
              </a:rPr>
              <a:t>https://www.fontsquirrel.com/fonts/roboto-slab</a:t>
            </a:r>
            <a:endParaRPr sz="1400">
              <a:solidFill>
                <a:srgbClr val="0091EA"/>
              </a:solidFill>
            </a:endParaRPr>
          </a:p>
          <a:p>
            <a:pPr indent="0" lvl="0" marL="0" rtl="0" algn="l">
              <a:lnSpc>
                <a:spcPct val="115000"/>
              </a:lnSpc>
              <a:spcBef>
                <a:spcPts val="0"/>
              </a:spcBef>
              <a:spcAft>
                <a:spcPts val="0"/>
              </a:spcAft>
              <a:buNone/>
            </a:pPr>
            <a:r>
              <a:rPr lang="en" sz="1400" u="sng">
                <a:solidFill>
                  <a:srgbClr val="0091EA"/>
                </a:solidFill>
                <a:hlinkClick r:id="rId4"/>
              </a:rPr>
              <a:t>https://www.fontsquirrel.com/fonts/source-sans-pro</a:t>
            </a:r>
            <a:endParaRPr sz="1400">
              <a:solidFill>
                <a:srgbClr val="0091EA"/>
              </a:solidFill>
            </a:endParaRPr>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Blue </a:t>
            </a:r>
            <a:r>
              <a:rPr b="1" lang="en" sz="1400">
                <a:solidFill>
                  <a:srgbClr val="0091EA"/>
                </a:solidFill>
              </a:rPr>
              <a:t>#0091ea</a:t>
            </a:r>
            <a:endParaRPr b="1" sz="1400">
              <a:solidFill>
                <a:srgbClr val="0091EA"/>
              </a:solidFill>
            </a:endParaRPr>
          </a:p>
          <a:p>
            <a:pPr indent="-317500" lvl="0" marL="457200" rtl="0" algn="l">
              <a:lnSpc>
                <a:spcPct val="115000"/>
              </a:lnSpc>
              <a:spcBef>
                <a:spcPts val="0"/>
              </a:spcBef>
              <a:spcAft>
                <a:spcPts val="0"/>
              </a:spcAft>
              <a:buSzPts val="1400"/>
              <a:buChar char="◎"/>
            </a:pPr>
            <a:r>
              <a:rPr lang="en" sz="1400"/>
              <a:t>Dark gray </a:t>
            </a:r>
            <a:r>
              <a:rPr b="1" lang="en" sz="1400"/>
              <a:t>#263238</a:t>
            </a:r>
            <a:endParaRPr b="1" sz="1400"/>
          </a:p>
          <a:p>
            <a:pPr indent="-317500" lvl="0" marL="457200" rtl="0" algn="l">
              <a:lnSpc>
                <a:spcPct val="115000"/>
              </a:lnSpc>
              <a:spcBef>
                <a:spcPts val="0"/>
              </a:spcBef>
              <a:spcAft>
                <a:spcPts val="0"/>
              </a:spcAft>
              <a:buSzPts val="1400"/>
              <a:buChar char="◎"/>
            </a:pPr>
            <a:r>
              <a:rPr lang="en" sz="1400"/>
              <a:t>Medium gray </a:t>
            </a:r>
            <a:r>
              <a:rPr b="1" lang="en" sz="1400">
                <a:solidFill>
                  <a:srgbClr val="607D8B"/>
                </a:solidFill>
              </a:rPr>
              <a:t>#607d8b</a:t>
            </a:r>
            <a:endParaRPr b="1" sz="1400">
              <a:solidFill>
                <a:srgbClr val="607D8B"/>
              </a:solidFill>
            </a:endParaRPr>
          </a:p>
          <a:p>
            <a:pPr indent="-317500" lvl="0" marL="457200" rtl="0" algn="l">
              <a:lnSpc>
                <a:spcPct val="115000"/>
              </a:lnSpc>
              <a:spcBef>
                <a:spcPts val="0"/>
              </a:spcBef>
              <a:spcAft>
                <a:spcPts val="0"/>
              </a:spcAft>
              <a:buSzPts val="1400"/>
              <a:buChar char="◎"/>
            </a:pPr>
            <a:r>
              <a:rPr lang="en" sz="1400"/>
              <a:t>Light gray </a:t>
            </a:r>
            <a:r>
              <a:rPr b="1" lang="en" sz="1400">
                <a:solidFill>
                  <a:srgbClr val="CFD8DC"/>
                </a:solidFill>
                <a:highlight>
                  <a:srgbClr val="263238"/>
                </a:highlight>
              </a:rPr>
              <a:t>#cfd8dc</a:t>
            </a:r>
            <a:endParaRPr b="1" sz="1400">
              <a:solidFill>
                <a:srgbClr val="CFD8DC"/>
              </a:solidFill>
              <a:highlight>
                <a:srgbClr val="263238"/>
              </a:highlight>
            </a:endParaRPr>
          </a:p>
        </p:txBody>
      </p:sp>
      <p:sp>
        <p:nvSpPr>
          <p:cNvPr id="610" name="Google Shape;610;p60"/>
          <p:cNvSpPr txBox="1"/>
          <p:nvPr/>
        </p:nvSpPr>
        <p:spPr>
          <a:xfrm>
            <a:off x="3146900" y="4185319"/>
            <a:ext cx="51603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rgbClr val="607D8B"/>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i="1" sz="1200">
              <a:solidFill>
                <a:srgbClr val="607D8B"/>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i="1" sz="1200">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i="1" sz="1200">
              <a:solidFill>
                <a:srgbClr val="607D8B"/>
              </a:solidFill>
              <a:latin typeface="Source Sans Pro"/>
              <a:ea typeface="Source Sans Pro"/>
              <a:cs typeface="Source Sans Pro"/>
              <a:sym typeface="Source Sans Pro"/>
            </a:endParaRPr>
          </a:p>
        </p:txBody>
      </p:sp>
      <p:sp>
        <p:nvSpPr>
          <p:cNvPr id="611" name="Google Shape;611;p6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Generalization</a:t>
            </a:r>
            <a:endParaRPr/>
          </a:p>
        </p:txBody>
      </p:sp>
      <p:sp>
        <p:nvSpPr>
          <p:cNvPr id="105" name="Google Shape;105;p16"/>
          <p:cNvSpPr txBox="1"/>
          <p:nvPr/>
        </p:nvSpPr>
        <p:spPr>
          <a:xfrm>
            <a:off x="786150" y="2412975"/>
            <a:ext cx="3179400" cy="1720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330200" lvl="0" marL="457200" rtl="0" algn="l">
              <a:spcBef>
                <a:spcPts val="60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M</a:t>
            </a:r>
            <a:r>
              <a:rPr lang="en" sz="1600">
                <a:solidFill>
                  <a:schemeClr val="dk1"/>
                </a:solidFill>
                <a:latin typeface="Source Sans Pro"/>
                <a:ea typeface="Source Sans Pro"/>
                <a:cs typeface="Source Sans Pro"/>
                <a:sym typeface="Source Sans Pro"/>
              </a:rPr>
              <a:t>odel that performs well on </a:t>
            </a:r>
            <a:r>
              <a:rPr b="1" lang="en" sz="1600">
                <a:solidFill>
                  <a:schemeClr val="accent1"/>
                </a:solidFill>
                <a:latin typeface="Source Sans Pro"/>
                <a:ea typeface="Source Sans Pro"/>
                <a:cs typeface="Source Sans Pro"/>
                <a:sym typeface="Source Sans Pro"/>
              </a:rPr>
              <a:t>unseen</a:t>
            </a:r>
            <a:r>
              <a:rPr lang="en" sz="1600">
                <a:solidFill>
                  <a:schemeClr val="dk1"/>
                </a:solidFill>
                <a:latin typeface="Source Sans Pro"/>
                <a:ea typeface="Source Sans Pro"/>
                <a:cs typeface="Source Sans Pro"/>
                <a:sym typeface="Source Sans Pro"/>
              </a:rPr>
              <a:t> examples</a:t>
            </a:r>
            <a:endParaRPr sz="1600">
              <a:solidFill>
                <a:schemeClr val="dk1"/>
              </a:solidFill>
              <a:latin typeface="Source Sans Pro"/>
              <a:ea typeface="Source Sans Pro"/>
              <a:cs typeface="Source Sans Pro"/>
              <a:sym typeface="Source Sans Pro"/>
            </a:endParaRPr>
          </a:p>
          <a:p>
            <a:pPr indent="0" lvl="0" marL="457200" rtl="0" algn="l">
              <a:spcBef>
                <a:spcPts val="600"/>
              </a:spcBef>
              <a:spcAft>
                <a:spcPts val="0"/>
              </a:spcAft>
              <a:buNone/>
            </a:pPr>
            <a:r>
              <a:t/>
            </a:r>
            <a:endParaRPr sz="700">
              <a:solidFill>
                <a:schemeClr val="dk1"/>
              </a:solidFill>
              <a:latin typeface="Source Sans Pro"/>
              <a:ea typeface="Source Sans Pro"/>
              <a:cs typeface="Source Sans Pro"/>
              <a:sym typeface="Source Sans Pro"/>
            </a:endParaRPr>
          </a:p>
          <a:p>
            <a:pPr indent="-330200" lvl="0" marL="457200" rtl="0" algn="l">
              <a:spcBef>
                <a:spcPts val="60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Model that performs similarly on </a:t>
            </a:r>
            <a:r>
              <a:rPr b="1" lang="en" sz="1600">
                <a:solidFill>
                  <a:schemeClr val="accent1"/>
                </a:solidFill>
                <a:latin typeface="Source Sans Pro"/>
                <a:ea typeface="Source Sans Pro"/>
                <a:cs typeface="Source Sans Pro"/>
                <a:sym typeface="Source Sans Pro"/>
              </a:rPr>
              <a:t>validation</a:t>
            </a:r>
            <a:r>
              <a:rPr lang="en" sz="1600">
                <a:solidFill>
                  <a:schemeClr val="dk1"/>
                </a:solidFill>
                <a:latin typeface="Source Sans Pro"/>
                <a:ea typeface="Source Sans Pro"/>
                <a:cs typeface="Source Sans Pro"/>
                <a:sym typeface="Source Sans Pro"/>
              </a:rPr>
              <a:t> and</a:t>
            </a:r>
            <a:r>
              <a:rPr lang="en" sz="1600">
                <a:solidFill>
                  <a:schemeClr val="dk1"/>
                </a:solidFill>
                <a:latin typeface="Source Sans Pro"/>
                <a:ea typeface="Source Sans Pro"/>
                <a:cs typeface="Source Sans Pro"/>
                <a:sym typeface="Source Sans Pro"/>
              </a:rPr>
              <a:t> training</a:t>
            </a:r>
            <a:endParaRPr b="1">
              <a:solidFill>
                <a:srgbClr val="0091EA"/>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06" name="Google Shape;106;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6"/>
          <p:cNvPicPr preferRelativeResize="0"/>
          <p:nvPr/>
        </p:nvPicPr>
        <p:blipFill rotWithShape="1">
          <a:blip r:embed="rId3">
            <a:alphaModFix/>
          </a:blip>
          <a:srcRect b="5002" l="5447" r="8218" t="18039"/>
          <a:stretch/>
        </p:blipFill>
        <p:spPr>
          <a:xfrm>
            <a:off x="4429625" y="1982000"/>
            <a:ext cx="4072701" cy="2420176"/>
          </a:xfrm>
          <a:prstGeom prst="rect">
            <a:avLst/>
          </a:prstGeom>
          <a:noFill/>
          <a:ln>
            <a:noFill/>
          </a:ln>
        </p:spPr>
      </p:pic>
      <p:pic>
        <p:nvPicPr>
          <p:cNvPr id="108" name="Google Shape;108;p16"/>
          <p:cNvPicPr preferRelativeResize="0"/>
          <p:nvPr/>
        </p:nvPicPr>
        <p:blipFill>
          <a:blip r:embed="rId4">
            <a:alphaModFix/>
          </a:blip>
          <a:stretch>
            <a:fillRect/>
          </a:stretch>
        </p:blipFill>
        <p:spPr>
          <a:xfrm>
            <a:off x="344800" y="1229725"/>
            <a:ext cx="426400" cy="345200"/>
          </a:xfrm>
          <a:prstGeom prst="rect">
            <a:avLst/>
          </a:prstGeom>
          <a:noFill/>
          <a:ln>
            <a:noFill/>
          </a:ln>
        </p:spPr>
      </p:pic>
      <p:sp>
        <p:nvSpPr>
          <p:cNvPr id="109" name="Google Shape;109;p16"/>
          <p:cNvSpPr txBox="1"/>
          <p:nvPr>
            <p:ph idx="1" type="body"/>
          </p:nvPr>
        </p:nvSpPr>
        <p:spPr>
          <a:xfrm>
            <a:off x="786150" y="1164825"/>
            <a:ext cx="3552000" cy="11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1600"/>
              <a:t>Generalization refers to your model's ability to adapt properly to new, previously </a:t>
            </a:r>
            <a:r>
              <a:rPr b="1" i="1" lang="en" sz="1600">
                <a:solidFill>
                  <a:schemeClr val="accent1"/>
                </a:solidFill>
              </a:rPr>
              <a:t>unseen data</a:t>
            </a:r>
            <a:r>
              <a:rPr i="1" lang="en" sz="1600"/>
              <a:t>, drawn from the same distribution as the one used to create the model.</a:t>
            </a:r>
            <a:endParaRPr i="1"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8DC"/>
        </a:solidFill>
      </p:bgPr>
    </p:bg>
    <p:spTree>
      <p:nvGrpSpPr>
        <p:cNvPr id="615" name="Shape 615"/>
        <p:cNvGrpSpPr/>
        <p:nvPr/>
      </p:nvGrpSpPr>
      <p:grpSpPr>
        <a:xfrm>
          <a:off x="0" y="0"/>
          <a:ext cx="0" cy="0"/>
          <a:chOff x="0" y="0"/>
          <a:chExt cx="0" cy="0"/>
        </a:xfrm>
      </p:grpSpPr>
      <p:sp>
        <p:nvSpPr>
          <p:cNvPr id="616" name="Google Shape;616;p6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7" name="Google Shape;617;p61"/>
          <p:cNvSpPr txBox="1"/>
          <p:nvPr/>
        </p:nvSpPr>
        <p:spPr>
          <a:xfrm>
            <a:off x="6324775" y="383850"/>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900">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indent="-285750" lvl="0" marL="457200" rtl="0" algn="l">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indent="-285750" lvl="0" marL="457200" rtl="0" algn="l">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p:txBody>
      </p:sp>
      <p:grpSp>
        <p:nvGrpSpPr>
          <p:cNvPr id="618" name="Google Shape;618;p61"/>
          <p:cNvGrpSpPr/>
          <p:nvPr/>
        </p:nvGrpSpPr>
        <p:grpSpPr>
          <a:xfrm>
            <a:off x="424947" y="404794"/>
            <a:ext cx="342903" cy="447293"/>
            <a:chOff x="590250" y="244200"/>
            <a:chExt cx="407975" cy="532175"/>
          </a:xfrm>
        </p:grpSpPr>
        <p:sp>
          <p:nvSpPr>
            <p:cNvPr id="619" name="Google Shape;619;p6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0" name="Google Shape;620;p6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1" name="Google Shape;621;p6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2" name="Google Shape;622;p6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3" name="Google Shape;623;p6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4" name="Google Shape;624;p6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5" name="Google Shape;625;p6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6" name="Google Shape;626;p6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7" name="Google Shape;627;p6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8" name="Google Shape;628;p6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9" name="Google Shape;629;p61"/>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0" name="Google Shape;630;p61"/>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1" name="Google Shape;631;p61"/>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2" name="Google Shape;632;p61"/>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33" name="Google Shape;633;p61"/>
          <p:cNvGrpSpPr/>
          <p:nvPr/>
        </p:nvGrpSpPr>
        <p:grpSpPr>
          <a:xfrm>
            <a:off x="977639" y="470816"/>
            <a:ext cx="372594" cy="310144"/>
            <a:chOff x="1247825" y="322750"/>
            <a:chExt cx="443300" cy="369000"/>
          </a:xfrm>
        </p:grpSpPr>
        <p:sp>
          <p:nvSpPr>
            <p:cNvPr id="634" name="Google Shape;634;p61"/>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5" name="Google Shape;635;p61"/>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6" name="Google Shape;636;p61"/>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7" name="Google Shape;637;p61"/>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8" name="Google Shape;638;p61"/>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39" name="Google Shape;639;p61"/>
          <p:cNvGrpSpPr/>
          <p:nvPr/>
        </p:nvGrpSpPr>
        <p:grpSpPr>
          <a:xfrm>
            <a:off x="1550818" y="469282"/>
            <a:ext cx="356204" cy="313212"/>
            <a:chOff x="1929775" y="320925"/>
            <a:chExt cx="423800" cy="372650"/>
          </a:xfrm>
        </p:grpSpPr>
        <p:sp>
          <p:nvSpPr>
            <p:cNvPr id="640" name="Google Shape;640;p61"/>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1" name="Google Shape;641;p61"/>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2" name="Google Shape;642;p61"/>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3" name="Google Shape;643;p61"/>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4" name="Google Shape;644;p61"/>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45" name="Google Shape;645;p61"/>
          <p:cNvSpPr/>
          <p:nvPr/>
        </p:nvSpPr>
        <p:spPr>
          <a:xfrm>
            <a:off x="2148120" y="458029"/>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6" name="Google Shape;646;p61"/>
          <p:cNvSpPr/>
          <p:nvPr/>
        </p:nvSpPr>
        <p:spPr>
          <a:xfrm>
            <a:off x="2733088" y="459058"/>
            <a:ext cx="251793" cy="333679"/>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647" name="Google Shape;647;p61"/>
          <p:cNvGrpSpPr/>
          <p:nvPr/>
        </p:nvGrpSpPr>
        <p:grpSpPr>
          <a:xfrm>
            <a:off x="3820462" y="433960"/>
            <a:ext cx="336767" cy="383835"/>
            <a:chOff x="4630125" y="278900"/>
            <a:chExt cx="400675" cy="456675"/>
          </a:xfrm>
        </p:grpSpPr>
        <p:sp>
          <p:nvSpPr>
            <p:cNvPr id="648" name="Google Shape;648;p61"/>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9" name="Google Shape;649;p61"/>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0" name="Google Shape;650;p61"/>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1" name="Google Shape;651;p61"/>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52" name="Google Shape;652;p61"/>
          <p:cNvSpPr/>
          <p:nvPr/>
        </p:nvSpPr>
        <p:spPr>
          <a:xfrm>
            <a:off x="4361051" y="457525"/>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653" name="Google Shape;653;p61"/>
          <p:cNvGrpSpPr/>
          <p:nvPr/>
        </p:nvGrpSpPr>
        <p:grpSpPr>
          <a:xfrm>
            <a:off x="430074" y="980516"/>
            <a:ext cx="342882" cy="418128"/>
            <a:chOff x="596350" y="929175"/>
            <a:chExt cx="407950" cy="497475"/>
          </a:xfrm>
        </p:grpSpPr>
        <p:sp>
          <p:nvSpPr>
            <p:cNvPr id="654" name="Google Shape;654;p61"/>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5" name="Google Shape;655;p61"/>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6" name="Google Shape;656;p61"/>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7" name="Google Shape;657;p61"/>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8" name="Google Shape;658;p61"/>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9" name="Google Shape;659;p61"/>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0" name="Google Shape;660;p61"/>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61" name="Google Shape;661;p61"/>
          <p:cNvGrpSpPr/>
          <p:nvPr/>
        </p:nvGrpSpPr>
        <p:grpSpPr>
          <a:xfrm>
            <a:off x="1554390" y="1041431"/>
            <a:ext cx="349060" cy="298882"/>
            <a:chOff x="1934025" y="1001650"/>
            <a:chExt cx="415300" cy="355600"/>
          </a:xfrm>
        </p:grpSpPr>
        <p:sp>
          <p:nvSpPr>
            <p:cNvPr id="662" name="Google Shape;662;p6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3" name="Google Shape;663;p6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4" name="Google Shape;664;p6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5" name="Google Shape;665;p6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66" name="Google Shape;666;p61"/>
          <p:cNvSpPr/>
          <p:nvPr/>
        </p:nvSpPr>
        <p:spPr>
          <a:xfrm>
            <a:off x="2118449" y="1016373"/>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7" name="Google Shape;667;p61"/>
          <p:cNvSpPr/>
          <p:nvPr/>
        </p:nvSpPr>
        <p:spPr>
          <a:xfrm>
            <a:off x="2683959" y="1033772"/>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8" name="Google Shape;668;p61"/>
          <p:cNvSpPr/>
          <p:nvPr/>
        </p:nvSpPr>
        <p:spPr>
          <a:xfrm>
            <a:off x="3254071" y="1036336"/>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9" name="Google Shape;669;p61"/>
          <p:cNvSpPr/>
          <p:nvPr/>
        </p:nvSpPr>
        <p:spPr>
          <a:xfrm>
            <a:off x="3830339" y="1039404"/>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670" name="Google Shape;670;p61"/>
          <p:cNvGrpSpPr/>
          <p:nvPr/>
        </p:nvGrpSpPr>
        <p:grpSpPr>
          <a:xfrm>
            <a:off x="4378785" y="1018906"/>
            <a:ext cx="350068" cy="350573"/>
            <a:chOff x="5294400" y="974850"/>
            <a:chExt cx="416500" cy="417100"/>
          </a:xfrm>
        </p:grpSpPr>
        <p:sp>
          <p:nvSpPr>
            <p:cNvPr id="671" name="Google Shape;671;p61"/>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2" name="Google Shape;672;p61"/>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73" name="Google Shape;673;p61"/>
          <p:cNvGrpSpPr/>
          <p:nvPr/>
        </p:nvGrpSpPr>
        <p:grpSpPr>
          <a:xfrm>
            <a:off x="4901807" y="979507"/>
            <a:ext cx="433992" cy="422729"/>
            <a:chOff x="5916675" y="927975"/>
            <a:chExt cx="516350" cy="502950"/>
          </a:xfrm>
        </p:grpSpPr>
        <p:sp>
          <p:nvSpPr>
            <p:cNvPr id="674" name="Google Shape;674;p61"/>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5" name="Google Shape;675;p61"/>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76" name="Google Shape;676;p61"/>
          <p:cNvGrpSpPr/>
          <p:nvPr/>
        </p:nvGrpSpPr>
        <p:grpSpPr>
          <a:xfrm>
            <a:off x="403451" y="1628920"/>
            <a:ext cx="391001" cy="264085"/>
            <a:chOff x="564675" y="1700625"/>
            <a:chExt cx="465200" cy="314200"/>
          </a:xfrm>
        </p:grpSpPr>
        <p:sp>
          <p:nvSpPr>
            <p:cNvPr id="677" name="Google Shape;677;p61"/>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8" name="Google Shape;678;p61"/>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9" name="Google Shape;679;p61"/>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80" name="Google Shape;680;p61"/>
          <p:cNvGrpSpPr/>
          <p:nvPr/>
        </p:nvGrpSpPr>
        <p:grpSpPr>
          <a:xfrm>
            <a:off x="968435" y="1564432"/>
            <a:ext cx="391001" cy="382827"/>
            <a:chOff x="1236875" y="1623900"/>
            <a:chExt cx="465200" cy="455475"/>
          </a:xfrm>
        </p:grpSpPr>
        <p:sp>
          <p:nvSpPr>
            <p:cNvPr id="681" name="Google Shape;681;p61"/>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2" name="Google Shape;682;p61"/>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3" name="Google Shape;683;p61"/>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4" name="Google Shape;684;p61"/>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5" name="Google Shape;685;p61"/>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6" name="Google Shape;686;p61"/>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7" name="Google Shape;687;p61"/>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88" name="Google Shape;688;p61"/>
          <p:cNvGrpSpPr/>
          <p:nvPr/>
        </p:nvGrpSpPr>
        <p:grpSpPr>
          <a:xfrm>
            <a:off x="1545690" y="1572627"/>
            <a:ext cx="366458" cy="366437"/>
            <a:chOff x="1923675" y="1633650"/>
            <a:chExt cx="436000" cy="435975"/>
          </a:xfrm>
        </p:grpSpPr>
        <p:sp>
          <p:nvSpPr>
            <p:cNvPr id="689" name="Google Shape;689;p6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0" name="Google Shape;690;p6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1" name="Google Shape;691;p6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2" name="Google Shape;692;p6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3" name="Google Shape;693;p6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4" name="Google Shape;694;p6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95" name="Google Shape;695;p61"/>
          <p:cNvGrpSpPr/>
          <p:nvPr/>
        </p:nvGrpSpPr>
        <p:grpSpPr>
          <a:xfrm>
            <a:off x="2109141" y="1571093"/>
            <a:ext cx="369505" cy="369505"/>
            <a:chOff x="2594050" y="1631825"/>
            <a:chExt cx="439625" cy="439625"/>
          </a:xfrm>
        </p:grpSpPr>
        <p:sp>
          <p:nvSpPr>
            <p:cNvPr id="696" name="Google Shape;696;p6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7" name="Google Shape;697;p6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8" name="Google Shape;698;p6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9" name="Google Shape;699;p6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00" name="Google Shape;700;p61"/>
          <p:cNvSpPr/>
          <p:nvPr/>
        </p:nvSpPr>
        <p:spPr>
          <a:xfrm>
            <a:off x="2690599" y="15875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01" name="Google Shape;701;p61"/>
          <p:cNvGrpSpPr/>
          <p:nvPr/>
        </p:nvGrpSpPr>
        <p:grpSpPr>
          <a:xfrm>
            <a:off x="3273906" y="1543462"/>
            <a:ext cx="299911" cy="424768"/>
            <a:chOff x="3979850" y="1598950"/>
            <a:chExt cx="356825" cy="505375"/>
          </a:xfrm>
        </p:grpSpPr>
        <p:sp>
          <p:nvSpPr>
            <p:cNvPr id="702" name="Google Shape;702;p61"/>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3" name="Google Shape;703;p61"/>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04" name="Google Shape;704;p61"/>
          <p:cNvGrpSpPr/>
          <p:nvPr/>
        </p:nvGrpSpPr>
        <p:grpSpPr>
          <a:xfrm>
            <a:off x="3791296" y="1634551"/>
            <a:ext cx="395098" cy="242589"/>
            <a:chOff x="4595425" y="1707325"/>
            <a:chExt cx="470075" cy="288625"/>
          </a:xfrm>
        </p:grpSpPr>
        <p:sp>
          <p:nvSpPr>
            <p:cNvPr id="705" name="Google Shape;705;p61"/>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6" name="Google Shape;706;p61"/>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7" name="Google Shape;707;p61"/>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8" name="Google Shape;708;p61"/>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9" name="Google Shape;709;p61"/>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10" name="Google Shape;710;p61"/>
          <p:cNvGrpSpPr/>
          <p:nvPr/>
        </p:nvGrpSpPr>
        <p:grpSpPr>
          <a:xfrm>
            <a:off x="4375213" y="1575191"/>
            <a:ext cx="357234" cy="361310"/>
            <a:chOff x="5290150" y="1636700"/>
            <a:chExt cx="425025" cy="429875"/>
          </a:xfrm>
        </p:grpSpPr>
        <p:sp>
          <p:nvSpPr>
            <p:cNvPr id="711" name="Google Shape;711;p61"/>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2" name="Google Shape;712;p61"/>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13" name="Google Shape;713;p61"/>
          <p:cNvGrpSpPr/>
          <p:nvPr/>
        </p:nvGrpSpPr>
        <p:grpSpPr>
          <a:xfrm>
            <a:off x="4939167" y="1564432"/>
            <a:ext cx="359272" cy="376691"/>
            <a:chOff x="5961125" y="1623900"/>
            <a:chExt cx="427450" cy="448175"/>
          </a:xfrm>
        </p:grpSpPr>
        <p:sp>
          <p:nvSpPr>
            <p:cNvPr id="714" name="Google Shape;714;p61"/>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5" name="Google Shape;715;p61"/>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6" name="Google Shape;716;p61"/>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7" name="Google Shape;717;p61"/>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8" name="Google Shape;718;p61"/>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9" name="Google Shape;719;p61"/>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0" name="Google Shape;720;p61"/>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21" name="Google Shape;721;p61"/>
          <p:cNvGrpSpPr/>
          <p:nvPr/>
        </p:nvGrpSpPr>
        <p:grpSpPr>
          <a:xfrm>
            <a:off x="5491859" y="1574161"/>
            <a:ext cx="383835" cy="363369"/>
            <a:chOff x="6618700" y="1635475"/>
            <a:chExt cx="456675" cy="432325"/>
          </a:xfrm>
        </p:grpSpPr>
        <p:sp>
          <p:nvSpPr>
            <p:cNvPr id="722" name="Google Shape;722;p61"/>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3" name="Google Shape;723;p61"/>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4" name="Google Shape;724;p61"/>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5" name="Google Shape;725;p61"/>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6" name="Google Shape;726;p61"/>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27" name="Google Shape;727;p61"/>
          <p:cNvGrpSpPr/>
          <p:nvPr/>
        </p:nvGrpSpPr>
        <p:grpSpPr>
          <a:xfrm>
            <a:off x="446947" y="2157573"/>
            <a:ext cx="304009" cy="326513"/>
            <a:chOff x="616425" y="2329600"/>
            <a:chExt cx="361700" cy="388475"/>
          </a:xfrm>
        </p:grpSpPr>
        <p:sp>
          <p:nvSpPr>
            <p:cNvPr id="728" name="Google Shape;728;p61"/>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9" name="Google Shape;729;p61"/>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0" name="Google Shape;730;p61"/>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1" name="Google Shape;731;p61"/>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2" name="Google Shape;732;p61"/>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3" name="Google Shape;733;p61"/>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4" name="Google Shape;734;p61"/>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5" name="Google Shape;735;p61"/>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36" name="Google Shape;736;p61"/>
          <p:cNvGrpSpPr/>
          <p:nvPr/>
        </p:nvGrpSpPr>
        <p:grpSpPr>
          <a:xfrm>
            <a:off x="1003757" y="2160641"/>
            <a:ext cx="320378" cy="320378"/>
            <a:chOff x="1278900" y="2333250"/>
            <a:chExt cx="381175" cy="381175"/>
          </a:xfrm>
        </p:grpSpPr>
        <p:sp>
          <p:nvSpPr>
            <p:cNvPr id="737" name="Google Shape;737;p61"/>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8" name="Google Shape;738;p61"/>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9" name="Google Shape;739;p61"/>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0" name="Google Shape;740;p61"/>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41" name="Google Shape;741;p61"/>
          <p:cNvGrpSpPr/>
          <p:nvPr/>
        </p:nvGrpSpPr>
        <p:grpSpPr>
          <a:xfrm>
            <a:off x="1568720" y="2160641"/>
            <a:ext cx="320399" cy="320378"/>
            <a:chOff x="1951075" y="2333250"/>
            <a:chExt cx="381200" cy="381175"/>
          </a:xfrm>
        </p:grpSpPr>
        <p:sp>
          <p:nvSpPr>
            <p:cNvPr id="742" name="Google Shape;742;p61"/>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3" name="Google Shape;743;p61"/>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4" name="Google Shape;744;p61"/>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5" name="Google Shape;745;p61"/>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46" name="Google Shape;746;p61"/>
          <p:cNvGrpSpPr/>
          <p:nvPr/>
        </p:nvGrpSpPr>
        <p:grpSpPr>
          <a:xfrm>
            <a:off x="2133704" y="2160641"/>
            <a:ext cx="320378" cy="320378"/>
            <a:chOff x="2623275" y="2333250"/>
            <a:chExt cx="381175" cy="381175"/>
          </a:xfrm>
        </p:grpSpPr>
        <p:sp>
          <p:nvSpPr>
            <p:cNvPr id="747" name="Google Shape;747;p61"/>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8" name="Google Shape;748;p61"/>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9" name="Google Shape;749;p61"/>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0" name="Google Shape;750;p61"/>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1" name="Google Shape;751;p61"/>
          <p:cNvGrpSpPr/>
          <p:nvPr/>
        </p:nvGrpSpPr>
        <p:grpSpPr>
          <a:xfrm>
            <a:off x="2773409" y="2105378"/>
            <a:ext cx="170937" cy="426827"/>
            <a:chOff x="3384375" y="2267500"/>
            <a:chExt cx="203375" cy="507825"/>
          </a:xfrm>
        </p:grpSpPr>
        <p:sp>
          <p:nvSpPr>
            <p:cNvPr id="752" name="Google Shape;752;p61"/>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3" name="Google Shape;753;p61"/>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4" name="Google Shape;754;p61"/>
          <p:cNvGrpSpPr/>
          <p:nvPr/>
        </p:nvGrpSpPr>
        <p:grpSpPr>
          <a:xfrm>
            <a:off x="3918716" y="2159611"/>
            <a:ext cx="140237" cy="318339"/>
            <a:chOff x="4747025" y="2332025"/>
            <a:chExt cx="166850" cy="378750"/>
          </a:xfrm>
        </p:grpSpPr>
        <p:sp>
          <p:nvSpPr>
            <p:cNvPr id="755" name="Google Shape;755;p61"/>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6" name="Google Shape;756;p61"/>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7" name="Google Shape;757;p61"/>
          <p:cNvGrpSpPr/>
          <p:nvPr/>
        </p:nvGrpSpPr>
        <p:grpSpPr>
          <a:xfrm>
            <a:off x="3351190" y="2107416"/>
            <a:ext cx="145343" cy="422729"/>
            <a:chOff x="4071800" y="2269925"/>
            <a:chExt cx="172925" cy="502950"/>
          </a:xfrm>
        </p:grpSpPr>
        <p:sp>
          <p:nvSpPr>
            <p:cNvPr id="758" name="Google Shape;758;p61"/>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9" name="Google Shape;759;p61"/>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60" name="Google Shape;760;p61"/>
          <p:cNvSpPr/>
          <p:nvPr/>
        </p:nvSpPr>
        <p:spPr>
          <a:xfrm>
            <a:off x="4393811" y="2152016"/>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61" name="Google Shape;761;p61"/>
          <p:cNvGrpSpPr/>
          <p:nvPr/>
        </p:nvGrpSpPr>
        <p:grpSpPr>
          <a:xfrm>
            <a:off x="4948896" y="2158077"/>
            <a:ext cx="345971" cy="325505"/>
            <a:chOff x="5972700" y="2330200"/>
            <a:chExt cx="411625" cy="387275"/>
          </a:xfrm>
        </p:grpSpPr>
        <p:sp>
          <p:nvSpPr>
            <p:cNvPr id="762" name="Google Shape;762;p6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3" name="Google Shape;763;p6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64" name="Google Shape;764;p61"/>
          <p:cNvGrpSpPr/>
          <p:nvPr/>
        </p:nvGrpSpPr>
        <p:grpSpPr>
          <a:xfrm>
            <a:off x="544193" y="2686206"/>
            <a:ext cx="109538" cy="399195"/>
            <a:chOff x="732125" y="2958550"/>
            <a:chExt cx="130325" cy="474950"/>
          </a:xfrm>
        </p:grpSpPr>
        <p:sp>
          <p:nvSpPr>
            <p:cNvPr id="765" name="Google Shape;765;p61"/>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6" name="Google Shape;766;p61"/>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7" name="Google Shape;767;p61"/>
            <p:cNvSpPr/>
            <p:nvPr/>
          </p:nvSpPr>
          <p:spPr>
            <a:xfrm>
              <a:off x="802750" y="312905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8" name="Google Shape;768;p61"/>
            <p:cNvSpPr/>
            <p:nvPr/>
          </p:nvSpPr>
          <p:spPr>
            <a:xfrm>
              <a:off x="802750" y="316252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9" name="Google Shape;769;p61"/>
            <p:cNvSpPr/>
            <p:nvPr/>
          </p:nvSpPr>
          <p:spPr>
            <a:xfrm>
              <a:off x="802750" y="3196025"/>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0" name="Google Shape;770;p61"/>
            <p:cNvSpPr/>
            <p:nvPr/>
          </p:nvSpPr>
          <p:spPr>
            <a:xfrm>
              <a:off x="802750" y="3229500"/>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1" name="Google Shape;771;p61"/>
            <p:cNvSpPr/>
            <p:nvPr/>
          </p:nvSpPr>
          <p:spPr>
            <a:xfrm>
              <a:off x="802750" y="326300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2" name="Google Shape;772;p61"/>
            <p:cNvSpPr/>
            <p:nvPr/>
          </p:nvSpPr>
          <p:spPr>
            <a:xfrm>
              <a:off x="802750" y="329647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73" name="Google Shape;773;p61"/>
          <p:cNvSpPr/>
          <p:nvPr/>
        </p:nvSpPr>
        <p:spPr>
          <a:xfrm>
            <a:off x="1561113" y="2670435"/>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4" name="Google Shape;774;p61"/>
          <p:cNvSpPr/>
          <p:nvPr/>
        </p:nvSpPr>
        <p:spPr>
          <a:xfrm>
            <a:off x="1039605" y="2670435"/>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75" name="Google Shape;775;p61"/>
          <p:cNvGrpSpPr/>
          <p:nvPr/>
        </p:nvGrpSpPr>
        <p:grpSpPr>
          <a:xfrm>
            <a:off x="2099937" y="2699002"/>
            <a:ext cx="387933" cy="367467"/>
            <a:chOff x="2583100" y="2973775"/>
            <a:chExt cx="461550" cy="437200"/>
          </a:xfrm>
        </p:grpSpPr>
        <p:sp>
          <p:nvSpPr>
            <p:cNvPr id="776" name="Google Shape;776;p6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7" name="Google Shape;777;p6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78" name="Google Shape;778;p61"/>
          <p:cNvSpPr/>
          <p:nvPr/>
        </p:nvSpPr>
        <p:spPr>
          <a:xfrm>
            <a:off x="3810881" y="2707797"/>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79" name="Google Shape;779;p61"/>
          <p:cNvGrpSpPr/>
          <p:nvPr/>
        </p:nvGrpSpPr>
        <p:grpSpPr>
          <a:xfrm>
            <a:off x="4339386" y="2727159"/>
            <a:ext cx="435022" cy="323445"/>
            <a:chOff x="5247525" y="3007275"/>
            <a:chExt cx="517575" cy="384825"/>
          </a:xfrm>
        </p:grpSpPr>
        <p:sp>
          <p:nvSpPr>
            <p:cNvPr id="780" name="Google Shape;780;p6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1" name="Google Shape;781;p6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82" name="Google Shape;782;p61"/>
          <p:cNvGrpSpPr/>
          <p:nvPr/>
        </p:nvGrpSpPr>
        <p:grpSpPr>
          <a:xfrm>
            <a:off x="3250372" y="2708731"/>
            <a:ext cx="342882" cy="350068"/>
            <a:chOff x="3951850" y="2985350"/>
            <a:chExt cx="407950" cy="416500"/>
          </a:xfrm>
        </p:grpSpPr>
        <p:sp>
          <p:nvSpPr>
            <p:cNvPr id="783" name="Google Shape;783;p6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4" name="Google Shape;784;p6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5" name="Google Shape;785;p6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6" name="Google Shape;786;p6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87" name="Google Shape;787;p61"/>
          <p:cNvGrpSpPr/>
          <p:nvPr/>
        </p:nvGrpSpPr>
        <p:grpSpPr>
          <a:xfrm>
            <a:off x="407044" y="3298279"/>
            <a:ext cx="397136" cy="305017"/>
            <a:chOff x="568950" y="3686775"/>
            <a:chExt cx="472500" cy="362900"/>
          </a:xfrm>
        </p:grpSpPr>
        <p:sp>
          <p:nvSpPr>
            <p:cNvPr id="788" name="Google Shape;788;p61"/>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9" name="Google Shape;789;p61"/>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0" name="Google Shape;790;p61"/>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91" name="Google Shape;791;p61"/>
          <p:cNvSpPr/>
          <p:nvPr/>
        </p:nvSpPr>
        <p:spPr>
          <a:xfrm>
            <a:off x="4983886" y="2691427"/>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92" name="Google Shape;792;p61"/>
          <p:cNvGrpSpPr/>
          <p:nvPr/>
        </p:nvGrpSpPr>
        <p:grpSpPr>
          <a:xfrm>
            <a:off x="975096" y="3323872"/>
            <a:ext cx="377700" cy="253852"/>
            <a:chOff x="1244800" y="3717225"/>
            <a:chExt cx="449375" cy="302025"/>
          </a:xfrm>
        </p:grpSpPr>
        <p:sp>
          <p:nvSpPr>
            <p:cNvPr id="793" name="Google Shape;793;p61"/>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4" name="Google Shape;794;p61"/>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5" name="Google Shape;795;p61"/>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6" name="Google Shape;796;p61"/>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7" name="Google Shape;797;p61"/>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8" name="Google Shape;798;p61"/>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99" name="Google Shape;799;p61"/>
          <p:cNvGrpSpPr/>
          <p:nvPr/>
        </p:nvGrpSpPr>
        <p:grpSpPr>
          <a:xfrm>
            <a:off x="1545186" y="3304414"/>
            <a:ext cx="367467" cy="287115"/>
            <a:chOff x="1923075" y="3694075"/>
            <a:chExt cx="437200" cy="341600"/>
          </a:xfrm>
        </p:grpSpPr>
        <p:sp>
          <p:nvSpPr>
            <p:cNvPr id="800" name="Google Shape;800;p61"/>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1" name="Google Shape;801;p61"/>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2" name="Google Shape;802;p61"/>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3" name="Google Shape;803;p61"/>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4" name="Google Shape;804;p61"/>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5" name="Google Shape;805;p61"/>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6" name="Google Shape;806;p61"/>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7" name="Google Shape;807;p61"/>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8" name="Google Shape;808;p61"/>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09" name="Google Shape;809;p61"/>
          <p:cNvGrpSpPr/>
          <p:nvPr/>
        </p:nvGrpSpPr>
        <p:grpSpPr>
          <a:xfrm>
            <a:off x="2113742" y="3299813"/>
            <a:ext cx="360301" cy="295814"/>
            <a:chOff x="2599525" y="3688600"/>
            <a:chExt cx="428675" cy="351950"/>
          </a:xfrm>
        </p:grpSpPr>
        <p:sp>
          <p:nvSpPr>
            <p:cNvPr id="810" name="Google Shape;810;p6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1" name="Google Shape;811;p6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2" name="Google Shape;812;p6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13" name="Google Shape;813;p61"/>
          <p:cNvGrpSpPr/>
          <p:nvPr/>
        </p:nvGrpSpPr>
        <p:grpSpPr>
          <a:xfrm>
            <a:off x="2696125" y="3279346"/>
            <a:ext cx="333700" cy="329077"/>
            <a:chOff x="3292425" y="3664250"/>
            <a:chExt cx="397025" cy="391525"/>
          </a:xfrm>
        </p:grpSpPr>
        <p:sp>
          <p:nvSpPr>
            <p:cNvPr id="814" name="Google Shape;814;p61"/>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5" name="Google Shape;815;p61"/>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6" name="Google Shape;816;p61"/>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17" name="Google Shape;817;p61"/>
          <p:cNvGrpSpPr/>
          <p:nvPr/>
        </p:nvGrpSpPr>
        <p:grpSpPr>
          <a:xfrm>
            <a:off x="3233982" y="3321813"/>
            <a:ext cx="369526" cy="268183"/>
            <a:chOff x="3932350" y="3714775"/>
            <a:chExt cx="439650" cy="319075"/>
          </a:xfrm>
        </p:grpSpPr>
        <p:sp>
          <p:nvSpPr>
            <p:cNvPr id="818" name="Google Shape;818;p61"/>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9" name="Google Shape;819;p61"/>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0" name="Google Shape;820;p61"/>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1" name="Google Shape;821;p61"/>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2" name="Google Shape;822;p61"/>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23" name="Google Shape;823;p61"/>
          <p:cNvGrpSpPr/>
          <p:nvPr/>
        </p:nvGrpSpPr>
        <p:grpSpPr>
          <a:xfrm>
            <a:off x="3798966" y="3321813"/>
            <a:ext cx="369505" cy="268183"/>
            <a:chOff x="4604550" y="3714775"/>
            <a:chExt cx="439625" cy="319075"/>
          </a:xfrm>
        </p:grpSpPr>
        <p:sp>
          <p:nvSpPr>
            <p:cNvPr id="824" name="Google Shape;824;p61"/>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5" name="Google Shape;825;p61"/>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26" name="Google Shape;826;p61"/>
          <p:cNvGrpSpPr/>
          <p:nvPr/>
        </p:nvGrpSpPr>
        <p:grpSpPr>
          <a:xfrm>
            <a:off x="4377251" y="3294181"/>
            <a:ext cx="353136" cy="313738"/>
            <a:chOff x="5292575" y="3681900"/>
            <a:chExt cx="420150" cy="373275"/>
          </a:xfrm>
        </p:grpSpPr>
        <p:sp>
          <p:nvSpPr>
            <p:cNvPr id="827" name="Google Shape;827;p6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8" name="Google Shape;828;p6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9" name="Google Shape;829;p6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0" name="Google Shape;830;p6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1" name="Google Shape;831;p6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2" name="Google Shape;832;p6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3" name="Google Shape;833;p6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34" name="Google Shape;834;p61"/>
          <p:cNvGrpSpPr/>
          <p:nvPr/>
        </p:nvGrpSpPr>
        <p:grpSpPr>
          <a:xfrm>
            <a:off x="4922273" y="3254258"/>
            <a:ext cx="393060" cy="393060"/>
            <a:chOff x="5941025" y="3634400"/>
            <a:chExt cx="467650" cy="467650"/>
          </a:xfrm>
        </p:grpSpPr>
        <p:sp>
          <p:nvSpPr>
            <p:cNvPr id="835" name="Google Shape;835;p6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6" name="Google Shape;836;p6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7" name="Google Shape;837;p6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8" name="Google Shape;838;p6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9" name="Google Shape;839;p6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0" name="Google Shape;840;p6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41" name="Google Shape;841;p61"/>
          <p:cNvGrpSpPr/>
          <p:nvPr/>
        </p:nvGrpSpPr>
        <p:grpSpPr>
          <a:xfrm>
            <a:off x="5512346" y="3279346"/>
            <a:ext cx="342882" cy="342903"/>
            <a:chOff x="6643075" y="3664250"/>
            <a:chExt cx="407950" cy="407975"/>
          </a:xfrm>
        </p:grpSpPr>
        <p:sp>
          <p:nvSpPr>
            <p:cNvPr id="842" name="Google Shape;842;p6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3" name="Google Shape;843;p6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44" name="Google Shape;844;p61"/>
          <p:cNvGrpSpPr/>
          <p:nvPr/>
        </p:nvGrpSpPr>
        <p:grpSpPr>
          <a:xfrm>
            <a:off x="413180" y="3830000"/>
            <a:ext cx="371564" cy="371543"/>
            <a:chOff x="576250" y="4319400"/>
            <a:chExt cx="442075" cy="442050"/>
          </a:xfrm>
        </p:grpSpPr>
        <p:sp>
          <p:nvSpPr>
            <p:cNvPr id="845" name="Google Shape;845;p6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6" name="Google Shape;846;p6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7" name="Google Shape;847;p6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8" name="Google Shape;848;p6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849" name="Google Shape;849;p61"/>
          <p:cNvSpPr/>
          <p:nvPr/>
        </p:nvSpPr>
        <p:spPr>
          <a:xfrm>
            <a:off x="962843" y="390229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0" name="Google Shape;850;p61"/>
          <p:cNvSpPr/>
          <p:nvPr/>
        </p:nvSpPr>
        <p:spPr>
          <a:xfrm>
            <a:off x="3253566" y="38454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1" name="Google Shape;851;p61"/>
          <p:cNvSpPr/>
          <p:nvPr/>
        </p:nvSpPr>
        <p:spPr>
          <a:xfrm>
            <a:off x="2688561" y="38669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2" name="Google Shape;852;p61"/>
          <p:cNvSpPr/>
          <p:nvPr/>
        </p:nvSpPr>
        <p:spPr>
          <a:xfrm>
            <a:off x="3817038" y="3843944"/>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853" name="Google Shape;853;p61"/>
          <p:cNvGrpSpPr/>
          <p:nvPr/>
        </p:nvGrpSpPr>
        <p:grpSpPr>
          <a:xfrm>
            <a:off x="4356785" y="3848932"/>
            <a:ext cx="394068" cy="325505"/>
            <a:chOff x="5268225" y="4341925"/>
            <a:chExt cx="468850" cy="387275"/>
          </a:xfrm>
        </p:grpSpPr>
        <p:sp>
          <p:nvSpPr>
            <p:cNvPr id="854" name="Google Shape;854;p61"/>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5" name="Google Shape;855;p61"/>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6" name="Google Shape;856;p61"/>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7" name="Google Shape;857;p61"/>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8" name="Google Shape;858;p61"/>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9" name="Google Shape;859;p61"/>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0" name="Google Shape;860;p61"/>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1" name="Google Shape;861;p61"/>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62" name="Google Shape;862;p61"/>
          <p:cNvGrpSpPr/>
          <p:nvPr/>
        </p:nvGrpSpPr>
        <p:grpSpPr>
          <a:xfrm>
            <a:off x="4941731" y="3838699"/>
            <a:ext cx="354145" cy="354145"/>
            <a:chOff x="5964175" y="4329750"/>
            <a:chExt cx="421350" cy="421350"/>
          </a:xfrm>
        </p:grpSpPr>
        <p:sp>
          <p:nvSpPr>
            <p:cNvPr id="863" name="Google Shape;863;p61"/>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4" name="Google Shape;864;p61"/>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65" name="Google Shape;865;p61"/>
          <p:cNvGrpSpPr/>
          <p:nvPr/>
        </p:nvGrpSpPr>
        <p:grpSpPr>
          <a:xfrm>
            <a:off x="977639" y="4403683"/>
            <a:ext cx="372594" cy="360301"/>
            <a:chOff x="1247825" y="5001950"/>
            <a:chExt cx="443300" cy="428675"/>
          </a:xfrm>
        </p:grpSpPr>
        <p:sp>
          <p:nvSpPr>
            <p:cNvPr id="866" name="Google Shape;866;p61"/>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7" name="Google Shape;867;p61"/>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8" name="Google Shape;868;p61"/>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9" name="Google Shape;869;p61"/>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0" name="Google Shape;870;p61"/>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1" name="Google Shape;871;p61"/>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72" name="Google Shape;872;p61"/>
          <p:cNvGrpSpPr/>
          <p:nvPr/>
        </p:nvGrpSpPr>
        <p:grpSpPr>
          <a:xfrm>
            <a:off x="1575885" y="4385760"/>
            <a:ext cx="306068" cy="389992"/>
            <a:chOff x="1959600" y="4980625"/>
            <a:chExt cx="364150" cy="464000"/>
          </a:xfrm>
        </p:grpSpPr>
        <p:sp>
          <p:nvSpPr>
            <p:cNvPr id="873" name="Google Shape;873;p61"/>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4" name="Google Shape;874;p61"/>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5" name="Google Shape;875;p61"/>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6" name="Google Shape;876;p61"/>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7" name="Google Shape;877;p61"/>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8" name="Google Shape;878;p61"/>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9" name="Google Shape;879;p61"/>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80" name="Google Shape;880;p61"/>
          <p:cNvGrpSpPr/>
          <p:nvPr/>
        </p:nvGrpSpPr>
        <p:grpSpPr>
          <a:xfrm>
            <a:off x="2118365" y="4400615"/>
            <a:ext cx="351077" cy="360806"/>
            <a:chOff x="2605025" y="4998300"/>
            <a:chExt cx="417700" cy="429275"/>
          </a:xfrm>
        </p:grpSpPr>
        <p:sp>
          <p:nvSpPr>
            <p:cNvPr id="881" name="Google Shape;881;p61"/>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2" name="Google Shape;882;p61"/>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3" name="Google Shape;883;p61"/>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84" name="Google Shape;884;p61"/>
          <p:cNvGrpSpPr/>
          <p:nvPr/>
        </p:nvGrpSpPr>
        <p:grpSpPr>
          <a:xfrm>
            <a:off x="2649057" y="4403683"/>
            <a:ext cx="419662" cy="349543"/>
            <a:chOff x="3236425" y="5001950"/>
            <a:chExt cx="499300" cy="415875"/>
          </a:xfrm>
        </p:grpSpPr>
        <p:sp>
          <p:nvSpPr>
            <p:cNvPr id="885" name="Google Shape;885;p61"/>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6" name="Google Shape;886;p61"/>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7" name="Google Shape;887;p61"/>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8" name="Google Shape;888;p61"/>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9" name="Google Shape;889;p61"/>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0" name="Google Shape;890;p61"/>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91" name="Google Shape;891;p61"/>
          <p:cNvGrpSpPr/>
          <p:nvPr/>
        </p:nvGrpSpPr>
        <p:grpSpPr>
          <a:xfrm>
            <a:off x="3264177" y="4385760"/>
            <a:ext cx="319369" cy="380263"/>
            <a:chOff x="3968275" y="4980625"/>
            <a:chExt cx="379975" cy="452425"/>
          </a:xfrm>
        </p:grpSpPr>
        <p:sp>
          <p:nvSpPr>
            <p:cNvPr id="892" name="Google Shape;892;p61"/>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3" name="Google Shape;893;p61"/>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4" name="Google Shape;894;p61"/>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95" name="Google Shape;895;p61"/>
          <p:cNvGrpSpPr/>
          <p:nvPr/>
        </p:nvGrpSpPr>
        <p:grpSpPr>
          <a:xfrm>
            <a:off x="4919710" y="4470713"/>
            <a:ext cx="404323" cy="220085"/>
            <a:chOff x="5937975" y="5081700"/>
            <a:chExt cx="481050" cy="261850"/>
          </a:xfrm>
        </p:grpSpPr>
        <p:sp>
          <p:nvSpPr>
            <p:cNvPr id="896" name="Google Shape;896;p61"/>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7" name="Google Shape;897;p61"/>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8" name="Google Shape;898;p61"/>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99" name="Google Shape;899;p61"/>
          <p:cNvGrpSpPr/>
          <p:nvPr/>
        </p:nvGrpSpPr>
        <p:grpSpPr>
          <a:xfrm>
            <a:off x="5537918" y="4428247"/>
            <a:ext cx="290183" cy="333679"/>
            <a:chOff x="6673500" y="5031175"/>
            <a:chExt cx="345250" cy="397000"/>
          </a:xfrm>
        </p:grpSpPr>
        <p:sp>
          <p:nvSpPr>
            <p:cNvPr id="900" name="Google Shape;900;p61"/>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1" name="Google Shape;901;p61"/>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2" name="Google Shape;902;p61"/>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3" name="Google Shape;903;p61"/>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4" name="Google Shape;904;p61"/>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05" name="Google Shape;905;p61"/>
          <p:cNvGrpSpPr/>
          <p:nvPr/>
        </p:nvGrpSpPr>
        <p:grpSpPr>
          <a:xfrm>
            <a:off x="3229905" y="452892"/>
            <a:ext cx="387933" cy="345971"/>
            <a:chOff x="3927500" y="301425"/>
            <a:chExt cx="461550" cy="411625"/>
          </a:xfrm>
        </p:grpSpPr>
        <p:sp>
          <p:nvSpPr>
            <p:cNvPr id="906" name="Google Shape;906;p61"/>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7" name="Google Shape;907;p61"/>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8" name="Google Shape;908;p61"/>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9" name="Google Shape;909;p61"/>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0" name="Google Shape;910;p61"/>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1" name="Google Shape;911;p61"/>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2" name="Google Shape;912;p61"/>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3" name="Google Shape;913;p61"/>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4" name="Google Shape;914;p61"/>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5" name="Google Shape;915;p61"/>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6" name="Google Shape;916;p61"/>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7" name="Google Shape;917;p61"/>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8" name="Google Shape;918;p61"/>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9" name="Google Shape;919;p61"/>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0" name="Google Shape;920;p61"/>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1" name="Google Shape;921;p61"/>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2" name="Google Shape;922;p61"/>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3" name="Google Shape;923;p61"/>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4" name="Google Shape;924;p61"/>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5" name="Google Shape;925;p61"/>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6" name="Google Shape;926;p61"/>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7" name="Google Shape;927;p61"/>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8" name="Google Shape;928;p61"/>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9" name="Google Shape;929;p61"/>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0" name="Google Shape;930;p61"/>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1" name="Google Shape;931;p61"/>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2" name="Google Shape;932;p61"/>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33" name="Google Shape;933;p61"/>
          <p:cNvGrpSpPr/>
          <p:nvPr/>
        </p:nvGrpSpPr>
        <p:grpSpPr>
          <a:xfrm>
            <a:off x="5517452" y="459553"/>
            <a:ext cx="332670" cy="332670"/>
            <a:chOff x="6649150" y="309350"/>
            <a:chExt cx="395800" cy="395800"/>
          </a:xfrm>
        </p:grpSpPr>
        <p:sp>
          <p:nvSpPr>
            <p:cNvPr id="934" name="Google Shape;934;p61"/>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5" name="Google Shape;935;p61"/>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6" name="Google Shape;936;p61"/>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7" name="Google Shape;937;p61"/>
            <p:cNvSpPr/>
            <p:nvPr/>
          </p:nvSpPr>
          <p:spPr>
            <a:xfrm>
              <a:off x="6847025" y="333700"/>
              <a:ext cx="25" cy="29250"/>
            </a:xfrm>
            <a:custGeom>
              <a:rect b="b" l="l" r="r" t="t"/>
              <a:pathLst>
                <a:path extrusionOk="0" fill="none" h="1170" w="1">
                  <a:moveTo>
                    <a:pt x="1" y="1170"/>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8" name="Google Shape;938;p61"/>
            <p:cNvSpPr/>
            <p:nvPr/>
          </p:nvSpPr>
          <p:spPr>
            <a:xfrm>
              <a:off x="6760575" y="35685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9" name="Google Shape;939;p61"/>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0" name="Google Shape;940;p61"/>
            <p:cNvSpPr/>
            <p:nvPr/>
          </p:nvSpPr>
          <p:spPr>
            <a:xfrm>
              <a:off x="6696650" y="420775"/>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1" name="Google Shape;941;p61"/>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2" name="Google Shape;942;p61"/>
            <p:cNvSpPr/>
            <p:nvPr/>
          </p:nvSpPr>
          <p:spPr>
            <a:xfrm>
              <a:off x="6673500" y="507225"/>
              <a:ext cx="29250" cy="25"/>
            </a:xfrm>
            <a:custGeom>
              <a:rect b="b" l="l" r="r" t="t"/>
              <a:pathLst>
                <a:path extrusionOk="0" fill="none" h="1" w="1170">
                  <a:moveTo>
                    <a:pt x="1" y="1"/>
                  </a:moveTo>
                  <a:lnTo>
                    <a:pt x="117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3" name="Google Shape;943;p61"/>
            <p:cNvSpPr/>
            <p:nvPr/>
          </p:nvSpPr>
          <p:spPr>
            <a:xfrm>
              <a:off x="6696650" y="59370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4" name="Google Shape;944;p61"/>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5" name="Google Shape;945;p61"/>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6" name="Google Shape;946;p61"/>
            <p:cNvSpPr/>
            <p:nvPr/>
          </p:nvSpPr>
          <p:spPr>
            <a:xfrm>
              <a:off x="6760575" y="657625"/>
              <a:ext cx="25" cy="25"/>
            </a:xfrm>
            <a:custGeom>
              <a:rect b="b" l="l" r="r" t="t"/>
              <a:pathLst>
                <a:path extrusionOk="0" fill="none" h="1" w="1">
                  <a:moveTo>
                    <a:pt x="1"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7" name="Google Shape;947;p61"/>
            <p:cNvSpPr/>
            <p:nvPr/>
          </p:nvSpPr>
          <p:spPr>
            <a:xfrm>
              <a:off x="6847025" y="651550"/>
              <a:ext cx="25" cy="29250"/>
            </a:xfrm>
            <a:custGeom>
              <a:rect b="b" l="l" r="r" t="t"/>
              <a:pathLst>
                <a:path extrusionOk="0" fill="none" h="1170" w="1">
                  <a:moveTo>
                    <a:pt x="1" y="0"/>
                  </a:moveTo>
                  <a:lnTo>
                    <a:pt x="1" y="116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8" name="Google Shape;948;p61"/>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9" name="Google Shape;949;p61"/>
            <p:cNvSpPr/>
            <p:nvPr/>
          </p:nvSpPr>
          <p:spPr>
            <a:xfrm>
              <a:off x="6933500" y="657625"/>
              <a:ext cx="25" cy="25"/>
            </a:xfrm>
            <a:custGeom>
              <a:rect b="b" l="l" r="r" t="t"/>
              <a:pathLst>
                <a:path extrusionOk="0" fill="none" h="1" w="1">
                  <a:moveTo>
                    <a:pt x="0"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0" name="Google Shape;950;p61"/>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1" name="Google Shape;951;p61"/>
            <p:cNvSpPr/>
            <p:nvPr/>
          </p:nvSpPr>
          <p:spPr>
            <a:xfrm>
              <a:off x="6997425" y="59370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2" name="Google Shape;952;p61"/>
            <p:cNvSpPr/>
            <p:nvPr/>
          </p:nvSpPr>
          <p:spPr>
            <a:xfrm>
              <a:off x="6991350" y="507225"/>
              <a:ext cx="29250" cy="25"/>
            </a:xfrm>
            <a:custGeom>
              <a:rect b="b" l="l" r="r" t="t"/>
              <a:pathLst>
                <a:path extrusionOk="0" fill="none" h="1" w="1170">
                  <a:moveTo>
                    <a:pt x="116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3" name="Google Shape;953;p61"/>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4" name="Google Shape;954;p61"/>
            <p:cNvSpPr/>
            <p:nvPr/>
          </p:nvSpPr>
          <p:spPr>
            <a:xfrm>
              <a:off x="6997425" y="420775"/>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5" name="Google Shape;955;p61"/>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6" name="Google Shape;956;p61"/>
            <p:cNvSpPr/>
            <p:nvPr/>
          </p:nvSpPr>
          <p:spPr>
            <a:xfrm>
              <a:off x="6933500" y="35685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57" name="Google Shape;957;p61"/>
          <p:cNvGrpSpPr/>
          <p:nvPr/>
        </p:nvGrpSpPr>
        <p:grpSpPr>
          <a:xfrm>
            <a:off x="4949905" y="467223"/>
            <a:ext cx="337797" cy="319873"/>
            <a:chOff x="5973900" y="318475"/>
            <a:chExt cx="401900" cy="380575"/>
          </a:xfrm>
        </p:grpSpPr>
        <p:sp>
          <p:nvSpPr>
            <p:cNvPr id="958" name="Google Shape;958;p6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9" name="Google Shape;959;p6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0" name="Google Shape;960;p6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1" name="Google Shape;961;p6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2" name="Google Shape;962;p6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3" name="Google Shape;963;p6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4" name="Google Shape;964;p6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5" name="Google Shape;965;p6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6" name="Google Shape;966;p61"/>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7" name="Google Shape;967;p61"/>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8" name="Google Shape;968;p61"/>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9" name="Google Shape;969;p61"/>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0" name="Google Shape;970;p61"/>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1" name="Google Shape;971;p61"/>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72" name="Google Shape;972;p61"/>
          <p:cNvGrpSpPr/>
          <p:nvPr/>
        </p:nvGrpSpPr>
        <p:grpSpPr>
          <a:xfrm>
            <a:off x="995058" y="980516"/>
            <a:ext cx="342882" cy="418128"/>
            <a:chOff x="1268550" y="929175"/>
            <a:chExt cx="407950" cy="497475"/>
          </a:xfrm>
        </p:grpSpPr>
        <p:sp>
          <p:nvSpPr>
            <p:cNvPr id="973" name="Google Shape;973;p61"/>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4" name="Google Shape;974;p61"/>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5" name="Google Shape;975;p61"/>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76" name="Google Shape;976;p61"/>
          <p:cNvGrpSpPr/>
          <p:nvPr/>
        </p:nvGrpSpPr>
        <p:grpSpPr>
          <a:xfrm>
            <a:off x="5481122" y="996380"/>
            <a:ext cx="405331" cy="388962"/>
            <a:chOff x="6605925" y="948050"/>
            <a:chExt cx="482250" cy="462775"/>
          </a:xfrm>
        </p:grpSpPr>
        <p:sp>
          <p:nvSpPr>
            <p:cNvPr id="977" name="Google Shape;977;p61"/>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8" name="Google Shape;978;p61"/>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9" name="Google Shape;979;p61"/>
            <p:cNvSpPr/>
            <p:nvPr/>
          </p:nvSpPr>
          <p:spPr>
            <a:xfrm>
              <a:off x="6847025" y="948050"/>
              <a:ext cx="25" cy="23775"/>
            </a:xfrm>
            <a:custGeom>
              <a:rect b="b" l="l" r="r" t="t"/>
              <a:pathLst>
                <a:path extrusionOk="0" fill="none" h="951" w="1">
                  <a:moveTo>
                    <a:pt x="1" y="95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0" name="Google Shape;980;p61"/>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1" name="Google Shape;981;p61"/>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2" name="Google Shape;982;p61"/>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83" name="Google Shape;983;p61"/>
          <p:cNvGrpSpPr/>
          <p:nvPr/>
        </p:nvGrpSpPr>
        <p:grpSpPr>
          <a:xfrm>
            <a:off x="5575804" y="2148349"/>
            <a:ext cx="215966" cy="342399"/>
            <a:chOff x="6718575" y="2318625"/>
            <a:chExt cx="256950" cy="407375"/>
          </a:xfrm>
        </p:grpSpPr>
        <p:sp>
          <p:nvSpPr>
            <p:cNvPr id="984" name="Google Shape;984;p6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5" name="Google Shape;985;p6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6" name="Google Shape;986;p6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7" name="Google Shape;987;p6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8" name="Google Shape;988;p6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9" name="Google Shape;989;p6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0" name="Google Shape;990;p6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1" name="Google Shape;991;p6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92" name="Google Shape;992;p61"/>
          <p:cNvGrpSpPr/>
          <p:nvPr/>
        </p:nvGrpSpPr>
        <p:grpSpPr>
          <a:xfrm>
            <a:off x="2677193" y="2775257"/>
            <a:ext cx="363369" cy="221115"/>
            <a:chOff x="3269900" y="3064500"/>
            <a:chExt cx="432325" cy="263075"/>
          </a:xfrm>
        </p:grpSpPr>
        <p:sp>
          <p:nvSpPr>
            <p:cNvPr id="993" name="Google Shape;993;p61"/>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4" name="Google Shape;994;p61"/>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5" name="Google Shape;995;p61"/>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96" name="Google Shape;996;p61"/>
          <p:cNvGrpSpPr/>
          <p:nvPr/>
        </p:nvGrpSpPr>
        <p:grpSpPr>
          <a:xfrm>
            <a:off x="5551219" y="2707701"/>
            <a:ext cx="265115" cy="372594"/>
            <a:chOff x="6689325" y="2984125"/>
            <a:chExt cx="315425" cy="443300"/>
          </a:xfrm>
        </p:grpSpPr>
        <p:sp>
          <p:nvSpPr>
            <p:cNvPr id="997" name="Google Shape;997;p61"/>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8" name="Google Shape;998;p61"/>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9" name="Google Shape;999;p61"/>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0" name="Google Shape;1000;p61"/>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1" name="Google Shape;1001;p61"/>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02" name="Google Shape;1002;p61"/>
          <p:cNvGrpSpPr/>
          <p:nvPr/>
        </p:nvGrpSpPr>
        <p:grpSpPr>
          <a:xfrm>
            <a:off x="1599945" y="3802369"/>
            <a:ext cx="256416" cy="414535"/>
            <a:chOff x="1988225" y="4286525"/>
            <a:chExt cx="305075" cy="493200"/>
          </a:xfrm>
        </p:grpSpPr>
        <p:sp>
          <p:nvSpPr>
            <p:cNvPr id="1003" name="Google Shape;1003;p61"/>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4" name="Google Shape;1004;p61"/>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5" name="Google Shape;1005;p61"/>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6" name="Google Shape;1006;p61"/>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7" name="Google Shape;1007;p61"/>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8" name="Google Shape;1008;p61"/>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09" name="Google Shape;1009;p61"/>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10" name="Google Shape;1010;p61"/>
          <p:cNvGrpSpPr/>
          <p:nvPr/>
        </p:nvGrpSpPr>
        <p:grpSpPr>
          <a:xfrm>
            <a:off x="2143937" y="3831534"/>
            <a:ext cx="309640" cy="392030"/>
            <a:chOff x="2635450" y="4321225"/>
            <a:chExt cx="368400" cy="466425"/>
          </a:xfrm>
        </p:grpSpPr>
        <p:sp>
          <p:nvSpPr>
            <p:cNvPr id="1011" name="Google Shape;1011;p61"/>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2" name="Google Shape;1012;p61"/>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3" name="Google Shape;1013;p61"/>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4" name="Google Shape;1014;p61"/>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5" name="Google Shape;1015;p61"/>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6" name="Google Shape;1016;p61"/>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17" name="Google Shape;1017;p61"/>
          <p:cNvGrpSpPr/>
          <p:nvPr/>
        </p:nvGrpSpPr>
        <p:grpSpPr>
          <a:xfrm>
            <a:off x="5512346" y="3821805"/>
            <a:ext cx="342882" cy="383835"/>
            <a:chOff x="6643075" y="4309650"/>
            <a:chExt cx="407950" cy="456675"/>
          </a:xfrm>
        </p:grpSpPr>
        <p:sp>
          <p:nvSpPr>
            <p:cNvPr id="1018" name="Google Shape;1018;p61"/>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19" name="Google Shape;1019;p61"/>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0" name="Google Shape;1020;p61"/>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1" name="Google Shape;1021;p61"/>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2" name="Google Shape;1022;p61"/>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3" name="Google Shape;1023;p61"/>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4" name="Google Shape;1024;p61"/>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5" name="Google Shape;1025;p61"/>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6" name="Google Shape;1026;p61"/>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27" name="Google Shape;1027;p61"/>
          <p:cNvGrpSpPr/>
          <p:nvPr/>
        </p:nvGrpSpPr>
        <p:grpSpPr>
          <a:xfrm>
            <a:off x="4327619" y="4363760"/>
            <a:ext cx="452420" cy="433992"/>
            <a:chOff x="5233525" y="4954450"/>
            <a:chExt cx="538275" cy="516350"/>
          </a:xfrm>
        </p:grpSpPr>
        <p:sp>
          <p:nvSpPr>
            <p:cNvPr id="1028" name="Google Shape;1028;p6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9" name="Google Shape;1029;p6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0" name="Google Shape;1030;p6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1" name="Google Shape;1031;p6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2" name="Google Shape;1032;p6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3" name="Google Shape;1033;p6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4" name="Google Shape;1034;p61"/>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5" name="Google Shape;1035;p61"/>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6" name="Google Shape;1036;p61"/>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7" name="Google Shape;1037;p61"/>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8" name="Google Shape;1038;p61"/>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39" name="Google Shape;1039;p61"/>
          <p:cNvGrpSpPr/>
          <p:nvPr/>
        </p:nvGrpSpPr>
        <p:grpSpPr>
          <a:xfrm>
            <a:off x="3758538" y="4371429"/>
            <a:ext cx="460615" cy="418653"/>
            <a:chOff x="4556450" y="4963575"/>
            <a:chExt cx="548025" cy="498100"/>
          </a:xfrm>
        </p:grpSpPr>
        <p:sp>
          <p:nvSpPr>
            <p:cNvPr id="1040" name="Google Shape;1040;p61"/>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1" name="Google Shape;1041;p61"/>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2" name="Google Shape;1042;p61"/>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3" name="Google Shape;1043;p61"/>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4" name="Google Shape;1044;p61"/>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45" name="Google Shape;1045;p61"/>
          <p:cNvGrpSpPr/>
          <p:nvPr/>
        </p:nvGrpSpPr>
        <p:grpSpPr>
          <a:xfrm>
            <a:off x="375820" y="4462014"/>
            <a:ext cx="445255" cy="246182"/>
            <a:chOff x="531800" y="5071350"/>
            <a:chExt cx="529750" cy="292900"/>
          </a:xfrm>
        </p:grpSpPr>
        <p:sp>
          <p:nvSpPr>
            <p:cNvPr id="1046" name="Google Shape;1046;p61"/>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7" name="Google Shape;1047;p61"/>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8" name="Google Shape;1048;p61"/>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9" name="Google Shape;1049;p61"/>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50" name="Google Shape;1050;p61"/>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51" name="Google Shape;1051;p61"/>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52" name="Google Shape;1052;p61"/>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053" name="Google Shape;1053;p61"/>
          <p:cNvGrpSpPr/>
          <p:nvPr/>
        </p:nvGrpSpPr>
        <p:grpSpPr>
          <a:xfrm>
            <a:off x="7320094" y="1875175"/>
            <a:ext cx="433992" cy="422729"/>
            <a:chOff x="5916675" y="927975"/>
            <a:chExt cx="516350" cy="502950"/>
          </a:xfrm>
        </p:grpSpPr>
        <p:sp>
          <p:nvSpPr>
            <p:cNvPr id="1054" name="Google Shape;1054;p61"/>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1"/>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61"/>
          <p:cNvGrpSpPr/>
          <p:nvPr/>
        </p:nvGrpSpPr>
        <p:grpSpPr>
          <a:xfrm>
            <a:off x="6436114" y="2581077"/>
            <a:ext cx="1079481" cy="1051467"/>
            <a:chOff x="5916675" y="927975"/>
            <a:chExt cx="516350" cy="502950"/>
          </a:xfrm>
        </p:grpSpPr>
        <p:sp>
          <p:nvSpPr>
            <p:cNvPr id="1057" name="Google Shape;1057;p61"/>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1"/>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61"/>
          <p:cNvGrpSpPr/>
          <p:nvPr/>
        </p:nvGrpSpPr>
        <p:grpSpPr>
          <a:xfrm>
            <a:off x="6436257" y="1875175"/>
            <a:ext cx="433992" cy="422729"/>
            <a:chOff x="5916675" y="927975"/>
            <a:chExt cx="516350" cy="502950"/>
          </a:xfrm>
        </p:grpSpPr>
        <p:sp>
          <p:nvSpPr>
            <p:cNvPr id="1060" name="Google Shape;1060;p61"/>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1"/>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61"/>
          <p:cNvSpPr/>
          <p:nvPr/>
        </p:nvSpPr>
        <p:spPr>
          <a:xfrm>
            <a:off x="7512255" y="21115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1"/>
          <p:cNvSpPr/>
          <p:nvPr/>
        </p:nvSpPr>
        <p:spPr>
          <a:xfrm>
            <a:off x="6628418" y="21115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6913953" y="3169090"/>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62"/>
          <p:cNvSpPr txBox="1"/>
          <p:nvPr/>
        </p:nvSpPr>
        <p:spPr>
          <a:xfrm>
            <a:off x="2163850" y="838106"/>
            <a:ext cx="6676800" cy="10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607D8B"/>
                </a:solidFill>
                <a:latin typeface="Source Sans Pro"/>
                <a:ea typeface="Source Sans Pro"/>
                <a:cs typeface="Source Sans Pro"/>
                <a:sym typeface="Source Sans Pro"/>
              </a:rPr>
              <a:t>Now you can use any emoji as an icon!</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rPr lang="en">
                <a:solidFill>
                  <a:srgbClr val="607D8B"/>
                </a:solidFill>
                <a:latin typeface="Source Sans Pro"/>
                <a:ea typeface="Source Sans Pro"/>
                <a:cs typeface="Source Sans Pro"/>
                <a:sym typeface="Source Sans Pro"/>
              </a:rPr>
              <a:t>And of course it resizes without losing quality and you can change the color.</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607D8B"/>
                </a:solidFill>
                <a:latin typeface="Source Sans Pro"/>
                <a:ea typeface="Source Sans Pro"/>
                <a:cs typeface="Source Sans Pro"/>
                <a:sym typeface="Source Sans Pro"/>
              </a:rPr>
              <a:t>How? Follow Google instructions </a:t>
            </a:r>
            <a:r>
              <a:rPr lang="en" u="sng">
                <a:solidFill>
                  <a:srgbClr val="607D8B"/>
                </a:solidFill>
                <a:latin typeface="Source Sans Pro"/>
                <a:ea typeface="Source Sans Pro"/>
                <a:cs typeface="Source Sans Pro"/>
                <a:sym typeface="Source Sans Pro"/>
                <a:hlinkClick r:id="rId3"/>
              </a:rPr>
              <a:t>https://twitter.com/googledocs/status/730087240156643328</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t/>
            </a:r>
            <a:endParaRPr>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607D8B"/>
              </a:solidFill>
              <a:latin typeface="Source Sans Pro"/>
              <a:ea typeface="Source Sans Pro"/>
              <a:cs typeface="Source Sans Pro"/>
              <a:sym typeface="Source Sans Pro"/>
            </a:endParaRPr>
          </a:p>
        </p:txBody>
      </p:sp>
      <p:sp>
        <p:nvSpPr>
          <p:cNvPr id="1070" name="Google Shape;1070;p62"/>
          <p:cNvSpPr txBox="1"/>
          <p:nvPr/>
        </p:nvSpPr>
        <p:spPr>
          <a:xfrm>
            <a:off x="808100" y="2314088"/>
            <a:ext cx="7327500" cy="19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607D8B"/>
                </a:solidFill>
                <a:latin typeface="Source Sans Pro"/>
                <a:ea typeface="Source Sans Pro"/>
                <a:cs typeface="Source Sans Pro"/>
                <a:sym typeface="Source Sans Pro"/>
              </a:rPr>
              <a:t>✋👆👉👍👤👦👧👨👩👪💃🏃💑❤😂😉😋😒😭👶😸🐟🍒🍔💣📌📖🔨🎃🎈🎨🏈🏰🌏🔌🔑</a:t>
            </a:r>
            <a:r>
              <a:rPr lang="en" sz="2400">
                <a:solidFill>
                  <a:srgbClr val="FFFFFF"/>
                </a:solidFill>
                <a:highlight>
                  <a:srgbClr val="0091EA"/>
                </a:highlight>
                <a:latin typeface="Source Sans Pro"/>
                <a:ea typeface="Source Sans Pro"/>
                <a:cs typeface="Source Sans Pro"/>
                <a:sym typeface="Source Sans Pro"/>
              </a:rPr>
              <a:t> and many more...</a:t>
            </a:r>
            <a:endParaRPr sz="2400">
              <a:solidFill>
                <a:srgbClr val="FFFFFF"/>
              </a:solidFill>
              <a:highlight>
                <a:srgbClr val="0091EA"/>
              </a:highlight>
              <a:latin typeface="Source Sans Pro"/>
              <a:ea typeface="Source Sans Pro"/>
              <a:cs typeface="Source Sans Pro"/>
              <a:sym typeface="Source Sans Pro"/>
            </a:endParaRPr>
          </a:p>
        </p:txBody>
      </p:sp>
      <p:sp>
        <p:nvSpPr>
          <p:cNvPr id="1071" name="Google Shape;1071;p62"/>
          <p:cNvSpPr txBox="1"/>
          <p:nvPr/>
        </p:nvSpPr>
        <p:spPr>
          <a:xfrm>
            <a:off x="648975" y="794711"/>
            <a:ext cx="1440600" cy="9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600">
                <a:solidFill>
                  <a:srgbClr val="0091EA"/>
                </a:solidFill>
              </a:rPr>
              <a:t>😉</a:t>
            </a:r>
            <a:endParaRPr sz="9600">
              <a:solidFill>
                <a:srgbClr val="0091EA"/>
              </a:solidFill>
            </a:endParaRPr>
          </a:p>
        </p:txBody>
      </p:sp>
      <p:sp>
        <p:nvSpPr>
          <p:cNvPr id="1072" name="Google Shape;1072;p6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Underfitting vs Overfitting</a:t>
            </a:r>
            <a:endParaRPr/>
          </a:p>
        </p:txBody>
      </p:sp>
      <p:sp>
        <p:nvSpPr>
          <p:cNvPr id="115" name="Google Shape;115;p17"/>
          <p:cNvSpPr txBox="1"/>
          <p:nvPr/>
        </p:nvSpPr>
        <p:spPr>
          <a:xfrm>
            <a:off x="786150" y="1012425"/>
            <a:ext cx="3800100" cy="2302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91EA"/>
                </a:solidFill>
                <a:latin typeface="Source Sans Pro"/>
                <a:ea typeface="Source Sans Pro"/>
                <a:cs typeface="Source Sans Pro"/>
                <a:sym typeface="Source Sans Pro"/>
              </a:rPr>
              <a:t>Underfitting</a:t>
            </a:r>
            <a:endParaRPr b="1" sz="1800">
              <a:solidFill>
                <a:srgbClr val="0091EA"/>
              </a:solidFill>
              <a:latin typeface="Source Sans Pro"/>
              <a:ea typeface="Source Sans Pro"/>
              <a:cs typeface="Source Sans Pro"/>
              <a:sym typeface="Source Sans Pro"/>
            </a:endParaRPr>
          </a:p>
          <a:p>
            <a:pPr indent="-330200" lvl="0" marL="457200" rtl="0" algn="l">
              <a:spcBef>
                <a:spcPts val="60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Does not capture underlying trends</a:t>
            </a:r>
            <a:endParaRPr sz="16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sz="5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sz="1800">
                <a:solidFill>
                  <a:srgbClr val="0091EA"/>
                </a:solidFill>
                <a:latin typeface="Source Sans Pro"/>
                <a:ea typeface="Source Sans Pro"/>
                <a:cs typeface="Source Sans Pro"/>
                <a:sym typeface="Source Sans Pro"/>
              </a:rPr>
              <a:t>Overfitting</a:t>
            </a:r>
            <a:endParaRPr b="1" sz="1800">
              <a:solidFill>
                <a:srgbClr val="0091EA"/>
              </a:solidFill>
              <a:latin typeface="Source Sans Pro"/>
              <a:ea typeface="Source Sans Pro"/>
              <a:cs typeface="Source Sans Pro"/>
              <a:sym typeface="Source Sans Pro"/>
            </a:endParaRPr>
          </a:p>
          <a:p>
            <a:pPr indent="-330200" lvl="0" marL="457200" rtl="0" algn="l">
              <a:spcBef>
                <a:spcPts val="60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Too specialized</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Memorization</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Captures regularities which are not part of the underlying trend </a:t>
            </a:r>
            <a:endParaRPr sz="16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sz="5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sz="1800">
                <a:solidFill>
                  <a:schemeClr val="accent1"/>
                </a:solidFill>
                <a:latin typeface="Source Sans Pro"/>
                <a:ea typeface="Source Sans Pro"/>
                <a:cs typeface="Source Sans Pro"/>
                <a:sym typeface="Source Sans Pro"/>
              </a:rPr>
              <a:t>Overfitting Causes</a:t>
            </a:r>
            <a:endParaRPr b="1" sz="1800">
              <a:solidFill>
                <a:schemeClr val="accent1"/>
              </a:solidFill>
              <a:latin typeface="Source Sans Pro"/>
              <a:ea typeface="Source Sans Pro"/>
              <a:cs typeface="Source Sans Pro"/>
              <a:sym typeface="Source Sans Pro"/>
            </a:endParaRPr>
          </a:p>
          <a:p>
            <a:pPr indent="-330200" lvl="0" marL="457200" rtl="0" algn="l">
              <a:spcBef>
                <a:spcPts val="60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Small dataset</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Complex model</a:t>
            </a:r>
            <a:endParaRPr sz="16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b="1" sz="1800">
              <a:solidFill>
                <a:srgbClr val="0091EA"/>
              </a:solidFill>
              <a:latin typeface="Source Sans Pro"/>
              <a:ea typeface="Source Sans Pro"/>
              <a:cs typeface="Source Sans Pro"/>
              <a:sym typeface="Source Sans Pro"/>
            </a:endParaRPr>
          </a:p>
          <a:p>
            <a:pPr indent="0" lvl="0" marL="0" rtl="0" algn="l">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16" name="Google Shape;116;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7"/>
          <p:cNvPicPr preferRelativeResize="0"/>
          <p:nvPr/>
        </p:nvPicPr>
        <p:blipFill>
          <a:blip r:embed="rId3">
            <a:alphaModFix/>
          </a:blip>
          <a:stretch>
            <a:fillRect/>
          </a:stretch>
        </p:blipFill>
        <p:spPr>
          <a:xfrm>
            <a:off x="4331525" y="2921225"/>
            <a:ext cx="4812474" cy="1924975"/>
          </a:xfrm>
          <a:prstGeom prst="rect">
            <a:avLst/>
          </a:prstGeom>
          <a:noFill/>
          <a:ln>
            <a:noFill/>
          </a:ln>
        </p:spPr>
      </p:pic>
      <p:grpSp>
        <p:nvGrpSpPr>
          <p:cNvPr id="118" name="Google Shape;118;p17"/>
          <p:cNvGrpSpPr/>
          <p:nvPr/>
        </p:nvGrpSpPr>
        <p:grpSpPr>
          <a:xfrm>
            <a:off x="416641" y="621938"/>
            <a:ext cx="369505" cy="268183"/>
            <a:chOff x="4604550" y="3714775"/>
            <a:chExt cx="439625" cy="319075"/>
          </a:xfrm>
        </p:grpSpPr>
        <p:sp>
          <p:nvSpPr>
            <p:cNvPr id="119" name="Google Shape;119;p1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0" name="Google Shape;120;p1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pic>
        <p:nvPicPr>
          <p:cNvPr id="121" name="Google Shape;121;p17"/>
          <p:cNvPicPr preferRelativeResize="0"/>
          <p:nvPr/>
        </p:nvPicPr>
        <p:blipFill>
          <a:blip r:embed="rId4">
            <a:alphaModFix/>
          </a:blip>
          <a:stretch>
            <a:fillRect/>
          </a:stretch>
        </p:blipFill>
        <p:spPr>
          <a:xfrm>
            <a:off x="4723600" y="275300"/>
            <a:ext cx="3931700" cy="23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8"/>
          <p:cNvPicPr preferRelativeResize="0"/>
          <p:nvPr/>
        </p:nvPicPr>
        <p:blipFill rotWithShape="1">
          <a:blip r:embed="rId3">
            <a:alphaModFix/>
          </a:blip>
          <a:srcRect b="0" l="1229" r="1219" t="0"/>
          <a:stretch/>
        </p:blipFill>
        <p:spPr>
          <a:xfrm>
            <a:off x="496150" y="21888"/>
            <a:ext cx="8151701" cy="509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19"/>
          <p:cNvPicPr preferRelativeResize="0"/>
          <p:nvPr/>
        </p:nvPicPr>
        <p:blipFill>
          <a:blip r:embed="rId3">
            <a:alphaModFix/>
          </a:blip>
          <a:stretch>
            <a:fillRect/>
          </a:stretch>
        </p:blipFill>
        <p:spPr>
          <a:xfrm>
            <a:off x="496150" y="21888"/>
            <a:ext cx="8151700" cy="50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Splitting data</a:t>
            </a:r>
            <a:endParaRPr b="1" sz="6000"/>
          </a:p>
        </p:txBody>
      </p:sp>
      <p:sp>
        <p:nvSpPr>
          <p:cNvPr id="139" name="Google Shape;139;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0"/>
          <p:cNvPicPr preferRelativeResize="0"/>
          <p:nvPr/>
        </p:nvPicPr>
        <p:blipFill>
          <a:blip r:embed="rId3">
            <a:alphaModFix/>
          </a:blip>
          <a:stretch>
            <a:fillRect/>
          </a:stretch>
        </p:blipFill>
        <p:spPr>
          <a:xfrm>
            <a:off x="1771825" y="1826677"/>
            <a:ext cx="5600349" cy="279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14D10E4A8309459E4C8E8AB35955F0" ma:contentTypeVersion="" ma:contentTypeDescription="Create a new document." ma:contentTypeScope="" ma:versionID="41e164bb5a535904c58fadaf6c8cb4c4">
  <xsd:schema xmlns:xsd="http://www.w3.org/2001/XMLSchema" xmlns:xs="http://www.w3.org/2001/XMLSchema" xmlns:p="http://schemas.microsoft.com/office/2006/metadata/properties" xmlns:ns2="3011bd27-670b-40e8-bfc7-267b8eb171af" xmlns:ns3="f00a7557-192b-40ee-82fa-50b7af794bf6" xmlns:ns4="a1e6ce1e-028e-4ef7-a0c6-7ba998e8b60a" targetNamespace="http://schemas.microsoft.com/office/2006/metadata/properties" ma:root="true" ma:fieldsID="a394201d3368b68d609ca73d470d57d8" ns2:_="" ns3:_="" ns4:_="">
    <xsd:import namespace="3011bd27-670b-40e8-bfc7-267b8eb171af"/>
    <xsd:import namespace="f00a7557-192b-40ee-82fa-50b7af794bf6"/>
    <xsd:import namespace="a1e6ce1e-028e-4ef7-a0c6-7ba998e8b60a"/>
    <xsd:element name="properties">
      <xsd:complexType>
        <xsd:sequence>
          <xsd:element name="documentManagement">
            <xsd:complexType>
              <xsd:all>
                <xsd:element ref="ns2:TeamSiteName" minOccurs="0"/>
                <xsd:element ref="ns3:MediaServiceMetadata" minOccurs="0"/>
                <xsd:element ref="ns3:MediaServiceFastMetadata"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11bd27-670b-40e8-bfc7-267b8eb171af" elementFormDefault="qualified">
    <xsd:import namespace="http://schemas.microsoft.com/office/2006/documentManagement/types"/>
    <xsd:import namespace="http://schemas.microsoft.com/office/infopath/2007/PartnerControls"/>
    <xsd:element name="TeamSiteName" ma:index="8" nillable="true" ma:displayName="TeamSite" ma:default="TDT 17" ma:internalName="TeamSite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0a7557-192b-40ee-82fa-50b7af794bf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1e6ce1e-028e-4ef7-a0c6-7ba998e8b60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amSiteName xmlns="3011bd27-670b-40e8-bfc7-267b8eb171af">TDT 17</TeamSiteName>
  </documentManagement>
</p:properties>
</file>

<file path=customXml/itemProps1.xml><?xml version="1.0" encoding="utf-8"?>
<ds:datastoreItem xmlns:ds="http://schemas.openxmlformats.org/officeDocument/2006/customXml" ds:itemID="{7EEBF1E9-FE2A-4108-BEBC-EB9F8456C5F5}"/>
</file>

<file path=customXml/itemProps2.xml><?xml version="1.0" encoding="utf-8"?>
<ds:datastoreItem xmlns:ds="http://schemas.openxmlformats.org/officeDocument/2006/customXml" ds:itemID="{62197531-180D-4CC5-90ED-5E6665AB5853}"/>
</file>

<file path=customXml/itemProps3.xml><?xml version="1.0" encoding="utf-8"?>
<ds:datastoreItem xmlns:ds="http://schemas.openxmlformats.org/officeDocument/2006/customXml" ds:itemID="{99B9C192-DE73-45D9-9AE6-D8ECEB172A0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0x0101004714D10E4A8309459E4C8E8AB35955F0</vt:lpwstr>
  </property>
</Properties>
</file>