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Roboto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regular.fntdata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02a3f5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02a3f5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Char char="-"/>
            </a:pPr>
            <a:r>
              <a:rPr lang="no" sz="1350">
                <a:solidFill>
                  <a:srgbClr val="444444"/>
                </a:solidFill>
                <a:highlight>
                  <a:srgbClr val="FFFFFF"/>
                </a:highlight>
              </a:rPr>
              <a:t>fewer false positives (we make fewer mistakes)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Char char="-"/>
            </a:pPr>
            <a:r>
              <a:rPr lang="no" sz="1350">
                <a:solidFill>
                  <a:srgbClr val="444444"/>
                </a:solidFill>
                <a:highlight>
                  <a:srgbClr val="FFFFFF"/>
                </a:highlight>
              </a:rPr>
              <a:t>more false negatives (we miss more objects)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02a3f5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02a3f5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ecd3c6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ecd3c6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Precision</a:t>
            </a:r>
            <a:r>
              <a:rPr lang="no"/>
              <a:t> measures how accurate is your predictions. i.e. the percentage of your predictions are correct.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Recall</a:t>
            </a:r>
            <a:r>
              <a:rPr lang="no"/>
              <a:t> measures how good you find all the positives. For example, we can find 80% of the possible positive cases in our top K predictions.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ecd3c66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ecd3c66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ecd3c66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ecd3c66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ecd3c66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ecd3c66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ecd3c66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ecd3c66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ecd3c66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ecd3c66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ecd3c66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ecd3c66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ecd3c66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ecd3c66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The general definition for the Average Precision (AP) is finding the area under the precision-recall curve above.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 are always between 0 and 1. Therefore, AP falls within 0 and 1 also. Before calculating AP for the object detection, we often smooth out the zigzag pattern first.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ecd3c66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ecd3c66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02a3f5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02a3f5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02a3f5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302a3f5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02a3f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02a3f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02a3f5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302a3f5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02a3f52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02a3f52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02a3f52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02a3f5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02a3f5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302a3f5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02a3f52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02a3f52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302a3f52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302a3f52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intention in interpolating the precision/recall curve in this way is to reduce the impact of the “wiggles” in the precision/recall curve, caused by small variations in the ranking of examples.</a:t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302a3f5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302a3f5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highlight>
                  <a:srgbClr val="FFFFFF"/>
                </a:highlight>
              </a:rPr>
              <a:t>In Pascal VOC2008, an average for the 11-point interpolated AP is calculated.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highlight>
                  <a:srgbClr val="FFFFFF"/>
                </a:highlight>
              </a:rPr>
              <a:t>However, this interpolated method is an approximation which suffers two issues. It is less precise. Second, it lost the capability in measuring the difference for methods with low AP. Therefore, a different AP calculation is adopted after 2008 for PASCAL VOC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Precision/Recall curves are for different classes, e.g. the class “dog” -&gt; how well does the model classify and locate dogs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17bd0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17bd0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1a8db4b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41a8db4b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This will turn out with the same value as our approximate example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302a3f5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302a3f5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302a3f52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302a3f52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302a3f5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302a3f5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302a3f52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302a3f5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17bd07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17bd07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17bd07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17bd07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17bd07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17bd07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17bd07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17bd07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17bd079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17bd07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>
                <a:highlight>
                  <a:srgbClr val="FFFFFF"/>
                </a:highlight>
              </a:rPr>
              <a:t>By incorporating this generalized IoU (GIoU) as a loss into the state-of-the art object detection frameworks, we show a consistent improvement on their performance using both the standard, IoU based, and new, GIoU based, performance measures on popular object detection benchmarks such as PASCAL VOC and MS COCO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ecd3c66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ecd3c66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anchom.wordpress.com/tag/average-precision/" TargetMode="External"/><Relationship Id="rId4" Type="http://schemas.openxmlformats.org/officeDocument/2006/relationships/hyperlink" Target="https://machinethink.net/blog/object-detection/" TargetMode="External"/><Relationship Id="rId5" Type="http://schemas.openxmlformats.org/officeDocument/2006/relationships/hyperlink" Target="http://host.robots.ox.ac.uk/pascal/VOC/pubs/everingham10.pdf" TargetMode="External"/><Relationship Id="rId6" Type="http://schemas.openxmlformats.org/officeDocument/2006/relationships/hyperlink" Target="https://towardsdatascience.com/breaking-down-mean-average-precision-map-ae462f623a52" TargetMode="External"/><Relationship Id="rId7" Type="http://schemas.openxmlformats.org/officeDocument/2006/relationships/hyperlink" Target="https://medium.com/@jonathan_hui/map-mean-average-precision-for-object-detection-45c121a31173" TargetMode="External"/><Relationship Id="rId8" Type="http://schemas.openxmlformats.org/officeDocument/2006/relationships/hyperlink" Target="https://arxiv.org/pdf/1902.0963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Numerical example of evaluation metrics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TDT17 - M4-T4-P10-N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Prediction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True Positive: IoU &gt; 0.5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False Positive: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IoU &lt;= 0.5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Duplicated Bounding Boxes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>
                <a:latin typeface="Arial"/>
                <a:ea typeface="Arial"/>
                <a:cs typeface="Arial"/>
                <a:sym typeface="Arial"/>
              </a:rPr>
              <a:t>No IoU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False Negative: Iou &gt; 0.5 but the bounding box has the wrong classification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True Negative: </a:t>
            </a:r>
            <a:r>
              <a:rPr lang="no" sz="14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Usually there are not true negatives as the images are expected to contain at least one object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False Positive examples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425"/>
            <a:ext cx="80010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2891900" cy="3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2020913"/>
            <a:ext cx="3238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76325" y="2039325"/>
            <a:ext cx="5395200" cy="177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3988225" y="1476750"/>
            <a:ext cx="1717800" cy="93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311700" y="2320600"/>
            <a:ext cx="5395200" cy="17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3905425" y="1453850"/>
            <a:ext cx="1932600" cy="111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311700" y="2571750"/>
            <a:ext cx="5395200" cy="11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311700" y="2832825"/>
            <a:ext cx="5395200" cy="9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311700" y="3084100"/>
            <a:ext cx="5395200" cy="6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311700" y="3349550"/>
            <a:ext cx="5395200" cy="4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 - Average Precision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270075"/>
            <a:ext cx="8520600" cy="2565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averaged across all values of recall between 0 and 1</a:t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Equal to taking the area under the precision/recall curve</a:t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integral can be approximated by a sum over the precisions at every possible threshold value, multiplied by the change in recall,  </a:t>
            </a:r>
            <a:r>
              <a:rPr i="1"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total number of images in the collection, </a:t>
            </a:r>
            <a:r>
              <a:rPr i="1"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p(k)</a:t>
            </a: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precision at a cutoff of </a:t>
            </a:r>
            <a:r>
              <a:rPr i="1"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images, and </a:t>
            </a:r>
            <a:r>
              <a:rPr i="1"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delta r(k)</a:t>
            </a: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change in recall that happened between cutoff </a:t>
            </a:r>
            <a:r>
              <a:rPr i="1"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cutoff </a:t>
            </a:r>
            <a:r>
              <a:rPr i="1"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no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 = int_(0)^1p(r)dr" id="230" name="Google Shape;230;p31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775" y="1892350"/>
            <a:ext cx="13387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 = sum_(k)^N p(k)*Deltar(k)" id="231" name="Google Shape;231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775" y="3630625"/>
            <a:ext cx="2072138" cy="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IoU - I</a:t>
            </a:r>
            <a:r>
              <a:rPr lang="no"/>
              <a:t>ntersection over Union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Evaluation metric used to </a:t>
            </a:r>
            <a:r>
              <a:rPr lang="no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measure the accuracy of an object detector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IoU &gt; 0.5 is normally considered a “good” prediction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25" y="1835050"/>
            <a:ext cx="5387901" cy="30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Approximated Average Precision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4188350" y="1986575"/>
            <a:ext cx="4423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(1 * 0.33) + (0.5 * 0) + (0.67 * 0.33) + (0.5 * 0) + (0.4 * 0) + (0.5 * 0.33) + (0.43 * 0) = 0.7161</a:t>
            </a:r>
            <a:endParaRPr/>
          </a:p>
        </p:txBody>
      </p:sp>
      <p:pic>
        <p:nvPicPr>
          <p:cNvPr descr="AP = sum_(k)^N p(k)*Deltar(k)" id="242" name="Google Shape;242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900" y="1576375"/>
            <a:ext cx="2072138" cy="2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311700" y="3349550"/>
            <a:ext cx="4122300" cy="8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50" name="Google Shape;250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57" name="Google Shape;257;p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/>
          <p:nvPr/>
        </p:nvSpPr>
        <p:spPr>
          <a:xfrm>
            <a:off x="4572000" y="2923425"/>
            <a:ext cx="1959000" cy="14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66" name="Google Shape;266;p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4572000" y="3154400"/>
            <a:ext cx="1959000" cy="122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75" name="Google Shape;275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/>
          <p:nvPr/>
        </p:nvSpPr>
        <p:spPr>
          <a:xfrm>
            <a:off x="4572000" y="3405550"/>
            <a:ext cx="1959000" cy="9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84" name="Google Shape;284;p3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>
            <a:off x="4652525" y="3688400"/>
            <a:ext cx="1959000" cy="69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93" name="Google Shape;293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/>
          <p:nvPr/>
        </p:nvSpPr>
        <p:spPr>
          <a:xfrm>
            <a:off x="4572000" y="3919900"/>
            <a:ext cx="19590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02" name="Google Shape;302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/>
          <p:nvPr/>
        </p:nvSpPr>
        <p:spPr>
          <a:xfrm>
            <a:off x="4572000" y="4209225"/>
            <a:ext cx="1959000" cy="1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11" name="Google Shape;311;p4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AP, Pascal VOC2008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229875"/>
            <a:ext cx="6277974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/>
          <p:nvPr/>
        </p:nvSpPr>
        <p:spPr>
          <a:xfrm>
            <a:off x="5775325" y="3635950"/>
            <a:ext cx="144000" cy="3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6127975" y="2360775"/>
            <a:ext cx="2704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 = 1/11 * (1 + 1 + 1 + 1 + 0.67 + </a:t>
            </a:r>
            <a:r>
              <a:rPr lang="no"/>
              <a:t>0.67 + 0.67 + 0.5 + 0.5 + 0.5 + 0.5</a:t>
            </a:r>
            <a:r>
              <a:rPr lang="no"/>
              <a:t>) = 0.7282</a:t>
            </a:r>
            <a:endParaRPr/>
          </a:p>
        </p:txBody>
      </p:sp>
      <p:pic>
        <p:nvPicPr>
          <p:cNvPr descr="AP = \frac{1}{11} \sum_{r \in {0.0,..., 1.0}} p_{interpolated}(r)" id="322" name="Google Shape;322;p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612" y="2100900"/>
            <a:ext cx="2535224" cy="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IoU - Intersection over Union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374825" y="1197800"/>
            <a:ext cx="3515700" cy="31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x_pos: x </a:t>
            </a:r>
            <a:r>
              <a:rPr lang="no" sz="1400">
                <a:latin typeface="Arial"/>
                <a:ea typeface="Arial"/>
                <a:cs typeface="Arial"/>
                <a:sym typeface="Arial"/>
              </a:rPr>
              <a:t>coordinate </a:t>
            </a:r>
            <a:r>
              <a:rPr lang="no" sz="1400">
                <a:latin typeface="Arial"/>
                <a:ea typeface="Arial"/>
                <a:cs typeface="Arial"/>
                <a:sym typeface="Arial"/>
              </a:rPr>
              <a:t>of the lower left corner of the bounding box.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88"/>
            <a:ext cx="5063126" cy="361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Interpolated AP, Pascal VOC2010-2012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Area under curve (AUC)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Samples the curve at all unique recall values (</a:t>
            </a:r>
            <a:r>
              <a:rPr i="1"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r₁, r₂, …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whenever the maximum precision value drops. With this change, we are measuring the exact area under the precision-recall curve after the zigzags are removed.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(0.33* 1) + (0.33 * 0.67) + (0.33 * 0.5) + = 0.7161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 = \sum (r_{n+1} - r_{n})\ p_{interpolated}(r_{n+1})" id="329" name="Google Shape;329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1687725"/>
            <a:ext cx="3194600" cy="2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Approximated vs. Interpolated AP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o"/>
              <a:t>In our little example they are the same, but these next two graphs will highlight </a:t>
            </a:r>
            <a:r>
              <a:rPr lang="no"/>
              <a:t>the fact that this isn’t always the case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Approximated vs. Interpolated AP</a:t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" y="1296958"/>
            <a:ext cx="4249950" cy="27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450" y="1229875"/>
            <a:ext cx="4249950" cy="267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AP and mAP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AP is the average precision score for one class, e.g. “dog” while mAp (mean average precision)</a:t>
            </a:r>
            <a:r>
              <a:rPr lang="no" sz="1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simply the average over the average precisions for all the classes our model </a:t>
            </a:r>
            <a:r>
              <a:rPr lang="no" sz="1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no" sz="1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 able to detect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14550"/>
            <a:ext cx="19145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 = 1/C sum_(c=1)^C AP(c)" id="351" name="Google Shape;351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50" y="2100800"/>
            <a:ext cx="1758024" cy="2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/>
        </p:nvSpPr>
        <p:spPr>
          <a:xfrm>
            <a:off x="2481350" y="25618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1/6 * (0.7161 + 0.851 + 0.65 + 0.578 + 0.892 + 0.752) = 0.73985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Resources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311700" y="1220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https://sanchom.wordpress.com/tag/average-precision/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https://machinethink.net/blog/object-detection/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http://host.robots.ox.ac.uk/pascal/VOC/pubs/everingham10.pdf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https://towardsdatascience.com/breaking-down-mean-average-precision-map-ae462f623a52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https://medium.com/@jonathan_hui/map-mean-average-precision-for-object-detection-45c121a31173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https://arxiv.org/pdf/1902.09630.pdf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IoU - Intersection over Union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284425" y="1229875"/>
            <a:ext cx="354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x_pos: x coordinate of the lower left corner of the bounding box.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y_pos: y coordinate of the upper right corner of the bounding box.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52799" cy="36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IoU - Intersection over Union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57159" cy="36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IoU - Intersection over Union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716125" y="1229875"/>
            <a:ext cx="3116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Predicted bounding box is </a:t>
            </a:r>
            <a:r>
              <a:rPr lang="no" sz="1400">
                <a:latin typeface="Arial"/>
                <a:ea typeface="Arial"/>
                <a:cs typeface="Arial"/>
                <a:sym typeface="Arial"/>
              </a:rPr>
              <a:t>twice</a:t>
            </a:r>
            <a:r>
              <a:rPr lang="no" sz="1400">
                <a:latin typeface="Arial"/>
                <a:ea typeface="Arial"/>
                <a:cs typeface="Arial"/>
                <a:sym typeface="Arial"/>
              </a:rPr>
              <a:t> as big as the groundtruth.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93001" cy="3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IoU - Intersection over Union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846725" y="1229875"/>
            <a:ext cx="298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o" sz="1400">
                <a:latin typeface="Arial"/>
                <a:ea typeface="Arial"/>
                <a:cs typeface="Arial"/>
                <a:sym typeface="Arial"/>
              </a:rPr>
              <a:t>Predicted bounding box is 25% smaller than the groundtruth.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93500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Generalized IoU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IoU has a plateau making it infeasible to optimize in the case of non-overlapping bounding boxes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GIoU to solve this problem.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 C is </a:t>
            </a:r>
            <a:r>
              <a:rPr lang="no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smallest enclosing convex object</a:t>
            </a:r>
            <a:r>
              <a:rPr lang="n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 and B.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oU = IoU - frac{|C \setminus (A \cupB)|}{|C|}" id="135" name="Google Shape;135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0" y="1936750"/>
            <a:ext cx="2220150" cy="3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Prediction outcomes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873125" y="2079500"/>
            <a:ext cx="1497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49720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14D10E4A8309459E4C8E8AB35955F0" ma:contentTypeVersion="" ma:contentTypeDescription="Create a new document." ma:contentTypeScope="" ma:versionID="41e164bb5a535904c58fadaf6c8cb4c4">
  <xsd:schema xmlns:xsd="http://www.w3.org/2001/XMLSchema" xmlns:xs="http://www.w3.org/2001/XMLSchema" xmlns:p="http://schemas.microsoft.com/office/2006/metadata/properties" xmlns:ns2="3011bd27-670b-40e8-bfc7-267b8eb171af" xmlns:ns3="f00a7557-192b-40ee-82fa-50b7af794bf6" xmlns:ns4="a1e6ce1e-028e-4ef7-a0c6-7ba998e8b60a" targetNamespace="http://schemas.microsoft.com/office/2006/metadata/properties" ma:root="true" ma:fieldsID="a394201d3368b68d609ca73d470d57d8" ns2:_="" ns3:_="" ns4:_="">
    <xsd:import namespace="3011bd27-670b-40e8-bfc7-267b8eb171af"/>
    <xsd:import namespace="f00a7557-192b-40ee-82fa-50b7af794bf6"/>
    <xsd:import namespace="a1e6ce1e-028e-4ef7-a0c6-7ba998e8b60a"/>
    <xsd:element name="properties">
      <xsd:complexType>
        <xsd:sequence>
          <xsd:element name="documentManagement">
            <xsd:complexType>
              <xsd:all>
                <xsd:element ref="ns2:TeamSiteNam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1bd27-670b-40e8-bfc7-267b8eb171af" elementFormDefault="qualified">
    <xsd:import namespace="http://schemas.microsoft.com/office/2006/documentManagement/types"/>
    <xsd:import namespace="http://schemas.microsoft.com/office/infopath/2007/PartnerControls"/>
    <xsd:element name="TeamSiteName" ma:index="8" nillable="true" ma:displayName="TeamSite" ma:default="TDT 17" ma:internalName="TeamSite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a7557-192b-40ee-82fa-50b7af79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6ce1e-028e-4ef7-a0c6-7ba998e8b60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iteName xmlns="3011bd27-670b-40e8-bfc7-267b8eb171af">TDT 17</TeamSiteName>
  </documentManagement>
</p:properties>
</file>

<file path=customXml/itemProps1.xml><?xml version="1.0" encoding="utf-8"?>
<ds:datastoreItem xmlns:ds="http://schemas.openxmlformats.org/officeDocument/2006/customXml" ds:itemID="{10535D89-0967-4711-AD91-28220EEE5B6F}"/>
</file>

<file path=customXml/itemProps2.xml><?xml version="1.0" encoding="utf-8"?>
<ds:datastoreItem xmlns:ds="http://schemas.openxmlformats.org/officeDocument/2006/customXml" ds:itemID="{A289E665-D81C-41E0-9DD5-D0C7DE249051}"/>
</file>

<file path=customXml/itemProps3.xml><?xml version="1.0" encoding="utf-8"?>
<ds:datastoreItem xmlns:ds="http://schemas.openxmlformats.org/officeDocument/2006/customXml" ds:itemID="{14549178-7D81-40CC-97B5-9E64BE09AB7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0x0101004714D10E4A8309459E4C8E8AB35955F0</vt:lpwstr>
  </property>
</Properties>
</file>