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22"/>
    <a:srgbClr val="4F5C3E"/>
    <a:srgbClr val="FFFFFF"/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84EA21-2F32-4292-9AC7-F72435D96F8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139891-8EB8-407C-A1A0-4DBC4816FF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1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A21-2F32-4292-9AC7-F72435D96F8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9891-8EB8-407C-A1A0-4DBC4816F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A21-2F32-4292-9AC7-F72435D96F8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9891-8EB8-407C-A1A0-4DBC4816F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A21-2F32-4292-9AC7-F72435D96F8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9891-8EB8-407C-A1A0-4DBC4816F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2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A21-2F32-4292-9AC7-F72435D96F8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9891-8EB8-407C-A1A0-4DBC4816FF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5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A21-2F32-4292-9AC7-F72435D96F8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9891-8EB8-407C-A1A0-4DBC4816F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57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A21-2F32-4292-9AC7-F72435D96F8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9891-8EB8-407C-A1A0-4DBC4816F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25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A21-2F32-4292-9AC7-F72435D96F8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9891-8EB8-407C-A1A0-4DBC4816F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1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A21-2F32-4292-9AC7-F72435D96F8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9891-8EB8-407C-A1A0-4DBC4816F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6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A21-2F32-4292-9AC7-F72435D96F8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9891-8EB8-407C-A1A0-4DBC4816F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62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A21-2F32-4292-9AC7-F72435D96F8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9891-8EB8-407C-A1A0-4DBC4816F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2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584EA21-2F32-4292-9AC7-F72435D96F8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8139891-8EB8-407C-A1A0-4DBC4816F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0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L8zDgTlXso&amp;t=428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GEOMETRY CLIP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</a:t>
            </a:r>
            <a:r>
              <a:rPr lang="en-US" dirty="0" smtClean="0">
                <a:latin typeface="Book Antiqua" panose="02040602050305030304" pitchFamily="18" charset="0"/>
              </a:rPr>
              <a:t>APS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TERRAIN RENDERING USING NESTED REGULAR GRIDS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4914" y="6214187"/>
            <a:ext cx="485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b</a:t>
            </a:r>
            <a:r>
              <a:rPr lang="es-ES" dirty="0" smtClean="0">
                <a:solidFill>
                  <a:schemeClr val="bg1"/>
                </a:solidFill>
              </a:rPr>
              <a:t>y MARKEL PISANO BERROJALBIZ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98" y="1965960"/>
            <a:ext cx="4201297" cy="1915575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4F5C3E"/>
                </a:solidFill>
              </a:rPr>
              <a:t>6. Modify vertex altitude</a:t>
            </a:r>
            <a:endParaRPr lang="en-US" dirty="0">
              <a:solidFill>
                <a:srgbClr val="4F5C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201295" cy="40386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Set </a:t>
            </a:r>
            <a:r>
              <a:rPr lang="es-ES" dirty="0" err="1" smtClean="0">
                <a:solidFill>
                  <a:schemeClr val="bg1"/>
                </a:solidFill>
              </a:rPr>
              <a:t>v.y</a:t>
            </a:r>
            <a:r>
              <a:rPr lang="es-ES" dirty="0" smtClean="0">
                <a:solidFill>
                  <a:schemeClr val="bg1"/>
                </a:solidFill>
              </a:rPr>
              <a:t> to </a:t>
            </a:r>
            <a:r>
              <a:rPr lang="es-ES" dirty="0" err="1" smtClean="0">
                <a:solidFill>
                  <a:schemeClr val="bg1"/>
                </a:solidFill>
              </a:rPr>
              <a:t>sampled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height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[0,1]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Scale</a:t>
            </a:r>
            <a:r>
              <a:rPr lang="es-ES" dirty="0" smtClean="0">
                <a:solidFill>
                  <a:schemeClr val="bg1"/>
                </a:solidFill>
              </a:rPr>
              <a:t> by </a:t>
            </a:r>
            <a:r>
              <a:rPr lang="es-ES" dirty="0" err="1" smtClean="0">
                <a:solidFill>
                  <a:schemeClr val="bg1"/>
                </a:solidFill>
              </a:rPr>
              <a:t>arbitrary</a:t>
            </a:r>
            <a:r>
              <a:rPr lang="es-ES" dirty="0" smtClean="0">
                <a:solidFill>
                  <a:schemeClr val="bg1"/>
                </a:solidFill>
              </a:rPr>
              <a:t> S.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Avoid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scaling</a:t>
            </a:r>
            <a:r>
              <a:rPr lang="es-ES" dirty="0" smtClean="0">
                <a:solidFill>
                  <a:schemeClr val="bg1"/>
                </a:solidFill>
              </a:rPr>
              <a:t> on Y </a:t>
            </a:r>
            <a:r>
              <a:rPr lang="es-ES" dirty="0" err="1" smtClean="0">
                <a:solidFill>
                  <a:schemeClr val="bg1"/>
                </a:solidFill>
              </a:rPr>
              <a:t>when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aplying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model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matrix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705" y="2773369"/>
            <a:ext cx="9875520" cy="135636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4F5C3E"/>
                </a:solidFill>
              </a:rPr>
              <a:t>DEMO!</a:t>
            </a:r>
            <a:endParaRPr lang="en-US" dirty="0">
              <a:solidFill>
                <a:srgbClr val="4F5C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99" y="1965959"/>
            <a:ext cx="5071190" cy="3137885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F5C3E"/>
                </a:solidFill>
              </a:rPr>
              <a:t>When should this algorithm be used?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95114" cy="4038600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When</a:t>
            </a:r>
            <a:r>
              <a:rPr lang="es-ES" dirty="0" smtClean="0">
                <a:solidFill>
                  <a:schemeClr val="bg1"/>
                </a:solidFill>
              </a:rPr>
              <a:t> rendering terrain at </a:t>
            </a:r>
            <a:r>
              <a:rPr lang="es-ES" dirty="0" err="1" smtClean="0">
                <a:solidFill>
                  <a:schemeClr val="bg1"/>
                </a:solidFill>
              </a:rPr>
              <a:t>ground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level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Low </a:t>
            </a:r>
            <a:r>
              <a:rPr lang="es-ES" dirty="0" err="1" smtClean="0">
                <a:solidFill>
                  <a:schemeClr val="bg1"/>
                </a:solidFill>
              </a:rPr>
              <a:t>detail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appear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far</a:t>
            </a:r>
            <a:r>
              <a:rPr lang="es-ES" dirty="0" smtClean="0">
                <a:solidFill>
                  <a:schemeClr val="bg1"/>
                </a:solidFill>
              </a:rPr>
              <a:t> to camera.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High </a:t>
            </a:r>
            <a:r>
              <a:rPr lang="es-ES" dirty="0" err="1" smtClean="0">
                <a:solidFill>
                  <a:schemeClr val="bg1"/>
                </a:solidFill>
              </a:rPr>
              <a:t>detail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hides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lower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detail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97" y="1965960"/>
            <a:ext cx="6685387" cy="2092856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4F5C3E"/>
                </a:solidFill>
              </a:rPr>
              <a:t>Other approaches (view-dependant LOD)</a:t>
            </a:r>
            <a:endParaRPr lang="en-US" dirty="0">
              <a:solidFill>
                <a:srgbClr val="4F5C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685383" cy="40386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Bin-tree hierarchies.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https://www.youtube.com/watch?v=rL8zDgTlXso&amp;t=428s</a:t>
            </a:r>
            <a:r>
              <a:rPr lang="en-US" dirty="0" smtClean="0">
                <a:solidFill>
                  <a:schemeClr val="bg1"/>
                </a:solidFill>
              </a:rPr>
              <a:t>	(3:20)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Tiled blocks: </a:t>
            </a:r>
            <a:r>
              <a:rPr lang="en-US" dirty="0" smtClean="0">
                <a:solidFill>
                  <a:schemeClr val="bg1"/>
                </a:solidFill>
              </a:rPr>
              <a:t>partition the terrain into square patches that are tessellated at different resolutions.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98" y="1965960"/>
            <a:ext cx="6601410" cy="2120848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4F5C3E"/>
                </a:solidFill>
              </a:rPr>
              <a:t>Pros</a:t>
            </a:r>
            <a:endParaRPr lang="en-US" dirty="0">
              <a:solidFill>
                <a:srgbClr val="4F5C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Constant Time Rendering.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Optimal rendering throughput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(not very large meses).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Surface shading.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Synthesis (heightmap + procedural noise).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98" y="1965960"/>
            <a:ext cx="7954349" cy="2223485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4F5C3E"/>
                </a:solidFill>
              </a:rPr>
              <a:t>Cons</a:t>
            </a:r>
            <a:endParaRPr lang="en-US" dirty="0">
              <a:solidFill>
                <a:srgbClr val="4F5C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Flickering</a:t>
            </a:r>
            <a:r>
              <a:rPr lang="en-US" dirty="0" smtClean="0">
                <a:solidFill>
                  <a:schemeClr val="bg1"/>
                </a:solidFill>
              </a:rPr>
              <a:t> / Popping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XZ based LOD (low-res terrain can be seen from high altitude).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Floating-point precision at hight levels.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Aliasing (</a:t>
            </a:r>
            <a:r>
              <a:rPr lang="es-ES" dirty="0" err="1" smtClean="0">
                <a:solidFill>
                  <a:schemeClr val="bg1"/>
                </a:solidFill>
              </a:rPr>
              <a:t>sampling</a:t>
            </a:r>
            <a:r>
              <a:rPr lang="es-ES" dirty="0" smtClean="0">
                <a:solidFill>
                  <a:schemeClr val="bg1"/>
                </a:solidFill>
              </a:rPr>
              <a:t> many </a:t>
            </a:r>
            <a:r>
              <a:rPr lang="en-US" dirty="0" smtClean="0">
                <a:solidFill>
                  <a:schemeClr val="bg1"/>
                </a:solidFill>
              </a:rPr>
              <a:t>vertices to the same pixel).</a:t>
            </a:r>
            <a:endParaRPr lang="es-E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701" y="2550368"/>
            <a:ext cx="9875520" cy="1356360"/>
          </a:xfrm>
        </p:spPr>
        <p:txBody>
          <a:bodyPr>
            <a:normAutofit/>
          </a:bodyPr>
          <a:lstStyle/>
          <a:p>
            <a:pPr lvl="0" algn="ctr"/>
            <a:r>
              <a:rPr lang="en-US" dirty="0" smtClean="0">
                <a:solidFill>
                  <a:srgbClr val="4F5C3E"/>
                </a:solidFill>
              </a:rPr>
              <a:t>Question time</a:t>
            </a:r>
            <a:endParaRPr lang="en-US" dirty="0">
              <a:solidFill>
                <a:srgbClr val="4F5C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98" y="1965960"/>
            <a:ext cx="4201297" cy="1141134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5C3E"/>
                </a:solidFill>
              </a:rPr>
              <a:t>We want to</a:t>
            </a:r>
            <a:endParaRPr lang="en-US" dirty="0">
              <a:solidFill>
                <a:srgbClr val="4F5C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634" y="2205681"/>
            <a:ext cx="4088027" cy="98236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Be able to store on memory and render HUGE terrain.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97" y="1074721"/>
            <a:ext cx="5726941" cy="42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98" y="1965960"/>
            <a:ext cx="4201297" cy="1672979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5C3E"/>
                </a:solidFill>
              </a:rPr>
              <a:t>How</a:t>
            </a:r>
            <a:r>
              <a:rPr lang="es-ES" dirty="0" smtClean="0">
                <a:solidFill>
                  <a:srgbClr val="4F5C3E"/>
                </a:solidFill>
              </a:rPr>
              <a:t>?</a:t>
            </a:r>
            <a:endParaRPr lang="en-US" dirty="0">
              <a:solidFill>
                <a:srgbClr val="4F5C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063482" cy="40386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Use uniform grids attached to the camera.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Apply LOD based on center of view.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4865" y="3033382"/>
            <a:ext cx="6896584" cy="396551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4865" y="3521373"/>
            <a:ext cx="6896584" cy="396551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4865" y="3997856"/>
            <a:ext cx="6896584" cy="396551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4865" y="4474339"/>
            <a:ext cx="6896584" cy="396551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4865" y="2545391"/>
            <a:ext cx="6896584" cy="396551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4865" y="2057400"/>
            <a:ext cx="6896584" cy="396551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4F5C3E"/>
                </a:solidFill>
              </a:rPr>
              <a:t>Implementation</a:t>
            </a:r>
            <a:endParaRPr lang="en-US" dirty="0">
              <a:solidFill>
                <a:srgbClr val="4F5C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549882" cy="4038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Use High Resolution </a:t>
            </a:r>
            <a:r>
              <a:rPr lang="es-ES" dirty="0" err="1" smtClean="0">
                <a:solidFill>
                  <a:schemeClr val="bg1"/>
                </a:solidFill>
              </a:rPr>
              <a:t>height-map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Construct uniform grid meses.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Place grids at different LODs.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Frustrum culling.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Sample height-map by world positions.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Modify vertex altitude.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97" y="1965960"/>
            <a:ext cx="9872873" cy="2634032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4F5C3E"/>
                </a:solidFill>
              </a:rPr>
              <a:t>1. Use High Resolution height-map</a:t>
            </a:r>
            <a:endParaRPr lang="en-US" dirty="0">
              <a:solidFill>
                <a:srgbClr val="4F5C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We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want</a:t>
            </a:r>
            <a:r>
              <a:rPr lang="es-ES" dirty="0" smtClean="0">
                <a:solidFill>
                  <a:schemeClr val="bg1"/>
                </a:solidFill>
              </a:rPr>
              <a:t> to at </a:t>
            </a:r>
            <a:r>
              <a:rPr lang="es-ES" dirty="0" err="1" smtClean="0">
                <a:solidFill>
                  <a:schemeClr val="bg1"/>
                </a:solidFill>
              </a:rPr>
              <a:t>least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have</a:t>
            </a:r>
            <a:r>
              <a:rPr lang="es-ES" dirty="0" smtClean="0">
                <a:solidFill>
                  <a:schemeClr val="bg1"/>
                </a:solidFill>
              </a:rPr>
              <a:t> a </a:t>
            </a:r>
            <a:r>
              <a:rPr lang="es-ES" dirty="0" err="1" smtClean="0">
                <a:solidFill>
                  <a:schemeClr val="bg1"/>
                </a:solidFill>
              </a:rPr>
              <a:t>resolution</a:t>
            </a:r>
            <a:r>
              <a:rPr lang="es-ES" dirty="0" smtClean="0">
                <a:solidFill>
                  <a:schemeClr val="bg1"/>
                </a:solidFill>
              </a:rPr>
              <a:t> of 1 vertex to 1 pixel at the </a:t>
            </a:r>
            <a:r>
              <a:rPr lang="es-ES" dirty="0" err="1" smtClean="0">
                <a:solidFill>
                  <a:schemeClr val="bg1"/>
                </a:solidFill>
              </a:rPr>
              <a:t>lowest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level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s-ES" dirty="0" err="1" smtClean="0">
                <a:solidFill>
                  <a:schemeClr val="bg1"/>
                </a:solidFill>
              </a:rPr>
              <a:t>Vertices</a:t>
            </a:r>
            <a:r>
              <a:rPr lang="es-ES" dirty="0" smtClean="0">
                <a:solidFill>
                  <a:schemeClr val="bg1"/>
                </a:solidFill>
              </a:rPr>
              <a:t> &gt; </a:t>
            </a:r>
            <a:r>
              <a:rPr lang="es-ES" dirty="0" err="1" smtClean="0">
                <a:solidFill>
                  <a:schemeClr val="bg1"/>
                </a:solidFill>
              </a:rPr>
              <a:t>pixels</a:t>
            </a:r>
            <a:r>
              <a:rPr lang="es-ES" dirty="0" smtClean="0">
                <a:solidFill>
                  <a:schemeClr val="bg1"/>
                </a:solidFill>
              </a:rPr>
              <a:t> = Aliasing</a:t>
            </a:r>
          </a:p>
          <a:p>
            <a:pPr lvl="1"/>
            <a:r>
              <a:rPr lang="es-ES" dirty="0" err="1" smtClean="0">
                <a:solidFill>
                  <a:schemeClr val="bg1"/>
                </a:solidFill>
              </a:rPr>
              <a:t>Pixels</a:t>
            </a:r>
            <a:r>
              <a:rPr lang="es-ES" dirty="0" smtClean="0">
                <a:solidFill>
                  <a:schemeClr val="bg1"/>
                </a:solidFill>
              </a:rPr>
              <a:t> &gt; </a:t>
            </a:r>
            <a:r>
              <a:rPr lang="es-ES" dirty="0" err="1" smtClean="0">
                <a:solidFill>
                  <a:schemeClr val="bg1"/>
                </a:solidFill>
              </a:rPr>
              <a:t>vertices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= Flickering (terrain </a:t>
            </a:r>
            <a:r>
              <a:rPr lang="es-ES" dirty="0" err="1" smtClean="0">
                <a:solidFill>
                  <a:schemeClr val="bg1"/>
                </a:solidFill>
              </a:rPr>
              <a:t>seem</a:t>
            </a:r>
            <a:r>
              <a:rPr lang="es-ES" dirty="0" smtClean="0">
                <a:solidFill>
                  <a:schemeClr val="bg1"/>
                </a:solidFill>
              </a:rPr>
              <a:t> to </a:t>
            </a:r>
            <a:r>
              <a:rPr lang="es-ES" dirty="0" err="1" smtClean="0">
                <a:solidFill>
                  <a:schemeClr val="bg1"/>
                </a:solidFill>
              </a:rPr>
              <a:t>have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waves</a:t>
            </a:r>
            <a:r>
              <a:rPr lang="es-ES" dirty="0" smtClean="0">
                <a:solidFill>
                  <a:schemeClr val="bg1"/>
                </a:solidFill>
              </a:rPr>
              <a:t>).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Let’s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say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we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want</a:t>
            </a:r>
            <a:r>
              <a:rPr lang="es-ES" dirty="0" smtClean="0">
                <a:solidFill>
                  <a:schemeClr val="bg1"/>
                </a:solidFill>
              </a:rPr>
              <a:t> to load a </a:t>
            </a:r>
            <a:r>
              <a:rPr lang="es-ES" dirty="0" err="1" smtClean="0">
                <a:solidFill>
                  <a:schemeClr val="bg1"/>
                </a:solidFill>
              </a:rPr>
              <a:t>map</a:t>
            </a:r>
            <a:r>
              <a:rPr lang="es-ES" dirty="0" smtClean="0">
                <a:solidFill>
                  <a:schemeClr val="bg1"/>
                </a:solidFill>
              </a:rPr>
              <a:t> of 4096x4096.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Vertex Positions = 4096 x 4096 x 3 x 4 = 201,326,592 bytes = 192 MB</a:t>
            </a:r>
          </a:p>
          <a:p>
            <a:pPr lvl="1"/>
            <a:r>
              <a:rPr lang="es-ES" dirty="0" err="1" smtClean="0">
                <a:solidFill>
                  <a:schemeClr val="bg1"/>
                </a:solidFill>
              </a:rPr>
              <a:t>Height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map</a:t>
            </a:r>
            <a:r>
              <a:rPr lang="es-ES" dirty="0" smtClean="0">
                <a:solidFill>
                  <a:schemeClr val="bg1"/>
                </a:solidFill>
              </a:rPr>
              <a:t> = 4096 x 4096 = 16,777,216 bytes = 16 MB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99" y="1965960"/>
            <a:ext cx="3083768" cy="2559387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4F5C3E"/>
                </a:solidFill>
              </a:rPr>
              <a:t>2. Construct uniform grid meses.</a:t>
            </a:r>
            <a:endParaRPr lang="en-US" dirty="0">
              <a:solidFill>
                <a:srgbClr val="4F5C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4 mesh </a:t>
            </a:r>
            <a:r>
              <a:rPr lang="es-ES" dirty="0" err="1" smtClean="0">
                <a:solidFill>
                  <a:schemeClr val="bg1"/>
                </a:solidFill>
              </a:rPr>
              <a:t>types</a:t>
            </a:r>
            <a:r>
              <a:rPr lang="es-E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s-ES" dirty="0" err="1" smtClean="0">
                <a:solidFill>
                  <a:schemeClr val="bg1"/>
                </a:solidFill>
              </a:rPr>
              <a:t>Core</a:t>
            </a:r>
            <a:r>
              <a:rPr lang="es-ES" dirty="0" smtClean="0">
                <a:solidFill>
                  <a:schemeClr val="bg1"/>
                </a:solidFill>
              </a:rPr>
              <a:t> grid.</a:t>
            </a:r>
          </a:p>
          <a:p>
            <a:pPr lvl="1"/>
            <a:r>
              <a:rPr lang="es-ES" dirty="0" err="1" smtClean="0">
                <a:solidFill>
                  <a:schemeClr val="bg1"/>
                </a:solidFill>
              </a:rPr>
              <a:t>Side</a:t>
            </a:r>
            <a:r>
              <a:rPr lang="es-ES" dirty="0" smtClean="0">
                <a:solidFill>
                  <a:schemeClr val="bg1"/>
                </a:solidFill>
              </a:rPr>
              <a:t> grid.</a:t>
            </a:r>
          </a:p>
          <a:p>
            <a:pPr lvl="1"/>
            <a:r>
              <a:rPr lang="es-ES" dirty="0" err="1" smtClean="0">
                <a:solidFill>
                  <a:schemeClr val="bg1"/>
                </a:solidFill>
              </a:rPr>
              <a:t>Corner</a:t>
            </a:r>
            <a:r>
              <a:rPr lang="es-ES" dirty="0" smtClean="0">
                <a:solidFill>
                  <a:schemeClr val="bg1"/>
                </a:solidFill>
              </a:rPr>
              <a:t> grid.</a:t>
            </a:r>
          </a:p>
          <a:p>
            <a:pPr lvl="1"/>
            <a:r>
              <a:rPr lang="es-ES" dirty="0" err="1" smtClean="0">
                <a:solidFill>
                  <a:schemeClr val="bg1"/>
                </a:solidFill>
              </a:rPr>
              <a:t>Interlevel</a:t>
            </a:r>
            <a:r>
              <a:rPr lang="es-ES" dirty="0" smtClean="0">
                <a:solidFill>
                  <a:schemeClr val="bg1"/>
                </a:solidFill>
              </a:rPr>
              <a:t> mesh.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Margin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between</a:t>
            </a:r>
            <a:r>
              <a:rPr lang="es-ES" dirty="0" smtClean="0">
                <a:solidFill>
                  <a:schemeClr val="bg1"/>
                </a:solidFill>
              </a:rPr>
              <a:t> levels.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79" y="1637959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99" y="1965961"/>
            <a:ext cx="2430625" cy="562636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4F5C3E"/>
                </a:solidFill>
              </a:rPr>
              <a:t>3. Place grids at different LODs</a:t>
            </a:r>
            <a:endParaRPr lang="en-US" dirty="0">
              <a:solidFill>
                <a:srgbClr val="4F5C3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SCALE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𝐿𝑒𝑣𝑒𝑙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22" y="1750327"/>
            <a:ext cx="6453922" cy="445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99" y="1965960"/>
            <a:ext cx="4203442" cy="2074195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4F5C3E"/>
                </a:solidFill>
              </a:rPr>
              <a:t>4. Frustrum culling</a:t>
            </a:r>
            <a:endParaRPr lang="en-US" dirty="0">
              <a:solidFill>
                <a:srgbClr val="4F5C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110134" cy="4038600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Problem</a:t>
            </a:r>
            <a:r>
              <a:rPr lang="es-ES" dirty="0" smtClean="0">
                <a:solidFill>
                  <a:schemeClr val="bg1"/>
                </a:solidFill>
              </a:rPr>
              <a:t>: flat planes </a:t>
            </a:r>
            <a:r>
              <a:rPr lang="es-ES" dirty="0" err="1" smtClean="0">
                <a:solidFill>
                  <a:schemeClr val="bg1"/>
                </a:solidFill>
              </a:rPr>
              <a:t>culled</a:t>
            </a:r>
            <a:r>
              <a:rPr lang="es-ES" dirty="0" smtClean="0">
                <a:solidFill>
                  <a:schemeClr val="bg1"/>
                </a:solidFill>
              </a:rPr>
              <a:t>. Vertex </a:t>
            </a:r>
            <a:r>
              <a:rPr lang="es-ES" dirty="0" err="1" smtClean="0">
                <a:solidFill>
                  <a:schemeClr val="bg1"/>
                </a:solidFill>
              </a:rPr>
              <a:t>height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after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sampling</a:t>
            </a:r>
            <a:r>
              <a:rPr lang="es-ES" dirty="0" smtClean="0">
                <a:solidFill>
                  <a:schemeClr val="bg1"/>
                </a:solidFill>
              </a:rPr>
              <a:t> not </a:t>
            </a:r>
            <a:r>
              <a:rPr lang="es-ES" dirty="0" err="1" smtClean="0">
                <a:solidFill>
                  <a:schemeClr val="bg1"/>
                </a:solidFill>
              </a:rPr>
              <a:t>taken</a:t>
            </a:r>
            <a:r>
              <a:rPr lang="es-ES" dirty="0" smtClean="0">
                <a:solidFill>
                  <a:schemeClr val="bg1"/>
                </a:solidFill>
              </a:rPr>
              <a:t> in </a:t>
            </a:r>
            <a:r>
              <a:rPr lang="es-ES" dirty="0" err="1" smtClean="0">
                <a:solidFill>
                  <a:schemeClr val="bg1"/>
                </a:solidFill>
              </a:rPr>
              <a:t>account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06" y="1348552"/>
            <a:ext cx="5263614" cy="47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98" y="1965960"/>
            <a:ext cx="4595330" cy="2671354"/>
          </a:xfrm>
          <a:prstGeom prst="rect">
            <a:avLst/>
          </a:prstGeom>
          <a:solidFill>
            <a:srgbClr val="2B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4F5C3E"/>
                </a:solidFill>
              </a:rPr>
              <a:t>5. Sample height-map by world positions</a:t>
            </a:r>
            <a:endParaRPr lang="en-US" dirty="0">
              <a:solidFill>
                <a:srgbClr val="4F5C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595327" cy="4038600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Get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world’s</a:t>
            </a:r>
            <a:r>
              <a:rPr lang="es-ES" dirty="0" smtClean="0">
                <a:solidFill>
                  <a:schemeClr val="bg1"/>
                </a:solidFill>
              </a:rPr>
              <a:t> XY </a:t>
            </a:r>
            <a:r>
              <a:rPr lang="es-ES" dirty="0" err="1" smtClean="0">
                <a:solidFill>
                  <a:schemeClr val="bg1"/>
                </a:solidFill>
              </a:rPr>
              <a:t>coordinates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“Snap” </a:t>
            </a:r>
            <a:r>
              <a:rPr lang="es-ES" dirty="0" err="1" smtClean="0">
                <a:solidFill>
                  <a:schemeClr val="bg1"/>
                </a:solidFill>
              </a:rPr>
              <a:t>coordinates</a:t>
            </a:r>
            <a:r>
              <a:rPr lang="es-ES" dirty="0" smtClean="0">
                <a:solidFill>
                  <a:schemeClr val="bg1"/>
                </a:solidFill>
              </a:rPr>
              <a:t> to </a:t>
            </a:r>
            <a:r>
              <a:rPr lang="es-ES" dirty="0" err="1" smtClean="0">
                <a:solidFill>
                  <a:schemeClr val="bg1"/>
                </a:solidFill>
              </a:rPr>
              <a:t>avoid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flickering</a:t>
            </a:r>
            <a:r>
              <a:rPr lang="es-ES" dirty="0" smtClean="0">
                <a:solidFill>
                  <a:schemeClr val="bg1"/>
                </a:solidFill>
              </a:rPr>
              <a:t>. </a:t>
            </a:r>
            <a:r>
              <a:rPr lang="es-ES" dirty="0" err="1" smtClean="0">
                <a:solidFill>
                  <a:schemeClr val="bg1"/>
                </a:solidFill>
              </a:rPr>
              <a:t>We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get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poping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instead</a:t>
            </a:r>
            <a:r>
              <a:rPr lang="es-E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Sample at </a:t>
            </a:r>
            <a:r>
              <a:rPr lang="es-ES" dirty="0" err="1" smtClean="0">
                <a:solidFill>
                  <a:schemeClr val="bg1"/>
                </a:solidFill>
              </a:rPr>
              <a:t>Mipmap</a:t>
            </a:r>
            <a:r>
              <a:rPr lang="es-ES" dirty="0" smtClean="0">
                <a:solidFill>
                  <a:schemeClr val="bg1"/>
                </a:solidFill>
              </a:rPr>
              <a:t> == LOD </a:t>
            </a:r>
            <a:r>
              <a:rPr lang="es-ES" dirty="0" err="1" smtClean="0">
                <a:solidFill>
                  <a:schemeClr val="bg1"/>
                </a:solidFill>
              </a:rPr>
              <a:t>level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Interlevel</a:t>
            </a:r>
            <a:r>
              <a:rPr lang="es-ES" dirty="0" smtClean="0">
                <a:solidFill>
                  <a:schemeClr val="bg1"/>
                </a:solidFill>
              </a:rPr>
              <a:t> mesh </a:t>
            </a:r>
            <a:r>
              <a:rPr lang="es-ES" dirty="0" err="1" smtClean="0">
                <a:solidFill>
                  <a:schemeClr val="bg1"/>
                </a:solidFill>
              </a:rPr>
              <a:t>samples</a:t>
            </a:r>
            <a:r>
              <a:rPr lang="es-ES" dirty="0" smtClean="0">
                <a:solidFill>
                  <a:schemeClr val="bg1"/>
                </a:solidFill>
              </a:rPr>
              <a:t> at </a:t>
            </a:r>
            <a:r>
              <a:rPr lang="es-ES" dirty="0" err="1" smtClean="0">
                <a:solidFill>
                  <a:schemeClr val="bg1"/>
                </a:solidFill>
              </a:rPr>
              <a:t>level</a:t>
            </a:r>
            <a:r>
              <a:rPr lang="es-ES" dirty="0" smtClean="0">
                <a:solidFill>
                  <a:schemeClr val="bg1"/>
                </a:solidFill>
              </a:rPr>
              <a:t> + 1 </a:t>
            </a:r>
            <a:r>
              <a:rPr lang="es-ES" dirty="0" err="1" smtClean="0">
                <a:solidFill>
                  <a:schemeClr val="bg1"/>
                </a:solidFill>
              </a:rPr>
              <a:t>for</a:t>
            </a:r>
            <a:r>
              <a:rPr lang="es-ES" dirty="0" smtClean="0">
                <a:solidFill>
                  <a:schemeClr val="bg1"/>
                </a:solidFill>
              </a:rPr>
              <a:t> the </a:t>
            </a:r>
            <a:r>
              <a:rPr lang="es-ES" dirty="0" err="1" smtClean="0">
                <a:solidFill>
                  <a:schemeClr val="bg1"/>
                </a:solidFill>
              </a:rPr>
              <a:t>outer</a:t>
            </a:r>
            <a:r>
              <a:rPr lang="es-ES" dirty="0" smtClean="0">
                <a:solidFill>
                  <a:schemeClr val="bg1"/>
                </a:solidFill>
              </a:rPr>
              <a:t> vértices.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234</TotalTime>
  <Words>382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 Antiqua</vt:lpstr>
      <vt:lpstr>Cambria Math</vt:lpstr>
      <vt:lpstr>Corbel</vt:lpstr>
      <vt:lpstr>Gill Sans MT</vt:lpstr>
      <vt:lpstr>Basis</vt:lpstr>
      <vt:lpstr>GEOMETRY CLIPMAPS</vt:lpstr>
      <vt:lpstr>We want to</vt:lpstr>
      <vt:lpstr>How?</vt:lpstr>
      <vt:lpstr>Implementation</vt:lpstr>
      <vt:lpstr>1. Use High Resolution height-map</vt:lpstr>
      <vt:lpstr>2. Construct uniform grid meses.</vt:lpstr>
      <vt:lpstr>3. Place grids at different LODs</vt:lpstr>
      <vt:lpstr>4. Frustrum culling</vt:lpstr>
      <vt:lpstr>5. Sample height-map by world positions</vt:lpstr>
      <vt:lpstr>6. Modify vertex altitude</vt:lpstr>
      <vt:lpstr>DEMO!</vt:lpstr>
      <vt:lpstr>When should this algorithm be used? </vt:lpstr>
      <vt:lpstr>Other approaches (view-dependant LOD)</vt:lpstr>
      <vt:lpstr>Pros</vt:lpstr>
      <vt:lpstr>Cons</vt:lpstr>
      <vt:lpstr>Question time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CLIPMAPS</dc:title>
  <dc:creator>Markel Berrojalbiz Pisano</dc:creator>
  <cp:lastModifiedBy>Markel Berrojalbiz Pisano</cp:lastModifiedBy>
  <cp:revision>20</cp:revision>
  <dcterms:created xsi:type="dcterms:W3CDTF">2019-12-10T14:11:33Z</dcterms:created>
  <dcterms:modified xsi:type="dcterms:W3CDTF">2019-12-10T18:10:47Z</dcterms:modified>
</cp:coreProperties>
</file>