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0E14E-6D09-4AC9-ADDD-3C571B4E88A1}" type="datetimeFigureOut">
              <a:rPr lang="de-AT" smtClean="0"/>
              <a:t>16.04.2020</a:t>
            </a:fld>
            <a:endParaRPr lang="de-AT"/>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2FB30-CA1E-4680-9668-ACEC5308F1C0}" type="slidenum">
              <a:rPr lang="de-AT" smtClean="0"/>
              <a:t>‹Nr.›</a:t>
            </a:fld>
            <a:endParaRPr lang="de-AT"/>
          </a:p>
        </p:txBody>
      </p:sp>
    </p:spTree>
    <p:extLst>
      <p:ext uri="{BB962C8B-B14F-4D97-AF65-F5344CB8AC3E}">
        <p14:creationId xmlns:p14="http://schemas.microsoft.com/office/powerpoint/2010/main" val="385014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Buchstaben</a:t>
            </a:r>
          </a:p>
        </p:txBody>
      </p:sp>
      <p:sp>
        <p:nvSpPr>
          <p:cNvPr id="4" name="Foliennummernplatzhalter 3"/>
          <p:cNvSpPr>
            <a:spLocks noGrp="1"/>
          </p:cNvSpPr>
          <p:nvPr>
            <p:ph type="sldNum" sz="quarter" idx="5"/>
          </p:nvPr>
        </p:nvSpPr>
        <p:spPr/>
        <p:txBody>
          <a:bodyPr/>
          <a:lstStyle/>
          <a:p>
            <a:fld id="{62A2FB30-CA1E-4680-9668-ACEC5308F1C0}" type="slidenum">
              <a:rPr lang="de-AT" smtClean="0"/>
              <a:t>1</a:t>
            </a:fld>
            <a:endParaRPr lang="de-AT"/>
          </a:p>
        </p:txBody>
      </p:sp>
    </p:spTree>
    <p:extLst>
      <p:ext uri="{BB962C8B-B14F-4D97-AF65-F5344CB8AC3E}">
        <p14:creationId xmlns:p14="http://schemas.microsoft.com/office/powerpoint/2010/main" val="156651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Dual Muster</a:t>
            </a:r>
          </a:p>
        </p:txBody>
      </p:sp>
      <p:sp>
        <p:nvSpPr>
          <p:cNvPr id="4" name="Foliennummernplatzhalter 3"/>
          <p:cNvSpPr>
            <a:spLocks noGrp="1"/>
          </p:cNvSpPr>
          <p:nvPr>
            <p:ph type="sldNum" sz="quarter" idx="5"/>
          </p:nvPr>
        </p:nvSpPr>
        <p:spPr/>
        <p:txBody>
          <a:bodyPr/>
          <a:lstStyle/>
          <a:p>
            <a:fld id="{62A2FB30-CA1E-4680-9668-ACEC5308F1C0}" type="slidenum">
              <a:rPr lang="de-AT" smtClean="0"/>
              <a:t>10</a:t>
            </a:fld>
            <a:endParaRPr lang="de-AT"/>
          </a:p>
        </p:txBody>
      </p:sp>
    </p:spTree>
    <p:extLst>
      <p:ext uri="{BB962C8B-B14F-4D97-AF65-F5344CB8AC3E}">
        <p14:creationId xmlns:p14="http://schemas.microsoft.com/office/powerpoint/2010/main" val="163638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Dual </a:t>
            </a:r>
            <a:r>
              <a:rPr lang="de-AT" dirty="0" err="1"/>
              <a:t>Rig</a:t>
            </a:r>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11</a:t>
            </a:fld>
            <a:endParaRPr lang="de-AT"/>
          </a:p>
        </p:txBody>
      </p:sp>
    </p:spTree>
    <p:extLst>
      <p:ext uri="{BB962C8B-B14F-4D97-AF65-F5344CB8AC3E}">
        <p14:creationId xmlns:p14="http://schemas.microsoft.com/office/powerpoint/2010/main" val="30913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Dual </a:t>
            </a:r>
            <a:r>
              <a:rPr lang="de-AT" dirty="0" err="1"/>
              <a:t>Rig</a:t>
            </a:r>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13</a:t>
            </a:fld>
            <a:endParaRPr lang="de-AT"/>
          </a:p>
        </p:txBody>
      </p:sp>
    </p:spTree>
    <p:extLst>
      <p:ext uri="{BB962C8B-B14F-4D97-AF65-F5344CB8AC3E}">
        <p14:creationId xmlns:p14="http://schemas.microsoft.com/office/powerpoint/2010/main" val="126383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Buchstaben</a:t>
            </a:r>
          </a:p>
          <a:p>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2</a:t>
            </a:fld>
            <a:endParaRPr lang="de-AT"/>
          </a:p>
        </p:txBody>
      </p:sp>
    </p:spTree>
    <p:extLst>
      <p:ext uri="{BB962C8B-B14F-4D97-AF65-F5344CB8AC3E}">
        <p14:creationId xmlns:p14="http://schemas.microsoft.com/office/powerpoint/2010/main" val="3862206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Muster</a:t>
            </a:r>
          </a:p>
          <a:p>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3</a:t>
            </a:fld>
            <a:endParaRPr lang="de-AT"/>
          </a:p>
        </p:txBody>
      </p:sp>
    </p:spTree>
    <p:extLst>
      <p:ext uri="{BB962C8B-B14F-4D97-AF65-F5344CB8AC3E}">
        <p14:creationId xmlns:p14="http://schemas.microsoft.com/office/powerpoint/2010/main" val="386220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Muster</a:t>
            </a:r>
          </a:p>
          <a:p>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4</a:t>
            </a:fld>
            <a:endParaRPr lang="de-AT"/>
          </a:p>
        </p:txBody>
      </p:sp>
    </p:spTree>
    <p:extLst>
      <p:ext uri="{BB962C8B-B14F-4D97-AF65-F5344CB8AC3E}">
        <p14:creationId xmlns:p14="http://schemas.microsoft.com/office/powerpoint/2010/main" val="386220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Zahlenfolge</a:t>
            </a:r>
          </a:p>
          <a:p>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5</a:t>
            </a:fld>
            <a:endParaRPr lang="de-AT"/>
          </a:p>
        </p:txBody>
      </p:sp>
    </p:spTree>
    <p:extLst>
      <p:ext uri="{BB962C8B-B14F-4D97-AF65-F5344CB8AC3E}">
        <p14:creationId xmlns:p14="http://schemas.microsoft.com/office/powerpoint/2010/main" val="3862206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Zahlenfolge</a:t>
            </a:r>
          </a:p>
          <a:p>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6</a:t>
            </a:fld>
            <a:endParaRPr lang="de-AT"/>
          </a:p>
        </p:txBody>
      </p:sp>
    </p:spTree>
    <p:extLst>
      <p:ext uri="{BB962C8B-B14F-4D97-AF65-F5344CB8AC3E}">
        <p14:creationId xmlns:p14="http://schemas.microsoft.com/office/powerpoint/2010/main" val="3862206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Dual Buchstaben</a:t>
            </a:r>
          </a:p>
          <a:p>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7</a:t>
            </a:fld>
            <a:endParaRPr lang="de-AT"/>
          </a:p>
        </p:txBody>
      </p:sp>
    </p:spTree>
    <p:extLst>
      <p:ext uri="{BB962C8B-B14F-4D97-AF65-F5344CB8AC3E}">
        <p14:creationId xmlns:p14="http://schemas.microsoft.com/office/powerpoint/2010/main" val="386220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Dual Buchstaben</a:t>
            </a:r>
          </a:p>
          <a:p>
            <a:endParaRPr lang="de-AT" dirty="0"/>
          </a:p>
        </p:txBody>
      </p:sp>
      <p:sp>
        <p:nvSpPr>
          <p:cNvPr id="4" name="Foliennummernplatzhalter 3"/>
          <p:cNvSpPr>
            <a:spLocks noGrp="1"/>
          </p:cNvSpPr>
          <p:nvPr>
            <p:ph type="sldNum" sz="quarter" idx="5"/>
          </p:nvPr>
        </p:nvSpPr>
        <p:spPr/>
        <p:txBody>
          <a:bodyPr/>
          <a:lstStyle/>
          <a:p>
            <a:fld id="{62A2FB30-CA1E-4680-9668-ACEC5308F1C0}" type="slidenum">
              <a:rPr lang="de-AT" smtClean="0"/>
              <a:t>8</a:t>
            </a:fld>
            <a:endParaRPr lang="de-AT"/>
          </a:p>
        </p:txBody>
      </p:sp>
    </p:spTree>
    <p:extLst>
      <p:ext uri="{BB962C8B-B14F-4D97-AF65-F5344CB8AC3E}">
        <p14:creationId xmlns:p14="http://schemas.microsoft.com/office/powerpoint/2010/main" val="3862206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Dual Muster</a:t>
            </a:r>
          </a:p>
        </p:txBody>
      </p:sp>
      <p:sp>
        <p:nvSpPr>
          <p:cNvPr id="4" name="Foliennummernplatzhalter 3"/>
          <p:cNvSpPr>
            <a:spLocks noGrp="1"/>
          </p:cNvSpPr>
          <p:nvPr>
            <p:ph type="sldNum" sz="quarter" idx="5"/>
          </p:nvPr>
        </p:nvSpPr>
        <p:spPr/>
        <p:txBody>
          <a:bodyPr/>
          <a:lstStyle/>
          <a:p>
            <a:fld id="{62A2FB30-CA1E-4680-9668-ACEC5308F1C0}" type="slidenum">
              <a:rPr lang="de-AT" smtClean="0"/>
              <a:t>9</a:t>
            </a:fld>
            <a:endParaRPr lang="de-AT"/>
          </a:p>
        </p:txBody>
      </p:sp>
    </p:spTree>
    <p:extLst>
      <p:ext uri="{BB962C8B-B14F-4D97-AF65-F5344CB8AC3E}">
        <p14:creationId xmlns:p14="http://schemas.microsoft.com/office/powerpoint/2010/main" val="253000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16.04.2020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16.04.2020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16.04.2020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16.04.2020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16.04.2020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A50D42-C9CD-4801-B293-61D1F53EC57E}" type="datetimeFigureOut">
              <a:rPr lang="de-DE" smtClean="0"/>
              <a:t>16.04.2020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A50D42-C9CD-4801-B293-61D1F53EC57E}" type="datetimeFigureOut">
              <a:rPr lang="de-DE" smtClean="0"/>
              <a:t>16.04.2020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A50D42-C9CD-4801-B293-61D1F53EC57E}" type="datetimeFigureOut">
              <a:rPr lang="de-DE" smtClean="0"/>
              <a:t>16.04.2020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16.04.2020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16.04.2020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16.04.2020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16.04.2020</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9028EA2-D6AA-4A9F-882B-BF734B63FF92}"/>
              </a:ext>
            </a:extLst>
          </p:cNvPr>
          <p:cNvSpPr>
            <a:spLocks noGrp="1"/>
          </p:cNvSpPr>
          <p:nvPr>
            <p:ph type="title"/>
          </p:nvPr>
        </p:nvSpPr>
        <p:spPr>
          <a:xfrm>
            <a:off x="462372" y="447663"/>
            <a:ext cx="8219256" cy="5962674"/>
          </a:xfrm>
        </p:spPr>
        <p:txBody>
          <a:bodyPr>
            <a:normAutofit fontScale="90000"/>
          </a:bodyPr>
          <a:lstStyle/>
          <a:p>
            <a:pPr algn="l">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eine Buchstabenfolge präsentiert, die Sie sich einprägen sollen.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wird Ihnen ein Fixationspunkt, auf den Sie sich konzentrieren sollen, präsentiert. Im Anschluss wird Ihnen erneut eine Buchstabenfolge präsentiert. Sie sollen nun entscheiden, ob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beiden Buchstabenfolgen übereinstimmen</a:t>
            </a:r>
            <a:r>
              <a:rPr lang="de-AT" sz="1800" dirty="0">
                <a:effectLst/>
                <a:latin typeface="Calibri" panose="020F0502020204030204" pitchFamily="34" charset="0"/>
                <a:ea typeface="Calibri" panose="020F0502020204030204" pitchFamily="34" charset="0"/>
                <a:cs typeface="Times New Roman" panose="02020603050405020304" pitchFamily="18" charset="0"/>
              </a:rPr>
              <a: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Sollte dies der Fall sein,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sollten sich die zwei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Buchstabenfolgen voneinander unterscheiden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Bitte verwenden Sie hierfür den Zeigefinger und den Mittelfinger der rechten Hand.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Nach Ihrer Antwort bekommen Sie erneut einen Fixationspunkt zu sehen.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Achtung! Hierbei spielt Groß- und Kleinschreibung keine Rolle.</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(übereinstimmende Buchstabenfolgen) und den rechten Mittelfinger auf K (keine übereinstimmenden Buchstabenfolgen).</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endParaRPr lang="de-AT" dirty="0"/>
          </a:p>
        </p:txBody>
      </p:sp>
    </p:spTree>
    <p:extLst>
      <p:ext uri="{BB962C8B-B14F-4D97-AF65-F5344CB8AC3E}">
        <p14:creationId xmlns:p14="http://schemas.microsoft.com/office/powerpoint/2010/main" val="250682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971C2-E981-4ECA-B3BF-CFFCD21C7408}"/>
              </a:ext>
            </a:extLst>
          </p:cNvPr>
          <p:cNvSpPr>
            <a:spLocks noGrp="1"/>
          </p:cNvSpPr>
          <p:nvPr>
            <p:ph type="title"/>
          </p:nvPr>
        </p:nvSpPr>
        <p:spPr>
          <a:xfrm>
            <a:off x="457200" y="2857500"/>
            <a:ext cx="8229600" cy="1143000"/>
          </a:xfrm>
        </p:spPr>
        <p:txBody>
          <a:bodyPr>
            <a:normAutofit fontScale="90000"/>
          </a:bodyPr>
          <a:lstStyle/>
          <a:p>
            <a:pPr algn="l">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ein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Muster</a:t>
            </a:r>
            <a:r>
              <a:rPr lang="de-AT" sz="1800" dirty="0">
                <a:effectLst/>
                <a:latin typeface="Calibri" panose="020F0502020204030204" pitchFamily="34" charset="0"/>
                <a:ea typeface="Calibri" panose="020F0502020204030204" pitchFamily="34" charset="0"/>
                <a:cs typeface="Times New Roman" panose="02020603050405020304" pitchFamily="18" charset="0"/>
              </a:rPr>
              <a:t> präsentiert, die Sie sich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einprägen</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sollen. Danach wird Ihnen ein Fixationspunkt, auf den Sie sich konzentrieren sollen, präsentiert.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ist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kurz eine Zahlenfolge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zu sehen. Sobald sie die Zahlenfolge sehen sollen Sie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entscheiden, ob die gesehen Zahlenfolge geordnet (also aufsteigend oder absteigend) oder vollkommen ungeordnet war. Wenn die gesehene Zahlenfolge geordnet (aufsteigend oder absteigend) war drücken Sie K. Wenn die Zahlenfolge ungeordnet war,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Nach der Antwort sehen Sie erneut einen Fixationspunkt.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Anschließend sehen Sie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erneut ein Muster</a:t>
            </a:r>
            <a:r>
              <a:rPr lang="de-AT" sz="1800" dirty="0">
                <a:effectLst/>
                <a:latin typeface="Calibri" panose="020F0502020204030204" pitchFamily="34" charset="0"/>
                <a:ea typeface="Calibri" panose="020F0502020204030204" pitchFamily="34" charset="0"/>
                <a:cs typeface="Times New Roman" panose="02020603050405020304" pitchFamily="18" charset="0"/>
              </a:rPr>
              <a:t>. Sie sollen nun entscheiden, ob dieses Muster, mit dem zu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Beginn Gezeigten übereinstimmt. Sollte dies der Fall sein, drücken Sie J, sollten sich die zwei Muster voneinander unterscheiden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(ungeordnete Zahlenfolgen &amp; übereinstimmende Muster) und den rechten Mittelfinger auf K (geordnete Zahlenfolgen &amp; keine übereinstimmenden Muster).</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endParaRPr lang="de-AT" dirty="0"/>
          </a:p>
        </p:txBody>
      </p:sp>
    </p:spTree>
    <p:extLst>
      <p:ext uri="{BB962C8B-B14F-4D97-AF65-F5344CB8AC3E}">
        <p14:creationId xmlns:p14="http://schemas.microsoft.com/office/powerpoint/2010/main" val="266529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2A6E4-F00F-4226-BA8B-A8677F7DBE5B}"/>
              </a:ext>
            </a:extLst>
          </p:cNvPr>
          <p:cNvSpPr>
            <a:spLocks noGrp="1"/>
          </p:cNvSpPr>
          <p:nvPr>
            <p:ph type="title"/>
          </p:nvPr>
        </p:nvSpPr>
        <p:spPr>
          <a:xfrm>
            <a:off x="457200" y="2857500"/>
            <a:ext cx="8229600" cy="1143000"/>
          </a:xfrm>
        </p:spPr>
        <p:txBody>
          <a:bodyPr>
            <a:normAutofit fontScale="90000"/>
          </a:bodyPr>
          <a:lstStyle/>
          <a:p>
            <a:pPr>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zunächst ein Fixationspunkt, auf den Sie sich konzentrieren sollen, präsentiert.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ist kurz eine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zu sehen. Sobald sie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 sehen, sollen Sie entscheiden, ob diese geordnet (also aufsteigend oder absteigend) oder ungeordnet war.</a:t>
            </a:r>
            <a:r>
              <a:rPr lang="de-AT" sz="1800" dirty="0">
                <a:effectLst/>
                <a:latin typeface="Calibri" panose="020F0502020204030204" pitchFamily="34" charset="0"/>
                <a:ea typeface="Calibri" panose="020F0502020204030204" pitchFamily="34" charset="0"/>
                <a:cs typeface="Times New Roman" panose="02020603050405020304" pitchFamily="18" charset="0"/>
              </a:rPr>
              <a: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Wenn die gesehene Zahlenfolge geordnet (aufsteigend oder absteigend) war drücken Sie J. Wenn die Zahlenfolge ungeordnet war,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Hierfür verwenden Sie den Zeigefinger und den Mittelfinger der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rechten Hand</a:t>
            </a:r>
            <a:r>
              <a:rPr lang="de-AT" sz="1800" dirty="0">
                <a:effectLst/>
                <a:latin typeface="Calibri" panose="020F0502020204030204" pitchFamily="34" charset="0"/>
                <a:ea typeface="Calibri" panose="020F0502020204030204" pitchFamily="34" charset="0"/>
                <a:cs typeface="Times New Roman" panose="02020603050405020304" pitchFamily="18" charset="0"/>
              </a:rPr>
              <a:t>. Nach der Antwort sehen Sie erneut einen Fixationspunkt.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b="1" dirty="0">
                <a:effectLst/>
                <a:latin typeface="Calibri" panose="020F0502020204030204" pitchFamily="34" charset="0"/>
                <a:ea typeface="Calibri" panose="020F0502020204030204" pitchFamily="34" charset="0"/>
                <a:cs typeface="Times New Roman" panose="02020603050405020304" pitchFamily="18" charset="0"/>
              </a:rPr>
              <a:t>Während</a:t>
            </a:r>
            <a:r>
              <a:rPr lang="de-AT" sz="1800" dirty="0">
                <a:effectLst/>
                <a:latin typeface="Calibri" panose="020F0502020204030204" pitchFamily="34" charset="0"/>
                <a:ea typeface="Calibri" panose="020F0502020204030204" pitchFamily="34" charset="0"/>
                <a:cs typeface="Times New Roman" panose="02020603050405020304" pitchFamily="18" charset="0"/>
              </a:rPr>
              <a:t> Sie die oben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beschriebene Aufgabe bearbeiten</a:t>
            </a:r>
            <a:r>
              <a:rPr lang="de-AT" sz="1800" dirty="0">
                <a:effectLst/>
                <a:latin typeface="Calibri" panose="020F0502020204030204" pitchFamily="34" charset="0"/>
                <a:ea typeface="Calibri" panose="020F0502020204030204" pitchFamily="34" charset="0"/>
                <a:cs typeface="Times New Roman" panose="02020603050405020304" pitchFamily="18" charset="0"/>
              </a:rPr>
              <a:t>, müssen Sie durchgehend ein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zufälliges Intervall (kein gleichbleibender Rhythmus!!)</a:t>
            </a:r>
            <a:r>
              <a:rPr lang="de-AT" sz="1800" dirty="0">
                <a:effectLst/>
                <a:latin typeface="Calibri" panose="020F0502020204030204" pitchFamily="34" charset="0"/>
                <a:ea typeface="Calibri" panose="020F0502020204030204" pitchFamily="34" charset="0"/>
                <a:cs typeface="Times New Roman" panose="02020603050405020304" pitchFamily="18" charset="0"/>
              </a:rPr>
              <a:t> auf der Tastatur drücken. Hierbei drücken Sie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S-Taste</a:t>
            </a:r>
            <a:r>
              <a:rPr lang="de-AT" sz="1800" dirty="0">
                <a:effectLst/>
                <a:latin typeface="Calibri" panose="020F0502020204030204" pitchFamily="34" charset="0"/>
                <a:ea typeface="Calibri" panose="020F0502020204030204" pitchFamily="34" charset="0"/>
                <a:cs typeface="Times New Roman" panose="02020603050405020304" pitchFamily="18" charset="0"/>
              </a:rPr>
              <a:t> in vollkommen zufälligen Abständen mit dem Zeigefinger der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linken Hand.</a:t>
            </a:r>
            <a:br>
              <a:rPr lang="de-AT" sz="1800" b="1"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(geordnete Zahlenfolge) und den rechten Mittelfinger auf K (ungeordnete Zahlenfolge), sowie den linken Zeigefinger auf S (=unregelmäßiger Rhythmus während der gesamten Aufgabe).</a:t>
            </a:r>
            <a:r>
              <a:rPr lang="de-AT" sz="1800" b="1" dirty="0">
                <a:effectLst/>
                <a:latin typeface="Calibri" panose="020F0502020204030204" pitchFamily="34" charset="0"/>
                <a:ea typeface="Calibri" panose="020F0502020204030204" pitchFamily="34" charset="0"/>
                <a:cs typeface="Times New Roman" panose="02020603050405020304" pitchFamily="18" charset="0"/>
              </a:rPr>
              <a:t> </a:t>
            </a:r>
            <a:br>
              <a:rPr lang="de-AT" sz="1800" b="1"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endParaRPr lang="de-AT" dirty="0"/>
          </a:p>
        </p:txBody>
      </p:sp>
    </p:spTree>
    <p:extLst>
      <p:ext uri="{BB962C8B-B14F-4D97-AF65-F5344CB8AC3E}">
        <p14:creationId xmlns:p14="http://schemas.microsoft.com/office/powerpoint/2010/main" val="110815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E22DA-D650-4318-AF29-CD1166B2B143}"/>
              </a:ext>
            </a:extLst>
          </p:cNvPr>
          <p:cNvSpPr>
            <a:spLocks noGrp="1"/>
          </p:cNvSpPr>
          <p:nvPr>
            <p:ph type="title"/>
          </p:nvPr>
        </p:nvSpPr>
        <p:spPr>
          <a:xfrm>
            <a:off x="457200" y="2857500"/>
            <a:ext cx="8229600" cy="1143000"/>
          </a:xfrm>
        </p:spPr>
        <p:txBody>
          <a:bodyPr>
            <a:normAutofit fontScale="90000"/>
          </a:bodyPr>
          <a:lstStyle/>
          <a:p>
            <a:r>
              <a:rPr lang="de-AT" sz="1800" dirty="0">
                <a:effectLst/>
                <a:latin typeface="Calibri" panose="020F0502020204030204" pitchFamily="34" charset="0"/>
                <a:ea typeface="Calibri" panose="020F0502020204030204" pitchFamily="34" charset="0"/>
                <a:cs typeface="Times New Roman" panose="02020603050405020304" pitchFamily="18" charset="0"/>
              </a:rPr>
              <a:t>Beginnen Sie nun mit dem Zeigefinger der linken Hand ein zufälliges Intervall auf der S-Taste zu drücken.</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endParaRPr lang="de-AT" dirty="0"/>
          </a:p>
        </p:txBody>
      </p:sp>
    </p:spTree>
    <p:extLst>
      <p:ext uri="{BB962C8B-B14F-4D97-AF65-F5344CB8AC3E}">
        <p14:creationId xmlns:p14="http://schemas.microsoft.com/office/powerpoint/2010/main" val="376667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C477D-981A-423F-A537-D0C701581E9F}"/>
              </a:ext>
            </a:extLst>
          </p:cNvPr>
          <p:cNvSpPr>
            <a:spLocks noGrp="1"/>
          </p:cNvSpPr>
          <p:nvPr>
            <p:ph type="title"/>
          </p:nvPr>
        </p:nvSpPr>
        <p:spPr>
          <a:xfrm>
            <a:off x="457200" y="2857500"/>
            <a:ext cx="8229600" cy="1143000"/>
          </a:xfrm>
        </p:spPr>
        <p:txBody>
          <a:bodyPr>
            <a:normAutofit fontScale="90000"/>
          </a:bodyPr>
          <a:lstStyle/>
          <a:p>
            <a:pPr>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zunächst ein Fixationspunkt, auf den Sie sich konzentrieren sollen, präsentiert.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ist kurz eine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zu sehen. Sobald sie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 sehen, sollen Sie entscheiden, ob diese geordnet (also aufsteigend oder absteigend) oder ungeordnet war. Wenn die gesehene Zahlenfolge geordnet (aufsteigend oder absteigend) war drücken Sie K. Wenn die Zahlenfolge ungeordnet war, drücken Sie J. </a:t>
            </a:r>
            <a:r>
              <a:rPr lang="de-AT" sz="1800" dirty="0">
                <a:effectLst/>
                <a:latin typeface="Calibri" panose="020F0502020204030204" pitchFamily="34" charset="0"/>
                <a:ea typeface="Calibri" panose="020F0502020204030204" pitchFamily="34" charset="0"/>
                <a:cs typeface="Times New Roman" panose="02020603050405020304" pitchFamily="18" charset="0"/>
              </a:rPr>
              <a:t>Hierfür verwenden Sie den Zeigefinger und den Mittelfinger der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rechten Hand</a:t>
            </a:r>
            <a:r>
              <a:rPr lang="de-AT" sz="1800" dirty="0">
                <a:effectLst/>
                <a:latin typeface="Calibri" panose="020F0502020204030204" pitchFamily="34" charset="0"/>
                <a:ea typeface="Calibri" panose="020F0502020204030204" pitchFamily="34" charset="0"/>
                <a:cs typeface="Times New Roman" panose="02020603050405020304" pitchFamily="18" charset="0"/>
              </a:rPr>
              <a:t>. Nach der Antwort sehen Sie erneut einen Fixationspunkt.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Während Sie die oben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beschriebene Aufgabe bearbeiten</a:t>
            </a:r>
            <a:r>
              <a:rPr lang="de-AT" sz="1800" dirty="0">
                <a:effectLst/>
                <a:latin typeface="Calibri" panose="020F0502020204030204" pitchFamily="34" charset="0"/>
                <a:ea typeface="Calibri" panose="020F0502020204030204" pitchFamily="34" charset="0"/>
                <a:cs typeface="Times New Roman" panose="02020603050405020304" pitchFamily="18" charset="0"/>
              </a:rPr>
              <a:t>, müssen Sie durchgehend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ein zufälliges Intervall (kein gleichbleibender Rhythmus!!) </a:t>
            </a:r>
            <a:r>
              <a:rPr lang="de-AT" sz="1800" dirty="0">
                <a:effectLst/>
                <a:latin typeface="Calibri" panose="020F0502020204030204" pitchFamily="34" charset="0"/>
                <a:ea typeface="Calibri" panose="020F0502020204030204" pitchFamily="34" charset="0"/>
                <a:cs typeface="Times New Roman" panose="02020603050405020304" pitchFamily="18" charset="0"/>
              </a:rPr>
              <a:t>auf der Tastatur drücken. Hierbei drücken Sie die S-Taste in vollkommen zufälligen Abständen mit dem Zeigefinger der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linken Hand.</a:t>
            </a:r>
            <a:br>
              <a:rPr lang="de-AT" sz="1800" b="1"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K (geordnete Zahlenfolge) und den rechten Mittelfinger auf J (ungeordnete Zahlenfolge), sowie den linken Zeigefinger auf S (=unregelmäßiger Rhythmus während der gesamten Aufgabe).</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endParaRPr lang="de-AT" dirty="0"/>
          </a:p>
        </p:txBody>
      </p:sp>
    </p:spTree>
    <p:extLst>
      <p:ext uri="{BB962C8B-B14F-4D97-AF65-F5344CB8AC3E}">
        <p14:creationId xmlns:p14="http://schemas.microsoft.com/office/powerpoint/2010/main" val="2193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D461E2-6780-4534-8F86-AA6022346434}"/>
              </a:ext>
            </a:extLst>
          </p:cNvPr>
          <p:cNvSpPr>
            <a:spLocks noGrp="1"/>
          </p:cNvSpPr>
          <p:nvPr>
            <p:ph type="title"/>
          </p:nvPr>
        </p:nvSpPr>
        <p:spPr>
          <a:xfrm>
            <a:off x="457200" y="2857500"/>
            <a:ext cx="8229600" cy="1143000"/>
          </a:xfrm>
        </p:spPr>
        <p:txBody>
          <a:bodyPr>
            <a:normAutofit fontScale="90000"/>
          </a:bodyPr>
          <a:lstStyle/>
          <a:p>
            <a:r>
              <a:rPr lang="de-AT" sz="1800" dirty="0">
                <a:effectLst/>
                <a:latin typeface="Calibri" panose="020F0502020204030204" pitchFamily="34" charset="0"/>
                <a:ea typeface="Calibri" panose="020F0502020204030204" pitchFamily="34" charset="0"/>
                <a:cs typeface="Times New Roman" panose="02020603050405020304" pitchFamily="18" charset="0"/>
              </a:rPr>
              <a:t>Beginnen Sie nun mit dem Zeigefinger der linken Hand ein zufälliges Intervall auf der S-Taste zu drücken.</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endParaRPr lang="de-AT" dirty="0"/>
          </a:p>
        </p:txBody>
      </p:sp>
    </p:spTree>
    <p:extLst>
      <p:ext uri="{BB962C8B-B14F-4D97-AF65-F5344CB8AC3E}">
        <p14:creationId xmlns:p14="http://schemas.microsoft.com/office/powerpoint/2010/main" val="274692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35A6B-E8E0-44F5-ACDD-8B38C9F15E0A}"/>
              </a:ext>
            </a:extLst>
          </p:cNvPr>
          <p:cNvSpPr>
            <a:spLocks noGrp="1"/>
          </p:cNvSpPr>
          <p:nvPr>
            <p:ph type="title"/>
          </p:nvPr>
        </p:nvSpPr>
        <p:spPr>
          <a:xfrm>
            <a:off x="431540" y="2132856"/>
            <a:ext cx="8280920" cy="2592288"/>
          </a:xfrm>
        </p:spPr>
        <p:txBody>
          <a:bodyPr>
            <a:normAutofit fontScale="90000"/>
          </a:bodyPr>
          <a:lstStyle/>
          <a:p>
            <a:pPr algn="l">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eine Buchstabenfolge präsentiert, die Sie sich einprägen sollen.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wird Ihnen ein Fixationspunkt, auf den Sie sich konzentrieren sollen, präsentiert. Im Anschluss wird Ihnen erneut eine Buchstabenfolge präsentiert. Sie sollen nun entscheiden, ob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beiden Buchstabenfolgen übereinstimmen. Sollte dies der Fall sein,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sollten sich die zwei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Buchstabenfolgen voneinander unterscheiden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Bitte verwenden Sie hierfür den Zeigefinger und den Mittelfinger der rechten Hand.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Nach Ihrer Antwort bekommen Sie erneut einen Fixationspunkt zu sehen.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Achtung! Hierbei spielt Groß- und Kleinschreibung keine Rolle.</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(keine übereinstimmenden Buchstabenfolgen) und den rechten Mittelfinger auf K (übereinstimmende Buchstabenfolgen).</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endParaRPr lang="de-AT" dirty="0"/>
          </a:p>
        </p:txBody>
      </p:sp>
    </p:spTree>
    <p:extLst>
      <p:ext uri="{BB962C8B-B14F-4D97-AF65-F5344CB8AC3E}">
        <p14:creationId xmlns:p14="http://schemas.microsoft.com/office/powerpoint/2010/main" val="101628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35A6B-E8E0-44F5-ACDD-8B38C9F15E0A}"/>
              </a:ext>
            </a:extLst>
          </p:cNvPr>
          <p:cNvSpPr>
            <a:spLocks noGrp="1"/>
          </p:cNvSpPr>
          <p:nvPr>
            <p:ph type="title"/>
          </p:nvPr>
        </p:nvSpPr>
        <p:spPr>
          <a:xfrm>
            <a:off x="323528" y="1772816"/>
            <a:ext cx="8280920" cy="2592288"/>
          </a:xfrm>
        </p:spPr>
        <p:txBody>
          <a:bodyPr>
            <a:noAutofit/>
          </a:bodyPr>
          <a:lstStyle/>
          <a:p>
            <a:pPr algn="l">
              <a:lnSpc>
                <a:spcPct val="115000"/>
              </a:lnSpc>
              <a:spcAft>
                <a:spcPts val="1000"/>
              </a:spcAft>
            </a:pPr>
            <a:r>
              <a:rPr lang="de-AT" sz="16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a:t>
            </a:r>
            <a:r>
              <a:rPr lang="de-AT" sz="1600" b="1" dirty="0">
                <a:effectLst/>
                <a:latin typeface="Calibri" panose="020F0502020204030204" pitchFamily="34" charset="0"/>
                <a:ea typeface="Calibri" panose="020F0502020204030204" pitchFamily="34" charset="0"/>
                <a:cs typeface="Times New Roman" panose="02020603050405020304" pitchFamily="18" charset="0"/>
              </a:rPr>
              <a:t>ein Muster</a:t>
            </a:r>
            <a:r>
              <a:rPr lang="de-AT" sz="1600" dirty="0">
                <a:effectLst/>
                <a:latin typeface="Calibri" panose="020F0502020204030204" pitchFamily="34" charset="0"/>
                <a:ea typeface="Calibri" panose="020F0502020204030204" pitchFamily="34" charset="0"/>
                <a:cs typeface="Times New Roman" panose="02020603050405020304" pitchFamily="18" charset="0"/>
              </a:rPr>
              <a:t> präsentiert, das Sie sich </a:t>
            </a:r>
            <a:r>
              <a:rPr lang="de-AT" sz="1600" b="1" dirty="0">
                <a:effectLst/>
                <a:latin typeface="Calibri" panose="020F0502020204030204" pitchFamily="34" charset="0"/>
                <a:ea typeface="Calibri" panose="020F0502020204030204" pitchFamily="34" charset="0"/>
                <a:cs typeface="Times New Roman" panose="02020603050405020304" pitchFamily="18" charset="0"/>
              </a:rPr>
              <a:t>einprägen</a:t>
            </a:r>
            <a:r>
              <a:rPr lang="de-AT" sz="1600" dirty="0">
                <a:effectLst/>
                <a:latin typeface="Calibri" panose="020F0502020204030204" pitchFamily="34" charset="0"/>
                <a:ea typeface="Calibri" panose="020F0502020204030204" pitchFamily="34" charset="0"/>
                <a:cs typeface="Times New Roman" panose="02020603050405020304" pitchFamily="18" charset="0"/>
              </a:rPr>
              <a:t> sollen.</a:t>
            </a:r>
            <a:br>
              <a:rPr lang="de-AT" sz="1600" dirty="0">
                <a:effectLst/>
                <a:latin typeface="Calibri" panose="020F0502020204030204" pitchFamily="34" charset="0"/>
                <a:ea typeface="Calibri" panose="020F0502020204030204" pitchFamily="34" charset="0"/>
                <a:cs typeface="Times New Roman" panose="02020603050405020304" pitchFamily="18" charset="0"/>
              </a:rPr>
            </a:br>
            <a:r>
              <a:rPr lang="de-AT" sz="1600" dirty="0">
                <a:effectLst/>
                <a:latin typeface="Calibri" panose="020F0502020204030204" pitchFamily="34" charset="0"/>
                <a:ea typeface="Calibri" panose="020F0502020204030204" pitchFamily="34" charset="0"/>
                <a:cs typeface="Times New Roman" panose="02020603050405020304" pitchFamily="18" charset="0"/>
              </a:rPr>
              <a:t>Danach wird Ihnen ein Fixationspunkt, auf den Sie sich konzentrieren sollen, präsentiert. Im Anschluss wird Ihnen </a:t>
            </a:r>
            <a:r>
              <a:rPr lang="de-AT" sz="1600" b="1" dirty="0">
                <a:effectLst/>
                <a:latin typeface="Calibri" panose="020F0502020204030204" pitchFamily="34" charset="0"/>
                <a:ea typeface="Calibri" panose="020F0502020204030204" pitchFamily="34" charset="0"/>
                <a:cs typeface="Times New Roman" panose="02020603050405020304" pitchFamily="18" charset="0"/>
              </a:rPr>
              <a:t>erneut ein Muster präsentiert</a:t>
            </a:r>
            <a:r>
              <a:rPr lang="de-AT" sz="1600" dirty="0">
                <a:effectLst/>
                <a:latin typeface="Calibri" panose="020F0502020204030204" pitchFamily="34" charset="0"/>
                <a:ea typeface="Calibri" panose="020F0502020204030204" pitchFamily="34" charset="0"/>
                <a:cs typeface="Times New Roman" panose="02020603050405020304" pitchFamily="18" charset="0"/>
              </a:rPr>
              <a:t>. Sie sollen nun entscheiden, </a:t>
            </a:r>
            <a:r>
              <a:rPr lang="de-AT" sz="1600" b="1" dirty="0">
                <a:effectLst/>
                <a:latin typeface="Calibri" panose="020F0502020204030204" pitchFamily="34" charset="0"/>
                <a:ea typeface="Calibri" panose="020F0502020204030204" pitchFamily="34" charset="0"/>
                <a:cs typeface="Times New Roman" panose="02020603050405020304" pitchFamily="18" charset="0"/>
              </a:rPr>
              <a:t>ob die beiden Muster übereinstimmen</a:t>
            </a:r>
            <a:r>
              <a:rPr lang="de-AT" sz="1600" dirty="0">
                <a:effectLst/>
                <a:latin typeface="Calibri" panose="020F0502020204030204" pitchFamily="34" charset="0"/>
                <a:ea typeface="Calibri" panose="020F0502020204030204" pitchFamily="34" charset="0"/>
                <a:cs typeface="Times New Roman" panose="02020603050405020304" pitchFamily="18" charset="0"/>
              </a:rPr>
              <a:t>. </a:t>
            </a:r>
            <a:r>
              <a:rPr lang="de-AT" sz="1600" b="1" dirty="0">
                <a:effectLst/>
                <a:latin typeface="Calibri" panose="020F0502020204030204" pitchFamily="34" charset="0"/>
                <a:ea typeface="Calibri" panose="020F0502020204030204" pitchFamily="34" charset="0"/>
                <a:cs typeface="Times New Roman" panose="02020603050405020304" pitchFamily="18" charset="0"/>
              </a:rPr>
              <a:t>Sollte dies der Fall sein, drücken Sie J</a:t>
            </a:r>
            <a:r>
              <a:rPr lang="de-AT" sz="1600" dirty="0">
                <a:effectLst/>
                <a:latin typeface="Calibri" panose="020F0502020204030204" pitchFamily="34" charset="0"/>
                <a:ea typeface="Calibri" panose="020F0502020204030204" pitchFamily="34" charset="0"/>
                <a:cs typeface="Times New Roman" panose="02020603050405020304" pitchFamily="18" charset="0"/>
              </a:rPr>
              <a:t>, sollten sich die </a:t>
            </a:r>
            <a:r>
              <a:rPr lang="de-AT" sz="1600" b="1" dirty="0">
                <a:effectLst/>
                <a:latin typeface="Calibri" panose="020F0502020204030204" pitchFamily="34" charset="0"/>
                <a:ea typeface="Calibri" panose="020F0502020204030204" pitchFamily="34" charset="0"/>
                <a:cs typeface="Times New Roman" panose="02020603050405020304" pitchFamily="18" charset="0"/>
              </a:rPr>
              <a:t>zwei Muster voneinander unterscheiden drücken Sie K</a:t>
            </a:r>
            <a:r>
              <a:rPr lang="de-AT" sz="1600" dirty="0">
                <a:effectLst/>
                <a:latin typeface="Calibri" panose="020F0502020204030204" pitchFamily="34" charset="0"/>
                <a:ea typeface="Calibri" panose="020F0502020204030204" pitchFamily="34" charset="0"/>
                <a:cs typeface="Times New Roman" panose="02020603050405020304" pitchFamily="18" charset="0"/>
              </a:rPr>
              <a:t>. Bitte verwenden Sie hierfür den Zeigefinger und den Mittelfinger der rechten Hand. </a:t>
            </a:r>
            <a:br>
              <a:rPr lang="de-AT" sz="1600" dirty="0">
                <a:effectLst/>
                <a:latin typeface="Calibri" panose="020F0502020204030204" pitchFamily="34" charset="0"/>
                <a:ea typeface="Calibri" panose="020F0502020204030204" pitchFamily="34" charset="0"/>
                <a:cs typeface="Times New Roman" panose="02020603050405020304" pitchFamily="18" charset="0"/>
              </a:rPr>
            </a:br>
            <a:r>
              <a:rPr lang="de-AT" sz="1600" dirty="0">
                <a:effectLst/>
                <a:latin typeface="Calibri" panose="020F0502020204030204" pitchFamily="34" charset="0"/>
                <a:ea typeface="Calibri" panose="020F0502020204030204" pitchFamily="34" charset="0"/>
                <a:cs typeface="Times New Roman" panose="02020603050405020304" pitchFamily="18" charset="0"/>
              </a:rPr>
              <a:t>Nach Ihrer Antwort bekommen Sie erneut einen Fixationspunkt zu sehen. Dieser Vorgang wiederholt sich mehrmals.</a:t>
            </a:r>
            <a:br>
              <a:rPr lang="de-AT" sz="1600" dirty="0">
                <a:effectLst/>
                <a:latin typeface="Calibri" panose="020F0502020204030204" pitchFamily="34" charset="0"/>
                <a:ea typeface="Calibri" panose="020F0502020204030204" pitchFamily="34" charset="0"/>
                <a:cs typeface="Times New Roman" panose="02020603050405020304" pitchFamily="18" charset="0"/>
              </a:rPr>
            </a:br>
            <a:br>
              <a:rPr lang="de-AT" sz="1600" dirty="0">
                <a:effectLst/>
                <a:latin typeface="Calibri" panose="020F0502020204030204" pitchFamily="34" charset="0"/>
                <a:ea typeface="Calibri" panose="020F0502020204030204" pitchFamily="34" charset="0"/>
                <a:cs typeface="Times New Roman" panose="02020603050405020304" pitchFamily="18" charset="0"/>
              </a:rPr>
            </a:br>
            <a:r>
              <a:rPr lang="de-AT" sz="16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(übereinstimmende Muster) und den rechten Mittelfinger auf K (keine übereinstimmenden Muster).</a:t>
            </a:r>
            <a:br>
              <a:rPr lang="de-AT" sz="1600" dirty="0">
                <a:effectLst/>
                <a:latin typeface="Calibri" panose="020F0502020204030204" pitchFamily="34" charset="0"/>
                <a:ea typeface="Calibri" panose="020F0502020204030204" pitchFamily="34" charset="0"/>
                <a:cs typeface="Times New Roman" panose="02020603050405020304" pitchFamily="18" charset="0"/>
              </a:rPr>
            </a:br>
            <a:br>
              <a:rPr lang="de-AT" sz="1600" dirty="0">
                <a:effectLst/>
                <a:latin typeface="Calibri" panose="020F0502020204030204" pitchFamily="34" charset="0"/>
                <a:ea typeface="Calibri" panose="020F0502020204030204" pitchFamily="34" charset="0"/>
                <a:cs typeface="Times New Roman" panose="02020603050405020304" pitchFamily="18" charset="0"/>
              </a:rPr>
            </a:br>
            <a:r>
              <a:rPr lang="de-AT" sz="16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a:t>
            </a:r>
            <a:endParaRPr lang="de-AT" sz="1600" dirty="0"/>
          </a:p>
        </p:txBody>
      </p:sp>
    </p:spTree>
    <p:extLst>
      <p:ext uri="{BB962C8B-B14F-4D97-AF65-F5344CB8AC3E}">
        <p14:creationId xmlns:p14="http://schemas.microsoft.com/office/powerpoint/2010/main" val="252838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35A6B-E8E0-44F5-ACDD-8B38C9F15E0A}"/>
              </a:ext>
            </a:extLst>
          </p:cNvPr>
          <p:cNvSpPr>
            <a:spLocks noGrp="1"/>
          </p:cNvSpPr>
          <p:nvPr>
            <p:ph type="title"/>
          </p:nvPr>
        </p:nvSpPr>
        <p:spPr>
          <a:xfrm>
            <a:off x="323528" y="1772816"/>
            <a:ext cx="8280920" cy="2592288"/>
          </a:xfrm>
        </p:spPr>
        <p:txBody>
          <a:bodyPr>
            <a:normAutofit fontScale="90000"/>
          </a:bodyPr>
          <a:lstStyle/>
          <a:p>
            <a:pPr algn="l">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ein Muster</a:t>
            </a:r>
            <a:r>
              <a:rPr lang="de-AT" sz="1800" dirty="0">
                <a:effectLst/>
                <a:latin typeface="Calibri" panose="020F0502020204030204" pitchFamily="34" charset="0"/>
                <a:ea typeface="Calibri" panose="020F0502020204030204" pitchFamily="34" charset="0"/>
                <a:cs typeface="Times New Roman" panose="02020603050405020304" pitchFamily="18" charset="0"/>
              </a:rPr>
              <a:t> präsentiert, das Sie sich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einprägen</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sollen.</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wird Ihnen ein Fixationspunkt, auf den Sie sich konzentrieren sollen, präsentiert. Im Anschluss wird Ihnen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erneut ein Muster präsentiert</a:t>
            </a:r>
            <a:r>
              <a:rPr lang="de-AT" sz="1800" dirty="0">
                <a:effectLst/>
                <a:latin typeface="Calibri" panose="020F0502020204030204" pitchFamily="34" charset="0"/>
                <a:ea typeface="Calibri" panose="020F0502020204030204" pitchFamily="34" charset="0"/>
                <a:cs typeface="Times New Roman" panose="02020603050405020304" pitchFamily="18" charset="0"/>
              </a:rPr>
              <a:t>. Sie sollen nun entscheiden,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ob die beiden Muster übereinstimmen</a:t>
            </a:r>
            <a:r>
              <a:rPr lang="de-AT" sz="1800" dirty="0">
                <a:effectLst/>
                <a:latin typeface="Calibri" panose="020F0502020204030204" pitchFamily="34" charset="0"/>
                <a:ea typeface="Calibri" panose="020F0502020204030204" pitchFamily="34" charset="0"/>
                <a:cs typeface="Times New Roman" panose="02020603050405020304" pitchFamily="18" charset="0"/>
              </a:rPr>
              <a: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Sollte dies der Fall sein,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sollten sich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zwei Muster voneinander unterscheiden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Bitte verwenden Sie hierfür den Zeigefinger und den Mittelfinger der rechten Hand.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Nach Ihrer Antwort bekommen Sie erneut einen Fixationspunkt zu sehen. Dieser Vorgang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(keine übereinstimmenden Muster) und den rechten Mittelfinger auf K (übereinstimmende Muster).</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p>
        </p:txBody>
      </p:sp>
    </p:spTree>
    <p:extLst>
      <p:ext uri="{BB962C8B-B14F-4D97-AF65-F5344CB8AC3E}">
        <p14:creationId xmlns:p14="http://schemas.microsoft.com/office/powerpoint/2010/main" val="161127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35A6B-E8E0-44F5-ACDD-8B38C9F15E0A}"/>
              </a:ext>
            </a:extLst>
          </p:cNvPr>
          <p:cNvSpPr>
            <a:spLocks noGrp="1"/>
          </p:cNvSpPr>
          <p:nvPr>
            <p:ph type="title"/>
          </p:nvPr>
        </p:nvSpPr>
        <p:spPr>
          <a:xfrm>
            <a:off x="323528" y="1772816"/>
            <a:ext cx="8280920" cy="2592288"/>
          </a:xfrm>
        </p:spPr>
        <p:txBody>
          <a:bodyPr>
            <a:normAutofit fontScale="90000"/>
          </a:bodyPr>
          <a:lstStyle/>
          <a:p>
            <a:pPr algn="l">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zunächst ein Fixationspunkt, auf den Sie sich konzentrieren sollen, präsentiert.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ist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kurz eine Zahlenfolge zu sehen</a:t>
            </a:r>
            <a:r>
              <a:rPr lang="de-AT" sz="1800" dirty="0">
                <a:effectLst/>
                <a:latin typeface="Calibri" panose="020F0502020204030204" pitchFamily="34" charset="0"/>
                <a:ea typeface="Calibri" panose="020F0502020204030204" pitchFamily="34" charset="0"/>
                <a:cs typeface="Times New Roman" panose="02020603050405020304" pitchFamily="18" charset="0"/>
              </a:rPr>
              <a:t>. Sobald sie die Zahlenfolge sehen sollen Sie entscheiden, ob die gesehen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 geordnet (also aufsteigend oder absteigend) oder vollkommen ungeordnet</a:t>
            </a:r>
            <a:r>
              <a:rPr lang="de-AT" sz="1800" dirty="0">
                <a:effectLst/>
                <a:latin typeface="Calibri" panose="020F0502020204030204" pitchFamily="34" charset="0"/>
                <a:ea typeface="Calibri" panose="020F0502020204030204" pitchFamily="34" charset="0"/>
                <a:cs typeface="Times New Roman" panose="02020603050405020304" pitchFamily="18" charset="0"/>
              </a:rPr>
              <a:t> war. Wenn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gesehene Zahlenfolge geordnet (aufsteigend oder absteigend) war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Wenn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 ungeordnet war,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Bitte verwenden Sie hierfür den Zeigefinger und den Mittelfinger der rechten Hand.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Nach der Antwort sehen Sie erneut einen Fixationspunkt. 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(geordnete Zahlenfolge) und den rechten Mittelfinger auf K (ungeordnete Zahlenfolge).</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p>
        </p:txBody>
      </p:sp>
    </p:spTree>
    <p:extLst>
      <p:ext uri="{BB962C8B-B14F-4D97-AF65-F5344CB8AC3E}">
        <p14:creationId xmlns:p14="http://schemas.microsoft.com/office/powerpoint/2010/main" val="156402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35A6B-E8E0-44F5-ACDD-8B38C9F15E0A}"/>
              </a:ext>
            </a:extLst>
          </p:cNvPr>
          <p:cNvSpPr>
            <a:spLocks noGrp="1"/>
          </p:cNvSpPr>
          <p:nvPr>
            <p:ph type="title"/>
          </p:nvPr>
        </p:nvSpPr>
        <p:spPr>
          <a:xfrm>
            <a:off x="323528" y="1772816"/>
            <a:ext cx="8280920" cy="2592288"/>
          </a:xfrm>
        </p:spPr>
        <p:txBody>
          <a:bodyPr>
            <a:normAutofit fontScale="90000"/>
          </a:bodyPr>
          <a:lstStyle/>
          <a:p>
            <a:pPr algn="l">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zunächst ein Fixationspunkt, auf den Sie sich konzentrieren sollen, präsentiert.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ist kurz eine Zahlenfolge zu sehen</a:t>
            </a:r>
            <a:r>
              <a:rPr lang="de-AT" sz="1800" dirty="0">
                <a:effectLst/>
                <a:latin typeface="Calibri" panose="020F0502020204030204" pitchFamily="34" charset="0"/>
                <a:ea typeface="Calibri" panose="020F0502020204030204" pitchFamily="34" charset="0"/>
                <a:cs typeface="Times New Roman" panose="02020603050405020304" pitchFamily="18" charset="0"/>
              </a:rPr>
              <a:t>. Sobald sie die Zahlenfolge sehen sollen Sie entscheiden, ob die gesehen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 geordnet (also aufsteigend oder absteigend) oder vollkommen ungeordnet war</a:t>
            </a:r>
            <a:r>
              <a:rPr lang="de-AT" sz="1800" dirty="0">
                <a:effectLst/>
                <a:latin typeface="Calibri" panose="020F0502020204030204" pitchFamily="34" charset="0"/>
                <a:ea typeface="Calibri" panose="020F0502020204030204" pitchFamily="34" charset="0"/>
                <a:cs typeface="Times New Roman" panose="02020603050405020304" pitchFamily="18" charset="0"/>
              </a:rPr>
              <a:t>. Wenn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gesehene Zahlenfolge geordnet (aufsteigend oder absteigend) war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Wenn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 ungeordnet war, drücken Sie J. </a:t>
            </a:r>
            <a:r>
              <a:rPr lang="de-AT" sz="1800" dirty="0">
                <a:effectLst/>
                <a:latin typeface="Calibri" panose="020F0502020204030204" pitchFamily="34" charset="0"/>
                <a:ea typeface="Calibri" panose="020F0502020204030204" pitchFamily="34" charset="0"/>
                <a:cs typeface="Times New Roman" panose="02020603050405020304" pitchFamily="18" charset="0"/>
              </a:rPr>
              <a:t>Bitte verwenden Sie hierfür den Zeigefinger und den Mittelfinger der rechten Hand.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Nach der Antwort sehen Sie erneut einen Fixationspunkt. 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(ungeordnete Zahlenfolge geordnete) und den rechten Mittelfinger auf K (Zahlenfolge).</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p>
        </p:txBody>
      </p:sp>
    </p:spTree>
    <p:extLst>
      <p:ext uri="{BB962C8B-B14F-4D97-AF65-F5344CB8AC3E}">
        <p14:creationId xmlns:p14="http://schemas.microsoft.com/office/powerpoint/2010/main" val="39250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35A6B-E8E0-44F5-ACDD-8B38C9F15E0A}"/>
              </a:ext>
            </a:extLst>
          </p:cNvPr>
          <p:cNvSpPr>
            <a:spLocks noGrp="1"/>
          </p:cNvSpPr>
          <p:nvPr>
            <p:ph type="title"/>
          </p:nvPr>
        </p:nvSpPr>
        <p:spPr>
          <a:xfrm>
            <a:off x="431540" y="2132856"/>
            <a:ext cx="8280920" cy="2592288"/>
          </a:xfrm>
        </p:spPr>
        <p:txBody>
          <a:bodyPr>
            <a:normAutofit fontScale="90000"/>
          </a:bodyPr>
          <a:lstStyle/>
          <a:p>
            <a:pPr>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eine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präsentiert, die Sie sich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einprägen</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sollen. Danach wird Ihnen ein Fixationspunkt, auf den Sie sich konzentrieren sollen, präsentiert.</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ist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kurz eine Zahlenfolge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zu sehen. Sobald sie die Zahlenfolge sehen sollen Sie so schnell wie möglich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entscheiden, ob die gesehene Zahlenfolge geordnet (also aufsteigend oder absteigend) oder vollkommen ungeordnet war.</a:t>
            </a:r>
            <a:r>
              <a:rPr lang="de-AT" sz="1800" dirty="0">
                <a:effectLst/>
                <a:latin typeface="Calibri" panose="020F0502020204030204" pitchFamily="34" charset="0"/>
                <a:ea typeface="Calibri" panose="020F0502020204030204" pitchFamily="34" charset="0"/>
                <a:cs typeface="Times New Roman" panose="02020603050405020304" pitchFamily="18" charset="0"/>
              </a:rPr>
              <a:t> Wenn die gesehene Zahlenfolge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geordnet (aufsteigend oder absteigend) war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Wenn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Zahlenfolge ungeordnet war,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Nach der Antwort sehen Sie erneut einen Fixationspunkt.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Anschließend sehen Sie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erneut</a:t>
            </a:r>
            <a:r>
              <a:rPr lang="de-AT" sz="1800" dirty="0">
                <a:effectLst/>
                <a:latin typeface="Calibri" panose="020F0502020204030204" pitchFamily="34" charset="0"/>
                <a:ea typeface="Calibri" panose="020F0502020204030204" pitchFamily="34" charset="0"/>
                <a:cs typeface="Times New Roman" panose="02020603050405020304" pitchFamily="18" charset="0"/>
              </a:rPr>
              <a:t> eine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Sie sollen nun entscheiden, ob diese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 mit der zu Beginn Gezeigten übereinstimmt. Sollte dies der Fall sein,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sollten sich die zwei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Buchstabenfolgen voneinander unterscheiden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Bitte verwenden Sie hierfür jeweils den Zeigefinger und den Mittelfinger der rechten Hand. 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Achtung! Hierbei spielt Groß- und Kleinschreibung keine Rolle.</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(geordnete Zahlenfolgen &amp; übereinstimmende Buchstabenfolgen) und den rechten Mittelfinger auf K (ungeordnete Zahlenfolgen &amp; keine übereinstimmenden Buchstabenfolgen).</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p>
        </p:txBody>
      </p:sp>
    </p:spTree>
    <p:extLst>
      <p:ext uri="{BB962C8B-B14F-4D97-AF65-F5344CB8AC3E}">
        <p14:creationId xmlns:p14="http://schemas.microsoft.com/office/powerpoint/2010/main" val="368342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35A6B-E8E0-44F5-ACDD-8B38C9F15E0A}"/>
              </a:ext>
            </a:extLst>
          </p:cNvPr>
          <p:cNvSpPr>
            <a:spLocks noGrp="1"/>
          </p:cNvSpPr>
          <p:nvPr>
            <p:ph type="title"/>
          </p:nvPr>
        </p:nvSpPr>
        <p:spPr>
          <a:xfrm>
            <a:off x="431540" y="2132856"/>
            <a:ext cx="8280920" cy="2592288"/>
          </a:xfrm>
        </p:spPr>
        <p:txBody>
          <a:bodyPr>
            <a:normAutofit fontScale="90000"/>
          </a:bodyPr>
          <a:lstStyle/>
          <a:p>
            <a:pPr>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eine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präsentiert, die Sie sich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einprägen</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sollen. Danach wird Ihnen ein Fixationspunkt, auf den Sie sich konzentrieren sollen, präsentiert.</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ist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kurz eine Zahlenfolge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zu sehen. Sobald sie die Zahlenfolge sehen sollen Sie so schnell wie möglich entscheiden, ob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gesehene Zahlenfolge geordnet (also aufsteigend oder absteigend) oder vollkommen ungeordnet war.</a:t>
            </a:r>
            <a:r>
              <a:rPr lang="de-AT" sz="1800" dirty="0">
                <a:effectLst/>
                <a:latin typeface="Calibri" panose="020F0502020204030204" pitchFamily="34" charset="0"/>
                <a:ea typeface="Calibri" panose="020F0502020204030204" pitchFamily="34" charset="0"/>
                <a:cs typeface="Times New Roman" panose="02020603050405020304" pitchFamily="18" charset="0"/>
              </a:rPr>
              <a:t> Wenn die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gesehene Zahlenfolge geordnet (aufsteigend oder absteigend) war drücken Sie K. Wenn die Zahlenfolge ungeordnet war,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Nach der Antwort sehen Sie erneut einen Fixationspunkt.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Anschließend sehen Sie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erneut</a:t>
            </a:r>
            <a:r>
              <a:rPr lang="de-AT" sz="1800" dirty="0">
                <a:effectLst/>
                <a:latin typeface="Calibri" panose="020F0502020204030204" pitchFamily="34" charset="0"/>
                <a:ea typeface="Calibri" panose="020F0502020204030204" pitchFamily="34" charset="0"/>
                <a:cs typeface="Times New Roman" panose="02020603050405020304" pitchFamily="18" charset="0"/>
              </a:rPr>
              <a:t> eine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Sie sollen nun entscheiden, ob diese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 mit der zu Beginn Gezeigten übereinstimmt. Sollte dies der Fall sein, drücken Sie J,</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sollten sich die zwei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Buchstabenfolgen voneinander unterscheiden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Bitte verwenden Sie hierfür jeweils den Zeigefinger und den Mittelfinger der rechten Hand. 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Achtung! Hierbei spielt Groß- und Kleinschreibung keine Rolle.</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(ungeordnete Zahlenfolgen &amp; übereinstimmende Buchstabenfolgen) und den rechten Mittelfinger auf K (geordnete Zahlenfolgen &amp; keine übereinstimmenden Buchstabenfolgen).</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p>
        </p:txBody>
      </p:sp>
    </p:spTree>
    <p:extLst>
      <p:ext uri="{BB962C8B-B14F-4D97-AF65-F5344CB8AC3E}">
        <p14:creationId xmlns:p14="http://schemas.microsoft.com/office/powerpoint/2010/main" val="17198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5981A6-1F73-4250-8274-0F7BA13DD441}"/>
              </a:ext>
            </a:extLst>
          </p:cNvPr>
          <p:cNvSpPr>
            <a:spLocks noGrp="1"/>
          </p:cNvSpPr>
          <p:nvPr>
            <p:ph type="title"/>
          </p:nvPr>
        </p:nvSpPr>
        <p:spPr>
          <a:xfrm>
            <a:off x="457200" y="2857500"/>
            <a:ext cx="8229600" cy="1143000"/>
          </a:xfrm>
        </p:spPr>
        <p:txBody>
          <a:bodyPr>
            <a:normAutofit fontScale="90000"/>
          </a:bodyPr>
          <a:lstStyle/>
          <a:p>
            <a:pPr algn="l">
              <a:lnSpc>
                <a:spcPct val="115000"/>
              </a:lnSpc>
              <a:spcAft>
                <a:spcPts val="10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In den folgenden Folien wird Ihnen ein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Muster</a:t>
            </a:r>
            <a:r>
              <a:rPr lang="de-AT" sz="1800" dirty="0">
                <a:effectLst/>
                <a:latin typeface="Calibri" panose="020F0502020204030204" pitchFamily="34" charset="0"/>
                <a:ea typeface="Calibri" panose="020F0502020204030204" pitchFamily="34" charset="0"/>
                <a:cs typeface="Times New Roman" panose="02020603050405020304" pitchFamily="18" charset="0"/>
              </a:rPr>
              <a:t> präsentiert, die Sie sich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einprägen</a:t>
            </a:r>
            <a:r>
              <a:rPr lang="de-AT" sz="1800" dirty="0">
                <a:effectLst/>
                <a:latin typeface="Calibri" panose="020F0502020204030204" pitchFamily="34" charset="0"/>
                <a:ea typeface="Calibri" panose="020F0502020204030204" pitchFamily="34" charset="0"/>
                <a:cs typeface="Times New Roman" panose="02020603050405020304" pitchFamily="18" charset="0"/>
              </a:rPr>
              <a:t> sollen. Danach wird Ihnen ein Fixationspunkt, auf den Sie sich konzentrieren sollen, präsentiert.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Danach ist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kurz eine Zahlenfolge</a:t>
            </a:r>
            <a:r>
              <a:rPr lang="de-AT" sz="1800" dirty="0">
                <a:effectLst/>
                <a:latin typeface="Calibri" panose="020F0502020204030204" pitchFamily="34" charset="0"/>
                <a:ea typeface="Calibri" panose="020F0502020204030204" pitchFamily="34" charset="0"/>
                <a:cs typeface="Times New Roman" panose="02020603050405020304" pitchFamily="18" charset="0"/>
              </a:rPr>
              <a:t> zu sehen. Sobald sie die Zahlenfolge sehen sollen Sie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entscheiden, ob die gesehen Zahlenfolge geordnet (also aufsteigend oder absteigend) oder vollkommen ungeordnet war.</a:t>
            </a:r>
            <a:r>
              <a:rPr lang="de-AT" sz="1800" dirty="0">
                <a:effectLst/>
                <a:latin typeface="Calibri" panose="020F0502020204030204" pitchFamily="34" charset="0"/>
                <a:ea typeface="Calibri" panose="020F0502020204030204" pitchFamily="34" charset="0"/>
                <a:cs typeface="Times New Roman" panose="02020603050405020304" pitchFamily="18" charset="0"/>
              </a:rPr>
              <a: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Wenn die gesehene Zahlenfolge geordnet (aufsteigend oder absteigend) war drücken Sie J. Wenn die Zahlenfolge ungeordnet war,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Nach der Antwort sehen Sie erneut einen Fixationspunkt. </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Anschließend sehen Sie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erneut ein Muster</a:t>
            </a:r>
            <a:r>
              <a:rPr lang="de-AT" sz="1800" dirty="0">
                <a:effectLst/>
                <a:latin typeface="Calibri" panose="020F0502020204030204" pitchFamily="34" charset="0"/>
                <a:ea typeface="Calibri" panose="020F0502020204030204" pitchFamily="34" charset="0"/>
                <a:cs typeface="Times New Roman" panose="02020603050405020304" pitchFamily="18" charset="0"/>
              </a:rPr>
              <a:t>. Sie sollen nun entscheiden, ob dieses Muster, mit dem zu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Beginn Gezeigten übereinstimmt</a:t>
            </a:r>
            <a:r>
              <a:rPr lang="de-AT" sz="1800" dirty="0">
                <a:effectLst/>
                <a:latin typeface="Calibri" panose="020F0502020204030204" pitchFamily="34" charset="0"/>
                <a:ea typeface="Calibri" panose="020F0502020204030204" pitchFamily="34" charset="0"/>
                <a:cs typeface="Times New Roman" panose="02020603050405020304" pitchFamily="18" charset="0"/>
              </a:rPr>
              <a:t>. </a:t>
            </a:r>
            <a:r>
              <a:rPr lang="de-AT" sz="1800" b="1" dirty="0">
                <a:effectLst/>
                <a:latin typeface="Calibri" panose="020F0502020204030204" pitchFamily="34" charset="0"/>
                <a:ea typeface="Calibri" panose="020F0502020204030204" pitchFamily="34" charset="0"/>
                <a:cs typeface="Times New Roman" panose="02020603050405020304" pitchFamily="18" charset="0"/>
              </a:rPr>
              <a:t>Sollte dies der Fall sein, drücken Sie J, sollten sich die zwei Muster voneinander unterscheiden drücken Sie K.</a:t>
            </a:r>
            <a:r>
              <a:rPr lang="de-AT" sz="1800" dirty="0">
                <a:effectLst/>
                <a:latin typeface="Calibri" panose="020F0502020204030204" pitchFamily="34" charset="0"/>
                <a:ea typeface="Calibri" panose="020F0502020204030204" pitchFamily="34" charset="0"/>
                <a:cs typeface="Times New Roman" panose="02020603050405020304" pitchFamily="18" charset="0"/>
              </a:rPr>
              <a:t> Dieser Ablauf wiederholt sich mehrmals.</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Legen Sie nun den rechten Zeigefinger auf J (geordnete Zahlenfolgen &amp; übereinstimmende Muster) und den rechten Mittelfinger auf K (ungeordnete Zahlenfolgen &amp; keine übereinstimmenden Muster).</a:t>
            </a:r>
            <a:br>
              <a:rPr lang="de-AT" sz="1800" dirty="0">
                <a:effectLst/>
                <a:latin typeface="Calibri" panose="020F0502020204030204" pitchFamily="34" charset="0"/>
                <a:ea typeface="Calibri" panose="020F0502020204030204" pitchFamily="34" charset="0"/>
                <a:cs typeface="Times New Roman" panose="02020603050405020304" pitchFamily="18" charset="0"/>
              </a:rPr>
            </a:br>
            <a:br>
              <a:rPr lang="de-AT" sz="1800" dirty="0">
                <a:effectLst/>
                <a:latin typeface="Calibri" panose="020F0502020204030204" pitchFamily="34" charset="0"/>
                <a:ea typeface="Calibri" panose="020F0502020204030204" pitchFamily="34" charset="0"/>
                <a:cs typeface="Times New Roman" panose="02020603050405020304" pitchFamily="18" charset="0"/>
              </a:rPr>
            </a:br>
            <a:r>
              <a:rPr lang="de-AT" sz="1800" dirty="0">
                <a:effectLst/>
                <a:latin typeface="Calibri" panose="020F0502020204030204" pitchFamily="34" charset="0"/>
                <a:ea typeface="Calibri" panose="020F0502020204030204" pitchFamily="34" charset="0"/>
                <a:cs typeface="Times New Roman" panose="02020603050405020304" pitchFamily="18" charset="0"/>
              </a:rPr>
              <a:t>Wenn Sie die Instruktion verstanden haben drücken sie eine beliebige Taste, um mit Übungsdurchgängen zur Aufgabe zu starten. </a:t>
            </a:r>
            <a:endParaRPr lang="de-AT" dirty="0"/>
          </a:p>
        </p:txBody>
      </p:sp>
    </p:spTree>
    <p:extLst>
      <p:ext uri="{BB962C8B-B14F-4D97-AF65-F5344CB8AC3E}">
        <p14:creationId xmlns:p14="http://schemas.microsoft.com/office/powerpoint/2010/main" val="838908486"/>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2299</Words>
  <Application>Microsoft Office PowerPoint</Application>
  <PresentationFormat>Bildschirmpräsentation (4:3)</PresentationFormat>
  <Paragraphs>38</Paragraphs>
  <Slides>14</Slides>
  <Notes>12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14</vt:i4>
      </vt:variant>
    </vt:vector>
  </HeadingPairs>
  <TitlesOfParts>
    <vt:vector size="17" baseType="lpstr">
      <vt:lpstr>Arial</vt:lpstr>
      <vt:lpstr>Calibri</vt:lpstr>
      <vt:lpstr>Larissa-Design</vt:lpstr>
      <vt:lpstr>In den folgenden Folien wird Ihnen eine Buchstabenfolge präsentiert, die Sie sich einprägen sollen.  Danach wird Ihnen ein Fixationspunkt, auf den Sie sich konzentrieren sollen, präsentiert. Im Anschluss wird Ihnen erneut eine Buchstabenfolge präsentiert. Sie sollen nun entscheiden, ob die beiden Buchstabenfolgen übereinstimmen. Sollte dies der Fall sein, drücken Sie J, sollten sich die zwei Buchstabenfolgen voneinander unterscheiden drücken Sie K. Bitte verwenden Sie hierfür den Zeigefinger und den Mittelfinger der rechten Hand.  Nach Ihrer Antwort bekommen Sie erneut einen Fixationspunkt zu sehen.  Dieser Ablauf wiederholt sich mehrmals.  Achtung! Hierbei spielt Groß- und Kleinschreibung keine Rolle.  Legen Sie nun den rechten Zeigefinger auf J (übereinstimmende Buchstabenfolgen) und den rechten Mittelfinger auf K (keine übereinstimmenden Buchstabenfolgen).  Wenn Sie die Instruktion verstanden haben drücken sie eine beliebige Taste, um mit Übungsdurchgängen zur Aufgabe zu starten.  </vt:lpstr>
      <vt:lpstr>In den folgenden Folien wird Ihnen eine Buchstabenfolge präsentiert, die Sie sich einprägen sollen.  Danach wird Ihnen ein Fixationspunkt, auf den Sie sich konzentrieren sollen, präsentiert. Im Anschluss wird Ihnen erneut eine Buchstabenfolge präsentiert. Sie sollen nun entscheiden, ob die beiden Buchstabenfolgen übereinstimmen. Sollte dies der Fall sein, drücken Sie K, sollten sich die zwei Buchstabenfolgen voneinander unterscheiden drücken Sie J. Bitte verwenden Sie hierfür den Zeigefinger und den Mittelfinger der rechten Hand.  Nach Ihrer Antwort bekommen Sie erneut einen Fixationspunkt zu sehen.  Dieser Ablauf wiederholt sich mehrmals.  Achtung! Hierbei spielt Groß- und Kleinschreibung keine Rolle.  Legen Sie nun den rechten Zeigefinger auf J (keine übereinstimmenden Buchstabenfolgen) und den rechten Mittelfinger auf K (übereinstimmende Buchstabenfolgen).  Wenn Sie die Instruktion verstanden haben drücken sie eine beliebige Taste, um mit Übungsdurchgängen zur Aufgabe zu starten. </vt:lpstr>
      <vt:lpstr>In den folgenden Folien wird Ihnen ein Muster präsentiert, das Sie sich einprägen sollen. Danach wird Ihnen ein Fixationspunkt, auf den Sie sich konzentrieren sollen, präsentiert. Im Anschluss wird Ihnen erneut ein Muster präsentiert. Sie sollen nun entscheiden, ob die beiden Muster übereinstimmen. Sollte dies der Fall sein, drücken Sie J, sollten sich die zwei Muster voneinander unterscheiden drücken Sie K. Bitte verwenden Sie hierfür den Zeigefinger und den Mittelfinger der rechten Hand.  Nach Ihrer Antwort bekommen Sie erneut einen Fixationspunkt zu sehen. Dieser Vorgang wiederholt sich mehrmals.  Legen Sie nun den rechten Zeigefinger auf J (übereinstimmende Muster) und den rechten Mittelfinger auf K (keine übereinstimmenden Muster).  Wenn Sie die Instruktion verstanden haben drücken sie eine beliebige Taste, um mit Übungsdurchgängen zur Aufgabe zu starten.</vt:lpstr>
      <vt:lpstr>In den folgenden Folien wird Ihnen ein Muster präsentiert, das Sie sich einprägen sollen. Danach wird Ihnen ein Fixationspunkt, auf den Sie sich konzentrieren sollen, präsentiert. Im Anschluss wird Ihnen erneut ein Muster präsentiert. Sie sollen nun entscheiden, ob die beiden Muster übereinstimmen. Sollte dies der Fall sein, drücken Sie K, sollten sich die zwei Muster voneinander unterscheiden drücken Sie J. Bitte verwenden Sie hierfür den Zeigefinger und den Mittelfinger der rechten Hand.  Nach Ihrer Antwort bekommen Sie erneut einen Fixationspunkt zu sehen. Dieser Vorgang wiederholt sich mehrmals.  Legen Sie nun den rechten Zeigefinger auf J (keine übereinstimmenden Muster) und den rechten Mittelfinger auf K (übereinstimmende Muster).  Wenn Sie die Instruktion verstanden haben drücken sie eine beliebige Taste, um mit Übungsdurchgängen zur Aufgabe zu starten. </vt:lpstr>
      <vt:lpstr>In den folgenden Folien wird Ihnen zunächst ein Fixationspunkt, auf den Sie sich konzentrieren sollen, präsentiert.  Danach ist kurz eine Zahlenfolge zu sehen. Sobald sie die Zahlenfolge sehen sollen Sie entscheiden, ob die gesehen Zahlenfolge geordnet (also aufsteigend oder absteigend) oder vollkommen ungeordnet war. Wenn die gesehene Zahlenfolge geordnet (aufsteigend oder absteigend) war drücken Sie J. Wenn die Zahlenfolge ungeordnet war, drücken Sie K. Bitte verwenden Sie hierfür den Zeigefinger und den Mittelfinger der rechten Hand.  Nach der Antwort sehen Sie erneut einen Fixationspunkt. Dieser Ablauf wiederholt sich mehrmals.  Legen Sie nun den rechten Zeigefinger auf J (geordnete Zahlenfolge) und den rechten Mittelfinger auf K (ungeordnete Zahlenfolge).  Wenn Sie die Instruktion verstanden haben drücken sie eine beliebige Taste, um mit Übungsdurchgängen zur Aufgabe zu starten. </vt:lpstr>
      <vt:lpstr>In den folgenden Folien wird Ihnen zunächst ein Fixationspunkt, auf den Sie sich konzentrieren sollen, präsentiert.  Danach ist kurz eine Zahlenfolge zu sehen. Sobald sie die Zahlenfolge sehen sollen Sie entscheiden, ob die gesehen Zahlenfolge geordnet (also aufsteigend oder absteigend) oder vollkommen ungeordnet war. Wenn die gesehene Zahlenfolge geordnet (aufsteigend oder absteigend) war drücken Sie K. Wenn die Zahlenfolge ungeordnet war, drücken Sie J. Bitte verwenden Sie hierfür den Zeigefinger und den Mittelfinger der rechten Hand.  Nach der Antwort sehen Sie erneut einen Fixationspunkt. Dieser Ablauf wiederholt sich mehrmals.  Legen Sie nun den rechten Zeigefinger auf J (ungeordnete Zahlenfolge geordnete) und den rechten Mittelfinger auf K (Zahlenfolge).  Wenn Sie die Instruktion verstanden haben drücken sie eine beliebige Taste, um mit Übungsdurchgängen zur Aufgabe zu starten. </vt:lpstr>
      <vt:lpstr>In den folgenden Folien wird Ihnen eine Buchstabenfolge präsentiert, die Sie sich einprägen sollen. Danach wird Ihnen ein Fixationspunkt, auf den Sie sich konzentrieren sollen, präsentiert.  Danach ist kurz eine Zahlenfolge zu sehen. Sobald sie die Zahlenfolge sehen sollen Sie so schnell wie möglich entscheiden, ob die gesehene Zahlenfolge geordnet (also aufsteigend oder absteigend) oder vollkommen ungeordnet war. Wenn die gesehene Zahlenfolge geordnet (aufsteigend oder absteigend) war drücken Sie J. Wenn die Zahlenfolge ungeordnet war, drücken Sie K. Nach der Antwort sehen Sie erneut einen Fixationspunkt.   Anschließend sehen Sie erneut eine Buchstabenfolge. Sie sollen nun entscheiden, ob diese Buchstabenfolge, mit der zu Beginn Gezeigten übereinstimmt. Sollte dies der Fall sein, drücken Sie J, sollten sich die zwei Buchstabenfolgen voneinander unterscheiden drücken Sie K. Bitte verwenden Sie hierfür jeweils den Zeigefinger und den Mittelfinger der rechten Hand. Dieser Ablauf wiederholt sich mehrmals.  Achtung! Hierbei spielt Groß- und Kleinschreibung keine Rolle.  Legen Sie nun den rechten Zeigefinger auf J (geordnete Zahlenfolgen &amp; übereinstimmende Buchstabenfolgen) und den rechten Mittelfinger auf K (ungeordnete Zahlenfolgen &amp; keine übereinstimmenden Buchstabenfolgen).  Wenn Sie die Instruktion verstanden haben drücken sie eine beliebige Taste, um mit Übungsdurchgängen zur Aufgabe zu starten. </vt:lpstr>
      <vt:lpstr>In den folgenden Folien wird Ihnen eine Buchstabenfolge präsentiert, die Sie sich einprägen sollen. Danach wird Ihnen ein Fixationspunkt, auf den Sie sich konzentrieren sollen, präsentiert.  Danach ist kurz eine Zahlenfolge zu sehen. Sobald sie die Zahlenfolge sehen sollen Sie so schnell wie möglich entscheiden, ob die gesehene Zahlenfolge geordnet (also aufsteigend oder absteigend) oder vollkommen ungeordnet war. Wenn die gesehene Zahlenfolge geordnet (aufsteigend oder absteigend) war drücken Sie K. Wenn die Zahlenfolge ungeordnet war, drücken Sie J. Nach der Antwort sehen Sie erneut einen Fixationspunkt.   Anschließend sehen Sie erneut eine Buchstabenfolge. Sie sollen nun entscheiden, ob diese Buchstabenfolge, mit der zu Beginn Gezeigten übereinstimmt. Sollte dies der Fall sein, drücken Sie J, sollten sich die zwei Buchstabenfolgen voneinander unterscheiden drücken Sie K. Bitte verwenden Sie hierfür jeweils den Zeigefinger und den Mittelfinger der rechten Hand. Dieser Ablauf wiederholt sich mehrmals.  Achtung! Hierbei spielt Groß- und Kleinschreibung keine Rolle.  Legen Sie nun den rechten Zeigefinger auf J (ungeordnete Zahlenfolgen &amp; übereinstimmende Buchstabenfolgen) und den rechten Mittelfinger auf K (geordnete Zahlenfolgen &amp; keine übereinstimmenden Buchstabenfolgen).  Wenn Sie die Instruktion verstanden haben drücken sie eine beliebige Taste, um mit Übungsdurchgängen zur Aufgabe zu starten. </vt:lpstr>
      <vt:lpstr>In den folgenden Folien wird Ihnen ein Muster präsentiert, die Sie sich einprägen sollen. Danach wird Ihnen ein Fixationspunkt, auf den Sie sich konzentrieren sollen, präsentiert.   Danach ist kurz eine Zahlenfolge zu sehen. Sobald sie die Zahlenfolge sehen sollen Sie entscheiden, ob die gesehen Zahlenfolge geordnet (also aufsteigend oder absteigend) oder vollkommen ungeordnet war. Wenn die gesehene Zahlenfolge geordnet (aufsteigend oder absteigend) war drücken Sie J. Wenn die Zahlenfolge ungeordnet war, drücken Sie K. Nach der Antwort sehen Sie erneut einen Fixationspunkt.   Anschließend sehen Sie erneut ein Muster. Sie sollen nun entscheiden, ob dieses Muster, mit dem zu Beginn Gezeigten übereinstimmt. Sollte dies der Fall sein, drücken Sie J, sollten sich die zwei Muster voneinander unterscheiden drücken Sie K. Dieser Ablauf wiederholt sich mehrmals.  Legen Sie nun den rechten Zeigefinger auf J (geordnete Zahlenfolgen &amp; übereinstimmende Muster) und den rechten Mittelfinger auf K (ungeordnete Zahlenfolgen &amp; keine übereinstimmenden Muster).  Wenn Sie die Instruktion verstanden haben drücken sie eine beliebige Taste, um mit Übungsdurchgängen zur Aufgabe zu starten. </vt:lpstr>
      <vt:lpstr>In den folgenden Folien wird Ihnen ein Muster präsentiert, die Sie sich einprägen sollen. Danach wird Ihnen ein Fixationspunkt, auf den Sie sich konzentrieren sollen, präsentiert.   Danach ist kurz eine Zahlenfolge zu sehen. Sobald sie die Zahlenfolge sehen sollen Sie entscheiden, ob die gesehen Zahlenfolge geordnet (also aufsteigend oder absteigend) oder vollkommen ungeordnet war. Wenn die gesehene Zahlenfolge geordnet (aufsteigend oder absteigend) war drücken Sie K. Wenn die Zahlenfolge ungeordnet war, drücken Sie J. Nach der Antwort sehen Sie erneut einen Fixationspunkt.   Anschließend sehen Sie erneut ein Muster. Sie sollen nun entscheiden, ob dieses Muster, mit dem zu Beginn Gezeigten übereinstimmt. Sollte dies der Fall sein, drücken Sie J, sollten sich die zwei Muster voneinander unterscheiden drücken Sie K. Dieser Ablauf wiederholt sich mehrmals.  Legen Sie nun den rechten Zeigefinger auf J (ungeordnete Zahlenfolgen &amp; übereinstimmende Muster) und den rechten Mittelfinger auf K (geordnete Zahlenfolgen &amp; keine übereinstimmenden Muster).  Wenn Sie die Instruktion verstanden haben drücken sie eine beliebige Taste, um mit Übungsdurchgängen zur Aufgabe zu starten. </vt:lpstr>
      <vt:lpstr>In den folgenden Folien wird Ihnen zunächst ein Fixationspunkt, auf den Sie sich konzentrieren sollen, präsentiert.  Danach ist kurz eine Zahlenfolge zu sehen. Sobald sie die Zahlenfolge sehen, sollen Sie entscheiden, ob diese geordnet (also aufsteigend oder absteigend) oder ungeordnet war. Wenn die gesehene Zahlenfolge geordnet (aufsteigend oder absteigend) war drücken Sie J. Wenn die Zahlenfolge ungeordnet war, drücken Sie K. Hierfür verwenden Sie den Zeigefinger und den Mittelfinger der rechten Hand. Nach der Antwort sehen Sie erneut einen Fixationspunkt.   Dieser Ablauf wiederholt sich mehrmals.  Während Sie die oben beschriebene Aufgabe bearbeiten, müssen Sie durchgehend ein zufälliges Intervall (kein gleichbleibender Rhythmus!!) auf der Tastatur drücken. Hierbei drücken Sie die S-Taste in vollkommen zufälligen Abständen mit dem Zeigefinger der linken Hand.  Legen Sie nun den rechten Zeigefinger auf J (geordnete Zahlenfolge) und den rechten Mittelfinger auf K (ungeordnete Zahlenfolge), sowie den linken Zeigefinger auf S (=unregelmäßiger Rhythmus während der gesamten Aufgabe).   Wenn Sie die Instruktion verstanden haben drücken sie eine beliebige Taste, um mit Übungsdurchgängen zur Aufgabe zu starten. </vt:lpstr>
      <vt:lpstr>Beginnen Sie nun mit dem Zeigefinger der linken Hand ein zufälliges Intervall auf der S-Taste zu drücken. </vt:lpstr>
      <vt:lpstr>In den folgenden Folien wird Ihnen zunächst ein Fixationspunkt, auf den Sie sich konzentrieren sollen, präsentiert.  Danach ist kurz eine Zahlenfolge zu sehen. Sobald sie die Zahlenfolge sehen, sollen Sie entscheiden, ob diese geordnet (also aufsteigend oder absteigend) oder ungeordnet war. Wenn die gesehene Zahlenfolge geordnet (aufsteigend oder absteigend) war drücken Sie K. Wenn die Zahlenfolge ungeordnet war, drücken Sie J. Hierfür verwenden Sie den Zeigefinger und den Mittelfinger der rechten Hand. Nach der Antwort sehen Sie erneut einen Fixationspunkt.   Dieser Ablauf wiederholt sich mehrmals.  Während Sie die oben beschriebene Aufgabe bearbeiten, müssen Sie durchgehend ein zufälliges Intervall (kein gleichbleibender Rhythmus!!) auf der Tastatur drücken. Hierbei drücken Sie die S-Taste in vollkommen zufälligen Abständen mit dem Zeigefinger der linken Hand.  Legen Sie nun den rechten Zeigefinger auf K (geordnete Zahlenfolge) und den rechten Mittelfinger auf J (ungeordnete Zahlenfolge), sowie den linken Zeigefinger auf S (=unregelmäßiger Rhythmus während der gesamten Aufgabe).  Wenn Sie die Instruktion verstanden haben drücken sie eine beliebige Taste, um mit Übungsdurchgängen zur Aufgabe zu starten. </vt:lpstr>
      <vt:lpstr>Beginnen Sie nun mit dem Zeigefinger der linken Hand ein zufälliges Intervall auf der S-Taste zu drücken.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den folgenden Folien wird Ihnen eine Buchstabenfolge präsentiert, die Sie sich einprägen sollen.  Danach wird Ihnen ein Fixationspunkt, auf den Sie sich konzentrieren sollen, präsentiert. Im Anschluss wird Ihnen erneut eine Buchstabenfolge präsentiert. Sie sollen nun entscheiden, ob die beiden Buchstabenfolgen übereinstimmen. Sollte dies der Fall sein, drücken Sie J, sollten sich die zwei Buchstabenfolgen voneinander unterscheiden drücken Sie K. Bitte verwenden Sie hierfür den Zeigefinger und den Mittelfinger der rechten Hand.  Nach Ihrer Antwort bekommen Sie erneut einen Fixationspunkt zu sehen.  Dieser Ablauf wiederholt sich mehrmals.  Achtung! Hierbei spielt Groß- und Kleinschreibung keine Rolle.  Legen Sie nun den rechten Zeigefinger auf J (übereinstimmende Buchstabenfolgen) und den rechten Mittelfinger auf K (keine übereinstimmenden Buchstabenfolgen).  Wenn Sie die Instruktion verstanden haben drücken sie eine beliebige Taste, um mit Übungsdurchgängen zur Aufgabe zu starten.  </dc:title>
  <dc:creator>Niko</dc:creator>
  <cp:lastModifiedBy>nikolaus.schweighofer@edu.uni-graz.at</cp:lastModifiedBy>
  <cp:revision>4</cp:revision>
  <dcterms:created xsi:type="dcterms:W3CDTF">2020-04-15T11:14:53Z</dcterms:created>
  <dcterms:modified xsi:type="dcterms:W3CDTF">2020-04-16T08:46:54Z</dcterms:modified>
</cp:coreProperties>
</file>