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A3F5-704C-4827-B48E-24083C864F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2D0787-7B5C-455F-A6AF-98FB1BF4B5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58535E-D8B6-4947-A6DC-5A0AB086C911}"/>
              </a:ext>
            </a:extLst>
          </p:cNvPr>
          <p:cNvSpPr>
            <a:spLocks noGrp="1"/>
          </p:cNvSpPr>
          <p:nvPr>
            <p:ph type="dt" sz="half" idx="10"/>
          </p:nvPr>
        </p:nvSpPr>
        <p:spPr/>
        <p:txBody>
          <a:bodyPr/>
          <a:lstStyle/>
          <a:p>
            <a:fld id="{7578E7A5-9F0F-4F84-BB57-3A035DCE2EFE}" type="datetimeFigureOut">
              <a:rPr lang="en-US" smtClean="0"/>
              <a:t>7/24/2018</a:t>
            </a:fld>
            <a:endParaRPr lang="en-US"/>
          </a:p>
        </p:txBody>
      </p:sp>
      <p:sp>
        <p:nvSpPr>
          <p:cNvPr id="5" name="Footer Placeholder 4">
            <a:extLst>
              <a:ext uri="{FF2B5EF4-FFF2-40B4-BE49-F238E27FC236}">
                <a16:creationId xmlns:a16="http://schemas.microsoft.com/office/drawing/2014/main" id="{3C1AC418-5034-45D0-923E-4918C66EB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B1D5A-53FB-412D-94FF-D423268B7834}"/>
              </a:ext>
            </a:extLst>
          </p:cNvPr>
          <p:cNvSpPr>
            <a:spLocks noGrp="1"/>
          </p:cNvSpPr>
          <p:nvPr>
            <p:ph type="sldNum" sz="quarter" idx="12"/>
          </p:nvPr>
        </p:nvSpPr>
        <p:spPr/>
        <p:txBody>
          <a:bodyPr/>
          <a:lstStyle/>
          <a:p>
            <a:fld id="{AF4B10D7-0B62-4300-944E-DDB1BDA049CC}" type="slidenum">
              <a:rPr lang="en-US" smtClean="0"/>
              <a:t>‹#›</a:t>
            </a:fld>
            <a:endParaRPr lang="en-US"/>
          </a:p>
        </p:txBody>
      </p:sp>
    </p:spTree>
    <p:extLst>
      <p:ext uri="{BB962C8B-B14F-4D97-AF65-F5344CB8AC3E}">
        <p14:creationId xmlns:p14="http://schemas.microsoft.com/office/powerpoint/2010/main" val="330066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96C8-328F-4ABF-B66A-BA4350278E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D930EC-B3B6-4019-9F30-F362020814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7D76B-11CD-42AC-88B6-1A0B2272B8ED}"/>
              </a:ext>
            </a:extLst>
          </p:cNvPr>
          <p:cNvSpPr>
            <a:spLocks noGrp="1"/>
          </p:cNvSpPr>
          <p:nvPr>
            <p:ph type="dt" sz="half" idx="10"/>
          </p:nvPr>
        </p:nvSpPr>
        <p:spPr/>
        <p:txBody>
          <a:bodyPr/>
          <a:lstStyle/>
          <a:p>
            <a:fld id="{7578E7A5-9F0F-4F84-BB57-3A035DCE2EFE}" type="datetimeFigureOut">
              <a:rPr lang="en-US" smtClean="0"/>
              <a:t>7/24/2018</a:t>
            </a:fld>
            <a:endParaRPr lang="en-US"/>
          </a:p>
        </p:txBody>
      </p:sp>
      <p:sp>
        <p:nvSpPr>
          <p:cNvPr id="5" name="Footer Placeholder 4">
            <a:extLst>
              <a:ext uri="{FF2B5EF4-FFF2-40B4-BE49-F238E27FC236}">
                <a16:creationId xmlns:a16="http://schemas.microsoft.com/office/drawing/2014/main" id="{E62E7069-9304-4D8E-AB1A-C0C887C4C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DAE23-D71E-454E-853A-CBA28B65175C}"/>
              </a:ext>
            </a:extLst>
          </p:cNvPr>
          <p:cNvSpPr>
            <a:spLocks noGrp="1"/>
          </p:cNvSpPr>
          <p:nvPr>
            <p:ph type="sldNum" sz="quarter" idx="12"/>
          </p:nvPr>
        </p:nvSpPr>
        <p:spPr/>
        <p:txBody>
          <a:bodyPr/>
          <a:lstStyle/>
          <a:p>
            <a:fld id="{AF4B10D7-0B62-4300-944E-DDB1BDA049CC}" type="slidenum">
              <a:rPr lang="en-US" smtClean="0"/>
              <a:t>‹#›</a:t>
            </a:fld>
            <a:endParaRPr lang="en-US"/>
          </a:p>
        </p:txBody>
      </p:sp>
    </p:spTree>
    <p:extLst>
      <p:ext uri="{BB962C8B-B14F-4D97-AF65-F5344CB8AC3E}">
        <p14:creationId xmlns:p14="http://schemas.microsoft.com/office/powerpoint/2010/main" val="372228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D50663-450D-4CA3-93E3-E1040BE0A4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6AF551-61FD-41D5-83E3-6FF5AE28A06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472E8-4F7F-4DE8-A9D6-8F9715509336}"/>
              </a:ext>
            </a:extLst>
          </p:cNvPr>
          <p:cNvSpPr>
            <a:spLocks noGrp="1"/>
          </p:cNvSpPr>
          <p:nvPr>
            <p:ph type="dt" sz="half" idx="10"/>
          </p:nvPr>
        </p:nvSpPr>
        <p:spPr/>
        <p:txBody>
          <a:bodyPr/>
          <a:lstStyle/>
          <a:p>
            <a:fld id="{7578E7A5-9F0F-4F84-BB57-3A035DCE2EFE}" type="datetimeFigureOut">
              <a:rPr lang="en-US" smtClean="0"/>
              <a:t>7/24/2018</a:t>
            </a:fld>
            <a:endParaRPr lang="en-US"/>
          </a:p>
        </p:txBody>
      </p:sp>
      <p:sp>
        <p:nvSpPr>
          <p:cNvPr id="5" name="Footer Placeholder 4">
            <a:extLst>
              <a:ext uri="{FF2B5EF4-FFF2-40B4-BE49-F238E27FC236}">
                <a16:creationId xmlns:a16="http://schemas.microsoft.com/office/drawing/2014/main" id="{8F150595-2CF2-4D37-B5CC-5D8D1E536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74859-9F68-4752-9D77-A1761FFA7820}"/>
              </a:ext>
            </a:extLst>
          </p:cNvPr>
          <p:cNvSpPr>
            <a:spLocks noGrp="1"/>
          </p:cNvSpPr>
          <p:nvPr>
            <p:ph type="sldNum" sz="quarter" idx="12"/>
          </p:nvPr>
        </p:nvSpPr>
        <p:spPr/>
        <p:txBody>
          <a:bodyPr/>
          <a:lstStyle/>
          <a:p>
            <a:fld id="{AF4B10D7-0B62-4300-944E-DDB1BDA049CC}" type="slidenum">
              <a:rPr lang="en-US" smtClean="0"/>
              <a:t>‹#›</a:t>
            </a:fld>
            <a:endParaRPr lang="en-US"/>
          </a:p>
        </p:txBody>
      </p:sp>
    </p:spTree>
    <p:extLst>
      <p:ext uri="{BB962C8B-B14F-4D97-AF65-F5344CB8AC3E}">
        <p14:creationId xmlns:p14="http://schemas.microsoft.com/office/powerpoint/2010/main" val="142872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A3E5-47B7-457D-BB5D-BB269D17CA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4A8794-40C4-47ED-8929-C3CC0F3283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126A1-382F-4D5F-B596-AE24EF31D6B7}"/>
              </a:ext>
            </a:extLst>
          </p:cNvPr>
          <p:cNvSpPr>
            <a:spLocks noGrp="1"/>
          </p:cNvSpPr>
          <p:nvPr>
            <p:ph type="dt" sz="half" idx="10"/>
          </p:nvPr>
        </p:nvSpPr>
        <p:spPr/>
        <p:txBody>
          <a:bodyPr/>
          <a:lstStyle/>
          <a:p>
            <a:fld id="{7578E7A5-9F0F-4F84-BB57-3A035DCE2EFE}" type="datetimeFigureOut">
              <a:rPr lang="en-US" smtClean="0"/>
              <a:t>7/24/2018</a:t>
            </a:fld>
            <a:endParaRPr lang="en-US"/>
          </a:p>
        </p:txBody>
      </p:sp>
      <p:sp>
        <p:nvSpPr>
          <p:cNvPr id="5" name="Footer Placeholder 4">
            <a:extLst>
              <a:ext uri="{FF2B5EF4-FFF2-40B4-BE49-F238E27FC236}">
                <a16:creationId xmlns:a16="http://schemas.microsoft.com/office/drawing/2014/main" id="{CFC27F32-DA55-4D12-B36F-E71D1ACC7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93B15-0770-40D4-968F-AAD126894341}"/>
              </a:ext>
            </a:extLst>
          </p:cNvPr>
          <p:cNvSpPr>
            <a:spLocks noGrp="1"/>
          </p:cNvSpPr>
          <p:nvPr>
            <p:ph type="sldNum" sz="quarter" idx="12"/>
          </p:nvPr>
        </p:nvSpPr>
        <p:spPr/>
        <p:txBody>
          <a:bodyPr/>
          <a:lstStyle/>
          <a:p>
            <a:fld id="{AF4B10D7-0B62-4300-944E-DDB1BDA049CC}" type="slidenum">
              <a:rPr lang="en-US" smtClean="0"/>
              <a:t>‹#›</a:t>
            </a:fld>
            <a:endParaRPr lang="en-US"/>
          </a:p>
        </p:txBody>
      </p:sp>
    </p:spTree>
    <p:extLst>
      <p:ext uri="{BB962C8B-B14F-4D97-AF65-F5344CB8AC3E}">
        <p14:creationId xmlns:p14="http://schemas.microsoft.com/office/powerpoint/2010/main" val="1878258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26CE-BB97-4EF2-B689-5F3AC9D7F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037213-1B9F-4B28-8744-9FC03EFB53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E917D0-78DC-4261-8E74-67EE8DD26CB4}"/>
              </a:ext>
            </a:extLst>
          </p:cNvPr>
          <p:cNvSpPr>
            <a:spLocks noGrp="1"/>
          </p:cNvSpPr>
          <p:nvPr>
            <p:ph type="dt" sz="half" idx="10"/>
          </p:nvPr>
        </p:nvSpPr>
        <p:spPr/>
        <p:txBody>
          <a:bodyPr/>
          <a:lstStyle/>
          <a:p>
            <a:fld id="{7578E7A5-9F0F-4F84-BB57-3A035DCE2EFE}" type="datetimeFigureOut">
              <a:rPr lang="en-US" smtClean="0"/>
              <a:t>7/24/2018</a:t>
            </a:fld>
            <a:endParaRPr lang="en-US"/>
          </a:p>
        </p:txBody>
      </p:sp>
      <p:sp>
        <p:nvSpPr>
          <p:cNvPr id="5" name="Footer Placeholder 4">
            <a:extLst>
              <a:ext uri="{FF2B5EF4-FFF2-40B4-BE49-F238E27FC236}">
                <a16:creationId xmlns:a16="http://schemas.microsoft.com/office/drawing/2014/main" id="{6B81FFAE-F53C-4E5C-8D5F-FA6D61C07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9B26F-FE6A-43E3-B3C8-9411DA7EB1D1}"/>
              </a:ext>
            </a:extLst>
          </p:cNvPr>
          <p:cNvSpPr>
            <a:spLocks noGrp="1"/>
          </p:cNvSpPr>
          <p:nvPr>
            <p:ph type="sldNum" sz="quarter" idx="12"/>
          </p:nvPr>
        </p:nvSpPr>
        <p:spPr/>
        <p:txBody>
          <a:bodyPr/>
          <a:lstStyle/>
          <a:p>
            <a:fld id="{AF4B10D7-0B62-4300-944E-DDB1BDA049CC}" type="slidenum">
              <a:rPr lang="en-US" smtClean="0"/>
              <a:t>‹#›</a:t>
            </a:fld>
            <a:endParaRPr lang="en-US"/>
          </a:p>
        </p:txBody>
      </p:sp>
    </p:spTree>
    <p:extLst>
      <p:ext uri="{BB962C8B-B14F-4D97-AF65-F5344CB8AC3E}">
        <p14:creationId xmlns:p14="http://schemas.microsoft.com/office/powerpoint/2010/main" val="224863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2627-DC9B-4BC3-9107-F01C2DC0D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CF216C-2BF4-494C-BA80-7B80BDBB07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9145BF-1F76-40BA-BD28-C215555685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1275B6-8982-4EB2-9E15-3042D9C48331}"/>
              </a:ext>
            </a:extLst>
          </p:cNvPr>
          <p:cNvSpPr>
            <a:spLocks noGrp="1"/>
          </p:cNvSpPr>
          <p:nvPr>
            <p:ph type="dt" sz="half" idx="10"/>
          </p:nvPr>
        </p:nvSpPr>
        <p:spPr/>
        <p:txBody>
          <a:bodyPr/>
          <a:lstStyle/>
          <a:p>
            <a:fld id="{7578E7A5-9F0F-4F84-BB57-3A035DCE2EFE}" type="datetimeFigureOut">
              <a:rPr lang="en-US" smtClean="0"/>
              <a:t>7/24/2018</a:t>
            </a:fld>
            <a:endParaRPr lang="en-US"/>
          </a:p>
        </p:txBody>
      </p:sp>
      <p:sp>
        <p:nvSpPr>
          <p:cNvPr id="6" name="Footer Placeholder 5">
            <a:extLst>
              <a:ext uri="{FF2B5EF4-FFF2-40B4-BE49-F238E27FC236}">
                <a16:creationId xmlns:a16="http://schemas.microsoft.com/office/drawing/2014/main" id="{3ADDB2F2-6741-4BBB-A27C-AF57AE7A5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CFBB4-68F3-4194-A2AF-B08C257EE300}"/>
              </a:ext>
            </a:extLst>
          </p:cNvPr>
          <p:cNvSpPr>
            <a:spLocks noGrp="1"/>
          </p:cNvSpPr>
          <p:nvPr>
            <p:ph type="sldNum" sz="quarter" idx="12"/>
          </p:nvPr>
        </p:nvSpPr>
        <p:spPr/>
        <p:txBody>
          <a:bodyPr/>
          <a:lstStyle/>
          <a:p>
            <a:fld id="{AF4B10D7-0B62-4300-944E-DDB1BDA049CC}" type="slidenum">
              <a:rPr lang="en-US" smtClean="0"/>
              <a:t>‹#›</a:t>
            </a:fld>
            <a:endParaRPr lang="en-US"/>
          </a:p>
        </p:txBody>
      </p:sp>
    </p:spTree>
    <p:extLst>
      <p:ext uri="{BB962C8B-B14F-4D97-AF65-F5344CB8AC3E}">
        <p14:creationId xmlns:p14="http://schemas.microsoft.com/office/powerpoint/2010/main" val="30902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F74B-DD94-47F1-B98B-69130BCC3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4119AF-D46D-44F8-B316-C557B3427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D037B3-BD55-421E-929D-73CB0D5291D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C2562A-0BFC-42B9-815B-1A49B1836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0CA7B3-E58E-4ED6-937A-5FCC752B92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210A72-5B56-4623-83F9-506DDD3ACAC5}"/>
              </a:ext>
            </a:extLst>
          </p:cNvPr>
          <p:cNvSpPr>
            <a:spLocks noGrp="1"/>
          </p:cNvSpPr>
          <p:nvPr>
            <p:ph type="dt" sz="half" idx="10"/>
          </p:nvPr>
        </p:nvSpPr>
        <p:spPr/>
        <p:txBody>
          <a:bodyPr/>
          <a:lstStyle/>
          <a:p>
            <a:fld id="{7578E7A5-9F0F-4F84-BB57-3A035DCE2EFE}" type="datetimeFigureOut">
              <a:rPr lang="en-US" smtClean="0"/>
              <a:t>7/24/2018</a:t>
            </a:fld>
            <a:endParaRPr lang="en-US"/>
          </a:p>
        </p:txBody>
      </p:sp>
      <p:sp>
        <p:nvSpPr>
          <p:cNvPr id="8" name="Footer Placeholder 7">
            <a:extLst>
              <a:ext uri="{FF2B5EF4-FFF2-40B4-BE49-F238E27FC236}">
                <a16:creationId xmlns:a16="http://schemas.microsoft.com/office/drawing/2014/main" id="{1FE84A98-B9FE-41BD-AA19-937B2F2102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C64ECB-18A4-48CE-AC61-E60F22229F59}"/>
              </a:ext>
            </a:extLst>
          </p:cNvPr>
          <p:cNvSpPr>
            <a:spLocks noGrp="1"/>
          </p:cNvSpPr>
          <p:nvPr>
            <p:ph type="sldNum" sz="quarter" idx="12"/>
          </p:nvPr>
        </p:nvSpPr>
        <p:spPr/>
        <p:txBody>
          <a:bodyPr/>
          <a:lstStyle/>
          <a:p>
            <a:fld id="{AF4B10D7-0B62-4300-944E-DDB1BDA049CC}" type="slidenum">
              <a:rPr lang="en-US" smtClean="0"/>
              <a:t>‹#›</a:t>
            </a:fld>
            <a:endParaRPr lang="en-US"/>
          </a:p>
        </p:txBody>
      </p:sp>
    </p:spTree>
    <p:extLst>
      <p:ext uri="{BB962C8B-B14F-4D97-AF65-F5344CB8AC3E}">
        <p14:creationId xmlns:p14="http://schemas.microsoft.com/office/powerpoint/2010/main" val="6823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3199-C922-4A25-BD23-0DEB70993C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5847B2-909A-4DC2-B416-B6CA487FF149}"/>
              </a:ext>
            </a:extLst>
          </p:cNvPr>
          <p:cNvSpPr>
            <a:spLocks noGrp="1"/>
          </p:cNvSpPr>
          <p:nvPr>
            <p:ph type="dt" sz="half" idx="10"/>
          </p:nvPr>
        </p:nvSpPr>
        <p:spPr/>
        <p:txBody>
          <a:bodyPr/>
          <a:lstStyle/>
          <a:p>
            <a:fld id="{7578E7A5-9F0F-4F84-BB57-3A035DCE2EFE}" type="datetimeFigureOut">
              <a:rPr lang="en-US" smtClean="0"/>
              <a:t>7/24/2018</a:t>
            </a:fld>
            <a:endParaRPr lang="en-US"/>
          </a:p>
        </p:txBody>
      </p:sp>
      <p:sp>
        <p:nvSpPr>
          <p:cNvPr id="4" name="Footer Placeholder 3">
            <a:extLst>
              <a:ext uri="{FF2B5EF4-FFF2-40B4-BE49-F238E27FC236}">
                <a16:creationId xmlns:a16="http://schemas.microsoft.com/office/drawing/2014/main" id="{84B361E2-8822-4958-AE83-8074E7E649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7DDFB3-E033-4680-8E33-E448FEDD0367}"/>
              </a:ext>
            </a:extLst>
          </p:cNvPr>
          <p:cNvSpPr>
            <a:spLocks noGrp="1"/>
          </p:cNvSpPr>
          <p:nvPr>
            <p:ph type="sldNum" sz="quarter" idx="12"/>
          </p:nvPr>
        </p:nvSpPr>
        <p:spPr/>
        <p:txBody>
          <a:bodyPr/>
          <a:lstStyle/>
          <a:p>
            <a:fld id="{AF4B10D7-0B62-4300-944E-DDB1BDA049CC}" type="slidenum">
              <a:rPr lang="en-US" smtClean="0"/>
              <a:t>‹#›</a:t>
            </a:fld>
            <a:endParaRPr lang="en-US"/>
          </a:p>
        </p:txBody>
      </p:sp>
    </p:spTree>
    <p:extLst>
      <p:ext uri="{BB962C8B-B14F-4D97-AF65-F5344CB8AC3E}">
        <p14:creationId xmlns:p14="http://schemas.microsoft.com/office/powerpoint/2010/main" val="408415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0D45F4-26BE-47A4-8978-6D00E4D49EDF}"/>
              </a:ext>
            </a:extLst>
          </p:cNvPr>
          <p:cNvSpPr>
            <a:spLocks noGrp="1"/>
          </p:cNvSpPr>
          <p:nvPr>
            <p:ph type="dt" sz="half" idx="10"/>
          </p:nvPr>
        </p:nvSpPr>
        <p:spPr/>
        <p:txBody>
          <a:bodyPr/>
          <a:lstStyle/>
          <a:p>
            <a:fld id="{7578E7A5-9F0F-4F84-BB57-3A035DCE2EFE}" type="datetimeFigureOut">
              <a:rPr lang="en-US" smtClean="0"/>
              <a:t>7/24/2018</a:t>
            </a:fld>
            <a:endParaRPr lang="en-US"/>
          </a:p>
        </p:txBody>
      </p:sp>
      <p:sp>
        <p:nvSpPr>
          <p:cNvPr id="3" name="Footer Placeholder 2">
            <a:extLst>
              <a:ext uri="{FF2B5EF4-FFF2-40B4-BE49-F238E27FC236}">
                <a16:creationId xmlns:a16="http://schemas.microsoft.com/office/drawing/2014/main" id="{955DA025-07C3-41DF-8999-871144134B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DF8803-EA03-43B7-8E92-7D2637564731}"/>
              </a:ext>
            </a:extLst>
          </p:cNvPr>
          <p:cNvSpPr>
            <a:spLocks noGrp="1"/>
          </p:cNvSpPr>
          <p:nvPr>
            <p:ph type="sldNum" sz="quarter" idx="12"/>
          </p:nvPr>
        </p:nvSpPr>
        <p:spPr/>
        <p:txBody>
          <a:bodyPr/>
          <a:lstStyle/>
          <a:p>
            <a:fld id="{AF4B10D7-0B62-4300-944E-DDB1BDA049CC}" type="slidenum">
              <a:rPr lang="en-US" smtClean="0"/>
              <a:t>‹#›</a:t>
            </a:fld>
            <a:endParaRPr lang="en-US"/>
          </a:p>
        </p:txBody>
      </p:sp>
    </p:spTree>
    <p:extLst>
      <p:ext uri="{BB962C8B-B14F-4D97-AF65-F5344CB8AC3E}">
        <p14:creationId xmlns:p14="http://schemas.microsoft.com/office/powerpoint/2010/main" val="189956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F91-9C7C-4A8C-AC8E-7E11573ED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CCFD24-C41F-4484-8F8A-E06BE067A9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D47EC9-1DEB-4675-B926-2DC6AB80D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7A723D-B348-420F-88A8-D44F7E3D9257}"/>
              </a:ext>
            </a:extLst>
          </p:cNvPr>
          <p:cNvSpPr>
            <a:spLocks noGrp="1"/>
          </p:cNvSpPr>
          <p:nvPr>
            <p:ph type="dt" sz="half" idx="10"/>
          </p:nvPr>
        </p:nvSpPr>
        <p:spPr/>
        <p:txBody>
          <a:bodyPr/>
          <a:lstStyle/>
          <a:p>
            <a:fld id="{7578E7A5-9F0F-4F84-BB57-3A035DCE2EFE}" type="datetimeFigureOut">
              <a:rPr lang="en-US" smtClean="0"/>
              <a:t>7/24/2018</a:t>
            </a:fld>
            <a:endParaRPr lang="en-US"/>
          </a:p>
        </p:txBody>
      </p:sp>
      <p:sp>
        <p:nvSpPr>
          <p:cNvPr id="6" name="Footer Placeholder 5">
            <a:extLst>
              <a:ext uri="{FF2B5EF4-FFF2-40B4-BE49-F238E27FC236}">
                <a16:creationId xmlns:a16="http://schemas.microsoft.com/office/drawing/2014/main" id="{7BD211DA-19F8-40FE-820E-079A11FAE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DE19F-550E-43B5-8FF1-28E53267397F}"/>
              </a:ext>
            </a:extLst>
          </p:cNvPr>
          <p:cNvSpPr>
            <a:spLocks noGrp="1"/>
          </p:cNvSpPr>
          <p:nvPr>
            <p:ph type="sldNum" sz="quarter" idx="12"/>
          </p:nvPr>
        </p:nvSpPr>
        <p:spPr/>
        <p:txBody>
          <a:bodyPr/>
          <a:lstStyle/>
          <a:p>
            <a:fld id="{AF4B10D7-0B62-4300-944E-DDB1BDA049CC}" type="slidenum">
              <a:rPr lang="en-US" smtClean="0"/>
              <a:t>‹#›</a:t>
            </a:fld>
            <a:endParaRPr lang="en-US"/>
          </a:p>
        </p:txBody>
      </p:sp>
    </p:spTree>
    <p:extLst>
      <p:ext uri="{BB962C8B-B14F-4D97-AF65-F5344CB8AC3E}">
        <p14:creationId xmlns:p14="http://schemas.microsoft.com/office/powerpoint/2010/main" val="4051196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B2A6-CC3F-4E39-A521-FB993D01D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F614CD-0605-41B6-A8D3-025261CF75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48C9D9-85E3-40F7-925F-DE940EC38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4FECE6-F431-41EC-8291-0C90193C84D5}"/>
              </a:ext>
            </a:extLst>
          </p:cNvPr>
          <p:cNvSpPr>
            <a:spLocks noGrp="1"/>
          </p:cNvSpPr>
          <p:nvPr>
            <p:ph type="dt" sz="half" idx="10"/>
          </p:nvPr>
        </p:nvSpPr>
        <p:spPr/>
        <p:txBody>
          <a:bodyPr/>
          <a:lstStyle/>
          <a:p>
            <a:fld id="{7578E7A5-9F0F-4F84-BB57-3A035DCE2EFE}" type="datetimeFigureOut">
              <a:rPr lang="en-US" smtClean="0"/>
              <a:t>7/24/2018</a:t>
            </a:fld>
            <a:endParaRPr lang="en-US"/>
          </a:p>
        </p:txBody>
      </p:sp>
      <p:sp>
        <p:nvSpPr>
          <p:cNvPr id="6" name="Footer Placeholder 5">
            <a:extLst>
              <a:ext uri="{FF2B5EF4-FFF2-40B4-BE49-F238E27FC236}">
                <a16:creationId xmlns:a16="http://schemas.microsoft.com/office/drawing/2014/main" id="{8496BB12-AECC-4DCA-8992-35F61CCEE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87FE83-8F60-4DF6-B48E-5657B2FCF985}"/>
              </a:ext>
            </a:extLst>
          </p:cNvPr>
          <p:cNvSpPr>
            <a:spLocks noGrp="1"/>
          </p:cNvSpPr>
          <p:nvPr>
            <p:ph type="sldNum" sz="quarter" idx="12"/>
          </p:nvPr>
        </p:nvSpPr>
        <p:spPr/>
        <p:txBody>
          <a:bodyPr/>
          <a:lstStyle/>
          <a:p>
            <a:fld id="{AF4B10D7-0B62-4300-944E-DDB1BDA049CC}" type="slidenum">
              <a:rPr lang="en-US" smtClean="0"/>
              <a:t>‹#›</a:t>
            </a:fld>
            <a:endParaRPr lang="en-US"/>
          </a:p>
        </p:txBody>
      </p:sp>
    </p:spTree>
    <p:extLst>
      <p:ext uri="{BB962C8B-B14F-4D97-AF65-F5344CB8AC3E}">
        <p14:creationId xmlns:p14="http://schemas.microsoft.com/office/powerpoint/2010/main" val="1768927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02DB0-BB4E-46E1-937E-2E8FE4A86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FD4BBB-0DB7-42E2-8B22-4F1FFE3C94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911627-989F-4C87-BA66-63188A366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8E7A5-9F0F-4F84-BB57-3A035DCE2EFE}" type="datetimeFigureOut">
              <a:rPr lang="en-US" smtClean="0"/>
              <a:t>7/24/2018</a:t>
            </a:fld>
            <a:endParaRPr lang="en-US"/>
          </a:p>
        </p:txBody>
      </p:sp>
      <p:sp>
        <p:nvSpPr>
          <p:cNvPr id="5" name="Footer Placeholder 4">
            <a:extLst>
              <a:ext uri="{FF2B5EF4-FFF2-40B4-BE49-F238E27FC236}">
                <a16:creationId xmlns:a16="http://schemas.microsoft.com/office/drawing/2014/main" id="{88475D9F-32FE-4180-9F00-852E590580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56CE5C-6E83-4BBC-86C7-2B631A35A2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B10D7-0B62-4300-944E-DDB1BDA049CC}" type="slidenum">
              <a:rPr lang="en-US" smtClean="0"/>
              <a:t>‹#›</a:t>
            </a:fld>
            <a:endParaRPr lang="en-US"/>
          </a:p>
        </p:txBody>
      </p:sp>
    </p:spTree>
    <p:extLst>
      <p:ext uri="{BB962C8B-B14F-4D97-AF65-F5344CB8AC3E}">
        <p14:creationId xmlns:p14="http://schemas.microsoft.com/office/powerpoint/2010/main" val="717196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Best-first_search" TargetMode="External"/><Relationship Id="rId2" Type="http://schemas.openxmlformats.org/officeDocument/2006/relationships/hyperlink" Target="https://en.wikipedia.org/wiki/Informed_search_algorithm"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okemongomap.info/"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martyheil/neo4jPokemonG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3167-456C-46E9-AE7A-C05491C7B332}"/>
              </a:ext>
            </a:extLst>
          </p:cNvPr>
          <p:cNvSpPr>
            <a:spLocks noGrp="1"/>
          </p:cNvSpPr>
          <p:nvPr>
            <p:ph type="ctrTitle"/>
          </p:nvPr>
        </p:nvSpPr>
        <p:spPr>
          <a:xfrm>
            <a:off x="8174735" y="640081"/>
            <a:ext cx="3377183" cy="3708895"/>
          </a:xfrm>
          <a:noFill/>
        </p:spPr>
        <p:txBody>
          <a:bodyPr>
            <a:normAutofit/>
          </a:bodyPr>
          <a:lstStyle/>
          <a:p>
            <a:pPr algn="l"/>
            <a:r>
              <a:rPr lang="en-US" sz="4400" b="1" dirty="0"/>
              <a:t>Neo4j </a:t>
            </a:r>
            <a:r>
              <a:rPr lang="en-US" sz="4400" b="1" dirty="0" err="1"/>
              <a:t>Pokemon</a:t>
            </a:r>
            <a:r>
              <a:rPr lang="en-US" sz="4400" b="1" dirty="0"/>
              <a:t> GO</a:t>
            </a:r>
          </a:p>
        </p:txBody>
      </p:sp>
      <p:sp>
        <p:nvSpPr>
          <p:cNvPr id="3" name="Subtitle 2">
            <a:extLst>
              <a:ext uri="{FF2B5EF4-FFF2-40B4-BE49-F238E27FC236}">
                <a16:creationId xmlns:a16="http://schemas.microsoft.com/office/drawing/2014/main" id="{21F2162B-44B8-4769-842A-D51A4127E713}"/>
              </a:ext>
            </a:extLst>
          </p:cNvPr>
          <p:cNvSpPr>
            <a:spLocks noGrp="1"/>
          </p:cNvSpPr>
          <p:nvPr>
            <p:ph type="subTitle" idx="1"/>
          </p:nvPr>
        </p:nvSpPr>
        <p:spPr>
          <a:xfrm>
            <a:off x="8174735" y="4571999"/>
            <a:ext cx="3377184" cy="1645921"/>
          </a:xfrm>
          <a:noFill/>
        </p:spPr>
        <p:txBody>
          <a:bodyPr>
            <a:normAutofit/>
          </a:bodyPr>
          <a:lstStyle/>
          <a:p>
            <a:pPr algn="l"/>
            <a:r>
              <a:rPr lang="en-US" sz="2000"/>
              <a:t>Martin Heil</a:t>
            </a:r>
          </a:p>
        </p:txBody>
      </p:sp>
      <p:pic>
        <p:nvPicPr>
          <p:cNvPr id="1026" name="Picture 2" descr="Image result for pikachu">
            <a:extLst>
              <a:ext uri="{FF2B5EF4-FFF2-40B4-BE49-F238E27FC236}">
                <a16:creationId xmlns:a16="http://schemas.microsoft.com/office/drawing/2014/main" id="{840F56F9-9F95-41AC-A389-99D8B0E4C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80" r="2" b="2"/>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neo4j">
            <a:extLst>
              <a:ext uri="{FF2B5EF4-FFF2-40B4-BE49-F238E27FC236}">
                <a16:creationId xmlns:a16="http://schemas.microsoft.com/office/drawing/2014/main" id="{E145B479-F4A6-4DD4-A136-7924AD87B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9070" y="1295399"/>
            <a:ext cx="2916729" cy="104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309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C831-33F5-457E-8A5B-FE9C12E058B5}"/>
              </a:ext>
            </a:extLst>
          </p:cNvPr>
          <p:cNvSpPr>
            <a:spLocks noGrp="1"/>
          </p:cNvSpPr>
          <p:nvPr>
            <p:ph type="title"/>
          </p:nvPr>
        </p:nvSpPr>
        <p:spPr>
          <a:xfrm>
            <a:off x="283723" y="4684206"/>
            <a:ext cx="10515600" cy="1325563"/>
          </a:xfrm>
        </p:spPr>
        <p:txBody>
          <a:bodyPr/>
          <a:lstStyle/>
          <a:p>
            <a:r>
              <a:rPr lang="en-US" b="1" dirty="0"/>
              <a:t>Final Network</a:t>
            </a:r>
          </a:p>
        </p:txBody>
      </p:sp>
      <p:pic>
        <p:nvPicPr>
          <p:cNvPr id="5" name="Graphic 4">
            <a:extLst>
              <a:ext uri="{FF2B5EF4-FFF2-40B4-BE49-F238E27FC236}">
                <a16:creationId xmlns:a16="http://schemas.microsoft.com/office/drawing/2014/main" id="{CF61584A-281F-49F8-B01B-484EF20D3C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46395" y="0"/>
            <a:ext cx="8072758" cy="6858000"/>
          </a:xfrm>
          <a:prstGeom prst="rect">
            <a:avLst/>
          </a:prstGeom>
        </p:spPr>
      </p:pic>
      <p:pic>
        <p:nvPicPr>
          <p:cNvPr id="7170" name="Picture 2" descr="Image result for vulpix">
            <a:extLst>
              <a:ext uri="{FF2B5EF4-FFF2-40B4-BE49-F238E27FC236}">
                <a16:creationId xmlns:a16="http://schemas.microsoft.com/office/drawing/2014/main" id="{5B033E84-1733-4AF8-A0CB-32D7E212FA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40" y="2101184"/>
            <a:ext cx="2891443" cy="222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756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2C33-D5E1-4E06-A1E5-B60A3B7BE4EA}"/>
              </a:ext>
            </a:extLst>
          </p:cNvPr>
          <p:cNvSpPr>
            <a:spLocks noGrp="1"/>
          </p:cNvSpPr>
          <p:nvPr>
            <p:ph type="title"/>
          </p:nvPr>
        </p:nvSpPr>
        <p:spPr/>
        <p:txBody>
          <a:bodyPr/>
          <a:lstStyle/>
          <a:p>
            <a:r>
              <a:rPr lang="en-US" b="1" dirty="0"/>
              <a:t>Distances between Nodes</a:t>
            </a:r>
          </a:p>
        </p:txBody>
      </p:sp>
      <p:sp>
        <p:nvSpPr>
          <p:cNvPr id="3" name="Content Placeholder 2">
            <a:extLst>
              <a:ext uri="{FF2B5EF4-FFF2-40B4-BE49-F238E27FC236}">
                <a16:creationId xmlns:a16="http://schemas.microsoft.com/office/drawing/2014/main" id="{0B832E62-47B6-4EB3-84DD-095F24428E95}"/>
              </a:ext>
            </a:extLst>
          </p:cNvPr>
          <p:cNvSpPr>
            <a:spLocks noGrp="1"/>
          </p:cNvSpPr>
          <p:nvPr>
            <p:ph idx="1"/>
          </p:nvPr>
        </p:nvSpPr>
        <p:spPr/>
        <p:txBody>
          <a:bodyPr/>
          <a:lstStyle/>
          <a:p>
            <a:pPr marL="0" indent="0">
              <a:buNone/>
            </a:pPr>
            <a:r>
              <a:rPr lang="en-US" dirty="0"/>
              <a:t>MATCH (</a:t>
            </a:r>
            <a:r>
              <a:rPr lang="en-US" dirty="0" err="1"/>
              <a:t>a:PokeStop</a:t>
            </a:r>
            <a:r>
              <a:rPr lang="en-US" dirty="0"/>
              <a:t>)-[</a:t>
            </a:r>
            <a:r>
              <a:rPr lang="en-US" dirty="0" err="1"/>
              <a:t>l:LINK</a:t>
            </a:r>
            <a:r>
              <a:rPr lang="en-US" dirty="0"/>
              <a:t>]-&gt;(</a:t>
            </a:r>
            <a:r>
              <a:rPr lang="en-US" dirty="0" err="1"/>
              <a:t>b:PokeStop</a:t>
            </a:r>
            <a:r>
              <a:rPr lang="en-US" dirty="0"/>
              <a:t>) </a:t>
            </a:r>
          </a:p>
          <a:p>
            <a:pPr marL="0" indent="0">
              <a:buNone/>
            </a:pPr>
            <a:r>
              <a:rPr lang="en-US" dirty="0"/>
              <a:t>WITH l, point({ longitude: </a:t>
            </a:r>
            <a:r>
              <a:rPr lang="en-US" dirty="0" err="1"/>
              <a:t>a.longitude</a:t>
            </a:r>
            <a:r>
              <a:rPr lang="en-US" dirty="0"/>
              <a:t>, latitude: </a:t>
            </a:r>
            <a:r>
              <a:rPr lang="en-US" dirty="0" err="1"/>
              <a:t>b.latitude</a:t>
            </a:r>
            <a:r>
              <a:rPr lang="en-US" dirty="0"/>
              <a:t>}) as </a:t>
            </a:r>
            <a:r>
              <a:rPr lang="en-US" dirty="0" err="1"/>
              <a:t>aPoint</a:t>
            </a:r>
            <a:r>
              <a:rPr lang="en-US" dirty="0"/>
              <a:t>, point({ longitude: </a:t>
            </a:r>
            <a:r>
              <a:rPr lang="en-US" dirty="0" err="1"/>
              <a:t>b.longitude</a:t>
            </a:r>
            <a:r>
              <a:rPr lang="en-US" dirty="0"/>
              <a:t>, latitude: </a:t>
            </a:r>
            <a:r>
              <a:rPr lang="en-US" dirty="0" err="1"/>
              <a:t>b.latitude</a:t>
            </a:r>
            <a:r>
              <a:rPr lang="en-US" dirty="0"/>
              <a:t>}) as </a:t>
            </a:r>
            <a:r>
              <a:rPr lang="en-US" dirty="0" err="1"/>
              <a:t>bPoint</a:t>
            </a:r>
            <a:r>
              <a:rPr lang="en-US" dirty="0"/>
              <a:t>, a.name as </a:t>
            </a:r>
            <a:r>
              <a:rPr lang="en-US" dirty="0" err="1"/>
              <a:t>aName</a:t>
            </a:r>
            <a:r>
              <a:rPr lang="en-US" dirty="0"/>
              <a:t>, b.name as </a:t>
            </a:r>
            <a:r>
              <a:rPr lang="en-US" dirty="0" err="1"/>
              <a:t>bName</a:t>
            </a:r>
            <a:r>
              <a:rPr lang="en-US" dirty="0"/>
              <a:t> </a:t>
            </a:r>
          </a:p>
          <a:p>
            <a:pPr marL="0" indent="0">
              <a:buNone/>
            </a:pPr>
            <a:r>
              <a:rPr lang="en-US" dirty="0"/>
              <a:t>SET </a:t>
            </a:r>
            <a:r>
              <a:rPr lang="en-US" dirty="0" err="1"/>
              <a:t>l.distance</a:t>
            </a:r>
            <a:r>
              <a:rPr lang="en-US" dirty="0"/>
              <a:t> = round(distance(</a:t>
            </a:r>
            <a:r>
              <a:rPr lang="en-US" dirty="0" err="1"/>
              <a:t>aPoint</a:t>
            </a:r>
            <a:r>
              <a:rPr lang="en-US" dirty="0"/>
              <a:t>, </a:t>
            </a:r>
            <a:r>
              <a:rPr lang="en-US" dirty="0" err="1"/>
              <a:t>bPoint</a:t>
            </a:r>
            <a:r>
              <a:rPr lang="en-US" dirty="0"/>
              <a:t>)) </a:t>
            </a:r>
          </a:p>
          <a:p>
            <a:pPr marL="0" indent="0">
              <a:buNone/>
            </a:pPr>
            <a:r>
              <a:rPr lang="en-US" dirty="0"/>
              <a:t>(must set distances for all relationship types: </a:t>
            </a:r>
            <a:r>
              <a:rPr lang="en-US" dirty="0" err="1"/>
              <a:t>PokeStop</a:t>
            </a:r>
            <a:r>
              <a:rPr lang="en-US" dirty="0"/>
              <a:t>-&gt;</a:t>
            </a:r>
            <a:r>
              <a:rPr lang="en-US" dirty="0" err="1"/>
              <a:t>PokeStop</a:t>
            </a:r>
            <a:r>
              <a:rPr lang="en-US" dirty="0"/>
              <a:t>, </a:t>
            </a:r>
            <a:r>
              <a:rPr lang="en-US" dirty="0" err="1"/>
              <a:t>PokeStop</a:t>
            </a:r>
            <a:r>
              <a:rPr lang="en-US" dirty="0"/>
              <a:t>-&gt;Gym, Gym-&gt;Gym, Gym-&gt;</a:t>
            </a:r>
            <a:r>
              <a:rPr lang="en-US" dirty="0" err="1"/>
              <a:t>PokeStop</a:t>
            </a:r>
            <a:r>
              <a:rPr lang="en-US" dirty="0"/>
              <a:t>)</a:t>
            </a:r>
          </a:p>
        </p:txBody>
      </p:sp>
      <p:pic>
        <p:nvPicPr>
          <p:cNvPr id="5" name="Picture 4">
            <a:extLst>
              <a:ext uri="{FF2B5EF4-FFF2-40B4-BE49-F238E27FC236}">
                <a16:creationId xmlns:a16="http://schemas.microsoft.com/office/drawing/2014/main" id="{D4A399E2-9369-4162-BDFA-C446706DE7BC}"/>
              </a:ext>
            </a:extLst>
          </p:cNvPr>
          <p:cNvPicPr>
            <a:picLocks noChangeAspect="1"/>
          </p:cNvPicPr>
          <p:nvPr/>
        </p:nvPicPr>
        <p:blipFill>
          <a:blip r:embed="rId2"/>
          <a:stretch>
            <a:fillRect/>
          </a:stretch>
        </p:blipFill>
        <p:spPr>
          <a:xfrm>
            <a:off x="7727452" y="456406"/>
            <a:ext cx="2924335" cy="1266860"/>
          </a:xfrm>
          <a:prstGeom prst="rect">
            <a:avLst/>
          </a:prstGeom>
        </p:spPr>
      </p:pic>
      <p:pic>
        <p:nvPicPr>
          <p:cNvPr id="8194" name="Picture 2" descr="Image result for diglett">
            <a:extLst>
              <a:ext uri="{FF2B5EF4-FFF2-40B4-BE49-F238E27FC236}">
                <a16:creationId xmlns:a16="http://schemas.microsoft.com/office/drawing/2014/main" id="{62D1EE37-071A-4E9A-89DA-0CA6CB0A6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213" y="4678230"/>
            <a:ext cx="2688887" cy="217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229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7AF7-6106-4B8D-AD46-4EADDA2DDAA1}"/>
              </a:ext>
            </a:extLst>
          </p:cNvPr>
          <p:cNvSpPr>
            <a:spLocks noGrp="1"/>
          </p:cNvSpPr>
          <p:nvPr>
            <p:ph type="title"/>
          </p:nvPr>
        </p:nvSpPr>
        <p:spPr/>
        <p:txBody>
          <a:bodyPr/>
          <a:lstStyle/>
          <a:p>
            <a:r>
              <a:rPr lang="en-US" b="1" dirty="0"/>
              <a:t>APOC’s Dijkstra &amp; A* Search Algorithms</a:t>
            </a:r>
          </a:p>
        </p:txBody>
      </p:sp>
      <p:sp>
        <p:nvSpPr>
          <p:cNvPr id="3" name="Content Placeholder 2">
            <a:extLst>
              <a:ext uri="{FF2B5EF4-FFF2-40B4-BE49-F238E27FC236}">
                <a16:creationId xmlns:a16="http://schemas.microsoft.com/office/drawing/2014/main" id="{227AAA59-71AF-49FE-8390-954DBD43522F}"/>
              </a:ext>
            </a:extLst>
          </p:cNvPr>
          <p:cNvSpPr>
            <a:spLocks noGrp="1"/>
          </p:cNvSpPr>
          <p:nvPr>
            <p:ph idx="1"/>
          </p:nvPr>
        </p:nvSpPr>
        <p:spPr/>
        <p:txBody>
          <a:bodyPr>
            <a:normAutofit fontScale="85000" lnSpcReduction="20000"/>
          </a:bodyPr>
          <a:lstStyle/>
          <a:p>
            <a:r>
              <a:rPr lang="en-US" dirty="0"/>
              <a:t>Dijkstra</a:t>
            </a:r>
          </a:p>
          <a:p>
            <a:pPr marL="0" indent="0">
              <a:buNone/>
            </a:pPr>
            <a:r>
              <a:rPr lang="en-US" dirty="0"/>
              <a:t>MATCH (</a:t>
            </a:r>
            <a:r>
              <a:rPr lang="en-US" dirty="0" err="1"/>
              <a:t>a:PokeStop</a:t>
            </a:r>
            <a:r>
              <a:rPr lang="en-US" dirty="0"/>
              <a:t>),(</a:t>
            </a:r>
            <a:r>
              <a:rPr lang="en-US" dirty="0" err="1"/>
              <a:t>b:PokeStop</a:t>
            </a:r>
            <a:r>
              <a:rPr lang="en-US" dirty="0"/>
              <a:t>)</a:t>
            </a:r>
          </a:p>
          <a:p>
            <a:pPr marL="0" indent="0">
              <a:buNone/>
            </a:pPr>
            <a:r>
              <a:rPr lang="en-US" dirty="0"/>
              <a:t>WHERE a.name=X and b.name=Y</a:t>
            </a:r>
          </a:p>
          <a:p>
            <a:pPr marL="0" indent="0">
              <a:buNone/>
            </a:pPr>
            <a:r>
              <a:rPr lang="en-US" dirty="0"/>
              <a:t>CALL </a:t>
            </a:r>
            <a:r>
              <a:rPr lang="en-US" dirty="0" err="1"/>
              <a:t>apoc.algo.dijkstra</a:t>
            </a:r>
            <a:r>
              <a:rPr lang="en-US" dirty="0"/>
              <a:t>(a, b, 'LINK', 'distance') YIELD path AS path, weight AS weight</a:t>
            </a:r>
          </a:p>
          <a:p>
            <a:pPr marL="0" indent="0">
              <a:buNone/>
            </a:pPr>
            <a:r>
              <a:rPr lang="en-US" dirty="0"/>
              <a:t>RETURN path, weight</a:t>
            </a:r>
          </a:p>
          <a:p>
            <a:r>
              <a:rPr lang="en-US" dirty="0"/>
              <a:t>A*</a:t>
            </a:r>
          </a:p>
          <a:p>
            <a:pPr marL="0" indent="0">
              <a:buNone/>
            </a:pPr>
            <a:r>
              <a:rPr lang="en-US" dirty="0"/>
              <a:t>MATCH (</a:t>
            </a:r>
            <a:r>
              <a:rPr lang="en-US" dirty="0" err="1"/>
              <a:t>a:PokeStop</a:t>
            </a:r>
            <a:r>
              <a:rPr lang="en-US" dirty="0"/>
              <a:t>),(</a:t>
            </a:r>
            <a:r>
              <a:rPr lang="en-US" dirty="0" err="1"/>
              <a:t>b:PokeStop</a:t>
            </a:r>
            <a:r>
              <a:rPr lang="en-US" dirty="0"/>
              <a:t>)</a:t>
            </a:r>
          </a:p>
          <a:p>
            <a:pPr marL="0" indent="0">
              <a:buNone/>
            </a:pPr>
            <a:r>
              <a:rPr lang="en-US" dirty="0"/>
              <a:t>WHERE a.name=X and b.name=Y</a:t>
            </a:r>
          </a:p>
          <a:p>
            <a:pPr marL="0" indent="0">
              <a:buNone/>
            </a:pPr>
            <a:r>
              <a:rPr lang="en-US" dirty="0"/>
              <a:t>CALL </a:t>
            </a:r>
            <a:r>
              <a:rPr lang="en-US" dirty="0" err="1"/>
              <a:t>apoc.algo.aStar</a:t>
            </a:r>
            <a:r>
              <a:rPr lang="en-US" dirty="0"/>
              <a:t>(a, b, 'LINK', 'distance', 'latitude', 'longitude') YIELD path AS path, weight AS weight</a:t>
            </a:r>
          </a:p>
          <a:p>
            <a:pPr marL="0" indent="0">
              <a:buNone/>
            </a:pPr>
            <a:r>
              <a:rPr lang="en-US" dirty="0"/>
              <a:t>RETURN path, weight</a:t>
            </a:r>
          </a:p>
        </p:txBody>
      </p:sp>
      <p:pic>
        <p:nvPicPr>
          <p:cNvPr id="9218" name="Picture 2" descr="Image result for geodude">
            <a:extLst>
              <a:ext uri="{FF2B5EF4-FFF2-40B4-BE49-F238E27FC236}">
                <a16:creationId xmlns:a16="http://schemas.microsoft.com/office/drawing/2014/main" id="{809EEC98-7C31-49E4-B4B8-1643EC611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374" y="1226219"/>
            <a:ext cx="2495549" cy="161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980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7AF7-6106-4B8D-AD46-4EADDA2DDAA1}"/>
              </a:ext>
            </a:extLst>
          </p:cNvPr>
          <p:cNvSpPr>
            <a:spLocks noGrp="1"/>
          </p:cNvSpPr>
          <p:nvPr>
            <p:ph type="title"/>
          </p:nvPr>
        </p:nvSpPr>
        <p:spPr>
          <a:xfrm>
            <a:off x="164297" y="338944"/>
            <a:ext cx="4474759" cy="1622321"/>
          </a:xfrm>
          <a:prstGeom prst="ellipse">
            <a:avLst/>
          </a:prstGeom>
        </p:spPr>
        <p:txBody>
          <a:bodyPr vert="horz" lIns="91440" tIns="45720" rIns="91440" bIns="45720" rtlCol="0">
            <a:normAutofit/>
          </a:bodyPr>
          <a:lstStyle/>
          <a:p>
            <a:r>
              <a:rPr lang="en-US" sz="3100" b="1" kern="1200" dirty="0">
                <a:latin typeface="Calibri" panose="020F0502020204030204" pitchFamily="34" charset="0"/>
                <a:cs typeface="Calibri" panose="020F0502020204030204" pitchFamily="34" charset="0"/>
              </a:rPr>
              <a:t>Dijkstra Search Algorithm</a:t>
            </a:r>
          </a:p>
        </p:txBody>
      </p:sp>
      <p:sp>
        <p:nvSpPr>
          <p:cNvPr id="9" name="Content Placeholder 8">
            <a:extLst>
              <a:ext uri="{FF2B5EF4-FFF2-40B4-BE49-F238E27FC236}">
                <a16:creationId xmlns:a16="http://schemas.microsoft.com/office/drawing/2014/main" id="{985AF833-4075-46F9-9F40-9FA43008823C}"/>
              </a:ext>
            </a:extLst>
          </p:cNvPr>
          <p:cNvSpPr>
            <a:spLocks noGrp="1"/>
          </p:cNvSpPr>
          <p:nvPr>
            <p:ph idx="1"/>
          </p:nvPr>
        </p:nvSpPr>
        <p:spPr>
          <a:xfrm>
            <a:off x="294227" y="2113142"/>
            <a:ext cx="4214898" cy="625813"/>
          </a:xfrm>
        </p:spPr>
        <p:txBody>
          <a:bodyPr>
            <a:normAutofit lnSpcReduction="10000"/>
          </a:bodyPr>
          <a:lstStyle/>
          <a:p>
            <a:pPr marL="0" indent="0">
              <a:buNone/>
            </a:pPr>
            <a:r>
              <a:rPr lang="en-US" sz="2000" dirty="0"/>
              <a:t>(https://en.wikipedia.org/wiki/Dijkstra%27s_algorithm)</a:t>
            </a:r>
          </a:p>
        </p:txBody>
      </p:sp>
      <p:sp>
        <p:nvSpPr>
          <p:cNvPr id="14"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generated with very high confidence">
            <a:extLst>
              <a:ext uri="{FF2B5EF4-FFF2-40B4-BE49-F238E27FC236}">
                <a16:creationId xmlns:a16="http://schemas.microsoft.com/office/drawing/2014/main" id="{01FF64C6-990B-4CF1-A1E0-C655F8A31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19" y="1150105"/>
            <a:ext cx="5614835" cy="4404570"/>
          </a:xfrm>
          <a:prstGeom prst="rect">
            <a:avLst/>
          </a:prstGeom>
          <a:effectLst/>
        </p:spPr>
      </p:pic>
      <p:pic>
        <p:nvPicPr>
          <p:cNvPr id="10242" name="Picture 2" descr="Image result for poliwag">
            <a:extLst>
              <a:ext uri="{FF2B5EF4-FFF2-40B4-BE49-F238E27FC236}">
                <a16:creationId xmlns:a16="http://schemas.microsoft.com/office/drawing/2014/main" id="{4B172EE5-B41F-40DF-B189-24AE8C29A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596" y="3617779"/>
            <a:ext cx="28575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36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7AF7-6106-4B8D-AD46-4EADDA2DDAA1}"/>
              </a:ext>
            </a:extLst>
          </p:cNvPr>
          <p:cNvSpPr>
            <a:spLocks noGrp="1"/>
          </p:cNvSpPr>
          <p:nvPr>
            <p:ph type="title"/>
          </p:nvPr>
        </p:nvSpPr>
        <p:spPr/>
        <p:txBody>
          <a:bodyPr/>
          <a:lstStyle/>
          <a:p>
            <a:r>
              <a:rPr lang="en-US" b="1" dirty="0"/>
              <a:t>A* Search Algorithm</a:t>
            </a:r>
          </a:p>
        </p:txBody>
      </p:sp>
      <p:sp>
        <p:nvSpPr>
          <p:cNvPr id="6" name="Content Placeholder 5">
            <a:extLst>
              <a:ext uri="{FF2B5EF4-FFF2-40B4-BE49-F238E27FC236}">
                <a16:creationId xmlns:a16="http://schemas.microsoft.com/office/drawing/2014/main" id="{713851D3-48AD-4FC8-BAFD-39889AA10941}"/>
              </a:ext>
            </a:extLst>
          </p:cNvPr>
          <p:cNvSpPr>
            <a:spLocks noGrp="1"/>
          </p:cNvSpPr>
          <p:nvPr>
            <p:ph idx="1"/>
          </p:nvPr>
        </p:nvSpPr>
        <p:spPr/>
        <p:txBody>
          <a:bodyPr/>
          <a:lstStyle/>
          <a:p>
            <a:r>
              <a:rPr lang="en-US" dirty="0"/>
              <a:t>A* is an </a:t>
            </a:r>
            <a:r>
              <a:rPr lang="en-US" dirty="0">
                <a:hlinkClick r:id="rId2" tooltip="Informed search algorithm"/>
              </a:rPr>
              <a:t>informed search algorithm</a:t>
            </a:r>
            <a:r>
              <a:rPr lang="en-US" dirty="0"/>
              <a:t>, or a </a:t>
            </a:r>
            <a:r>
              <a:rPr lang="en-US" dirty="0">
                <a:hlinkClick r:id="rId3" tooltip="Best-first search"/>
              </a:rPr>
              <a:t>best-first search</a:t>
            </a:r>
            <a:r>
              <a:rPr lang="en-US" dirty="0"/>
              <a:t>, meaning that it solves problems by searching among all possible paths to the solution (goal) for the one that incurs the smallest cost (least distance travelled, shortest time, etc.), and among these paths it first considers the ones that </a:t>
            </a:r>
            <a:r>
              <a:rPr lang="en-US" i="1" dirty="0"/>
              <a:t>appear</a:t>
            </a:r>
            <a:r>
              <a:rPr lang="en-US" dirty="0"/>
              <a:t> to lead most quickly to the solution.</a:t>
            </a:r>
          </a:p>
          <a:p>
            <a:pPr marL="0" indent="0">
              <a:buNone/>
            </a:pPr>
            <a:r>
              <a:rPr lang="en-US" dirty="0"/>
              <a:t>(https://en.wikipedia.org/wiki/A*_search_algorithm)</a:t>
            </a:r>
          </a:p>
        </p:txBody>
      </p:sp>
      <p:pic>
        <p:nvPicPr>
          <p:cNvPr id="11266" name="Picture 2" descr="Image result for horsea">
            <a:extLst>
              <a:ext uri="{FF2B5EF4-FFF2-40B4-BE49-F238E27FC236}">
                <a16:creationId xmlns:a16="http://schemas.microsoft.com/office/drawing/2014/main" id="{67402CD0-4103-4EFE-8018-33A76C4313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4152" y="3815674"/>
            <a:ext cx="25336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919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EA26-1E34-434B-A3E8-E5E9D0D65E06}"/>
              </a:ext>
            </a:extLst>
          </p:cNvPr>
          <p:cNvSpPr>
            <a:spLocks noGrp="1"/>
          </p:cNvSpPr>
          <p:nvPr>
            <p:ph type="title"/>
          </p:nvPr>
        </p:nvSpPr>
        <p:spPr>
          <a:xfrm>
            <a:off x="6745735" y="640081"/>
            <a:ext cx="4806184" cy="2186246"/>
          </a:xfrm>
          <a:noFill/>
        </p:spPr>
        <p:txBody>
          <a:bodyPr vert="horz" lIns="91440" tIns="45720" rIns="91440" bIns="45720" rtlCol="0" anchor="b">
            <a:noAutofit/>
          </a:bodyPr>
          <a:lstStyle/>
          <a:p>
            <a:r>
              <a:rPr lang="en-US" sz="4000" b="1" dirty="0"/>
              <a:t>Insomnia Cookies </a:t>
            </a:r>
            <a:br>
              <a:rPr lang="en-US" sz="4000" b="1" dirty="0"/>
            </a:br>
            <a:r>
              <a:rPr lang="en-US" sz="4000" b="1" dirty="0"/>
              <a:t>-&gt; </a:t>
            </a:r>
            <a:br>
              <a:rPr lang="en-US" sz="4000" b="1" dirty="0"/>
            </a:br>
            <a:r>
              <a:rPr lang="en-US" sz="4000" b="1" dirty="0"/>
              <a:t>University of Louisville Fountains</a:t>
            </a:r>
          </a:p>
        </p:txBody>
      </p:sp>
      <p:pic>
        <p:nvPicPr>
          <p:cNvPr id="4" name="Picture 3" descr="All PokeStops &amp; Gyms" title="All PokeStops &amp; Gyms">
            <a:extLst>
              <a:ext uri="{FF2B5EF4-FFF2-40B4-BE49-F238E27FC236}">
                <a16:creationId xmlns:a16="http://schemas.microsoft.com/office/drawing/2014/main" id="{78D64239-1892-4315-87FB-32737610BA93}"/>
              </a:ext>
            </a:extLst>
          </p:cNvPr>
          <p:cNvPicPr>
            <a:picLocks noChangeAspect="1"/>
          </p:cNvPicPr>
          <p:nvPr/>
        </p:nvPicPr>
        <p:blipFill rotWithShape="1">
          <a:blip r:embed="rId2"/>
          <a:srcRect r="803"/>
          <a:stretch/>
        </p:blipFill>
        <p:spPr>
          <a:xfrm>
            <a:off x="20" y="10"/>
            <a:ext cx="6105635" cy="6857990"/>
          </a:xfrm>
          <a:prstGeom prst="rect">
            <a:avLst/>
          </a:prstGeom>
          <a:ln w="12700">
            <a:solidFill>
              <a:schemeClr val="tx1"/>
            </a:solidFill>
          </a:ln>
        </p:spPr>
      </p:pic>
      <p:sp>
        <p:nvSpPr>
          <p:cNvPr id="5" name="Oval 4">
            <a:extLst>
              <a:ext uri="{FF2B5EF4-FFF2-40B4-BE49-F238E27FC236}">
                <a16:creationId xmlns:a16="http://schemas.microsoft.com/office/drawing/2014/main" id="{6D8E43AD-39DA-4A09-BB57-C551C014265F}"/>
              </a:ext>
            </a:extLst>
          </p:cNvPr>
          <p:cNvSpPr/>
          <p:nvPr/>
        </p:nvSpPr>
        <p:spPr>
          <a:xfrm>
            <a:off x="3372868" y="928953"/>
            <a:ext cx="365760" cy="3782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0434DB-9BFF-465D-9AB4-7A0CAEF9FE72}"/>
              </a:ext>
            </a:extLst>
          </p:cNvPr>
          <p:cNvSpPr/>
          <p:nvPr/>
        </p:nvSpPr>
        <p:spPr>
          <a:xfrm>
            <a:off x="1640714" y="1118067"/>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5AFCA3-10F0-4976-B3A3-1ECAF8042092}"/>
              </a:ext>
            </a:extLst>
          </p:cNvPr>
          <p:cNvSpPr/>
          <p:nvPr/>
        </p:nvSpPr>
        <p:spPr>
          <a:xfrm>
            <a:off x="1640714" y="640081"/>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0DB610-3E06-43A7-B825-83A3588044E3}"/>
              </a:ext>
            </a:extLst>
          </p:cNvPr>
          <p:cNvSpPr/>
          <p:nvPr/>
        </p:nvSpPr>
        <p:spPr>
          <a:xfrm>
            <a:off x="1960754" y="640080"/>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1C9D2A-2981-4961-99DB-D07E28514873}"/>
              </a:ext>
            </a:extLst>
          </p:cNvPr>
          <p:cNvSpPr/>
          <p:nvPr/>
        </p:nvSpPr>
        <p:spPr>
          <a:xfrm>
            <a:off x="640081" y="854825"/>
            <a:ext cx="365760" cy="3782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74333E60-D95A-4819-95A3-FD290B938B2A}"/>
              </a:ext>
            </a:extLst>
          </p:cNvPr>
          <p:cNvCxnSpPr>
            <a:stCxn id="14" idx="6"/>
            <a:endCxn id="9" idx="1"/>
          </p:cNvCxnSpPr>
          <p:nvPr/>
        </p:nvCxnSpPr>
        <p:spPr>
          <a:xfrm>
            <a:off x="1005841" y="1043940"/>
            <a:ext cx="688437" cy="12951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291C058-4736-4CA7-BC54-959BF752562B}"/>
              </a:ext>
            </a:extLst>
          </p:cNvPr>
          <p:cNvCxnSpPr>
            <a:cxnSpLocks/>
            <a:stCxn id="9" idx="0"/>
          </p:cNvCxnSpPr>
          <p:nvPr/>
        </p:nvCxnSpPr>
        <p:spPr>
          <a:xfrm flipV="1">
            <a:off x="1823594" y="1018309"/>
            <a:ext cx="0" cy="9975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0E7B51-F3F6-4FA0-A340-921B827BEDAB}"/>
              </a:ext>
            </a:extLst>
          </p:cNvPr>
          <p:cNvCxnSpPr>
            <a:cxnSpLocks/>
            <a:stCxn id="12" idx="6"/>
            <a:endCxn id="5" idx="1"/>
          </p:cNvCxnSpPr>
          <p:nvPr/>
        </p:nvCxnSpPr>
        <p:spPr>
          <a:xfrm>
            <a:off x="2326514" y="829195"/>
            <a:ext cx="1099918" cy="15514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ED611C-3AC3-48F1-9442-332F9FE3C122}"/>
              </a:ext>
            </a:extLst>
          </p:cNvPr>
          <p:cNvSpPr txBox="1"/>
          <p:nvPr/>
        </p:nvSpPr>
        <p:spPr>
          <a:xfrm>
            <a:off x="6833062" y="3358342"/>
            <a:ext cx="4646814" cy="923330"/>
          </a:xfrm>
          <a:prstGeom prst="rect">
            <a:avLst/>
          </a:prstGeom>
          <a:noFill/>
        </p:spPr>
        <p:txBody>
          <a:bodyPr wrap="square" rtlCol="0">
            <a:spAutoFit/>
          </a:bodyPr>
          <a:lstStyle/>
          <a:p>
            <a:r>
              <a:rPr lang="en-US" dirty="0"/>
              <a:t>Dijkstra and A* both find the shortest path for nodes located a short distance away.</a:t>
            </a:r>
          </a:p>
          <a:p>
            <a:r>
              <a:rPr lang="en-US" dirty="0"/>
              <a:t>Both completed this search in ~ 10 </a:t>
            </a:r>
            <a:r>
              <a:rPr lang="en-US" dirty="0" err="1"/>
              <a:t>ms.</a:t>
            </a:r>
            <a:endParaRPr lang="en-US" dirty="0"/>
          </a:p>
        </p:txBody>
      </p:sp>
      <p:pic>
        <p:nvPicPr>
          <p:cNvPr id="12290" name="Picture 2" descr="Image result for magikarp">
            <a:extLst>
              <a:ext uri="{FF2B5EF4-FFF2-40B4-BE49-F238E27FC236}">
                <a16:creationId xmlns:a16="http://schemas.microsoft.com/office/drawing/2014/main" id="{9A093526-F1C3-496C-878E-FDA65D2A5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5101" y="4372494"/>
            <a:ext cx="1962864" cy="2247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627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EA26-1E34-434B-A3E8-E5E9D0D65E06}"/>
              </a:ext>
            </a:extLst>
          </p:cNvPr>
          <p:cNvSpPr>
            <a:spLocks noGrp="1"/>
          </p:cNvSpPr>
          <p:nvPr>
            <p:ph type="title"/>
          </p:nvPr>
        </p:nvSpPr>
        <p:spPr>
          <a:xfrm>
            <a:off x="6745735" y="640081"/>
            <a:ext cx="4806184" cy="2186246"/>
          </a:xfrm>
          <a:noFill/>
        </p:spPr>
        <p:txBody>
          <a:bodyPr vert="horz" lIns="91440" tIns="45720" rIns="91440" bIns="45720" rtlCol="0" anchor="b">
            <a:noAutofit/>
          </a:bodyPr>
          <a:lstStyle/>
          <a:p>
            <a:r>
              <a:rPr lang="en-US" sz="4000" b="1" dirty="0"/>
              <a:t>Insomnia Cookies </a:t>
            </a:r>
            <a:br>
              <a:rPr lang="en-US" sz="4000" b="1" dirty="0"/>
            </a:br>
            <a:r>
              <a:rPr lang="en-US" sz="4000" b="1" dirty="0"/>
              <a:t>-&gt; </a:t>
            </a:r>
            <a:br>
              <a:rPr lang="en-US" sz="4000" b="1" dirty="0"/>
            </a:br>
            <a:r>
              <a:rPr lang="en-US" sz="4000" b="1" dirty="0"/>
              <a:t>Charles Parish Memorial</a:t>
            </a:r>
          </a:p>
        </p:txBody>
      </p:sp>
      <p:pic>
        <p:nvPicPr>
          <p:cNvPr id="4" name="Picture 3" descr="All PokeStops &amp; Gyms" title="All PokeStops &amp; Gyms">
            <a:extLst>
              <a:ext uri="{FF2B5EF4-FFF2-40B4-BE49-F238E27FC236}">
                <a16:creationId xmlns:a16="http://schemas.microsoft.com/office/drawing/2014/main" id="{78D64239-1892-4315-87FB-32737610BA93}"/>
              </a:ext>
            </a:extLst>
          </p:cNvPr>
          <p:cNvPicPr>
            <a:picLocks noChangeAspect="1"/>
          </p:cNvPicPr>
          <p:nvPr/>
        </p:nvPicPr>
        <p:blipFill rotWithShape="1">
          <a:blip r:embed="rId2"/>
          <a:srcRect r="803"/>
          <a:stretch/>
        </p:blipFill>
        <p:spPr>
          <a:xfrm>
            <a:off x="20" y="10"/>
            <a:ext cx="6105635" cy="6857990"/>
          </a:xfrm>
          <a:prstGeom prst="rect">
            <a:avLst/>
          </a:prstGeom>
          <a:ln w="12700">
            <a:solidFill>
              <a:schemeClr val="tx1"/>
            </a:solidFill>
          </a:ln>
        </p:spPr>
      </p:pic>
      <p:sp>
        <p:nvSpPr>
          <p:cNvPr id="5" name="Oval 4">
            <a:extLst>
              <a:ext uri="{FF2B5EF4-FFF2-40B4-BE49-F238E27FC236}">
                <a16:creationId xmlns:a16="http://schemas.microsoft.com/office/drawing/2014/main" id="{6D8E43AD-39DA-4A09-BB57-C551C014265F}"/>
              </a:ext>
            </a:extLst>
          </p:cNvPr>
          <p:cNvSpPr/>
          <p:nvPr/>
        </p:nvSpPr>
        <p:spPr>
          <a:xfrm>
            <a:off x="2594634" y="3882662"/>
            <a:ext cx="365760" cy="3782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0434DB-9BFF-465D-9AB4-7A0CAEF9FE72}"/>
              </a:ext>
            </a:extLst>
          </p:cNvPr>
          <p:cNvSpPr/>
          <p:nvPr/>
        </p:nvSpPr>
        <p:spPr>
          <a:xfrm>
            <a:off x="1640714" y="1118067"/>
            <a:ext cx="365760" cy="37822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5AFCA3-10F0-4976-B3A3-1ECAF8042092}"/>
              </a:ext>
            </a:extLst>
          </p:cNvPr>
          <p:cNvSpPr/>
          <p:nvPr/>
        </p:nvSpPr>
        <p:spPr>
          <a:xfrm>
            <a:off x="1818388" y="1469264"/>
            <a:ext cx="365760" cy="37822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0DB610-3E06-43A7-B825-83A3588044E3}"/>
              </a:ext>
            </a:extLst>
          </p:cNvPr>
          <p:cNvSpPr/>
          <p:nvPr/>
        </p:nvSpPr>
        <p:spPr>
          <a:xfrm>
            <a:off x="1694278" y="3316747"/>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1C9D2A-2981-4961-99DB-D07E28514873}"/>
              </a:ext>
            </a:extLst>
          </p:cNvPr>
          <p:cNvSpPr/>
          <p:nvPr/>
        </p:nvSpPr>
        <p:spPr>
          <a:xfrm>
            <a:off x="640081" y="854825"/>
            <a:ext cx="365760" cy="3782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74333E60-D95A-4819-95A3-FD290B938B2A}"/>
              </a:ext>
            </a:extLst>
          </p:cNvPr>
          <p:cNvCxnSpPr>
            <a:stCxn id="14" idx="6"/>
            <a:endCxn id="9" idx="1"/>
          </p:cNvCxnSpPr>
          <p:nvPr/>
        </p:nvCxnSpPr>
        <p:spPr>
          <a:xfrm>
            <a:off x="1005841" y="1043940"/>
            <a:ext cx="688437" cy="12951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ED611C-3AC3-48F1-9442-332F9FE3C122}"/>
              </a:ext>
            </a:extLst>
          </p:cNvPr>
          <p:cNvSpPr txBox="1"/>
          <p:nvPr/>
        </p:nvSpPr>
        <p:spPr>
          <a:xfrm>
            <a:off x="6833062" y="3358342"/>
            <a:ext cx="4646814" cy="2308324"/>
          </a:xfrm>
          <a:prstGeom prst="rect">
            <a:avLst/>
          </a:prstGeom>
          <a:noFill/>
        </p:spPr>
        <p:txBody>
          <a:bodyPr wrap="square" rtlCol="0">
            <a:spAutoFit/>
          </a:bodyPr>
          <a:lstStyle/>
          <a:p>
            <a:r>
              <a:rPr lang="en-US" dirty="0">
                <a:solidFill>
                  <a:srgbClr val="FFC000"/>
                </a:solidFill>
              </a:rPr>
              <a:t>Dijkstra</a:t>
            </a:r>
            <a:r>
              <a:rPr lang="en-US" dirty="0"/>
              <a:t> finds the shortest path for nodes a medium distance away. (weight=357)</a:t>
            </a:r>
          </a:p>
          <a:p>
            <a:r>
              <a:rPr lang="en-US" dirty="0"/>
              <a:t>It completed this search in ~ 11 </a:t>
            </a:r>
            <a:r>
              <a:rPr lang="en-US" dirty="0" err="1"/>
              <a:t>ms.</a:t>
            </a:r>
            <a:endParaRPr lang="en-US" dirty="0"/>
          </a:p>
          <a:p>
            <a:endParaRPr lang="en-US" dirty="0"/>
          </a:p>
          <a:p>
            <a:r>
              <a:rPr lang="en-US" dirty="0">
                <a:solidFill>
                  <a:srgbClr val="00B050"/>
                </a:solidFill>
              </a:rPr>
              <a:t>A* </a:t>
            </a:r>
            <a:r>
              <a:rPr lang="en-US" dirty="0"/>
              <a:t>finds a longer path for nodes a medium distance away. (weight=390)</a:t>
            </a:r>
          </a:p>
          <a:p>
            <a:r>
              <a:rPr lang="en-US" dirty="0"/>
              <a:t>It completed this search in ~ 5 </a:t>
            </a:r>
            <a:r>
              <a:rPr lang="en-US" dirty="0" err="1"/>
              <a:t>ms.</a:t>
            </a:r>
            <a:endParaRPr lang="en-US" dirty="0"/>
          </a:p>
          <a:p>
            <a:endParaRPr lang="en-US" dirty="0"/>
          </a:p>
        </p:txBody>
      </p:sp>
      <p:sp>
        <p:nvSpPr>
          <p:cNvPr id="17" name="Oval 16">
            <a:extLst>
              <a:ext uri="{FF2B5EF4-FFF2-40B4-BE49-F238E27FC236}">
                <a16:creationId xmlns:a16="http://schemas.microsoft.com/office/drawing/2014/main" id="{0E7181C6-147E-440F-958F-53599DFB575E}"/>
              </a:ext>
            </a:extLst>
          </p:cNvPr>
          <p:cNvSpPr/>
          <p:nvPr/>
        </p:nvSpPr>
        <p:spPr>
          <a:xfrm>
            <a:off x="1771674" y="3820007"/>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3FDDECD-BA3D-4B03-BF2D-49B9D7313417}"/>
              </a:ext>
            </a:extLst>
          </p:cNvPr>
          <p:cNvCxnSpPr>
            <a:stCxn id="10" idx="4"/>
          </p:cNvCxnSpPr>
          <p:nvPr/>
        </p:nvCxnSpPr>
        <p:spPr>
          <a:xfrm flipH="1">
            <a:off x="1877158" y="1847493"/>
            <a:ext cx="124110" cy="146925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D68B904-DABD-4580-AD87-98A555F52EB4}"/>
              </a:ext>
            </a:extLst>
          </p:cNvPr>
          <p:cNvCxnSpPr>
            <a:stCxn id="12" idx="4"/>
            <a:endCxn id="17" idx="0"/>
          </p:cNvCxnSpPr>
          <p:nvPr/>
        </p:nvCxnSpPr>
        <p:spPr>
          <a:xfrm>
            <a:off x="1877158" y="3694976"/>
            <a:ext cx="77396" cy="12503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01F529F-B592-4781-ABB4-FFAB610AA391}"/>
              </a:ext>
            </a:extLst>
          </p:cNvPr>
          <p:cNvCxnSpPr>
            <a:stCxn id="17" idx="6"/>
            <a:endCxn id="5" idx="2"/>
          </p:cNvCxnSpPr>
          <p:nvPr/>
        </p:nvCxnSpPr>
        <p:spPr>
          <a:xfrm>
            <a:off x="2137434" y="4009122"/>
            <a:ext cx="457200" cy="6265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FD34C035-1066-4900-B8B4-D9FBDD5D420B}"/>
              </a:ext>
            </a:extLst>
          </p:cNvPr>
          <p:cNvSpPr/>
          <p:nvPr/>
        </p:nvSpPr>
        <p:spPr>
          <a:xfrm>
            <a:off x="514059" y="1544089"/>
            <a:ext cx="365760" cy="37822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84073E9-D444-4899-A6C8-1AF657AA4891}"/>
              </a:ext>
            </a:extLst>
          </p:cNvPr>
          <p:cNvSpPr/>
          <p:nvPr/>
        </p:nvSpPr>
        <p:spPr>
          <a:xfrm>
            <a:off x="640081" y="2826327"/>
            <a:ext cx="365760" cy="37822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C791758-4370-4926-988B-16C4B2D236BD}"/>
              </a:ext>
            </a:extLst>
          </p:cNvPr>
          <p:cNvCxnSpPr>
            <a:stCxn id="14" idx="4"/>
            <a:endCxn id="21" idx="0"/>
          </p:cNvCxnSpPr>
          <p:nvPr/>
        </p:nvCxnSpPr>
        <p:spPr>
          <a:xfrm flipH="1">
            <a:off x="696939" y="1233054"/>
            <a:ext cx="126022" cy="31103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82C26B6-AA79-434F-AA20-08A375FE1724}"/>
              </a:ext>
            </a:extLst>
          </p:cNvPr>
          <p:cNvCxnSpPr>
            <a:stCxn id="21" idx="4"/>
            <a:endCxn id="22" idx="1"/>
          </p:cNvCxnSpPr>
          <p:nvPr/>
        </p:nvCxnSpPr>
        <p:spPr>
          <a:xfrm flipH="1">
            <a:off x="693645" y="1922318"/>
            <a:ext cx="3294" cy="95939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7151221-5AB1-4A7F-BAA7-660F5AF58D81}"/>
              </a:ext>
            </a:extLst>
          </p:cNvPr>
          <p:cNvCxnSpPr>
            <a:stCxn id="22" idx="5"/>
            <a:endCxn id="12" idx="2"/>
          </p:cNvCxnSpPr>
          <p:nvPr/>
        </p:nvCxnSpPr>
        <p:spPr>
          <a:xfrm>
            <a:off x="952277" y="3149166"/>
            <a:ext cx="742001" cy="35669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3314" name="Picture 2" descr="Image result for ponyta">
            <a:extLst>
              <a:ext uri="{FF2B5EF4-FFF2-40B4-BE49-F238E27FC236}">
                <a16:creationId xmlns:a16="http://schemas.microsoft.com/office/drawing/2014/main" id="{FD6DF9A6-8B75-4803-A9E7-E991D2C71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2015" y="1043940"/>
            <a:ext cx="2496545" cy="1897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21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EA26-1E34-434B-A3E8-E5E9D0D65E06}"/>
              </a:ext>
            </a:extLst>
          </p:cNvPr>
          <p:cNvSpPr>
            <a:spLocks noGrp="1"/>
          </p:cNvSpPr>
          <p:nvPr>
            <p:ph type="title"/>
          </p:nvPr>
        </p:nvSpPr>
        <p:spPr>
          <a:xfrm>
            <a:off x="6745735" y="640081"/>
            <a:ext cx="4806184" cy="2186246"/>
          </a:xfrm>
          <a:noFill/>
        </p:spPr>
        <p:txBody>
          <a:bodyPr vert="horz" lIns="91440" tIns="45720" rIns="91440" bIns="45720" rtlCol="0" anchor="b">
            <a:noAutofit/>
          </a:bodyPr>
          <a:lstStyle/>
          <a:p>
            <a:r>
              <a:rPr lang="en-US" sz="4000" b="1" dirty="0"/>
              <a:t>Insomnia Cookies </a:t>
            </a:r>
            <a:br>
              <a:rPr lang="en-US" sz="4000" b="1" dirty="0"/>
            </a:br>
            <a:r>
              <a:rPr lang="en-US" sz="4000" b="1" dirty="0"/>
              <a:t>-&gt; </a:t>
            </a:r>
            <a:br>
              <a:rPr lang="en-US" sz="4000" b="1" dirty="0"/>
            </a:br>
            <a:r>
              <a:rPr lang="en-US" sz="4000" b="1" dirty="0"/>
              <a:t>Eastern Parkway Bridge</a:t>
            </a:r>
          </a:p>
        </p:txBody>
      </p:sp>
      <p:pic>
        <p:nvPicPr>
          <p:cNvPr id="4" name="Picture 3" descr="All PokeStops &amp; Gyms" title="All PokeStops &amp; Gyms">
            <a:extLst>
              <a:ext uri="{FF2B5EF4-FFF2-40B4-BE49-F238E27FC236}">
                <a16:creationId xmlns:a16="http://schemas.microsoft.com/office/drawing/2014/main" id="{78D64239-1892-4315-87FB-32737610BA93}"/>
              </a:ext>
            </a:extLst>
          </p:cNvPr>
          <p:cNvPicPr>
            <a:picLocks noChangeAspect="1"/>
          </p:cNvPicPr>
          <p:nvPr/>
        </p:nvPicPr>
        <p:blipFill rotWithShape="1">
          <a:blip r:embed="rId2"/>
          <a:srcRect r="803"/>
          <a:stretch/>
        </p:blipFill>
        <p:spPr>
          <a:xfrm>
            <a:off x="20" y="10"/>
            <a:ext cx="6105635" cy="6857990"/>
          </a:xfrm>
          <a:prstGeom prst="rect">
            <a:avLst/>
          </a:prstGeom>
          <a:ln w="12700">
            <a:solidFill>
              <a:schemeClr val="tx1"/>
            </a:solidFill>
          </a:ln>
        </p:spPr>
      </p:pic>
      <p:sp>
        <p:nvSpPr>
          <p:cNvPr id="5" name="Oval 4">
            <a:extLst>
              <a:ext uri="{FF2B5EF4-FFF2-40B4-BE49-F238E27FC236}">
                <a16:creationId xmlns:a16="http://schemas.microsoft.com/office/drawing/2014/main" id="{6D8E43AD-39DA-4A09-BB57-C551C014265F}"/>
              </a:ext>
            </a:extLst>
          </p:cNvPr>
          <p:cNvSpPr/>
          <p:nvPr/>
        </p:nvSpPr>
        <p:spPr>
          <a:xfrm>
            <a:off x="3741791" y="6260102"/>
            <a:ext cx="365760" cy="3782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0434DB-9BFF-465D-9AB4-7A0CAEF9FE72}"/>
              </a:ext>
            </a:extLst>
          </p:cNvPr>
          <p:cNvSpPr/>
          <p:nvPr/>
        </p:nvSpPr>
        <p:spPr>
          <a:xfrm>
            <a:off x="1640714" y="1118067"/>
            <a:ext cx="365760" cy="37822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5AFCA3-10F0-4976-B3A3-1ECAF8042092}"/>
              </a:ext>
            </a:extLst>
          </p:cNvPr>
          <p:cNvSpPr/>
          <p:nvPr/>
        </p:nvSpPr>
        <p:spPr>
          <a:xfrm>
            <a:off x="1818388" y="1469264"/>
            <a:ext cx="365760" cy="37822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0DB610-3E06-43A7-B825-83A3588044E3}"/>
              </a:ext>
            </a:extLst>
          </p:cNvPr>
          <p:cNvSpPr/>
          <p:nvPr/>
        </p:nvSpPr>
        <p:spPr>
          <a:xfrm>
            <a:off x="1694278" y="3316747"/>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1C9D2A-2981-4961-99DB-D07E28514873}"/>
              </a:ext>
            </a:extLst>
          </p:cNvPr>
          <p:cNvSpPr/>
          <p:nvPr/>
        </p:nvSpPr>
        <p:spPr>
          <a:xfrm>
            <a:off x="640081" y="854825"/>
            <a:ext cx="365760" cy="3782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74333E60-D95A-4819-95A3-FD290B938B2A}"/>
              </a:ext>
            </a:extLst>
          </p:cNvPr>
          <p:cNvCxnSpPr>
            <a:stCxn id="14" idx="6"/>
            <a:endCxn id="9" idx="1"/>
          </p:cNvCxnSpPr>
          <p:nvPr/>
        </p:nvCxnSpPr>
        <p:spPr>
          <a:xfrm>
            <a:off x="1005841" y="1043940"/>
            <a:ext cx="688437" cy="12951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ED611C-3AC3-48F1-9442-332F9FE3C122}"/>
              </a:ext>
            </a:extLst>
          </p:cNvPr>
          <p:cNvSpPr txBox="1"/>
          <p:nvPr/>
        </p:nvSpPr>
        <p:spPr>
          <a:xfrm>
            <a:off x="6833062" y="3358342"/>
            <a:ext cx="4646814" cy="2308324"/>
          </a:xfrm>
          <a:prstGeom prst="rect">
            <a:avLst/>
          </a:prstGeom>
          <a:noFill/>
        </p:spPr>
        <p:txBody>
          <a:bodyPr wrap="square" rtlCol="0">
            <a:spAutoFit/>
          </a:bodyPr>
          <a:lstStyle/>
          <a:p>
            <a:r>
              <a:rPr lang="en-US" dirty="0">
                <a:solidFill>
                  <a:srgbClr val="FFC000"/>
                </a:solidFill>
              </a:rPr>
              <a:t>Dijkstra</a:t>
            </a:r>
            <a:r>
              <a:rPr lang="en-US" dirty="0"/>
              <a:t> finds the shortest path for nodes a large distance away. (weight=685)</a:t>
            </a:r>
          </a:p>
          <a:p>
            <a:r>
              <a:rPr lang="en-US" dirty="0"/>
              <a:t>It completed this search in ~ 10 </a:t>
            </a:r>
            <a:r>
              <a:rPr lang="en-US" dirty="0" err="1"/>
              <a:t>ms.</a:t>
            </a:r>
            <a:endParaRPr lang="en-US" dirty="0"/>
          </a:p>
          <a:p>
            <a:endParaRPr lang="en-US" dirty="0"/>
          </a:p>
          <a:p>
            <a:r>
              <a:rPr lang="en-US" dirty="0">
                <a:solidFill>
                  <a:srgbClr val="00B050"/>
                </a:solidFill>
              </a:rPr>
              <a:t>A* </a:t>
            </a:r>
            <a:r>
              <a:rPr lang="en-US" dirty="0"/>
              <a:t>finds a longer path for nodes a large distance away. (weight=718)</a:t>
            </a:r>
          </a:p>
          <a:p>
            <a:r>
              <a:rPr lang="en-US" dirty="0"/>
              <a:t>It completed this search in ~ 5 </a:t>
            </a:r>
            <a:r>
              <a:rPr lang="en-US" dirty="0" err="1"/>
              <a:t>ms.</a:t>
            </a:r>
            <a:endParaRPr lang="en-US" dirty="0"/>
          </a:p>
          <a:p>
            <a:endParaRPr lang="en-US" dirty="0"/>
          </a:p>
        </p:txBody>
      </p:sp>
      <p:sp>
        <p:nvSpPr>
          <p:cNvPr id="17" name="Oval 16">
            <a:extLst>
              <a:ext uri="{FF2B5EF4-FFF2-40B4-BE49-F238E27FC236}">
                <a16:creationId xmlns:a16="http://schemas.microsoft.com/office/drawing/2014/main" id="{0E7181C6-147E-440F-958F-53599DFB575E}"/>
              </a:ext>
            </a:extLst>
          </p:cNvPr>
          <p:cNvSpPr/>
          <p:nvPr/>
        </p:nvSpPr>
        <p:spPr>
          <a:xfrm>
            <a:off x="1480495" y="3763605"/>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3FDDECD-BA3D-4B03-BF2D-49B9D7313417}"/>
              </a:ext>
            </a:extLst>
          </p:cNvPr>
          <p:cNvCxnSpPr>
            <a:stCxn id="10" idx="4"/>
          </p:cNvCxnSpPr>
          <p:nvPr/>
        </p:nvCxnSpPr>
        <p:spPr>
          <a:xfrm flipH="1">
            <a:off x="1877158" y="1847493"/>
            <a:ext cx="124110" cy="146925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D68B904-DABD-4580-AD87-98A555F52EB4}"/>
              </a:ext>
            </a:extLst>
          </p:cNvPr>
          <p:cNvCxnSpPr>
            <a:stCxn id="12" idx="4"/>
            <a:endCxn id="17" idx="0"/>
          </p:cNvCxnSpPr>
          <p:nvPr/>
        </p:nvCxnSpPr>
        <p:spPr>
          <a:xfrm flipH="1">
            <a:off x="1663375" y="3694976"/>
            <a:ext cx="213783" cy="6862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FD34C035-1066-4900-B8B4-D9FBDD5D420B}"/>
              </a:ext>
            </a:extLst>
          </p:cNvPr>
          <p:cNvSpPr/>
          <p:nvPr/>
        </p:nvSpPr>
        <p:spPr>
          <a:xfrm>
            <a:off x="514059" y="1544089"/>
            <a:ext cx="365760" cy="37822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84073E9-D444-4899-A6C8-1AF657AA4891}"/>
              </a:ext>
            </a:extLst>
          </p:cNvPr>
          <p:cNvSpPr/>
          <p:nvPr/>
        </p:nvSpPr>
        <p:spPr>
          <a:xfrm>
            <a:off x="640081" y="2826327"/>
            <a:ext cx="365760" cy="37822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C791758-4370-4926-988B-16C4B2D236BD}"/>
              </a:ext>
            </a:extLst>
          </p:cNvPr>
          <p:cNvCxnSpPr>
            <a:stCxn id="14" idx="4"/>
            <a:endCxn id="21" idx="0"/>
          </p:cNvCxnSpPr>
          <p:nvPr/>
        </p:nvCxnSpPr>
        <p:spPr>
          <a:xfrm flipH="1">
            <a:off x="696939" y="1233054"/>
            <a:ext cx="126022" cy="31103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82C26B6-AA79-434F-AA20-08A375FE1724}"/>
              </a:ext>
            </a:extLst>
          </p:cNvPr>
          <p:cNvCxnSpPr>
            <a:stCxn id="21" idx="4"/>
            <a:endCxn id="22" idx="1"/>
          </p:cNvCxnSpPr>
          <p:nvPr/>
        </p:nvCxnSpPr>
        <p:spPr>
          <a:xfrm flipH="1">
            <a:off x="693645" y="1922318"/>
            <a:ext cx="3294" cy="95939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7151221-5AB1-4A7F-BAA7-660F5AF58D81}"/>
              </a:ext>
            </a:extLst>
          </p:cNvPr>
          <p:cNvCxnSpPr>
            <a:stCxn id="22" idx="5"/>
            <a:endCxn id="12" idx="2"/>
          </p:cNvCxnSpPr>
          <p:nvPr/>
        </p:nvCxnSpPr>
        <p:spPr>
          <a:xfrm>
            <a:off x="952277" y="3149166"/>
            <a:ext cx="742001" cy="35669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535DF80-1F19-4B0D-BC8A-24FF7ED37EA9}"/>
              </a:ext>
            </a:extLst>
          </p:cNvPr>
          <p:cNvSpPr/>
          <p:nvPr/>
        </p:nvSpPr>
        <p:spPr>
          <a:xfrm>
            <a:off x="1140397" y="4214603"/>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EA60B27-B351-40BA-ACCD-7C6718033ECA}"/>
              </a:ext>
            </a:extLst>
          </p:cNvPr>
          <p:cNvSpPr/>
          <p:nvPr/>
        </p:nvSpPr>
        <p:spPr>
          <a:xfrm>
            <a:off x="1779408" y="4392312"/>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F326A47-BE5B-4A33-8BCD-B057DCEE1C97}"/>
              </a:ext>
            </a:extLst>
          </p:cNvPr>
          <p:cNvSpPr/>
          <p:nvPr/>
        </p:nvSpPr>
        <p:spPr>
          <a:xfrm>
            <a:off x="1972948" y="4758969"/>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285F106-D36F-4EBB-B43B-EB8DCE38D52F}"/>
              </a:ext>
            </a:extLst>
          </p:cNvPr>
          <p:cNvSpPr/>
          <p:nvPr/>
        </p:nvSpPr>
        <p:spPr>
          <a:xfrm>
            <a:off x="2264317" y="5808484"/>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433C32C4-F1C4-430E-9469-AC5192B18A61}"/>
              </a:ext>
            </a:extLst>
          </p:cNvPr>
          <p:cNvCxnSpPr>
            <a:stCxn id="17" idx="3"/>
            <a:endCxn id="23" idx="7"/>
          </p:cNvCxnSpPr>
          <p:nvPr/>
        </p:nvCxnSpPr>
        <p:spPr>
          <a:xfrm flipH="1">
            <a:off x="1452593" y="4086444"/>
            <a:ext cx="81466" cy="18354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0AFA4A3-D69E-46F7-843B-4B78E06F7EBE}"/>
              </a:ext>
            </a:extLst>
          </p:cNvPr>
          <p:cNvCxnSpPr>
            <a:cxnSpLocks/>
            <a:stCxn id="23" idx="5"/>
            <a:endCxn id="25" idx="2"/>
          </p:cNvCxnSpPr>
          <p:nvPr/>
        </p:nvCxnSpPr>
        <p:spPr>
          <a:xfrm>
            <a:off x="1452593" y="4537442"/>
            <a:ext cx="326815" cy="4398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761C4A6-F84C-4412-80EB-1DE9762E5F2C}"/>
              </a:ext>
            </a:extLst>
          </p:cNvPr>
          <p:cNvCxnSpPr>
            <a:cxnSpLocks/>
            <a:stCxn id="27" idx="5"/>
            <a:endCxn id="29" idx="0"/>
          </p:cNvCxnSpPr>
          <p:nvPr/>
        </p:nvCxnSpPr>
        <p:spPr>
          <a:xfrm>
            <a:off x="2285144" y="5081808"/>
            <a:ext cx="162053" cy="72667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1E2552B-BA71-4179-B168-D4D95883664A}"/>
              </a:ext>
            </a:extLst>
          </p:cNvPr>
          <p:cNvCxnSpPr>
            <a:cxnSpLocks/>
            <a:stCxn id="29" idx="5"/>
            <a:endCxn id="5" idx="2"/>
          </p:cNvCxnSpPr>
          <p:nvPr/>
        </p:nvCxnSpPr>
        <p:spPr>
          <a:xfrm>
            <a:off x="2576513" y="6131323"/>
            <a:ext cx="1165278" cy="31789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4342" name="Picture 6" descr="Image result for mew">
            <a:extLst>
              <a:ext uri="{FF2B5EF4-FFF2-40B4-BE49-F238E27FC236}">
                <a16:creationId xmlns:a16="http://schemas.microsoft.com/office/drawing/2014/main" id="{8506BF83-24ED-4A42-AFD9-E61C755A8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9052" y="4921978"/>
            <a:ext cx="1489376" cy="1489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429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EA26-1E34-434B-A3E8-E5E9D0D65E06}"/>
              </a:ext>
            </a:extLst>
          </p:cNvPr>
          <p:cNvSpPr>
            <a:spLocks noGrp="1"/>
          </p:cNvSpPr>
          <p:nvPr>
            <p:ph type="title"/>
          </p:nvPr>
        </p:nvSpPr>
        <p:spPr>
          <a:xfrm>
            <a:off x="6745735" y="640080"/>
            <a:ext cx="4806184" cy="2564475"/>
          </a:xfrm>
          <a:noFill/>
        </p:spPr>
        <p:txBody>
          <a:bodyPr vert="horz" lIns="91440" tIns="45720" rIns="91440" bIns="45720" rtlCol="0" anchor="b">
            <a:noAutofit/>
          </a:bodyPr>
          <a:lstStyle/>
          <a:p>
            <a:r>
              <a:rPr lang="en-US" sz="4000" b="1" dirty="0"/>
              <a:t>University of Louisville Fountains</a:t>
            </a:r>
            <a:br>
              <a:rPr lang="en-US" sz="4000" b="1" dirty="0"/>
            </a:br>
            <a:r>
              <a:rPr lang="en-US" sz="4000" b="1" dirty="0"/>
              <a:t>-&gt; </a:t>
            </a:r>
            <a:br>
              <a:rPr lang="en-US" sz="4000" b="1" dirty="0"/>
            </a:br>
            <a:r>
              <a:rPr lang="en-US" sz="4000" b="1" dirty="0"/>
              <a:t>University of Louisville South Entrance</a:t>
            </a:r>
          </a:p>
        </p:txBody>
      </p:sp>
      <p:pic>
        <p:nvPicPr>
          <p:cNvPr id="4" name="Picture 3" descr="All PokeStops &amp; Gyms" title="All PokeStops &amp; Gyms">
            <a:extLst>
              <a:ext uri="{FF2B5EF4-FFF2-40B4-BE49-F238E27FC236}">
                <a16:creationId xmlns:a16="http://schemas.microsoft.com/office/drawing/2014/main" id="{78D64239-1892-4315-87FB-32737610BA93}"/>
              </a:ext>
            </a:extLst>
          </p:cNvPr>
          <p:cNvPicPr>
            <a:picLocks noChangeAspect="1"/>
          </p:cNvPicPr>
          <p:nvPr/>
        </p:nvPicPr>
        <p:blipFill rotWithShape="1">
          <a:blip r:embed="rId2"/>
          <a:srcRect r="803"/>
          <a:stretch/>
        </p:blipFill>
        <p:spPr>
          <a:xfrm>
            <a:off x="20" y="10"/>
            <a:ext cx="6105635" cy="6857990"/>
          </a:xfrm>
          <a:prstGeom prst="rect">
            <a:avLst/>
          </a:prstGeom>
          <a:ln w="12700">
            <a:solidFill>
              <a:schemeClr val="tx1"/>
            </a:solidFill>
          </a:ln>
        </p:spPr>
      </p:pic>
      <p:sp>
        <p:nvSpPr>
          <p:cNvPr id="5" name="Oval 4">
            <a:extLst>
              <a:ext uri="{FF2B5EF4-FFF2-40B4-BE49-F238E27FC236}">
                <a16:creationId xmlns:a16="http://schemas.microsoft.com/office/drawing/2014/main" id="{6D8E43AD-39DA-4A09-BB57-C551C014265F}"/>
              </a:ext>
            </a:extLst>
          </p:cNvPr>
          <p:cNvSpPr/>
          <p:nvPr/>
        </p:nvSpPr>
        <p:spPr>
          <a:xfrm>
            <a:off x="1005841" y="5693700"/>
            <a:ext cx="365760" cy="3782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5AFCA3-10F0-4976-B3A3-1ECAF8042092}"/>
              </a:ext>
            </a:extLst>
          </p:cNvPr>
          <p:cNvSpPr/>
          <p:nvPr/>
        </p:nvSpPr>
        <p:spPr>
          <a:xfrm>
            <a:off x="1818388" y="1469264"/>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0DB610-3E06-43A7-B825-83A3588044E3}"/>
              </a:ext>
            </a:extLst>
          </p:cNvPr>
          <p:cNvSpPr/>
          <p:nvPr/>
        </p:nvSpPr>
        <p:spPr>
          <a:xfrm>
            <a:off x="1694278" y="3316747"/>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1C9D2A-2981-4961-99DB-D07E28514873}"/>
              </a:ext>
            </a:extLst>
          </p:cNvPr>
          <p:cNvSpPr/>
          <p:nvPr/>
        </p:nvSpPr>
        <p:spPr>
          <a:xfrm>
            <a:off x="3374968" y="863137"/>
            <a:ext cx="365760" cy="3782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DED611C-3AC3-48F1-9442-332F9FE3C122}"/>
              </a:ext>
            </a:extLst>
          </p:cNvPr>
          <p:cNvSpPr txBox="1"/>
          <p:nvPr/>
        </p:nvSpPr>
        <p:spPr>
          <a:xfrm>
            <a:off x="6825420" y="3763605"/>
            <a:ext cx="4646814" cy="1754326"/>
          </a:xfrm>
          <a:prstGeom prst="rect">
            <a:avLst/>
          </a:prstGeom>
          <a:noFill/>
        </p:spPr>
        <p:txBody>
          <a:bodyPr wrap="square" rtlCol="0">
            <a:spAutoFit/>
          </a:bodyPr>
          <a:lstStyle/>
          <a:p>
            <a:r>
              <a:rPr lang="en-US" dirty="0"/>
              <a:t>Dijkstra and A* both find the shortest path for nodes located a large distance away when the first node is an obvious choice.</a:t>
            </a:r>
          </a:p>
          <a:p>
            <a:r>
              <a:rPr lang="en-US" dirty="0"/>
              <a:t>Dijkstra completed this search in ~ 9 </a:t>
            </a:r>
            <a:r>
              <a:rPr lang="en-US" dirty="0" err="1"/>
              <a:t>ms.</a:t>
            </a:r>
            <a:endParaRPr lang="en-US" dirty="0"/>
          </a:p>
          <a:p>
            <a:r>
              <a:rPr lang="en-US" dirty="0"/>
              <a:t>A* completed this search in ~ 5 </a:t>
            </a:r>
            <a:r>
              <a:rPr lang="en-US" dirty="0" err="1"/>
              <a:t>ms.</a:t>
            </a:r>
            <a:endParaRPr lang="en-US" dirty="0"/>
          </a:p>
          <a:p>
            <a:endParaRPr lang="en-US" dirty="0"/>
          </a:p>
        </p:txBody>
      </p:sp>
      <p:sp>
        <p:nvSpPr>
          <p:cNvPr id="17" name="Oval 16">
            <a:extLst>
              <a:ext uri="{FF2B5EF4-FFF2-40B4-BE49-F238E27FC236}">
                <a16:creationId xmlns:a16="http://schemas.microsoft.com/office/drawing/2014/main" id="{0E7181C6-147E-440F-958F-53599DFB575E}"/>
              </a:ext>
            </a:extLst>
          </p:cNvPr>
          <p:cNvSpPr/>
          <p:nvPr/>
        </p:nvSpPr>
        <p:spPr>
          <a:xfrm>
            <a:off x="1480495" y="3763605"/>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3FDDECD-BA3D-4B03-BF2D-49B9D7313417}"/>
              </a:ext>
            </a:extLst>
          </p:cNvPr>
          <p:cNvCxnSpPr>
            <a:stCxn id="10" idx="4"/>
          </p:cNvCxnSpPr>
          <p:nvPr/>
        </p:nvCxnSpPr>
        <p:spPr>
          <a:xfrm flipH="1">
            <a:off x="1877158" y="1847493"/>
            <a:ext cx="124110" cy="146925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D68B904-DABD-4580-AD87-98A555F52EB4}"/>
              </a:ext>
            </a:extLst>
          </p:cNvPr>
          <p:cNvCxnSpPr>
            <a:stCxn id="12" idx="4"/>
            <a:endCxn id="17" idx="0"/>
          </p:cNvCxnSpPr>
          <p:nvPr/>
        </p:nvCxnSpPr>
        <p:spPr>
          <a:xfrm flipH="1">
            <a:off x="1663375" y="3694976"/>
            <a:ext cx="213783" cy="6862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535DF80-1F19-4B0D-BC8A-24FF7ED37EA9}"/>
              </a:ext>
            </a:extLst>
          </p:cNvPr>
          <p:cNvSpPr/>
          <p:nvPr/>
        </p:nvSpPr>
        <p:spPr>
          <a:xfrm>
            <a:off x="1140397" y="4214603"/>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EA60B27-B351-40BA-ACCD-7C6718033ECA}"/>
              </a:ext>
            </a:extLst>
          </p:cNvPr>
          <p:cNvSpPr/>
          <p:nvPr/>
        </p:nvSpPr>
        <p:spPr>
          <a:xfrm>
            <a:off x="1167179" y="4615376"/>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433C32C4-F1C4-430E-9469-AC5192B18A61}"/>
              </a:ext>
            </a:extLst>
          </p:cNvPr>
          <p:cNvCxnSpPr>
            <a:stCxn id="17" idx="3"/>
            <a:endCxn id="23" idx="7"/>
          </p:cNvCxnSpPr>
          <p:nvPr/>
        </p:nvCxnSpPr>
        <p:spPr>
          <a:xfrm flipH="1">
            <a:off x="1452593" y="4086444"/>
            <a:ext cx="81466" cy="18354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E08DC9F-4AD8-45F5-84E0-717CE46B5509}"/>
              </a:ext>
            </a:extLst>
          </p:cNvPr>
          <p:cNvSpPr/>
          <p:nvPr/>
        </p:nvSpPr>
        <p:spPr>
          <a:xfrm>
            <a:off x="3009208" y="1280149"/>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40D0B15-BDE9-45B0-98F5-9EA7AA1F37F8}"/>
              </a:ext>
            </a:extLst>
          </p:cNvPr>
          <p:cNvSpPr/>
          <p:nvPr/>
        </p:nvSpPr>
        <p:spPr>
          <a:xfrm>
            <a:off x="2361150" y="1544088"/>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53FC731-44A1-4DBD-936A-41111C23AC95}"/>
              </a:ext>
            </a:extLst>
          </p:cNvPr>
          <p:cNvSpPr/>
          <p:nvPr/>
        </p:nvSpPr>
        <p:spPr>
          <a:xfrm>
            <a:off x="2101021" y="1624067"/>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A3AAB5C1-1A16-4950-990B-858D8704A174}"/>
              </a:ext>
            </a:extLst>
          </p:cNvPr>
          <p:cNvCxnSpPr>
            <a:cxnSpLocks/>
            <a:stCxn id="14" idx="3"/>
            <a:endCxn id="31" idx="7"/>
          </p:cNvCxnSpPr>
          <p:nvPr/>
        </p:nvCxnSpPr>
        <p:spPr>
          <a:xfrm flipH="1">
            <a:off x="3321404" y="1185976"/>
            <a:ext cx="107128" cy="14956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38DCF38-2B06-4428-9121-5BF4D91D9BA5}"/>
              </a:ext>
            </a:extLst>
          </p:cNvPr>
          <p:cNvCxnSpPr>
            <a:cxnSpLocks/>
            <a:stCxn id="31" idx="3"/>
            <a:endCxn id="33" idx="6"/>
          </p:cNvCxnSpPr>
          <p:nvPr/>
        </p:nvCxnSpPr>
        <p:spPr>
          <a:xfrm flipH="1">
            <a:off x="2726910" y="1602988"/>
            <a:ext cx="335862" cy="13021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B27FC66-13B3-4A00-A392-24304D3650EF}"/>
              </a:ext>
            </a:extLst>
          </p:cNvPr>
          <p:cNvCxnSpPr>
            <a:cxnSpLocks/>
            <a:stCxn id="25" idx="4"/>
            <a:endCxn id="5" idx="0"/>
          </p:cNvCxnSpPr>
          <p:nvPr/>
        </p:nvCxnSpPr>
        <p:spPr>
          <a:xfrm flipH="1">
            <a:off x="1188721" y="4993605"/>
            <a:ext cx="161338" cy="70009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5362" name="Picture 2" descr="Image result for omanyte">
            <a:extLst>
              <a:ext uri="{FF2B5EF4-FFF2-40B4-BE49-F238E27FC236}">
                <a16:creationId xmlns:a16="http://schemas.microsoft.com/office/drawing/2014/main" id="{2EB9459D-A5F5-4C8C-881C-FF86D7264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7740" y="5204805"/>
            <a:ext cx="1642174" cy="1653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295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315B6-B305-45F4-ABE4-1F2A86AA59F7}"/>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CF1300A4-9F10-4843-952B-875D563DFB18}"/>
              </a:ext>
            </a:extLst>
          </p:cNvPr>
          <p:cNvSpPr>
            <a:spLocks noGrp="1"/>
          </p:cNvSpPr>
          <p:nvPr>
            <p:ph idx="1"/>
          </p:nvPr>
        </p:nvSpPr>
        <p:spPr/>
        <p:txBody>
          <a:bodyPr/>
          <a:lstStyle/>
          <a:p>
            <a:r>
              <a:rPr lang="en-US" dirty="0"/>
              <a:t>A* is about twice as fast on average compared to Dijkstra even on a small dataset. This speed would be very important if applied to a larger dataset. Although, it doesn’t always find the shortest path.</a:t>
            </a:r>
          </a:p>
          <a:p>
            <a:r>
              <a:rPr lang="en-US" dirty="0"/>
              <a:t>Latitude and Longitude are specific enough to determine shortest paths when points are nearby one another.</a:t>
            </a:r>
          </a:p>
          <a:p>
            <a:pPr lvl="1"/>
            <a:r>
              <a:rPr lang="en-US" dirty="0"/>
              <a:t>Getting latitude and longitude data from addresses can lead to issues when points are nearby.</a:t>
            </a:r>
          </a:p>
          <a:p>
            <a:endParaRPr lang="en-US" dirty="0"/>
          </a:p>
        </p:txBody>
      </p:sp>
      <p:pic>
        <p:nvPicPr>
          <p:cNvPr id="16386" name="Picture 2" descr="Image result for pokemon go">
            <a:extLst>
              <a:ext uri="{FF2B5EF4-FFF2-40B4-BE49-F238E27FC236}">
                <a16:creationId xmlns:a16="http://schemas.microsoft.com/office/drawing/2014/main" id="{ED638F1F-50EB-4395-8F3B-8025F9D0B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283" y="4548110"/>
            <a:ext cx="3064625" cy="186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12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3EE5-FF56-428D-8CC5-35F93926BE95}"/>
              </a:ext>
            </a:extLst>
          </p:cNvPr>
          <p:cNvSpPr>
            <a:spLocks noGrp="1"/>
          </p:cNvSpPr>
          <p:nvPr>
            <p:ph type="title"/>
          </p:nvPr>
        </p:nvSpPr>
        <p:spPr>
          <a:xfrm>
            <a:off x="648929" y="629266"/>
            <a:ext cx="5127031" cy="1676603"/>
          </a:xfrm>
        </p:spPr>
        <p:txBody>
          <a:bodyPr>
            <a:normAutofit/>
          </a:bodyPr>
          <a:lstStyle/>
          <a:p>
            <a:r>
              <a:rPr lang="en-US" b="1" dirty="0"/>
              <a:t>Gathering the Data</a:t>
            </a:r>
          </a:p>
        </p:txBody>
      </p:sp>
      <p:sp>
        <p:nvSpPr>
          <p:cNvPr id="3" name="Content Placeholder 2">
            <a:extLst>
              <a:ext uri="{FF2B5EF4-FFF2-40B4-BE49-F238E27FC236}">
                <a16:creationId xmlns:a16="http://schemas.microsoft.com/office/drawing/2014/main" id="{3B4DC3F2-7B9D-49D3-AF21-4A66E9600773}"/>
              </a:ext>
            </a:extLst>
          </p:cNvPr>
          <p:cNvSpPr>
            <a:spLocks noGrp="1"/>
          </p:cNvSpPr>
          <p:nvPr>
            <p:ph idx="1"/>
          </p:nvPr>
        </p:nvSpPr>
        <p:spPr>
          <a:xfrm>
            <a:off x="648930" y="2438400"/>
            <a:ext cx="5127029" cy="3785419"/>
          </a:xfrm>
        </p:spPr>
        <p:txBody>
          <a:bodyPr>
            <a:normAutofit/>
          </a:bodyPr>
          <a:lstStyle/>
          <a:p>
            <a:r>
              <a:rPr lang="en-US" dirty="0"/>
              <a:t>Huge thanks to </a:t>
            </a:r>
            <a:r>
              <a:rPr lang="en-US" dirty="0">
                <a:hlinkClick r:id="rId2"/>
              </a:rPr>
              <a:t>www.pokemongomap.info</a:t>
            </a:r>
            <a:r>
              <a:rPr lang="en-US" dirty="0"/>
              <a:t> for the locations of the </a:t>
            </a:r>
            <a:r>
              <a:rPr lang="en-US" dirty="0" err="1"/>
              <a:t>PokeStops</a:t>
            </a:r>
            <a:r>
              <a:rPr lang="en-US" dirty="0"/>
              <a:t> and Gyms in the University of Louisville Area</a:t>
            </a:r>
          </a:p>
          <a:p>
            <a:endParaRPr lang="en-US" dirty="0"/>
          </a:p>
        </p:txBody>
      </p:sp>
      <p:pic>
        <p:nvPicPr>
          <p:cNvPr id="4" name="Picture 3" descr="All PokeStops &amp; Gyms" title="All PokeStops &amp; Gyms">
            <a:extLst>
              <a:ext uri="{FF2B5EF4-FFF2-40B4-BE49-F238E27FC236}">
                <a16:creationId xmlns:a16="http://schemas.microsoft.com/office/drawing/2014/main" id="{F3368F13-8C9D-4612-B234-ABDC9351BDC2}"/>
              </a:ext>
            </a:extLst>
          </p:cNvPr>
          <p:cNvPicPr>
            <a:picLocks noChangeAspect="1"/>
          </p:cNvPicPr>
          <p:nvPr/>
        </p:nvPicPr>
        <p:blipFill rotWithShape="1">
          <a:blip r:embed="rId3"/>
          <a:srcRect r="2" b="8344"/>
          <a:stretch/>
        </p:blipFill>
        <p:spPr>
          <a:xfrm>
            <a:off x="6090613" y="640082"/>
            <a:ext cx="5461724" cy="5577837"/>
          </a:xfrm>
          <a:prstGeom prst="rect">
            <a:avLst/>
          </a:prstGeom>
          <a:ln w="12700">
            <a:solidFill>
              <a:schemeClr val="tx1"/>
            </a:solidFill>
          </a:ln>
          <a:effectLst/>
        </p:spPr>
      </p:pic>
      <p:pic>
        <p:nvPicPr>
          <p:cNvPr id="1026" name="Picture 2" descr="Image result for bulbasaur">
            <a:extLst>
              <a:ext uri="{FF2B5EF4-FFF2-40B4-BE49-F238E27FC236}">
                <a16:creationId xmlns:a16="http://schemas.microsoft.com/office/drawing/2014/main" id="{2D6C3F33-77DB-4F32-BEED-2BA9AFCDFA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098" y="4160902"/>
            <a:ext cx="2559861" cy="234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854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C64D-F9BD-4556-9CA9-7F398DAE2F0A}"/>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3A96C805-C065-4F26-A8C1-82C792A5A756}"/>
              </a:ext>
            </a:extLst>
          </p:cNvPr>
          <p:cNvSpPr>
            <a:spLocks noGrp="1"/>
          </p:cNvSpPr>
          <p:nvPr>
            <p:ph idx="1"/>
          </p:nvPr>
        </p:nvSpPr>
        <p:spPr/>
        <p:txBody>
          <a:bodyPr/>
          <a:lstStyle/>
          <a:p>
            <a:r>
              <a:rPr lang="en-US" dirty="0">
                <a:hlinkClick r:id="rId2"/>
              </a:rPr>
              <a:t>https://github.com/martyheil/neo4jPokemonGO</a:t>
            </a:r>
            <a:r>
              <a:rPr lang="en-US" dirty="0"/>
              <a:t> </a:t>
            </a:r>
          </a:p>
        </p:txBody>
      </p:sp>
      <p:pic>
        <p:nvPicPr>
          <p:cNvPr id="1026" name="Picture 2" descr="Image result for snorlax">
            <a:extLst>
              <a:ext uri="{FF2B5EF4-FFF2-40B4-BE49-F238E27FC236}">
                <a16:creationId xmlns:a16="http://schemas.microsoft.com/office/drawing/2014/main" id="{51F0EF49-74C4-4282-BCF6-6AC2DF77E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047" y="1991879"/>
            <a:ext cx="5761904" cy="4802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01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B08AB0-6ED4-4AC3-886B-AA31624817C8}"/>
              </a:ext>
            </a:extLst>
          </p:cNvPr>
          <p:cNvPicPr>
            <a:picLocks noChangeAspect="1"/>
          </p:cNvPicPr>
          <p:nvPr/>
        </p:nvPicPr>
        <p:blipFill rotWithShape="1">
          <a:blip r:embed="rId2">
            <a:alphaModFix/>
            <a:extLst/>
          </a:blip>
          <a:srcRect t="1861" r="-2" b="13268"/>
          <a:stretch/>
        </p:blipFill>
        <p:spPr>
          <a:xfrm>
            <a:off x="6083786" y="-168318"/>
            <a:ext cx="6261330" cy="3932313"/>
          </a:xfrm>
          <a:prstGeom prst="rect">
            <a:avLst/>
          </a:prstGeom>
          <a:effectLst>
            <a:softEdge rad="533400"/>
          </a:effectLst>
        </p:spPr>
      </p:pic>
      <p:pic>
        <p:nvPicPr>
          <p:cNvPr id="7" name="Picture 6">
            <a:extLst>
              <a:ext uri="{FF2B5EF4-FFF2-40B4-BE49-F238E27FC236}">
                <a16:creationId xmlns:a16="http://schemas.microsoft.com/office/drawing/2014/main" id="{B521FBFB-C5BB-4AE5-B353-465135CE859A}"/>
              </a:ext>
            </a:extLst>
          </p:cNvPr>
          <p:cNvPicPr>
            <a:picLocks noChangeAspect="1"/>
          </p:cNvPicPr>
          <p:nvPr/>
        </p:nvPicPr>
        <p:blipFill rotWithShape="1">
          <a:blip r:embed="rId3"/>
          <a:srcRect t="8382" r="-1" b="1885"/>
          <a:stretch/>
        </p:blipFill>
        <p:spPr>
          <a:xfrm>
            <a:off x="6089904" y="2487168"/>
            <a:ext cx="6263640" cy="4215384"/>
          </a:xfrm>
          <a:prstGeom prst="rect">
            <a:avLst/>
          </a:prstGeom>
          <a:effectLst>
            <a:softEdge rad="533400"/>
          </a:effectLst>
        </p:spPr>
      </p:pic>
      <p:pic>
        <p:nvPicPr>
          <p:cNvPr id="14" name="Picture 13">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0A97E11-091E-403F-8C47-F908DF7C9CFC}"/>
              </a:ext>
            </a:extLst>
          </p:cNvPr>
          <p:cNvSpPr>
            <a:spLocks noGrp="1"/>
          </p:cNvSpPr>
          <p:nvPr>
            <p:ph type="title"/>
          </p:nvPr>
        </p:nvSpPr>
        <p:spPr>
          <a:xfrm>
            <a:off x="804998" y="798445"/>
            <a:ext cx="4803636" cy="1311664"/>
          </a:xfrm>
        </p:spPr>
        <p:txBody>
          <a:bodyPr>
            <a:normAutofit/>
          </a:bodyPr>
          <a:lstStyle/>
          <a:p>
            <a:r>
              <a:rPr lang="en-US" sz="4000" b="1" dirty="0">
                <a:solidFill>
                  <a:srgbClr val="000000"/>
                </a:solidFill>
              </a:rPr>
              <a:t>Nodes</a:t>
            </a:r>
          </a:p>
        </p:txBody>
      </p:sp>
      <p:sp>
        <p:nvSpPr>
          <p:cNvPr id="8" name="Content Placeholder 7">
            <a:extLst>
              <a:ext uri="{FF2B5EF4-FFF2-40B4-BE49-F238E27FC236}">
                <a16:creationId xmlns:a16="http://schemas.microsoft.com/office/drawing/2014/main" id="{6281748D-78BD-4A12-BCCF-BFBB30515011}"/>
              </a:ext>
            </a:extLst>
          </p:cNvPr>
          <p:cNvSpPr>
            <a:spLocks noGrp="1"/>
          </p:cNvSpPr>
          <p:nvPr>
            <p:ph idx="1"/>
          </p:nvPr>
        </p:nvSpPr>
        <p:spPr>
          <a:xfrm>
            <a:off x="804997" y="2241918"/>
            <a:ext cx="4803637" cy="1668090"/>
          </a:xfrm>
        </p:spPr>
        <p:txBody>
          <a:bodyPr anchor="ctr">
            <a:normAutofit/>
          </a:bodyPr>
          <a:lstStyle/>
          <a:p>
            <a:r>
              <a:rPr lang="en-US" sz="3600" dirty="0">
                <a:solidFill>
                  <a:srgbClr val="000000"/>
                </a:solidFill>
              </a:rPr>
              <a:t>Gyms – 12 Nodes</a:t>
            </a:r>
          </a:p>
          <a:p>
            <a:r>
              <a:rPr lang="en-US" sz="3600" dirty="0" err="1">
                <a:solidFill>
                  <a:srgbClr val="000000"/>
                </a:solidFill>
              </a:rPr>
              <a:t>PokeStops</a:t>
            </a:r>
            <a:r>
              <a:rPr lang="en-US" sz="3600" dirty="0">
                <a:solidFill>
                  <a:srgbClr val="000000"/>
                </a:solidFill>
              </a:rPr>
              <a:t> – 45 Nodes</a:t>
            </a:r>
          </a:p>
        </p:txBody>
      </p:sp>
      <p:pic>
        <p:nvPicPr>
          <p:cNvPr id="2050" name="Picture 2" descr="Image result for squirtle">
            <a:extLst>
              <a:ext uri="{FF2B5EF4-FFF2-40B4-BE49-F238E27FC236}">
                <a16:creationId xmlns:a16="http://schemas.microsoft.com/office/drawing/2014/main" id="{3D097B47-99D5-4875-B502-3FCFC6F180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5516" y="298445"/>
            <a:ext cx="2028115" cy="21887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harmander">
            <a:extLst>
              <a:ext uri="{FF2B5EF4-FFF2-40B4-BE49-F238E27FC236}">
                <a16:creationId xmlns:a16="http://schemas.microsoft.com/office/drawing/2014/main" id="{61610F2F-688C-4C50-B9FE-E0C12AF83E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840" y="3818327"/>
            <a:ext cx="2621003" cy="2471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84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2D3BE-AD33-4029-A7EC-38C73B3D132A}"/>
              </a:ext>
            </a:extLst>
          </p:cNvPr>
          <p:cNvSpPr>
            <a:spLocks noGrp="1"/>
          </p:cNvSpPr>
          <p:nvPr>
            <p:ph type="title"/>
          </p:nvPr>
        </p:nvSpPr>
        <p:spPr>
          <a:xfrm>
            <a:off x="648929" y="629266"/>
            <a:ext cx="3667039" cy="1676603"/>
          </a:xfrm>
        </p:spPr>
        <p:txBody>
          <a:bodyPr vert="horz" lIns="91440" tIns="45720" rIns="91440" bIns="45720" rtlCol="0">
            <a:normAutofit/>
          </a:bodyPr>
          <a:lstStyle/>
          <a:p>
            <a:r>
              <a:rPr lang="en-US" b="1" kern="1200" dirty="0">
                <a:latin typeface="+mj-lt"/>
                <a:ea typeface="+mj-ea"/>
                <a:cs typeface="+mj-cs"/>
              </a:rPr>
              <a:t>Spatial Data</a:t>
            </a:r>
          </a:p>
        </p:txBody>
      </p:sp>
      <p:sp>
        <p:nvSpPr>
          <p:cNvPr id="16" name="Content Placeholder 15">
            <a:extLst>
              <a:ext uri="{FF2B5EF4-FFF2-40B4-BE49-F238E27FC236}">
                <a16:creationId xmlns:a16="http://schemas.microsoft.com/office/drawing/2014/main" id="{2254B58D-2EC1-4836-AC8F-4AD55DE2DDA5}"/>
              </a:ext>
            </a:extLst>
          </p:cNvPr>
          <p:cNvSpPr>
            <a:spLocks noGrp="1"/>
          </p:cNvSpPr>
          <p:nvPr>
            <p:ph idx="1"/>
          </p:nvPr>
        </p:nvSpPr>
        <p:spPr>
          <a:xfrm>
            <a:off x="648930" y="2438400"/>
            <a:ext cx="3667037" cy="3785419"/>
          </a:xfrm>
        </p:spPr>
        <p:txBody>
          <a:bodyPr>
            <a:normAutofit/>
          </a:bodyPr>
          <a:lstStyle/>
          <a:p>
            <a:pPr marL="0" indent="0">
              <a:buNone/>
            </a:pPr>
            <a:r>
              <a:rPr lang="en-US" sz="1800" dirty="0"/>
              <a:t>Address:</a:t>
            </a:r>
          </a:p>
          <a:p>
            <a:pPr marL="0" indent="0">
              <a:buNone/>
            </a:pPr>
            <a:r>
              <a:rPr lang="en-US" sz="1600" dirty="0"/>
              <a:t>Bettie Johnson Hall, South 4th Street, Louisville, Jefferson County, Kentucky, 40214, United States of America</a:t>
            </a:r>
          </a:p>
          <a:p>
            <a:pPr marL="0" indent="0">
              <a:buNone/>
            </a:pPr>
            <a:endParaRPr lang="en-US" sz="1600" dirty="0"/>
          </a:p>
          <a:p>
            <a:pPr marL="0" indent="0">
              <a:buNone/>
            </a:pPr>
            <a:endParaRPr lang="en-US" sz="1600" dirty="0"/>
          </a:p>
          <a:p>
            <a:pPr marL="0" indent="0">
              <a:buNone/>
            </a:pPr>
            <a:r>
              <a:rPr lang="en-US" sz="1600" dirty="0"/>
              <a:t>          </a:t>
            </a:r>
            <a:r>
              <a:rPr lang="en-US" sz="1600" dirty="0" err="1"/>
              <a:t>APOC.spatial.geocode</a:t>
            </a:r>
            <a:r>
              <a:rPr lang="en-US" sz="1600" dirty="0"/>
              <a:t>()</a:t>
            </a:r>
          </a:p>
          <a:p>
            <a:pPr marL="0" indent="0">
              <a:buNone/>
            </a:pPr>
            <a:endParaRPr lang="en-US" sz="1100" dirty="0"/>
          </a:p>
          <a:p>
            <a:pPr marL="0" indent="0">
              <a:buNone/>
            </a:pPr>
            <a:endParaRPr lang="en-US" sz="1100" dirty="0"/>
          </a:p>
          <a:p>
            <a:pPr marL="0" indent="0">
              <a:buNone/>
            </a:pPr>
            <a:endParaRPr lang="en-US" sz="1600" dirty="0"/>
          </a:p>
          <a:p>
            <a:pPr marL="0" indent="0">
              <a:buNone/>
            </a:pPr>
            <a:r>
              <a:rPr lang="en-US" sz="1600" dirty="0"/>
              <a:t>               Location Object</a:t>
            </a:r>
          </a:p>
          <a:p>
            <a:pPr marL="0" indent="0">
              <a:buNone/>
            </a:pPr>
            <a:r>
              <a:rPr lang="en-US" sz="1600" dirty="0"/>
              <a:t>   (</a:t>
            </a:r>
            <a:r>
              <a:rPr lang="en-US" sz="1600" dirty="0" err="1"/>
              <a:t>longitude,latitude,description</a:t>
            </a:r>
            <a:r>
              <a:rPr lang="en-US" sz="1600" dirty="0"/>
              <a:t>)</a:t>
            </a:r>
          </a:p>
        </p:txBody>
      </p:sp>
      <p:pic>
        <p:nvPicPr>
          <p:cNvPr id="14" name="Content Placeholder 3">
            <a:extLst>
              <a:ext uri="{FF2B5EF4-FFF2-40B4-BE49-F238E27FC236}">
                <a16:creationId xmlns:a16="http://schemas.microsoft.com/office/drawing/2014/main" id="{D1F6FCE6-0073-4EEF-A232-D27DE6D3CF2D}"/>
              </a:ext>
            </a:extLst>
          </p:cNvPr>
          <p:cNvPicPr>
            <a:picLocks noChangeAspect="1"/>
          </p:cNvPicPr>
          <p:nvPr/>
        </p:nvPicPr>
        <p:blipFill rotWithShape="1">
          <a:blip r:embed="rId2"/>
          <a:srcRect l="1463" r="3370" b="1"/>
          <a:stretch/>
        </p:blipFill>
        <p:spPr>
          <a:xfrm>
            <a:off x="4636008" y="640082"/>
            <a:ext cx="6916329" cy="5577837"/>
          </a:xfrm>
          <a:prstGeom prst="rect">
            <a:avLst/>
          </a:prstGeom>
          <a:ln w="12700">
            <a:solidFill>
              <a:schemeClr val="tx1"/>
            </a:solidFill>
          </a:ln>
          <a:effectLst/>
        </p:spPr>
      </p:pic>
      <p:sp>
        <p:nvSpPr>
          <p:cNvPr id="8" name="Arrow: Down 7">
            <a:extLst>
              <a:ext uri="{FF2B5EF4-FFF2-40B4-BE49-F238E27FC236}">
                <a16:creationId xmlns:a16="http://schemas.microsoft.com/office/drawing/2014/main" id="{FE9319B4-DE7F-4A40-B8AB-D39B87EE7B1E}"/>
              </a:ext>
            </a:extLst>
          </p:cNvPr>
          <p:cNvSpPr/>
          <p:nvPr/>
        </p:nvSpPr>
        <p:spPr>
          <a:xfrm>
            <a:off x="1978429" y="3600086"/>
            <a:ext cx="216131" cy="6650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C94DC464-2B6F-4C9C-AF47-4D08415EA6FD}"/>
              </a:ext>
            </a:extLst>
          </p:cNvPr>
          <p:cNvSpPr/>
          <p:nvPr/>
        </p:nvSpPr>
        <p:spPr>
          <a:xfrm>
            <a:off x="1978429" y="4761772"/>
            <a:ext cx="216131" cy="6650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8645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7819-BABA-4074-9BF5-F421C66B7375}"/>
              </a:ext>
            </a:extLst>
          </p:cNvPr>
          <p:cNvSpPr>
            <a:spLocks noGrp="1"/>
          </p:cNvSpPr>
          <p:nvPr>
            <p:ph type="title"/>
          </p:nvPr>
        </p:nvSpPr>
        <p:spPr/>
        <p:txBody>
          <a:bodyPr/>
          <a:lstStyle/>
          <a:p>
            <a:r>
              <a:rPr lang="en-US" b="1" dirty="0"/>
              <a:t>Example Creation Script</a:t>
            </a:r>
          </a:p>
        </p:txBody>
      </p:sp>
      <p:sp>
        <p:nvSpPr>
          <p:cNvPr id="3" name="Content Placeholder 2">
            <a:extLst>
              <a:ext uri="{FF2B5EF4-FFF2-40B4-BE49-F238E27FC236}">
                <a16:creationId xmlns:a16="http://schemas.microsoft.com/office/drawing/2014/main" id="{EAF6E62C-2811-4029-B8D9-6AF12320E4FC}"/>
              </a:ext>
            </a:extLst>
          </p:cNvPr>
          <p:cNvSpPr>
            <a:spLocks noGrp="1"/>
          </p:cNvSpPr>
          <p:nvPr>
            <p:ph sz="half" idx="1"/>
          </p:nvPr>
        </p:nvSpPr>
        <p:spPr/>
        <p:txBody>
          <a:bodyPr>
            <a:normAutofit lnSpcReduction="10000"/>
          </a:bodyPr>
          <a:lstStyle/>
          <a:p>
            <a:pPr marL="0" indent="0">
              <a:buNone/>
            </a:pPr>
            <a:r>
              <a:rPr lang="en-US" dirty="0"/>
              <a:t>CALL</a:t>
            </a:r>
          </a:p>
          <a:p>
            <a:pPr marL="0" indent="0">
              <a:buNone/>
            </a:pPr>
            <a:r>
              <a:rPr lang="en-US" dirty="0" err="1"/>
              <a:t>apoc.spatial.geocodeOnce</a:t>
            </a:r>
            <a:r>
              <a:rPr lang="en-US" dirty="0"/>
              <a:t>('2033, South 4th Street, Louisville, Jefferson County, Kentucky, 40208, United States of America') YIELD location</a:t>
            </a:r>
          </a:p>
          <a:p>
            <a:pPr marL="0" indent="0">
              <a:buNone/>
            </a:pPr>
            <a:r>
              <a:rPr lang="en-US" dirty="0"/>
              <a:t>CREATE </a:t>
            </a:r>
          </a:p>
          <a:p>
            <a:pPr marL="0" indent="0">
              <a:buNone/>
            </a:pPr>
            <a:r>
              <a:rPr lang="en-US" dirty="0"/>
              <a:t>(:Gym {</a:t>
            </a:r>
            <a:r>
              <a:rPr lang="en-US" dirty="0" err="1"/>
              <a:t>name:"Community</a:t>
            </a:r>
            <a:r>
              <a:rPr lang="en-US" dirty="0"/>
              <a:t> Park", </a:t>
            </a:r>
            <a:r>
              <a:rPr lang="en-US" dirty="0" err="1"/>
              <a:t>latitude:location.latitude</a:t>
            </a:r>
            <a:r>
              <a:rPr lang="en-US" dirty="0"/>
              <a:t>, </a:t>
            </a:r>
            <a:r>
              <a:rPr lang="en-US" dirty="0" err="1"/>
              <a:t>longitude:location.longitude</a:t>
            </a:r>
            <a:r>
              <a:rPr lang="en-US" dirty="0"/>
              <a:t>, </a:t>
            </a:r>
            <a:r>
              <a:rPr lang="en-US" dirty="0" err="1"/>
              <a:t>address:location.description</a:t>
            </a:r>
            <a:r>
              <a:rPr lang="en-US" dirty="0"/>
              <a:t>})</a:t>
            </a:r>
          </a:p>
        </p:txBody>
      </p:sp>
      <p:pic>
        <p:nvPicPr>
          <p:cNvPr id="4" name="Picture 3">
            <a:extLst>
              <a:ext uri="{FF2B5EF4-FFF2-40B4-BE49-F238E27FC236}">
                <a16:creationId xmlns:a16="http://schemas.microsoft.com/office/drawing/2014/main" id="{2079D666-4A9A-4562-9453-B98D614F6280}"/>
              </a:ext>
            </a:extLst>
          </p:cNvPr>
          <p:cNvPicPr>
            <a:picLocks noChangeAspect="1"/>
          </p:cNvPicPr>
          <p:nvPr/>
        </p:nvPicPr>
        <p:blipFill rotWithShape="1">
          <a:blip r:embed="rId2"/>
          <a:srcRect r="3692"/>
          <a:stretch/>
        </p:blipFill>
        <p:spPr>
          <a:xfrm>
            <a:off x="8101367" y="3678382"/>
            <a:ext cx="2902590" cy="2340864"/>
          </a:xfrm>
          <a:prstGeom prst="rect">
            <a:avLst/>
          </a:prstGeom>
          <a:ln w="12700">
            <a:solidFill>
              <a:schemeClr val="tx1"/>
            </a:solidFill>
          </a:ln>
        </p:spPr>
      </p:pic>
      <p:pic>
        <p:nvPicPr>
          <p:cNvPr id="8" name="Picture 7">
            <a:extLst>
              <a:ext uri="{FF2B5EF4-FFF2-40B4-BE49-F238E27FC236}">
                <a16:creationId xmlns:a16="http://schemas.microsoft.com/office/drawing/2014/main" id="{B5B2B02D-0F73-4E5E-8B6C-9DAA868D04B9}"/>
              </a:ext>
            </a:extLst>
          </p:cNvPr>
          <p:cNvPicPr>
            <a:picLocks noChangeAspect="1"/>
          </p:cNvPicPr>
          <p:nvPr/>
        </p:nvPicPr>
        <p:blipFill>
          <a:blip r:embed="rId3"/>
          <a:stretch>
            <a:fillRect/>
          </a:stretch>
        </p:blipFill>
        <p:spPr>
          <a:xfrm>
            <a:off x="9024025" y="2164724"/>
            <a:ext cx="1057275" cy="942975"/>
          </a:xfrm>
          <a:prstGeom prst="rect">
            <a:avLst/>
          </a:prstGeom>
          <a:ln w="12700">
            <a:solidFill>
              <a:schemeClr val="tx1"/>
            </a:solidFill>
          </a:ln>
        </p:spPr>
      </p:pic>
      <p:cxnSp>
        <p:nvCxnSpPr>
          <p:cNvPr id="11" name="Straight Connector 10">
            <a:extLst>
              <a:ext uri="{FF2B5EF4-FFF2-40B4-BE49-F238E27FC236}">
                <a16:creationId xmlns:a16="http://schemas.microsoft.com/office/drawing/2014/main" id="{A862DDB3-41CC-4C73-A896-6FD0E19DB93B}"/>
              </a:ext>
            </a:extLst>
          </p:cNvPr>
          <p:cNvCxnSpPr>
            <a:cxnSpLocks/>
          </p:cNvCxnSpPr>
          <p:nvPr/>
        </p:nvCxnSpPr>
        <p:spPr>
          <a:xfrm flipH="1">
            <a:off x="8101367" y="3107699"/>
            <a:ext cx="922658" cy="57068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826AB7C-38E6-4681-AF02-1AB41D0F3516}"/>
              </a:ext>
            </a:extLst>
          </p:cNvPr>
          <p:cNvCxnSpPr/>
          <p:nvPr/>
        </p:nvCxnSpPr>
        <p:spPr>
          <a:xfrm>
            <a:off x="10081300" y="3107699"/>
            <a:ext cx="922657" cy="570683"/>
          </a:xfrm>
          <a:prstGeom prst="line">
            <a:avLst/>
          </a:prstGeom>
        </p:spPr>
        <p:style>
          <a:lnRef idx="1">
            <a:schemeClr val="dk1"/>
          </a:lnRef>
          <a:fillRef idx="0">
            <a:schemeClr val="dk1"/>
          </a:fillRef>
          <a:effectRef idx="0">
            <a:schemeClr val="dk1"/>
          </a:effectRef>
          <a:fontRef idx="minor">
            <a:schemeClr val="tx1"/>
          </a:fontRef>
        </p:style>
      </p:cxnSp>
      <p:pic>
        <p:nvPicPr>
          <p:cNvPr id="3074" name="Picture 2" descr="Image result for eevee">
            <a:extLst>
              <a:ext uri="{FF2B5EF4-FFF2-40B4-BE49-F238E27FC236}">
                <a16:creationId xmlns:a16="http://schemas.microsoft.com/office/drawing/2014/main" id="{99664E98-CED3-49AF-B43A-07EB9A80D4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105" y="0"/>
            <a:ext cx="25241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88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EA26-1E34-434B-A3E8-E5E9D0D65E06}"/>
              </a:ext>
            </a:extLst>
          </p:cNvPr>
          <p:cNvSpPr>
            <a:spLocks noGrp="1"/>
          </p:cNvSpPr>
          <p:nvPr>
            <p:ph type="title"/>
          </p:nvPr>
        </p:nvSpPr>
        <p:spPr>
          <a:xfrm>
            <a:off x="6745735" y="640081"/>
            <a:ext cx="4806184" cy="3637373"/>
          </a:xfrm>
          <a:noFill/>
        </p:spPr>
        <p:txBody>
          <a:bodyPr vert="horz" lIns="91440" tIns="45720" rIns="91440" bIns="45720" rtlCol="0" anchor="b">
            <a:normAutofit/>
          </a:bodyPr>
          <a:lstStyle/>
          <a:p>
            <a:r>
              <a:rPr lang="en-US" sz="6000" b="1"/>
              <a:t>Relationships</a:t>
            </a:r>
          </a:p>
        </p:txBody>
      </p:sp>
      <p:pic>
        <p:nvPicPr>
          <p:cNvPr id="4" name="Picture 3" descr="All PokeStops &amp; Gyms" title="All PokeStops &amp; Gyms">
            <a:extLst>
              <a:ext uri="{FF2B5EF4-FFF2-40B4-BE49-F238E27FC236}">
                <a16:creationId xmlns:a16="http://schemas.microsoft.com/office/drawing/2014/main" id="{78D64239-1892-4315-87FB-32737610BA93}"/>
              </a:ext>
            </a:extLst>
          </p:cNvPr>
          <p:cNvPicPr>
            <a:picLocks noChangeAspect="1"/>
          </p:cNvPicPr>
          <p:nvPr/>
        </p:nvPicPr>
        <p:blipFill rotWithShape="1">
          <a:blip r:embed="rId2"/>
          <a:srcRect r="803"/>
          <a:stretch/>
        </p:blipFill>
        <p:spPr>
          <a:xfrm>
            <a:off x="20" y="10"/>
            <a:ext cx="6105635" cy="6857990"/>
          </a:xfrm>
          <a:prstGeom prst="rect">
            <a:avLst/>
          </a:prstGeom>
          <a:ln w="12700">
            <a:solidFill>
              <a:schemeClr val="tx1"/>
            </a:solidFill>
          </a:ln>
        </p:spPr>
      </p:pic>
    </p:spTree>
    <p:extLst>
      <p:ext uri="{BB962C8B-B14F-4D97-AF65-F5344CB8AC3E}">
        <p14:creationId xmlns:p14="http://schemas.microsoft.com/office/powerpoint/2010/main" val="52859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EA26-1E34-434B-A3E8-E5E9D0D65E06}"/>
              </a:ext>
            </a:extLst>
          </p:cNvPr>
          <p:cNvSpPr>
            <a:spLocks noGrp="1"/>
          </p:cNvSpPr>
          <p:nvPr>
            <p:ph type="title"/>
          </p:nvPr>
        </p:nvSpPr>
        <p:spPr>
          <a:xfrm>
            <a:off x="6745735" y="640081"/>
            <a:ext cx="4806184" cy="3637373"/>
          </a:xfrm>
          <a:noFill/>
        </p:spPr>
        <p:txBody>
          <a:bodyPr vert="horz" lIns="91440" tIns="45720" rIns="91440" bIns="45720" rtlCol="0" anchor="b">
            <a:normAutofit/>
          </a:bodyPr>
          <a:lstStyle/>
          <a:p>
            <a:r>
              <a:rPr lang="en-US" sz="6000" b="1"/>
              <a:t>Relationships</a:t>
            </a:r>
          </a:p>
        </p:txBody>
      </p:sp>
      <p:pic>
        <p:nvPicPr>
          <p:cNvPr id="4" name="Picture 3" descr="All PokeStops &amp; Gyms" title="All PokeStops &amp; Gyms">
            <a:extLst>
              <a:ext uri="{FF2B5EF4-FFF2-40B4-BE49-F238E27FC236}">
                <a16:creationId xmlns:a16="http://schemas.microsoft.com/office/drawing/2014/main" id="{78D64239-1892-4315-87FB-32737610BA93}"/>
              </a:ext>
            </a:extLst>
          </p:cNvPr>
          <p:cNvPicPr>
            <a:picLocks noChangeAspect="1"/>
          </p:cNvPicPr>
          <p:nvPr/>
        </p:nvPicPr>
        <p:blipFill rotWithShape="1">
          <a:blip r:embed="rId2"/>
          <a:srcRect r="803"/>
          <a:stretch/>
        </p:blipFill>
        <p:spPr>
          <a:xfrm>
            <a:off x="20" y="10"/>
            <a:ext cx="6105635" cy="6857990"/>
          </a:xfrm>
          <a:prstGeom prst="rect">
            <a:avLst/>
          </a:prstGeom>
          <a:ln w="12700">
            <a:solidFill>
              <a:schemeClr val="tx1"/>
            </a:solidFill>
          </a:ln>
        </p:spPr>
      </p:pic>
      <p:sp>
        <p:nvSpPr>
          <p:cNvPr id="5" name="Oval 4">
            <a:extLst>
              <a:ext uri="{FF2B5EF4-FFF2-40B4-BE49-F238E27FC236}">
                <a16:creationId xmlns:a16="http://schemas.microsoft.com/office/drawing/2014/main" id="{6D8E43AD-39DA-4A09-BB57-C551C014265F}"/>
              </a:ext>
            </a:extLst>
          </p:cNvPr>
          <p:cNvSpPr/>
          <p:nvPr/>
        </p:nvSpPr>
        <p:spPr>
          <a:xfrm>
            <a:off x="3898669" y="3487189"/>
            <a:ext cx="365760" cy="3782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E2202EB7-2911-4B22-B1BD-0BDC204CCD71}"/>
              </a:ext>
            </a:extLst>
          </p:cNvPr>
          <p:cNvCxnSpPr>
            <a:stCxn id="5" idx="7"/>
          </p:cNvCxnSpPr>
          <p:nvPr/>
        </p:nvCxnSpPr>
        <p:spPr>
          <a:xfrm flipV="1">
            <a:off x="4210865" y="1670858"/>
            <a:ext cx="2397753" cy="18717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88B9961-5068-44F9-90C4-93CED61D5AFD}"/>
              </a:ext>
            </a:extLst>
          </p:cNvPr>
          <p:cNvSpPr txBox="1"/>
          <p:nvPr/>
        </p:nvSpPr>
        <p:spPr>
          <a:xfrm>
            <a:off x="6608618" y="1486192"/>
            <a:ext cx="2938592" cy="369332"/>
          </a:xfrm>
          <a:prstGeom prst="rect">
            <a:avLst/>
          </a:prstGeom>
          <a:noFill/>
        </p:spPr>
        <p:txBody>
          <a:bodyPr wrap="square" rtlCol="0">
            <a:spAutoFit/>
          </a:bodyPr>
          <a:lstStyle/>
          <a:p>
            <a:r>
              <a:rPr lang="en-US" dirty="0"/>
              <a:t>Volleyball Court</a:t>
            </a:r>
          </a:p>
        </p:txBody>
      </p:sp>
      <p:pic>
        <p:nvPicPr>
          <p:cNvPr id="4098" name="Picture 2" descr="Image result for abra">
            <a:extLst>
              <a:ext uri="{FF2B5EF4-FFF2-40B4-BE49-F238E27FC236}">
                <a16:creationId xmlns:a16="http://schemas.microsoft.com/office/drawing/2014/main" id="{6368D46B-C404-4432-A10E-F40449710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8827" y="4277454"/>
            <a:ext cx="1943793" cy="1943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46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EA26-1E34-434B-A3E8-E5E9D0D65E06}"/>
              </a:ext>
            </a:extLst>
          </p:cNvPr>
          <p:cNvSpPr>
            <a:spLocks noGrp="1"/>
          </p:cNvSpPr>
          <p:nvPr>
            <p:ph type="title"/>
          </p:nvPr>
        </p:nvSpPr>
        <p:spPr>
          <a:xfrm>
            <a:off x="6745735" y="640081"/>
            <a:ext cx="4806184" cy="3637373"/>
          </a:xfrm>
          <a:noFill/>
        </p:spPr>
        <p:txBody>
          <a:bodyPr vert="horz" lIns="91440" tIns="45720" rIns="91440" bIns="45720" rtlCol="0" anchor="b">
            <a:normAutofit/>
          </a:bodyPr>
          <a:lstStyle/>
          <a:p>
            <a:r>
              <a:rPr lang="en-US" sz="6000" b="1"/>
              <a:t>Relationships</a:t>
            </a:r>
          </a:p>
        </p:txBody>
      </p:sp>
      <p:pic>
        <p:nvPicPr>
          <p:cNvPr id="4" name="Picture 3" descr="All PokeStops &amp; Gyms" title="All PokeStops &amp; Gyms">
            <a:extLst>
              <a:ext uri="{FF2B5EF4-FFF2-40B4-BE49-F238E27FC236}">
                <a16:creationId xmlns:a16="http://schemas.microsoft.com/office/drawing/2014/main" id="{78D64239-1892-4315-87FB-32737610BA93}"/>
              </a:ext>
            </a:extLst>
          </p:cNvPr>
          <p:cNvPicPr>
            <a:picLocks noChangeAspect="1"/>
          </p:cNvPicPr>
          <p:nvPr/>
        </p:nvPicPr>
        <p:blipFill rotWithShape="1">
          <a:blip r:embed="rId2"/>
          <a:srcRect r="803"/>
          <a:stretch/>
        </p:blipFill>
        <p:spPr>
          <a:xfrm>
            <a:off x="20" y="10"/>
            <a:ext cx="6105635" cy="6857990"/>
          </a:xfrm>
          <a:prstGeom prst="rect">
            <a:avLst/>
          </a:prstGeom>
          <a:ln w="12700">
            <a:solidFill>
              <a:schemeClr val="tx1"/>
            </a:solidFill>
          </a:ln>
        </p:spPr>
      </p:pic>
      <p:sp>
        <p:nvSpPr>
          <p:cNvPr id="5" name="Oval 4">
            <a:extLst>
              <a:ext uri="{FF2B5EF4-FFF2-40B4-BE49-F238E27FC236}">
                <a16:creationId xmlns:a16="http://schemas.microsoft.com/office/drawing/2014/main" id="{6D8E43AD-39DA-4A09-BB57-C551C014265F}"/>
              </a:ext>
            </a:extLst>
          </p:cNvPr>
          <p:cNvSpPr/>
          <p:nvPr/>
        </p:nvSpPr>
        <p:spPr>
          <a:xfrm>
            <a:off x="3898669" y="3487189"/>
            <a:ext cx="365760" cy="3782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0434DB-9BFF-465D-9AB4-7A0CAEF9FE72}"/>
              </a:ext>
            </a:extLst>
          </p:cNvPr>
          <p:cNvSpPr/>
          <p:nvPr/>
        </p:nvSpPr>
        <p:spPr>
          <a:xfrm>
            <a:off x="3532909" y="2992582"/>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5AFCA3-10F0-4976-B3A3-1ECAF8042092}"/>
              </a:ext>
            </a:extLst>
          </p:cNvPr>
          <p:cNvSpPr/>
          <p:nvPr/>
        </p:nvSpPr>
        <p:spPr>
          <a:xfrm>
            <a:off x="3976254" y="2992582"/>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C26E9F1-9D40-45D0-824D-A4FE5958C842}"/>
              </a:ext>
            </a:extLst>
          </p:cNvPr>
          <p:cNvSpPr/>
          <p:nvPr/>
        </p:nvSpPr>
        <p:spPr>
          <a:xfrm>
            <a:off x="2579716" y="3487189"/>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0DB610-3E06-43A7-B825-83A3588044E3}"/>
              </a:ext>
            </a:extLst>
          </p:cNvPr>
          <p:cNvSpPr/>
          <p:nvPr/>
        </p:nvSpPr>
        <p:spPr>
          <a:xfrm>
            <a:off x="2612967" y="3865418"/>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FE308B8-4D7B-4C83-9FDA-9F1D2C9C3C36}"/>
              </a:ext>
            </a:extLst>
          </p:cNvPr>
          <p:cNvSpPr/>
          <p:nvPr/>
        </p:nvSpPr>
        <p:spPr>
          <a:xfrm>
            <a:off x="3541222" y="4416829"/>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kadabra">
            <a:extLst>
              <a:ext uri="{FF2B5EF4-FFF2-40B4-BE49-F238E27FC236}">
                <a16:creationId xmlns:a16="http://schemas.microsoft.com/office/drawing/2014/main" id="{B7E650E8-E721-491E-80F9-568A80F35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5775" y="4277454"/>
            <a:ext cx="2520488" cy="2360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39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EA26-1E34-434B-A3E8-E5E9D0D65E06}"/>
              </a:ext>
            </a:extLst>
          </p:cNvPr>
          <p:cNvSpPr>
            <a:spLocks noGrp="1"/>
          </p:cNvSpPr>
          <p:nvPr>
            <p:ph type="title"/>
          </p:nvPr>
        </p:nvSpPr>
        <p:spPr>
          <a:xfrm>
            <a:off x="6745735" y="640081"/>
            <a:ext cx="4806184" cy="3637373"/>
          </a:xfrm>
          <a:noFill/>
        </p:spPr>
        <p:txBody>
          <a:bodyPr vert="horz" lIns="91440" tIns="45720" rIns="91440" bIns="45720" rtlCol="0" anchor="b">
            <a:normAutofit/>
          </a:bodyPr>
          <a:lstStyle/>
          <a:p>
            <a:r>
              <a:rPr lang="en-US" sz="6000" b="1"/>
              <a:t>Relationships</a:t>
            </a:r>
          </a:p>
        </p:txBody>
      </p:sp>
      <p:pic>
        <p:nvPicPr>
          <p:cNvPr id="4" name="Picture 3" descr="All PokeStops &amp; Gyms" title="All PokeStops &amp; Gyms">
            <a:extLst>
              <a:ext uri="{FF2B5EF4-FFF2-40B4-BE49-F238E27FC236}">
                <a16:creationId xmlns:a16="http://schemas.microsoft.com/office/drawing/2014/main" id="{78D64239-1892-4315-87FB-32737610BA93}"/>
              </a:ext>
            </a:extLst>
          </p:cNvPr>
          <p:cNvPicPr>
            <a:picLocks noChangeAspect="1"/>
          </p:cNvPicPr>
          <p:nvPr/>
        </p:nvPicPr>
        <p:blipFill rotWithShape="1">
          <a:blip r:embed="rId2"/>
          <a:srcRect r="803"/>
          <a:stretch/>
        </p:blipFill>
        <p:spPr>
          <a:xfrm>
            <a:off x="20" y="10"/>
            <a:ext cx="6105635" cy="6857990"/>
          </a:xfrm>
          <a:prstGeom prst="rect">
            <a:avLst/>
          </a:prstGeom>
          <a:ln w="12700">
            <a:solidFill>
              <a:schemeClr val="tx1"/>
            </a:solidFill>
          </a:ln>
        </p:spPr>
      </p:pic>
      <p:sp>
        <p:nvSpPr>
          <p:cNvPr id="5" name="Oval 4">
            <a:extLst>
              <a:ext uri="{FF2B5EF4-FFF2-40B4-BE49-F238E27FC236}">
                <a16:creationId xmlns:a16="http://schemas.microsoft.com/office/drawing/2014/main" id="{6D8E43AD-39DA-4A09-BB57-C551C014265F}"/>
              </a:ext>
            </a:extLst>
          </p:cNvPr>
          <p:cNvSpPr/>
          <p:nvPr/>
        </p:nvSpPr>
        <p:spPr>
          <a:xfrm>
            <a:off x="3898669" y="3487189"/>
            <a:ext cx="365760" cy="3782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0434DB-9BFF-465D-9AB4-7A0CAEF9FE72}"/>
              </a:ext>
            </a:extLst>
          </p:cNvPr>
          <p:cNvSpPr/>
          <p:nvPr/>
        </p:nvSpPr>
        <p:spPr>
          <a:xfrm>
            <a:off x="3532909" y="2992582"/>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5AFCA3-10F0-4976-B3A3-1ECAF8042092}"/>
              </a:ext>
            </a:extLst>
          </p:cNvPr>
          <p:cNvSpPr/>
          <p:nvPr/>
        </p:nvSpPr>
        <p:spPr>
          <a:xfrm>
            <a:off x="3976254" y="2992582"/>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C26E9F1-9D40-45D0-824D-A4FE5958C842}"/>
              </a:ext>
            </a:extLst>
          </p:cNvPr>
          <p:cNvSpPr/>
          <p:nvPr/>
        </p:nvSpPr>
        <p:spPr>
          <a:xfrm>
            <a:off x="2579716" y="3487189"/>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0DB610-3E06-43A7-B825-83A3588044E3}"/>
              </a:ext>
            </a:extLst>
          </p:cNvPr>
          <p:cNvSpPr/>
          <p:nvPr/>
        </p:nvSpPr>
        <p:spPr>
          <a:xfrm>
            <a:off x="2612967" y="3865418"/>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FE308B8-4D7B-4C83-9FDA-9F1D2C9C3C36}"/>
              </a:ext>
            </a:extLst>
          </p:cNvPr>
          <p:cNvSpPr/>
          <p:nvPr/>
        </p:nvSpPr>
        <p:spPr>
          <a:xfrm>
            <a:off x="3541222" y="4416829"/>
            <a:ext cx="365760" cy="37822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11B737F7-B2CC-4367-9558-EF44E96D06F8}"/>
              </a:ext>
            </a:extLst>
          </p:cNvPr>
          <p:cNvCxnSpPr>
            <a:cxnSpLocks/>
            <a:stCxn id="5" idx="0"/>
            <a:endCxn id="10" idx="4"/>
          </p:cNvCxnSpPr>
          <p:nvPr/>
        </p:nvCxnSpPr>
        <p:spPr>
          <a:xfrm flipV="1">
            <a:off x="4081549" y="3370811"/>
            <a:ext cx="77585" cy="11637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EF51184-5534-49E8-AE92-F70AFF368A75}"/>
              </a:ext>
            </a:extLst>
          </p:cNvPr>
          <p:cNvCxnSpPr>
            <a:stCxn id="5" idx="1"/>
          </p:cNvCxnSpPr>
          <p:nvPr/>
        </p:nvCxnSpPr>
        <p:spPr>
          <a:xfrm flipH="1" flipV="1">
            <a:off x="3724102" y="3370811"/>
            <a:ext cx="228131" cy="17176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BCB0552-FBC9-485A-BF25-3868B3875711}"/>
              </a:ext>
            </a:extLst>
          </p:cNvPr>
          <p:cNvCxnSpPr>
            <a:cxnSpLocks/>
            <a:stCxn id="5" idx="2"/>
            <a:endCxn id="11" idx="6"/>
          </p:cNvCxnSpPr>
          <p:nvPr/>
        </p:nvCxnSpPr>
        <p:spPr>
          <a:xfrm flipH="1">
            <a:off x="2945476" y="3676304"/>
            <a:ext cx="953193"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84EE1D-9BDA-4974-9003-73AE62ABF266}"/>
              </a:ext>
            </a:extLst>
          </p:cNvPr>
          <p:cNvCxnSpPr>
            <a:cxnSpLocks/>
            <a:stCxn id="5" idx="3"/>
          </p:cNvCxnSpPr>
          <p:nvPr/>
        </p:nvCxnSpPr>
        <p:spPr>
          <a:xfrm flipH="1">
            <a:off x="2978729" y="3810028"/>
            <a:ext cx="973504" cy="22441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256D926-EB3E-4D19-B6C9-F44EC7E27726}"/>
              </a:ext>
            </a:extLst>
          </p:cNvPr>
          <p:cNvCxnSpPr>
            <a:cxnSpLocks/>
            <a:endCxn id="13" idx="0"/>
          </p:cNvCxnSpPr>
          <p:nvPr/>
        </p:nvCxnSpPr>
        <p:spPr>
          <a:xfrm flipH="1">
            <a:off x="3724102" y="3865418"/>
            <a:ext cx="357447" cy="55141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Image result for alakazam">
            <a:extLst>
              <a:ext uri="{FF2B5EF4-FFF2-40B4-BE49-F238E27FC236}">
                <a16:creationId xmlns:a16="http://schemas.microsoft.com/office/drawing/2014/main" id="{8F884745-D8BA-4BCE-B0EF-FD3F9C8D1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2314" y="4161905"/>
            <a:ext cx="28575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455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664</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Neo4j Pokemon GO</vt:lpstr>
      <vt:lpstr>Gathering the Data</vt:lpstr>
      <vt:lpstr>Nodes</vt:lpstr>
      <vt:lpstr>Spatial Data</vt:lpstr>
      <vt:lpstr>Example Creation Script</vt:lpstr>
      <vt:lpstr>Relationships</vt:lpstr>
      <vt:lpstr>Relationships</vt:lpstr>
      <vt:lpstr>Relationships</vt:lpstr>
      <vt:lpstr>Relationships</vt:lpstr>
      <vt:lpstr>Final Network</vt:lpstr>
      <vt:lpstr>Distances between Nodes</vt:lpstr>
      <vt:lpstr>APOC’s Dijkstra &amp; A* Search Algorithms</vt:lpstr>
      <vt:lpstr>Dijkstra Search Algorithm</vt:lpstr>
      <vt:lpstr>A* Search Algorithm</vt:lpstr>
      <vt:lpstr>Insomnia Cookies  -&gt;  University of Louisville Fountains</vt:lpstr>
      <vt:lpstr>Insomnia Cookies  -&gt;  Charles Parish Memorial</vt:lpstr>
      <vt:lpstr>Insomnia Cookies  -&gt;  Eastern Parkway Bridge</vt:lpstr>
      <vt:lpstr>University of Louisville Fountains -&gt;  University of Louisville South Entrance</vt:lpstr>
      <vt:lpstr>Conclusion</vt:lpstr>
      <vt:lpstr>Github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 Pokemon Go</dc:title>
  <dc:creator>Martin Heil</dc:creator>
  <cp:lastModifiedBy>Martin Heil</cp:lastModifiedBy>
  <cp:revision>33</cp:revision>
  <dcterms:created xsi:type="dcterms:W3CDTF">2018-07-23T21:36:32Z</dcterms:created>
  <dcterms:modified xsi:type="dcterms:W3CDTF">2018-07-24T23:43:05Z</dcterms:modified>
</cp:coreProperties>
</file>