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  <p:embeddedFont>
      <p:font typeface="Tex Gyre Bonum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jpe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8846" y="571501"/>
            <a:ext cx="17250307" cy="9331930"/>
            <a:chOff x="0" y="0"/>
            <a:chExt cx="4543291" cy="24577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3291" cy="2457792"/>
            </a:xfrm>
            <a:custGeom>
              <a:avLst/>
              <a:gdLst/>
              <a:ahLst/>
              <a:cxnLst/>
              <a:rect r="r" b="b" t="t" l="l"/>
              <a:pathLst>
                <a:path h="2457792" w="4543291">
                  <a:moveTo>
                    <a:pt x="27377" y="0"/>
                  </a:moveTo>
                  <a:lnTo>
                    <a:pt x="4515914" y="0"/>
                  </a:lnTo>
                  <a:cubicBezTo>
                    <a:pt x="4523175" y="0"/>
                    <a:pt x="4530138" y="2884"/>
                    <a:pt x="4535272" y="8018"/>
                  </a:cubicBezTo>
                  <a:cubicBezTo>
                    <a:pt x="4540407" y="13153"/>
                    <a:pt x="4543291" y="20116"/>
                    <a:pt x="4543291" y="27377"/>
                  </a:cubicBezTo>
                  <a:lnTo>
                    <a:pt x="4543291" y="2430415"/>
                  </a:lnTo>
                  <a:cubicBezTo>
                    <a:pt x="4543291" y="2445535"/>
                    <a:pt x="4531034" y="2457792"/>
                    <a:pt x="4515914" y="2457792"/>
                  </a:cubicBezTo>
                  <a:lnTo>
                    <a:pt x="27377" y="2457792"/>
                  </a:lnTo>
                  <a:cubicBezTo>
                    <a:pt x="20116" y="2457792"/>
                    <a:pt x="13153" y="2454908"/>
                    <a:pt x="8018" y="2449774"/>
                  </a:cubicBezTo>
                  <a:cubicBezTo>
                    <a:pt x="2884" y="2444640"/>
                    <a:pt x="0" y="2437676"/>
                    <a:pt x="0" y="2430415"/>
                  </a:cubicBezTo>
                  <a:lnTo>
                    <a:pt x="0" y="27377"/>
                  </a:lnTo>
                  <a:cubicBezTo>
                    <a:pt x="0" y="20116"/>
                    <a:pt x="2884" y="13153"/>
                    <a:pt x="8018" y="8018"/>
                  </a:cubicBezTo>
                  <a:cubicBezTo>
                    <a:pt x="13153" y="2884"/>
                    <a:pt x="20116" y="0"/>
                    <a:pt x="27377" y="0"/>
                  </a:cubicBezTo>
                  <a:close/>
                </a:path>
              </a:pathLst>
            </a:custGeom>
            <a:solidFill>
              <a:srgbClr val="AA240D">
                <a:alpha val="8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543291" cy="251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7707164">
            <a:off x="16294306" y="6543150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7" y="0"/>
                </a:lnTo>
                <a:lnTo>
                  <a:pt x="1454067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7707164">
            <a:off x="690351" y="-2189935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7" y="0"/>
                </a:lnTo>
                <a:lnTo>
                  <a:pt x="1454067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54090" y="3858855"/>
            <a:ext cx="14979820" cy="3052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41"/>
              </a:lnSpc>
            </a:pPr>
            <a:r>
              <a:rPr lang="en-US" b="true" sz="22022" spc="-112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CINETRACK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42916" y="2154199"/>
            <a:ext cx="10002167" cy="388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8"/>
              </a:lnSpc>
            </a:pPr>
            <a:r>
              <a:rPr lang="en-US" sz="2192" spc="17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ACANFORA MARTINA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42916" y="6522517"/>
            <a:ext cx="10002167" cy="388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8"/>
              </a:lnSpc>
            </a:pPr>
            <a:r>
              <a:rPr lang="en-US" sz="2192" spc="17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MOVIE CATALOG APP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8846" y="470601"/>
            <a:ext cx="17250307" cy="9331930"/>
            <a:chOff x="0" y="0"/>
            <a:chExt cx="4543291" cy="24577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3291" cy="2457792"/>
            </a:xfrm>
            <a:custGeom>
              <a:avLst/>
              <a:gdLst/>
              <a:ahLst/>
              <a:cxnLst/>
              <a:rect r="r" b="b" t="t" l="l"/>
              <a:pathLst>
                <a:path h="2457792" w="4543291">
                  <a:moveTo>
                    <a:pt x="27377" y="0"/>
                  </a:moveTo>
                  <a:lnTo>
                    <a:pt x="4515914" y="0"/>
                  </a:lnTo>
                  <a:cubicBezTo>
                    <a:pt x="4523175" y="0"/>
                    <a:pt x="4530138" y="2884"/>
                    <a:pt x="4535272" y="8018"/>
                  </a:cubicBezTo>
                  <a:cubicBezTo>
                    <a:pt x="4540407" y="13153"/>
                    <a:pt x="4543291" y="20116"/>
                    <a:pt x="4543291" y="27377"/>
                  </a:cubicBezTo>
                  <a:lnTo>
                    <a:pt x="4543291" y="2430415"/>
                  </a:lnTo>
                  <a:cubicBezTo>
                    <a:pt x="4543291" y="2445535"/>
                    <a:pt x="4531034" y="2457792"/>
                    <a:pt x="4515914" y="2457792"/>
                  </a:cubicBezTo>
                  <a:lnTo>
                    <a:pt x="27377" y="2457792"/>
                  </a:lnTo>
                  <a:cubicBezTo>
                    <a:pt x="20116" y="2457792"/>
                    <a:pt x="13153" y="2454908"/>
                    <a:pt x="8018" y="2449774"/>
                  </a:cubicBezTo>
                  <a:cubicBezTo>
                    <a:pt x="2884" y="2444640"/>
                    <a:pt x="0" y="2437676"/>
                    <a:pt x="0" y="2430415"/>
                  </a:cubicBezTo>
                  <a:lnTo>
                    <a:pt x="0" y="27377"/>
                  </a:lnTo>
                  <a:cubicBezTo>
                    <a:pt x="0" y="20116"/>
                    <a:pt x="2884" y="13153"/>
                    <a:pt x="8018" y="8018"/>
                  </a:cubicBezTo>
                  <a:cubicBezTo>
                    <a:pt x="13153" y="2884"/>
                    <a:pt x="20116" y="0"/>
                    <a:pt x="27377" y="0"/>
                  </a:cubicBezTo>
                  <a:close/>
                </a:path>
              </a:pathLst>
            </a:custGeom>
            <a:solidFill>
              <a:srgbClr val="AA240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543291" cy="251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25300" y="4320415"/>
            <a:ext cx="11779009" cy="4444594"/>
            <a:chOff x="0" y="0"/>
            <a:chExt cx="3102290" cy="11705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02290" cy="1170593"/>
            </a:xfrm>
            <a:custGeom>
              <a:avLst/>
              <a:gdLst/>
              <a:ahLst/>
              <a:cxnLst/>
              <a:rect r="r" b="b" t="t" l="l"/>
              <a:pathLst>
                <a:path h="1170593" w="3102290">
                  <a:moveTo>
                    <a:pt x="40093" y="0"/>
                  </a:moveTo>
                  <a:lnTo>
                    <a:pt x="3062197" y="0"/>
                  </a:lnTo>
                  <a:cubicBezTo>
                    <a:pt x="3072831" y="0"/>
                    <a:pt x="3083028" y="4224"/>
                    <a:pt x="3090547" y="11743"/>
                  </a:cubicBezTo>
                  <a:cubicBezTo>
                    <a:pt x="3098066" y="19262"/>
                    <a:pt x="3102290" y="29460"/>
                    <a:pt x="3102290" y="40093"/>
                  </a:cubicBezTo>
                  <a:lnTo>
                    <a:pt x="3102290" y="1130500"/>
                  </a:lnTo>
                  <a:cubicBezTo>
                    <a:pt x="3102290" y="1141133"/>
                    <a:pt x="3098066" y="1151331"/>
                    <a:pt x="3090547" y="1158850"/>
                  </a:cubicBezTo>
                  <a:cubicBezTo>
                    <a:pt x="3083028" y="1166369"/>
                    <a:pt x="3072831" y="1170593"/>
                    <a:pt x="3062197" y="1170593"/>
                  </a:cubicBezTo>
                  <a:lnTo>
                    <a:pt x="40093" y="1170593"/>
                  </a:lnTo>
                  <a:cubicBezTo>
                    <a:pt x="29460" y="1170593"/>
                    <a:pt x="19262" y="1166369"/>
                    <a:pt x="11743" y="1158850"/>
                  </a:cubicBezTo>
                  <a:cubicBezTo>
                    <a:pt x="4224" y="1151331"/>
                    <a:pt x="0" y="1141133"/>
                    <a:pt x="0" y="1130500"/>
                  </a:cubicBezTo>
                  <a:lnTo>
                    <a:pt x="0" y="40093"/>
                  </a:lnTo>
                  <a:cubicBezTo>
                    <a:pt x="0" y="29460"/>
                    <a:pt x="4224" y="19262"/>
                    <a:pt x="11743" y="11743"/>
                  </a:cubicBezTo>
                  <a:cubicBezTo>
                    <a:pt x="19262" y="4224"/>
                    <a:pt x="29460" y="0"/>
                    <a:pt x="4009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102290" cy="1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6317946" y="-1572166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2700000">
            <a:off x="69897" y="6283833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26149" y="4719963"/>
            <a:ext cx="4688346" cy="416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7"/>
              </a:lnSpc>
            </a:pPr>
            <a:r>
              <a:rPr lang="en-US" sz="2348" spc="293">
                <a:solidFill>
                  <a:srgbClr val="AA240D"/>
                </a:solidFill>
                <a:latin typeface="Poppins"/>
                <a:ea typeface="Poppins"/>
                <a:cs typeface="Poppins"/>
                <a:sym typeface="Poppins"/>
              </a:rPr>
              <a:t>MOVIEADAPTER.KT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25300" y="1445149"/>
            <a:ext cx="14009416" cy="1197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9"/>
              </a:lnSpc>
              <a:spcBef>
                <a:spcPct val="0"/>
              </a:spcBef>
            </a:pPr>
            <a:r>
              <a:rPr lang="en-US" b="true" sz="8666" spc="-4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STRUTTURA DEL PROGETTO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26149" y="5336591"/>
            <a:ext cx="10864258" cy="342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Adapter della RecyclerView. Serve a: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Creare le "card" dei film (titolo, immagine, data)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Rilevare clic sulla stella per mettere "Mi piace"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Evidenziare visivamente i film piaciuti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Appl</a:t>
            </a: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icare il filtro "mostra solo i preferiti"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Aggiornare i dati tramite il metodo updateData(...) senza ricaricare tutta la schermata</a:t>
            </a:r>
          </a:p>
          <a:p>
            <a:pPr algn="l">
              <a:lnSpc>
                <a:spcPts val="340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925300" y="2885535"/>
            <a:ext cx="11779009" cy="501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2748" spc="3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4. UI / ADAPTER (INTERFACCIA UTENTE DINAMICA)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25300" y="3321481"/>
            <a:ext cx="15119680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9"/>
              </a:lnSpc>
              <a:spcBef>
                <a:spcPct val="0"/>
              </a:spcBef>
            </a:pPr>
            <a:r>
              <a:rPr lang="en-US" sz="2299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Ges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tisce il modo in cui i dati vengono visualizza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nella schermata tramite una lista scorrevole.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8846" y="571501"/>
            <a:ext cx="17250307" cy="9331930"/>
            <a:chOff x="0" y="0"/>
            <a:chExt cx="4543291" cy="24577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3291" cy="2457792"/>
            </a:xfrm>
            <a:custGeom>
              <a:avLst/>
              <a:gdLst/>
              <a:ahLst/>
              <a:cxnLst/>
              <a:rect r="r" b="b" t="t" l="l"/>
              <a:pathLst>
                <a:path h="2457792" w="4543291">
                  <a:moveTo>
                    <a:pt x="27377" y="0"/>
                  </a:moveTo>
                  <a:lnTo>
                    <a:pt x="4515914" y="0"/>
                  </a:lnTo>
                  <a:cubicBezTo>
                    <a:pt x="4523175" y="0"/>
                    <a:pt x="4530138" y="2884"/>
                    <a:pt x="4535272" y="8018"/>
                  </a:cubicBezTo>
                  <a:cubicBezTo>
                    <a:pt x="4540407" y="13153"/>
                    <a:pt x="4543291" y="20116"/>
                    <a:pt x="4543291" y="27377"/>
                  </a:cubicBezTo>
                  <a:lnTo>
                    <a:pt x="4543291" y="2430415"/>
                  </a:lnTo>
                  <a:cubicBezTo>
                    <a:pt x="4543291" y="2445535"/>
                    <a:pt x="4531034" y="2457792"/>
                    <a:pt x="4515914" y="2457792"/>
                  </a:cubicBezTo>
                  <a:lnTo>
                    <a:pt x="27377" y="2457792"/>
                  </a:lnTo>
                  <a:cubicBezTo>
                    <a:pt x="20116" y="2457792"/>
                    <a:pt x="13153" y="2454908"/>
                    <a:pt x="8018" y="2449774"/>
                  </a:cubicBezTo>
                  <a:cubicBezTo>
                    <a:pt x="2884" y="2444640"/>
                    <a:pt x="0" y="2437676"/>
                    <a:pt x="0" y="2430415"/>
                  </a:cubicBezTo>
                  <a:lnTo>
                    <a:pt x="0" y="27377"/>
                  </a:lnTo>
                  <a:cubicBezTo>
                    <a:pt x="0" y="20116"/>
                    <a:pt x="2884" y="13153"/>
                    <a:pt x="8018" y="8018"/>
                  </a:cubicBezTo>
                  <a:cubicBezTo>
                    <a:pt x="13153" y="2884"/>
                    <a:pt x="20116" y="0"/>
                    <a:pt x="27377" y="0"/>
                  </a:cubicBezTo>
                  <a:close/>
                </a:path>
              </a:pathLst>
            </a:custGeom>
            <a:solidFill>
              <a:srgbClr val="AA240D">
                <a:alpha val="8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543291" cy="251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7707164">
            <a:off x="16294306" y="6543150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7" y="0"/>
                </a:lnTo>
                <a:lnTo>
                  <a:pt x="1454067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7707164">
            <a:off x="690351" y="-2189935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7" y="0"/>
                </a:lnTo>
                <a:lnTo>
                  <a:pt x="1454067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08180" y="1555612"/>
            <a:ext cx="11671641" cy="2235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3"/>
              </a:lnSpc>
            </a:pPr>
            <a:r>
              <a:rPr lang="en-US" b="true" sz="8669" spc="-4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TECNOLOGIE UTILIZZATE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56733" y="4145022"/>
            <a:ext cx="12774535" cy="2651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424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Kotlin (Linguaggio principale dell'app)</a:t>
            </a:r>
          </a:p>
          <a:p>
            <a:pPr algn="l" marL="539748" indent="-269874" lvl="1">
              <a:lnSpc>
                <a:spcPts val="424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Retrofit (Per scaricare i dati da un'API online)</a:t>
            </a:r>
          </a:p>
          <a:p>
            <a:pPr algn="l" marL="539748" indent="-269874" lvl="1">
              <a:lnSpc>
                <a:spcPts val="424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RecyclerView (Per visualizzare in modo efficiente una lista di elementi)</a:t>
            </a:r>
          </a:p>
          <a:p>
            <a:pPr algn="l" marL="539748" indent="-269874" lvl="1">
              <a:lnSpc>
                <a:spcPts val="424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Synthetic Accessors (Per accedere facilmente agli elementi grafici nel codice (tramite ID))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8846" y="477535"/>
            <a:ext cx="17250307" cy="9331930"/>
            <a:chOff x="0" y="0"/>
            <a:chExt cx="4543291" cy="24577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3291" cy="2457792"/>
            </a:xfrm>
            <a:custGeom>
              <a:avLst/>
              <a:gdLst/>
              <a:ahLst/>
              <a:cxnLst/>
              <a:rect r="r" b="b" t="t" l="l"/>
              <a:pathLst>
                <a:path h="2457792" w="4543291">
                  <a:moveTo>
                    <a:pt x="27377" y="0"/>
                  </a:moveTo>
                  <a:lnTo>
                    <a:pt x="4515914" y="0"/>
                  </a:lnTo>
                  <a:cubicBezTo>
                    <a:pt x="4523175" y="0"/>
                    <a:pt x="4530138" y="2884"/>
                    <a:pt x="4535272" y="8018"/>
                  </a:cubicBezTo>
                  <a:cubicBezTo>
                    <a:pt x="4540407" y="13153"/>
                    <a:pt x="4543291" y="20116"/>
                    <a:pt x="4543291" y="27377"/>
                  </a:cubicBezTo>
                  <a:lnTo>
                    <a:pt x="4543291" y="2430415"/>
                  </a:lnTo>
                  <a:cubicBezTo>
                    <a:pt x="4543291" y="2445535"/>
                    <a:pt x="4531034" y="2457792"/>
                    <a:pt x="4515914" y="2457792"/>
                  </a:cubicBezTo>
                  <a:lnTo>
                    <a:pt x="27377" y="2457792"/>
                  </a:lnTo>
                  <a:cubicBezTo>
                    <a:pt x="20116" y="2457792"/>
                    <a:pt x="13153" y="2454908"/>
                    <a:pt x="8018" y="2449774"/>
                  </a:cubicBezTo>
                  <a:cubicBezTo>
                    <a:pt x="2884" y="2444640"/>
                    <a:pt x="0" y="2437676"/>
                    <a:pt x="0" y="2430415"/>
                  </a:cubicBezTo>
                  <a:lnTo>
                    <a:pt x="0" y="27377"/>
                  </a:lnTo>
                  <a:cubicBezTo>
                    <a:pt x="0" y="20116"/>
                    <a:pt x="2884" y="13153"/>
                    <a:pt x="8018" y="8018"/>
                  </a:cubicBezTo>
                  <a:cubicBezTo>
                    <a:pt x="13153" y="2884"/>
                    <a:pt x="20116" y="0"/>
                    <a:pt x="27377" y="0"/>
                  </a:cubicBezTo>
                  <a:close/>
                </a:path>
              </a:pathLst>
            </a:custGeom>
            <a:solidFill>
              <a:srgbClr val="AA240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543291" cy="251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2700000">
            <a:off x="16317946" y="-1572166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2700000">
            <a:off x="69897" y="6283833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389704" y="744710"/>
            <a:ext cx="4446205" cy="8797581"/>
            <a:chOff x="0" y="0"/>
            <a:chExt cx="2620010" cy="51841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849" r="0" b="-1849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8833230" y="1445149"/>
            <a:ext cx="7940926" cy="2253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9"/>
              </a:lnSpc>
              <a:spcBef>
                <a:spcPct val="0"/>
              </a:spcBef>
            </a:pPr>
            <a:r>
              <a:rPr lang="en-US" b="true" sz="8666" spc="-441" strike="noStrike" u="non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WELCOME TO CINETRACK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833230" y="4473747"/>
            <a:ext cx="8058141" cy="274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19"/>
              </a:lnSpc>
              <a:spcBef>
                <a:spcPct val="0"/>
              </a:spcBef>
            </a:pPr>
            <a:r>
              <a:rPr lang="en-US" sz="2599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CineTrack è </a:t>
            </a:r>
            <a:r>
              <a:rPr lang="en-US" sz="25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un'app Android sviluppata in Kotlin che mostra un catalogo di film. L'utente può mettere "Mi piace" ai film preferiti tramite una stella e filtrare l'elenco per visualizzare solo quelli che ha apprezzato.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2312840" y="5124450"/>
            <a:ext cx="2831687" cy="19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5"/>
              </a:lnSpc>
              <a:spcBef>
                <a:spcPct val="0"/>
              </a:spcBef>
            </a:pPr>
            <a:r>
              <a:rPr lang="en-US" sz="1196" spc="149">
                <a:solidFill>
                  <a:srgbClr val="FFFFFF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Solo film piaciuti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8846" y="477535"/>
            <a:ext cx="17250307" cy="9331930"/>
            <a:chOff x="0" y="0"/>
            <a:chExt cx="4543291" cy="24577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3291" cy="2457792"/>
            </a:xfrm>
            <a:custGeom>
              <a:avLst/>
              <a:gdLst/>
              <a:ahLst/>
              <a:cxnLst/>
              <a:rect r="r" b="b" t="t" l="l"/>
              <a:pathLst>
                <a:path h="2457792" w="4543291">
                  <a:moveTo>
                    <a:pt x="27377" y="0"/>
                  </a:moveTo>
                  <a:lnTo>
                    <a:pt x="4515914" y="0"/>
                  </a:lnTo>
                  <a:cubicBezTo>
                    <a:pt x="4523175" y="0"/>
                    <a:pt x="4530138" y="2884"/>
                    <a:pt x="4535272" y="8018"/>
                  </a:cubicBezTo>
                  <a:cubicBezTo>
                    <a:pt x="4540407" y="13153"/>
                    <a:pt x="4543291" y="20116"/>
                    <a:pt x="4543291" y="27377"/>
                  </a:cubicBezTo>
                  <a:lnTo>
                    <a:pt x="4543291" y="2430415"/>
                  </a:lnTo>
                  <a:cubicBezTo>
                    <a:pt x="4543291" y="2445535"/>
                    <a:pt x="4531034" y="2457792"/>
                    <a:pt x="4515914" y="2457792"/>
                  </a:cubicBezTo>
                  <a:lnTo>
                    <a:pt x="27377" y="2457792"/>
                  </a:lnTo>
                  <a:cubicBezTo>
                    <a:pt x="20116" y="2457792"/>
                    <a:pt x="13153" y="2454908"/>
                    <a:pt x="8018" y="2449774"/>
                  </a:cubicBezTo>
                  <a:cubicBezTo>
                    <a:pt x="2884" y="2444640"/>
                    <a:pt x="0" y="2437676"/>
                    <a:pt x="0" y="2430415"/>
                  </a:cubicBezTo>
                  <a:lnTo>
                    <a:pt x="0" y="27377"/>
                  </a:lnTo>
                  <a:cubicBezTo>
                    <a:pt x="0" y="20116"/>
                    <a:pt x="2884" y="13153"/>
                    <a:pt x="8018" y="8018"/>
                  </a:cubicBezTo>
                  <a:cubicBezTo>
                    <a:pt x="13153" y="2884"/>
                    <a:pt x="20116" y="0"/>
                    <a:pt x="27377" y="0"/>
                  </a:cubicBezTo>
                  <a:close/>
                </a:path>
              </a:pathLst>
            </a:custGeom>
            <a:solidFill>
              <a:srgbClr val="AA240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543291" cy="251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7707164">
            <a:off x="690351" y="-2189935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7" y="0"/>
                </a:lnTo>
                <a:lnTo>
                  <a:pt x="1454067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7707164">
            <a:off x="16294306" y="6543150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7" y="0"/>
                </a:lnTo>
                <a:lnTo>
                  <a:pt x="1454067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646567" y="5283904"/>
            <a:ext cx="218694" cy="21869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46567" y="5978847"/>
            <a:ext cx="218694" cy="21869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45861" y="7004026"/>
            <a:ext cx="218694" cy="21869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1133350" y="713080"/>
            <a:ext cx="4491768" cy="8887734"/>
            <a:chOff x="0" y="0"/>
            <a:chExt cx="2620010" cy="51841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2290" r="0" b="-229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-1070498">
            <a:off x="6920204" y="8036539"/>
            <a:ext cx="4133653" cy="1167757"/>
          </a:xfrm>
          <a:custGeom>
            <a:avLst/>
            <a:gdLst/>
            <a:ahLst/>
            <a:cxnLst/>
            <a:rect r="r" b="b" t="t" l="l"/>
            <a:pathLst>
              <a:path h="1167757" w="4133653">
                <a:moveTo>
                  <a:pt x="0" y="0"/>
                </a:moveTo>
                <a:lnTo>
                  <a:pt x="4133653" y="0"/>
                </a:lnTo>
                <a:lnTo>
                  <a:pt x="4133653" y="1167757"/>
                </a:lnTo>
                <a:lnTo>
                  <a:pt x="0" y="11677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7372269" y="1902926"/>
            <a:ext cx="2677073" cy="2307151"/>
          </a:xfrm>
          <a:custGeom>
            <a:avLst/>
            <a:gdLst/>
            <a:ahLst/>
            <a:cxnLst/>
            <a:rect r="r" b="b" t="t" l="l"/>
            <a:pathLst>
              <a:path h="2307151" w="2677073">
                <a:moveTo>
                  <a:pt x="0" y="0"/>
                </a:moveTo>
                <a:lnTo>
                  <a:pt x="2677073" y="0"/>
                </a:lnTo>
                <a:lnTo>
                  <a:pt x="2677073" y="2307151"/>
                </a:lnTo>
                <a:lnTo>
                  <a:pt x="0" y="2307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646567" y="2017226"/>
            <a:ext cx="5725702" cy="225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9"/>
              </a:lnSpc>
              <a:spcBef>
                <a:spcPct val="0"/>
              </a:spcBef>
            </a:pPr>
            <a:r>
              <a:rPr lang="en-US" b="true" sz="8666" spc="-4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OBIETTIVI DELL’APP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45861" y="7917318"/>
            <a:ext cx="8185233" cy="53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19"/>
              </a:lnSpc>
              <a:spcBef>
                <a:spcPct val="0"/>
              </a:spcBef>
            </a:pPr>
            <a:r>
              <a:rPr lang="en-US" sz="2599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Questa</a:t>
            </a:r>
            <a:r>
              <a:rPr lang="en-US" sz="2599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è la sezione dei film piaciuti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40780" y="5180316"/>
            <a:ext cx="6527167" cy="36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7"/>
              </a:lnSpc>
            </a:pPr>
            <a:r>
              <a:rPr lang="en-US" sz="2048" spc="2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MOSTRARE UNA LISTA DI FILM POPOLARI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140780" y="5893883"/>
            <a:ext cx="7691019" cy="73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7"/>
              </a:lnSpc>
            </a:pPr>
            <a:r>
              <a:rPr lang="en-US" sz="2048" spc="2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PERMETTERE ALL’UTENTE DI METTERE "MI PIACE" TRAMITE UNA STELLA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140780" y="6946876"/>
            <a:ext cx="7428904" cy="73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7"/>
              </a:lnSpc>
            </a:pPr>
            <a:r>
              <a:rPr lang="en-US" sz="2048" spc="2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CONSENTIRE IL FILTRAGGIO DELLA LISTA PER VEDERE SOLO I PREFERITI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8846" y="477535"/>
            <a:ext cx="17250307" cy="9331930"/>
            <a:chOff x="0" y="0"/>
            <a:chExt cx="4543291" cy="24577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3291" cy="2457792"/>
            </a:xfrm>
            <a:custGeom>
              <a:avLst/>
              <a:gdLst/>
              <a:ahLst/>
              <a:cxnLst/>
              <a:rect r="r" b="b" t="t" l="l"/>
              <a:pathLst>
                <a:path h="2457792" w="4543291">
                  <a:moveTo>
                    <a:pt x="27377" y="0"/>
                  </a:moveTo>
                  <a:lnTo>
                    <a:pt x="4515914" y="0"/>
                  </a:lnTo>
                  <a:cubicBezTo>
                    <a:pt x="4523175" y="0"/>
                    <a:pt x="4530138" y="2884"/>
                    <a:pt x="4535272" y="8018"/>
                  </a:cubicBezTo>
                  <a:cubicBezTo>
                    <a:pt x="4540407" y="13153"/>
                    <a:pt x="4543291" y="20116"/>
                    <a:pt x="4543291" y="27377"/>
                  </a:cubicBezTo>
                  <a:lnTo>
                    <a:pt x="4543291" y="2430415"/>
                  </a:lnTo>
                  <a:cubicBezTo>
                    <a:pt x="4543291" y="2445535"/>
                    <a:pt x="4531034" y="2457792"/>
                    <a:pt x="4515914" y="2457792"/>
                  </a:cubicBezTo>
                  <a:lnTo>
                    <a:pt x="27377" y="2457792"/>
                  </a:lnTo>
                  <a:cubicBezTo>
                    <a:pt x="20116" y="2457792"/>
                    <a:pt x="13153" y="2454908"/>
                    <a:pt x="8018" y="2449774"/>
                  </a:cubicBezTo>
                  <a:cubicBezTo>
                    <a:pt x="2884" y="2444640"/>
                    <a:pt x="0" y="2437676"/>
                    <a:pt x="0" y="2430415"/>
                  </a:cubicBezTo>
                  <a:lnTo>
                    <a:pt x="0" y="27377"/>
                  </a:lnTo>
                  <a:cubicBezTo>
                    <a:pt x="0" y="20116"/>
                    <a:pt x="2884" y="13153"/>
                    <a:pt x="8018" y="8018"/>
                  </a:cubicBezTo>
                  <a:cubicBezTo>
                    <a:pt x="13153" y="2884"/>
                    <a:pt x="20116" y="0"/>
                    <a:pt x="27377" y="0"/>
                  </a:cubicBezTo>
                  <a:close/>
                </a:path>
              </a:pathLst>
            </a:custGeom>
            <a:solidFill>
              <a:srgbClr val="AA240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543291" cy="251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2700000">
            <a:off x="16317946" y="-1572166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2700000">
            <a:off x="69897" y="6283833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766649" y="4563095"/>
            <a:ext cx="6754701" cy="5246370"/>
            <a:chOff x="0" y="0"/>
            <a:chExt cx="13081000" cy="1016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blipFill>
              <a:blip r:embed="rId5"/>
              <a:stretch>
                <a:fillRect l="-487" t="0" r="-487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sp>
        <p:nvSpPr>
          <p:cNvPr name="TextBox 11" id="11"/>
          <p:cNvSpPr txBox="true"/>
          <p:nvPr/>
        </p:nvSpPr>
        <p:spPr>
          <a:xfrm rot="0">
            <a:off x="4251011" y="1288516"/>
            <a:ext cx="9357993" cy="120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9"/>
              </a:lnSpc>
              <a:spcBef>
                <a:spcPct val="0"/>
              </a:spcBef>
            </a:pPr>
            <a:r>
              <a:rPr lang="en-US" b="true" sz="8666" spc="-4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COME FUNZIONA?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06840" y="3025774"/>
            <a:ext cx="13738140" cy="211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Quando l'app viene avviata, si collega automaticamente all'API pubblica del sito The Movie Database (TMDb) tramite la libreria Retrofit per scaricare l'elenco dei film più popolari. </a:t>
            </a:r>
          </a:p>
          <a:p>
            <a:pPr algn="l" marL="0" indent="0" lvl="0">
              <a:lnSpc>
                <a:spcPts val="424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162079" y="3282949"/>
            <a:ext cx="871708" cy="120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9"/>
              </a:lnSpc>
              <a:spcBef>
                <a:spcPct val="0"/>
              </a:spcBef>
            </a:pPr>
            <a:r>
              <a:rPr lang="en-US" b="true" sz="8666" spc="-4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8846" y="477535"/>
            <a:ext cx="17250307" cy="9331930"/>
            <a:chOff x="0" y="0"/>
            <a:chExt cx="4543291" cy="24577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3291" cy="2457792"/>
            </a:xfrm>
            <a:custGeom>
              <a:avLst/>
              <a:gdLst/>
              <a:ahLst/>
              <a:cxnLst/>
              <a:rect r="r" b="b" t="t" l="l"/>
              <a:pathLst>
                <a:path h="2457792" w="4543291">
                  <a:moveTo>
                    <a:pt x="27377" y="0"/>
                  </a:moveTo>
                  <a:lnTo>
                    <a:pt x="4515914" y="0"/>
                  </a:lnTo>
                  <a:cubicBezTo>
                    <a:pt x="4523175" y="0"/>
                    <a:pt x="4530138" y="2884"/>
                    <a:pt x="4535272" y="8018"/>
                  </a:cubicBezTo>
                  <a:cubicBezTo>
                    <a:pt x="4540407" y="13153"/>
                    <a:pt x="4543291" y="20116"/>
                    <a:pt x="4543291" y="27377"/>
                  </a:cubicBezTo>
                  <a:lnTo>
                    <a:pt x="4543291" y="2430415"/>
                  </a:lnTo>
                  <a:cubicBezTo>
                    <a:pt x="4543291" y="2445535"/>
                    <a:pt x="4531034" y="2457792"/>
                    <a:pt x="4515914" y="2457792"/>
                  </a:cubicBezTo>
                  <a:lnTo>
                    <a:pt x="27377" y="2457792"/>
                  </a:lnTo>
                  <a:cubicBezTo>
                    <a:pt x="20116" y="2457792"/>
                    <a:pt x="13153" y="2454908"/>
                    <a:pt x="8018" y="2449774"/>
                  </a:cubicBezTo>
                  <a:cubicBezTo>
                    <a:pt x="2884" y="2444640"/>
                    <a:pt x="0" y="2437676"/>
                    <a:pt x="0" y="2430415"/>
                  </a:cubicBezTo>
                  <a:lnTo>
                    <a:pt x="0" y="27377"/>
                  </a:lnTo>
                  <a:cubicBezTo>
                    <a:pt x="0" y="20116"/>
                    <a:pt x="2884" y="13153"/>
                    <a:pt x="8018" y="8018"/>
                  </a:cubicBezTo>
                  <a:cubicBezTo>
                    <a:pt x="13153" y="2884"/>
                    <a:pt x="20116" y="0"/>
                    <a:pt x="27377" y="0"/>
                  </a:cubicBezTo>
                  <a:close/>
                </a:path>
              </a:pathLst>
            </a:custGeom>
            <a:solidFill>
              <a:srgbClr val="AA240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543291" cy="251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2700000">
            <a:off x="16317946" y="-1572166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2700000">
            <a:off x="69897" y="6283833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4251011" y="1288516"/>
            <a:ext cx="9357993" cy="120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9"/>
              </a:lnSpc>
              <a:spcBef>
                <a:spcPct val="0"/>
              </a:spcBef>
            </a:pPr>
            <a:r>
              <a:rPr lang="en-US" b="true" sz="8666" spc="-4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COME FUNZIONA?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87395" y="3483790"/>
            <a:ext cx="11313210" cy="2651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4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 film vengono mostrati in una lista verticale usando un componente chiamato RecyclerView. Si può indicare, per ogni film, se è piaciuto tramite una stella cliccabile. È presente uno switch in alto che permette di vedere solo i film che hanno ricevuto un like (una stella). </a:t>
            </a:r>
          </a:p>
          <a:p>
            <a:pPr algn="l" marL="0" indent="0" lvl="0">
              <a:lnSpc>
                <a:spcPts val="4249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102816" y="6134916"/>
            <a:ext cx="2082367" cy="1983455"/>
          </a:xfrm>
          <a:custGeom>
            <a:avLst/>
            <a:gdLst/>
            <a:ahLst/>
            <a:cxnLst/>
            <a:rect r="r" b="b" t="t" l="l"/>
            <a:pathLst>
              <a:path h="1983455" w="2082367">
                <a:moveTo>
                  <a:pt x="0" y="0"/>
                </a:moveTo>
                <a:lnTo>
                  <a:pt x="2082368" y="0"/>
                </a:lnTo>
                <a:lnTo>
                  <a:pt x="2082368" y="1983454"/>
                </a:lnTo>
                <a:lnTo>
                  <a:pt x="0" y="198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01919" y="3740965"/>
            <a:ext cx="1231868" cy="120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9"/>
              </a:lnSpc>
              <a:spcBef>
                <a:spcPct val="0"/>
              </a:spcBef>
            </a:pPr>
            <a:r>
              <a:rPr lang="en-US" b="true" sz="8666" spc="-4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8846" y="477535"/>
            <a:ext cx="17250307" cy="9331930"/>
            <a:chOff x="0" y="0"/>
            <a:chExt cx="4543291" cy="24577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3291" cy="2457792"/>
            </a:xfrm>
            <a:custGeom>
              <a:avLst/>
              <a:gdLst/>
              <a:ahLst/>
              <a:cxnLst/>
              <a:rect r="r" b="b" t="t" l="l"/>
              <a:pathLst>
                <a:path h="2457792" w="4543291">
                  <a:moveTo>
                    <a:pt x="27377" y="0"/>
                  </a:moveTo>
                  <a:lnTo>
                    <a:pt x="4515914" y="0"/>
                  </a:lnTo>
                  <a:cubicBezTo>
                    <a:pt x="4523175" y="0"/>
                    <a:pt x="4530138" y="2884"/>
                    <a:pt x="4535272" y="8018"/>
                  </a:cubicBezTo>
                  <a:cubicBezTo>
                    <a:pt x="4540407" y="13153"/>
                    <a:pt x="4543291" y="20116"/>
                    <a:pt x="4543291" y="27377"/>
                  </a:cubicBezTo>
                  <a:lnTo>
                    <a:pt x="4543291" y="2430415"/>
                  </a:lnTo>
                  <a:cubicBezTo>
                    <a:pt x="4543291" y="2445535"/>
                    <a:pt x="4531034" y="2457792"/>
                    <a:pt x="4515914" y="2457792"/>
                  </a:cubicBezTo>
                  <a:lnTo>
                    <a:pt x="27377" y="2457792"/>
                  </a:lnTo>
                  <a:cubicBezTo>
                    <a:pt x="20116" y="2457792"/>
                    <a:pt x="13153" y="2454908"/>
                    <a:pt x="8018" y="2449774"/>
                  </a:cubicBezTo>
                  <a:cubicBezTo>
                    <a:pt x="2884" y="2444640"/>
                    <a:pt x="0" y="2437676"/>
                    <a:pt x="0" y="2430415"/>
                  </a:cubicBezTo>
                  <a:lnTo>
                    <a:pt x="0" y="27377"/>
                  </a:lnTo>
                  <a:cubicBezTo>
                    <a:pt x="0" y="20116"/>
                    <a:pt x="2884" y="13153"/>
                    <a:pt x="8018" y="8018"/>
                  </a:cubicBezTo>
                  <a:cubicBezTo>
                    <a:pt x="13153" y="2884"/>
                    <a:pt x="20116" y="0"/>
                    <a:pt x="27377" y="0"/>
                  </a:cubicBezTo>
                  <a:close/>
                </a:path>
              </a:pathLst>
            </a:custGeom>
            <a:solidFill>
              <a:srgbClr val="AA240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543291" cy="251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2700000">
            <a:off x="16317946" y="-1572166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2700000">
            <a:off x="69897" y="6283833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4251011" y="1288516"/>
            <a:ext cx="9357993" cy="120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9"/>
              </a:lnSpc>
              <a:spcBef>
                <a:spcPct val="0"/>
              </a:spcBef>
            </a:pPr>
            <a:r>
              <a:rPr lang="en-US" b="true" sz="8666" spc="-4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COME FUNZIONA?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63763" y="3420456"/>
            <a:ext cx="12146081" cy="3717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4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Per far funzionare questo switch ho creato all'interno del file MovieAdapter.kt un metodo che cambia il contenuto della lista, cioè sostituisce la lista movies con newMovies (cioè l’elenco aggiornato, filtrato o meno), e chiama notifyDataSetChanged() che dice al sistema che la lista è cambiata, e quindi la RecyclerView deve ridisegnare gli elementi visibili, senza ricaricare tutta l'app.</a:t>
            </a:r>
          </a:p>
          <a:p>
            <a:pPr algn="l" marL="0" indent="0" lvl="0">
              <a:lnSpc>
                <a:spcPts val="424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09288" y="3677631"/>
            <a:ext cx="1231868" cy="120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9"/>
              </a:lnSpc>
              <a:spcBef>
                <a:spcPct val="0"/>
              </a:spcBef>
            </a:pPr>
            <a:r>
              <a:rPr lang="en-US" b="true" sz="8666" spc="-4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8846" y="470601"/>
            <a:ext cx="17250307" cy="9331930"/>
            <a:chOff x="0" y="0"/>
            <a:chExt cx="4543291" cy="24577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3291" cy="2457792"/>
            </a:xfrm>
            <a:custGeom>
              <a:avLst/>
              <a:gdLst/>
              <a:ahLst/>
              <a:cxnLst/>
              <a:rect r="r" b="b" t="t" l="l"/>
              <a:pathLst>
                <a:path h="2457792" w="4543291">
                  <a:moveTo>
                    <a:pt x="27377" y="0"/>
                  </a:moveTo>
                  <a:lnTo>
                    <a:pt x="4515914" y="0"/>
                  </a:lnTo>
                  <a:cubicBezTo>
                    <a:pt x="4523175" y="0"/>
                    <a:pt x="4530138" y="2884"/>
                    <a:pt x="4535272" y="8018"/>
                  </a:cubicBezTo>
                  <a:cubicBezTo>
                    <a:pt x="4540407" y="13153"/>
                    <a:pt x="4543291" y="20116"/>
                    <a:pt x="4543291" y="27377"/>
                  </a:cubicBezTo>
                  <a:lnTo>
                    <a:pt x="4543291" y="2430415"/>
                  </a:lnTo>
                  <a:cubicBezTo>
                    <a:pt x="4543291" y="2445535"/>
                    <a:pt x="4531034" y="2457792"/>
                    <a:pt x="4515914" y="2457792"/>
                  </a:cubicBezTo>
                  <a:lnTo>
                    <a:pt x="27377" y="2457792"/>
                  </a:lnTo>
                  <a:cubicBezTo>
                    <a:pt x="20116" y="2457792"/>
                    <a:pt x="13153" y="2454908"/>
                    <a:pt x="8018" y="2449774"/>
                  </a:cubicBezTo>
                  <a:cubicBezTo>
                    <a:pt x="2884" y="2444640"/>
                    <a:pt x="0" y="2437676"/>
                    <a:pt x="0" y="2430415"/>
                  </a:cubicBezTo>
                  <a:lnTo>
                    <a:pt x="0" y="27377"/>
                  </a:lnTo>
                  <a:cubicBezTo>
                    <a:pt x="0" y="20116"/>
                    <a:pt x="2884" y="13153"/>
                    <a:pt x="8018" y="8018"/>
                  </a:cubicBezTo>
                  <a:cubicBezTo>
                    <a:pt x="13153" y="2884"/>
                    <a:pt x="20116" y="0"/>
                    <a:pt x="27377" y="0"/>
                  </a:cubicBezTo>
                  <a:close/>
                </a:path>
              </a:pathLst>
            </a:custGeom>
            <a:solidFill>
              <a:srgbClr val="AA240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543291" cy="251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24358" y="4320415"/>
            <a:ext cx="6183068" cy="5097385"/>
            <a:chOff x="0" y="0"/>
            <a:chExt cx="1628462" cy="13425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8462" cy="1342521"/>
            </a:xfrm>
            <a:custGeom>
              <a:avLst/>
              <a:gdLst/>
              <a:ahLst/>
              <a:cxnLst/>
              <a:rect r="r" b="b" t="t" l="l"/>
              <a:pathLst>
                <a:path h="1342521" w="1628462">
                  <a:moveTo>
                    <a:pt x="76379" y="0"/>
                  </a:moveTo>
                  <a:lnTo>
                    <a:pt x="1552083" y="0"/>
                  </a:lnTo>
                  <a:cubicBezTo>
                    <a:pt x="1594266" y="0"/>
                    <a:pt x="1628462" y="34196"/>
                    <a:pt x="1628462" y="76379"/>
                  </a:cubicBezTo>
                  <a:lnTo>
                    <a:pt x="1628462" y="1266142"/>
                  </a:lnTo>
                  <a:cubicBezTo>
                    <a:pt x="1628462" y="1286399"/>
                    <a:pt x="1620415" y="1305826"/>
                    <a:pt x="1606092" y="1320150"/>
                  </a:cubicBezTo>
                  <a:cubicBezTo>
                    <a:pt x="1591768" y="1334474"/>
                    <a:pt x="1572340" y="1342521"/>
                    <a:pt x="1552083" y="1342521"/>
                  </a:cubicBezTo>
                  <a:lnTo>
                    <a:pt x="76379" y="1342521"/>
                  </a:lnTo>
                  <a:cubicBezTo>
                    <a:pt x="34196" y="1342521"/>
                    <a:pt x="0" y="1308325"/>
                    <a:pt x="0" y="1266142"/>
                  </a:cubicBezTo>
                  <a:lnTo>
                    <a:pt x="0" y="76379"/>
                  </a:lnTo>
                  <a:cubicBezTo>
                    <a:pt x="0" y="56122"/>
                    <a:pt x="8047" y="36695"/>
                    <a:pt x="22371" y="22371"/>
                  </a:cubicBezTo>
                  <a:cubicBezTo>
                    <a:pt x="36695" y="8047"/>
                    <a:pt x="56122" y="0"/>
                    <a:pt x="763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628462" cy="1399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925300" y="4320415"/>
            <a:ext cx="6396705" cy="5299976"/>
            <a:chOff x="0" y="0"/>
            <a:chExt cx="1684729" cy="13958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84729" cy="1395878"/>
            </a:xfrm>
            <a:custGeom>
              <a:avLst/>
              <a:gdLst/>
              <a:ahLst/>
              <a:cxnLst/>
              <a:rect r="r" b="b" t="t" l="l"/>
              <a:pathLst>
                <a:path h="1395878" w="1684729">
                  <a:moveTo>
                    <a:pt x="73828" y="0"/>
                  </a:moveTo>
                  <a:lnTo>
                    <a:pt x="1610901" y="0"/>
                  </a:lnTo>
                  <a:cubicBezTo>
                    <a:pt x="1651675" y="0"/>
                    <a:pt x="1684729" y="33054"/>
                    <a:pt x="1684729" y="73828"/>
                  </a:cubicBezTo>
                  <a:lnTo>
                    <a:pt x="1684729" y="1322050"/>
                  </a:lnTo>
                  <a:cubicBezTo>
                    <a:pt x="1684729" y="1362824"/>
                    <a:pt x="1651675" y="1395878"/>
                    <a:pt x="1610901" y="1395878"/>
                  </a:cubicBezTo>
                  <a:lnTo>
                    <a:pt x="73828" y="1395878"/>
                  </a:lnTo>
                  <a:cubicBezTo>
                    <a:pt x="33054" y="1395878"/>
                    <a:pt x="0" y="1362824"/>
                    <a:pt x="0" y="1322050"/>
                  </a:cubicBezTo>
                  <a:lnTo>
                    <a:pt x="0" y="73828"/>
                  </a:lnTo>
                  <a:cubicBezTo>
                    <a:pt x="0" y="33054"/>
                    <a:pt x="33054" y="0"/>
                    <a:pt x="7382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684729" cy="1453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2700000">
            <a:off x="16317946" y="-1572166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700000">
            <a:off x="69897" y="6283833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26149" y="4719963"/>
            <a:ext cx="2797503" cy="416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7"/>
              </a:lnSpc>
            </a:pPr>
            <a:r>
              <a:rPr lang="en-US" sz="2348" spc="293">
                <a:solidFill>
                  <a:srgbClr val="AA240D"/>
                </a:solidFill>
                <a:latin typeface="Poppins"/>
                <a:ea typeface="Poppins"/>
                <a:cs typeface="Poppins"/>
                <a:sym typeface="Poppins"/>
              </a:rPr>
              <a:t>MOVIE.KT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25300" y="1445149"/>
            <a:ext cx="14009416" cy="1197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9"/>
              </a:lnSpc>
              <a:spcBef>
                <a:spcPct val="0"/>
              </a:spcBef>
            </a:pPr>
            <a:r>
              <a:rPr lang="en-US" b="true" sz="8666" spc="-4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STRUTTURA DEL PROGETTO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57667" y="5337316"/>
            <a:ext cx="5731969" cy="385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la st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rut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tura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un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sing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olo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m. Include propr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à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com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identific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ore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del f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title: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olo d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ter: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URL de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p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release: da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 d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u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cita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Usa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an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not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zi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on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@Se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z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dN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am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per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eg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are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c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mpi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JSON ai campi K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tli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n.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889822" y="4631105"/>
            <a:ext cx="4114921" cy="416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7"/>
              </a:lnSpc>
            </a:pPr>
            <a:r>
              <a:rPr lang="en-US" sz="2348" spc="293">
                <a:solidFill>
                  <a:srgbClr val="AA240D"/>
                </a:solidFill>
                <a:latin typeface="Poppins"/>
                <a:ea typeface="Poppins"/>
                <a:cs typeface="Poppins"/>
                <a:sym typeface="Poppins"/>
              </a:rPr>
              <a:t>MOVIERESPONSE.KT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56134" y="5337316"/>
            <a:ext cx="5278581" cy="342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Classe contenit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ore p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er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pos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ta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d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ll'API.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L’API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tuisc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u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ogg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J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ON ch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ncl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u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ray d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ll’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terno d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ampo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r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s.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Mov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pon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serve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p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tra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rre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dire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tamente quell’elenc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e conve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 Lis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&lt;M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vie&gt;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25300" y="2885535"/>
            <a:ext cx="5678788" cy="501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2748" spc="3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 MODEL (MODELLO DATI)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25300" y="3321481"/>
            <a:ext cx="9401106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9"/>
              </a:lnSpc>
              <a:spcBef>
                <a:spcPct val="0"/>
              </a:spcBef>
            </a:pPr>
            <a:r>
              <a:rPr lang="en-US" sz="2299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ni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ce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la st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rut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tura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di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un 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sing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olo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fi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m. Include propr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à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com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8846" y="470601"/>
            <a:ext cx="17250307" cy="9331930"/>
            <a:chOff x="0" y="0"/>
            <a:chExt cx="4543291" cy="24577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3291" cy="2457792"/>
            </a:xfrm>
            <a:custGeom>
              <a:avLst/>
              <a:gdLst/>
              <a:ahLst/>
              <a:cxnLst/>
              <a:rect r="r" b="b" t="t" l="l"/>
              <a:pathLst>
                <a:path h="2457792" w="4543291">
                  <a:moveTo>
                    <a:pt x="27377" y="0"/>
                  </a:moveTo>
                  <a:lnTo>
                    <a:pt x="4515914" y="0"/>
                  </a:lnTo>
                  <a:cubicBezTo>
                    <a:pt x="4523175" y="0"/>
                    <a:pt x="4530138" y="2884"/>
                    <a:pt x="4535272" y="8018"/>
                  </a:cubicBezTo>
                  <a:cubicBezTo>
                    <a:pt x="4540407" y="13153"/>
                    <a:pt x="4543291" y="20116"/>
                    <a:pt x="4543291" y="27377"/>
                  </a:cubicBezTo>
                  <a:lnTo>
                    <a:pt x="4543291" y="2430415"/>
                  </a:lnTo>
                  <a:cubicBezTo>
                    <a:pt x="4543291" y="2445535"/>
                    <a:pt x="4531034" y="2457792"/>
                    <a:pt x="4515914" y="2457792"/>
                  </a:cubicBezTo>
                  <a:lnTo>
                    <a:pt x="27377" y="2457792"/>
                  </a:lnTo>
                  <a:cubicBezTo>
                    <a:pt x="20116" y="2457792"/>
                    <a:pt x="13153" y="2454908"/>
                    <a:pt x="8018" y="2449774"/>
                  </a:cubicBezTo>
                  <a:cubicBezTo>
                    <a:pt x="2884" y="2444640"/>
                    <a:pt x="0" y="2437676"/>
                    <a:pt x="0" y="2430415"/>
                  </a:cubicBezTo>
                  <a:lnTo>
                    <a:pt x="0" y="27377"/>
                  </a:lnTo>
                  <a:cubicBezTo>
                    <a:pt x="0" y="20116"/>
                    <a:pt x="2884" y="13153"/>
                    <a:pt x="8018" y="8018"/>
                  </a:cubicBezTo>
                  <a:cubicBezTo>
                    <a:pt x="13153" y="2884"/>
                    <a:pt x="20116" y="0"/>
                    <a:pt x="27377" y="0"/>
                  </a:cubicBezTo>
                  <a:close/>
                </a:path>
              </a:pathLst>
            </a:custGeom>
            <a:solidFill>
              <a:srgbClr val="AA240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543291" cy="251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24358" y="4320415"/>
            <a:ext cx="7034942" cy="5299976"/>
            <a:chOff x="0" y="0"/>
            <a:chExt cx="1852824" cy="13958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52824" cy="1395878"/>
            </a:xfrm>
            <a:custGeom>
              <a:avLst/>
              <a:gdLst/>
              <a:ahLst/>
              <a:cxnLst/>
              <a:rect r="r" b="b" t="t" l="l"/>
              <a:pathLst>
                <a:path h="1395878" w="1852824">
                  <a:moveTo>
                    <a:pt x="67130" y="0"/>
                  </a:moveTo>
                  <a:lnTo>
                    <a:pt x="1785694" y="0"/>
                  </a:lnTo>
                  <a:cubicBezTo>
                    <a:pt x="1803498" y="0"/>
                    <a:pt x="1820573" y="7073"/>
                    <a:pt x="1833162" y="19662"/>
                  </a:cubicBezTo>
                  <a:cubicBezTo>
                    <a:pt x="1845751" y="32251"/>
                    <a:pt x="1852824" y="49326"/>
                    <a:pt x="1852824" y="67130"/>
                  </a:cubicBezTo>
                  <a:lnTo>
                    <a:pt x="1852824" y="1328748"/>
                  </a:lnTo>
                  <a:cubicBezTo>
                    <a:pt x="1852824" y="1346552"/>
                    <a:pt x="1845751" y="1363627"/>
                    <a:pt x="1833162" y="1376216"/>
                  </a:cubicBezTo>
                  <a:cubicBezTo>
                    <a:pt x="1820573" y="1388806"/>
                    <a:pt x="1803498" y="1395878"/>
                    <a:pt x="1785694" y="1395878"/>
                  </a:cubicBezTo>
                  <a:lnTo>
                    <a:pt x="67130" y="1395878"/>
                  </a:lnTo>
                  <a:cubicBezTo>
                    <a:pt x="49326" y="1395878"/>
                    <a:pt x="32251" y="1388806"/>
                    <a:pt x="19662" y="1376216"/>
                  </a:cubicBezTo>
                  <a:cubicBezTo>
                    <a:pt x="7073" y="1363627"/>
                    <a:pt x="0" y="1346552"/>
                    <a:pt x="0" y="1328748"/>
                  </a:cubicBezTo>
                  <a:lnTo>
                    <a:pt x="0" y="67130"/>
                  </a:lnTo>
                  <a:cubicBezTo>
                    <a:pt x="0" y="49326"/>
                    <a:pt x="7073" y="32251"/>
                    <a:pt x="19662" y="19662"/>
                  </a:cubicBezTo>
                  <a:cubicBezTo>
                    <a:pt x="32251" y="7073"/>
                    <a:pt x="49326" y="0"/>
                    <a:pt x="671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852824" cy="1453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925300" y="4320415"/>
            <a:ext cx="6396705" cy="5299976"/>
            <a:chOff x="0" y="0"/>
            <a:chExt cx="1684729" cy="13958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84729" cy="1395878"/>
            </a:xfrm>
            <a:custGeom>
              <a:avLst/>
              <a:gdLst/>
              <a:ahLst/>
              <a:cxnLst/>
              <a:rect r="r" b="b" t="t" l="l"/>
              <a:pathLst>
                <a:path h="1395878" w="1684729">
                  <a:moveTo>
                    <a:pt x="73828" y="0"/>
                  </a:moveTo>
                  <a:lnTo>
                    <a:pt x="1610901" y="0"/>
                  </a:lnTo>
                  <a:cubicBezTo>
                    <a:pt x="1651675" y="0"/>
                    <a:pt x="1684729" y="33054"/>
                    <a:pt x="1684729" y="73828"/>
                  </a:cubicBezTo>
                  <a:lnTo>
                    <a:pt x="1684729" y="1322050"/>
                  </a:lnTo>
                  <a:cubicBezTo>
                    <a:pt x="1684729" y="1362824"/>
                    <a:pt x="1651675" y="1395878"/>
                    <a:pt x="1610901" y="1395878"/>
                  </a:cubicBezTo>
                  <a:lnTo>
                    <a:pt x="73828" y="1395878"/>
                  </a:lnTo>
                  <a:cubicBezTo>
                    <a:pt x="33054" y="1395878"/>
                    <a:pt x="0" y="1362824"/>
                    <a:pt x="0" y="1322050"/>
                  </a:cubicBezTo>
                  <a:lnTo>
                    <a:pt x="0" y="73828"/>
                  </a:lnTo>
                  <a:cubicBezTo>
                    <a:pt x="0" y="33054"/>
                    <a:pt x="33054" y="0"/>
                    <a:pt x="7382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684729" cy="1453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2700000">
            <a:off x="16317946" y="-1572166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700000">
            <a:off x="69897" y="6283833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26149" y="4719963"/>
            <a:ext cx="4688346" cy="416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7"/>
              </a:lnSpc>
            </a:pPr>
            <a:r>
              <a:rPr lang="en-US" sz="2348" spc="293">
                <a:solidFill>
                  <a:srgbClr val="AA240D"/>
                </a:solidFill>
                <a:latin typeface="Poppins"/>
                <a:ea typeface="Poppins"/>
                <a:cs typeface="Poppins"/>
                <a:sym typeface="Poppins"/>
              </a:rPr>
              <a:t>MOVIEAPIINTERFACE.KT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25300" y="1445149"/>
            <a:ext cx="14009416" cy="1197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9"/>
              </a:lnSpc>
              <a:spcBef>
                <a:spcPct val="0"/>
              </a:spcBef>
            </a:pPr>
            <a:r>
              <a:rPr lang="en-US" b="true" sz="8666" spc="-4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STRUTTURA DEL PROGETTO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57667" y="5337316"/>
            <a:ext cx="5731969" cy="385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È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l’interfaccia di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it c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de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ce le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ch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iamate HTTP.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Contiene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una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f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unz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ge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tM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ovieList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()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nnotata con @GET(...), ch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ic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il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tipo di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ta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l'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endpoint dell’API.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</a:p>
          <a:p>
            <a:pPr algn="l">
              <a:lnSpc>
                <a:spcPts val="34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 fun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zi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on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restituisc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un ogg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etto C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all&lt;Mov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ieResp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onse&gt;.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56134" y="4631105"/>
            <a:ext cx="4114921" cy="416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7"/>
              </a:lnSpc>
            </a:pPr>
            <a:r>
              <a:rPr lang="en-US" sz="2348" spc="293">
                <a:solidFill>
                  <a:srgbClr val="AA240D"/>
                </a:solidFill>
                <a:latin typeface="Poppins"/>
                <a:ea typeface="Poppins"/>
                <a:cs typeface="Poppins"/>
                <a:sym typeface="Poppins"/>
              </a:rPr>
              <a:t>MOVIEAPISERVICE.KT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56134" y="5247733"/>
            <a:ext cx="6156473" cy="428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Classe che configu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ra e istanzia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t.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Specifica: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l’URL base dell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’API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(https://ap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i.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themovi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edb.org)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il conv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er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ore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J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ON (Gson) p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er tr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asfo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rm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are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auto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aticamen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te i dat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 in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oggetti Kotlin</a:t>
            </a:r>
          </a:p>
          <a:p>
            <a:pPr algn="l" marL="431801" indent="-215900" lvl="1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iene un me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etInstance() che re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tit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uisc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c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nt R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tr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ofit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già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pr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onto da 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ar</a:t>
            </a:r>
            <a:r>
              <a:rPr lang="en-US" sz="2000" strike="noStrike" u="none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e.</a:t>
            </a:r>
          </a:p>
          <a:p>
            <a:pPr algn="l" marL="0" indent="0" lvl="0">
              <a:lnSpc>
                <a:spcPts val="340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925300" y="2885535"/>
            <a:ext cx="11779009" cy="501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2748" spc="3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NETWORK / SERVICE (COMUNICAZIONE CON API)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25300" y="3321481"/>
            <a:ext cx="15119680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9"/>
              </a:lnSpc>
              <a:spcBef>
                <a:spcPct val="0"/>
              </a:spcBef>
            </a:pPr>
            <a:r>
              <a:rPr lang="en-US" sz="2299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estisce tutto ciò che riguarda 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le r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ichieste 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HTTP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ver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so il server (TMDb) e l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nve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ione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dei da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 ricevuti.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8846" y="470601"/>
            <a:ext cx="17250307" cy="9331930"/>
            <a:chOff x="0" y="0"/>
            <a:chExt cx="4543291" cy="24577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3291" cy="2457792"/>
            </a:xfrm>
            <a:custGeom>
              <a:avLst/>
              <a:gdLst/>
              <a:ahLst/>
              <a:cxnLst/>
              <a:rect r="r" b="b" t="t" l="l"/>
              <a:pathLst>
                <a:path h="2457792" w="4543291">
                  <a:moveTo>
                    <a:pt x="27377" y="0"/>
                  </a:moveTo>
                  <a:lnTo>
                    <a:pt x="4515914" y="0"/>
                  </a:lnTo>
                  <a:cubicBezTo>
                    <a:pt x="4523175" y="0"/>
                    <a:pt x="4530138" y="2884"/>
                    <a:pt x="4535272" y="8018"/>
                  </a:cubicBezTo>
                  <a:cubicBezTo>
                    <a:pt x="4540407" y="13153"/>
                    <a:pt x="4543291" y="20116"/>
                    <a:pt x="4543291" y="27377"/>
                  </a:cubicBezTo>
                  <a:lnTo>
                    <a:pt x="4543291" y="2430415"/>
                  </a:lnTo>
                  <a:cubicBezTo>
                    <a:pt x="4543291" y="2445535"/>
                    <a:pt x="4531034" y="2457792"/>
                    <a:pt x="4515914" y="2457792"/>
                  </a:cubicBezTo>
                  <a:lnTo>
                    <a:pt x="27377" y="2457792"/>
                  </a:lnTo>
                  <a:cubicBezTo>
                    <a:pt x="20116" y="2457792"/>
                    <a:pt x="13153" y="2454908"/>
                    <a:pt x="8018" y="2449774"/>
                  </a:cubicBezTo>
                  <a:cubicBezTo>
                    <a:pt x="2884" y="2444640"/>
                    <a:pt x="0" y="2437676"/>
                    <a:pt x="0" y="2430415"/>
                  </a:cubicBezTo>
                  <a:lnTo>
                    <a:pt x="0" y="27377"/>
                  </a:lnTo>
                  <a:cubicBezTo>
                    <a:pt x="0" y="20116"/>
                    <a:pt x="2884" y="13153"/>
                    <a:pt x="8018" y="8018"/>
                  </a:cubicBezTo>
                  <a:cubicBezTo>
                    <a:pt x="13153" y="2884"/>
                    <a:pt x="20116" y="0"/>
                    <a:pt x="27377" y="0"/>
                  </a:cubicBezTo>
                  <a:close/>
                </a:path>
              </a:pathLst>
            </a:custGeom>
            <a:solidFill>
              <a:srgbClr val="AA240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543291" cy="251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25300" y="4320415"/>
            <a:ext cx="11779009" cy="4444594"/>
            <a:chOff x="0" y="0"/>
            <a:chExt cx="3102290" cy="11705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02290" cy="1170593"/>
            </a:xfrm>
            <a:custGeom>
              <a:avLst/>
              <a:gdLst/>
              <a:ahLst/>
              <a:cxnLst/>
              <a:rect r="r" b="b" t="t" l="l"/>
              <a:pathLst>
                <a:path h="1170593" w="3102290">
                  <a:moveTo>
                    <a:pt x="40093" y="0"/>
                  </a:moveTo>
                  <a:lnTo>
                    <a:pt x="3062197" y="0"/>
                  </a:lnTo>
                  <a:cubicBezTo>
                    <a:pt x="3072831" y="0"/>
                    <a:pt x="3083028" y="4224"/>
                    <a:pt x="3090547" y="11743"/>
                  </a:cubicBezTo>
                  <a:cubicBezTo>
                    <a:pt x="3098066" y="19262"/>
                    <a:pt x="3102290" y="29460"/>
                    <a:pt x="3102290" y="40093"/>
                  </a:cubicBezTo>
                  <a:lnTo>
                    <a:pt x="3102290" y="1130500"/>
                  </a:lnTo>
                  <a:cubicBezTo>
                    <a:pt x="3102290" y="1141133"/>
                    <a:pt x="3098066" y="1151331"/>
                    <a:pt x="3090547" y="1158850"/>
                  </a:cubicBezTo>
                  <a:cubicBezTo>
                    <a:pt x="3083028" y="1166369"/>
                    <a:pt x="3072831" y="1170593"/>
                    <a:pt x="3062197" y="1170593"/>
                  </a:cubicBezTo>
                  <a:lnTo>
                    <a:pt x="40093" y="1170593"/>
                  </a:lnTo>
                  <a:cubicBezTo>
                    <a:pt x="29460" y="1170593"/>
                    <a:pt x="19262" y="1166369"/>
                    <a:pt x="11743" y="1158850"/>
                  </a:cubicBezTo>
                  <a:cubicBezTo>
                    <a:pt x="4224" y="1151331"/>
                    <a:pt x="0" y="1141133"/>
                    <a:pt x="0" y="1130500"/>
                  </a:cubicBezTo>
                  <a:lnTo>
                    <a:pt x="0" y="40093"/>
                  </a:lnTo>
                  <a:cubicBezTo>
                    <a:pt x="0" y="29460"/>
                    <a:pt x="4224" y="19262"/>
                    <a:pt x="11743" y="11743"/>
                  </a:cubicBezTo>
                  <a:cubicBezTo>
                    <a:pt x="19262" y="4224"/>
                    <a:pt x="29460" y="0"/>
                    <a:pt x="4009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102290" cy="1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6317946" y="-1572166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2700000">
            <a:off x="69897" y="6283833"/>
            <a:ext cx="1454067" cy="5806029"/>
          </a:xfrm>
          <a:custGeom>
            <a:avLst/>
            <a:gdLst/>
            <a:ahLst/>
            <a:cxnLst/>
            <a:rect r="r" b="b" t="t" l="l"/>
            <a:pathLst>
              <a:path h="5806029" w="1454067">
                <a:moveTo>
                  <a:pt x="0" y="0"/>
                </a:moveTo>
                <a:lnTo>
                  <a:pt x="1454068" y="0"/>
                </a:lnTo>
                <a:lnTo>
                  <a:pt x="1454068" y="5806029"/>
                </a:lnTo>
                <a:lnTo>
                  <a:pt x="0" y="5806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26149" y="4719963"/>
            <a:ext cx="4688346" cy="416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7"/>
              </a:lnSpc>
            </a:pPr>
            <a:r>
              <a:rPr lang="en-US" sz="2348" spc="293">
                <a:solidFill>
                  <a:srgbClr val="AA240D"/>
                </a:solidFill>
                <a:latin typeface="Poppins"/>
                <a:ea typeface="Poppins"/>
                <a:cs typeface="Poppins"/>
                <a:sym typeface="Poppins"/>
              </a:rPr>
              <a:t>MAINACTIVITY.KT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25300" y="1445149"/>
            <a:ext cx="14009416" cy="1197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9"/>
              </a:lnSpc>
              <a:spcBef>
                <a:spcPct val="0"/>
              </a:spcBef>
            </a:pPr>
            <a:r>
              <a:rPr lang="en-US" b="true" sz="8666" spc="-4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STRUTTURA DEL PROGETTO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26149" y="5336591"/>
            <a:ext cx="10864258" cy="299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Classe principale dell’app: gestisce l'interfaccia, la logica e il ciclo di vita.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Responsabilità:</a:t>
            </a:r>
          </a:p>
          <a:p>
            <a:pPr algn="l" marL="863601" indent="-287867" lvl="2">
              <a:lnSpc>
                <a:spcPts val="3400"/>
              </a:lnSpc>
              <a:buFont typeface="Arial"/>
              <a:buChar char="⚬"/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Inizializza Retrofit e scarica la lista dei film</a:t>
            </a:r>
          </a:p>
          <a:p>
            <a:pPr algn="l" marL="863601" indent="-287867" lvl="2">
              <a:lnSpc>
                <a:spcPts val="3400"/>
              </a:lnSpc>
              <a:buFont typeface="Arial"/>
              <a:buChar char="⚬"/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Configura e aggiorna la RecyclerView con i dati ricevuti</a:t>
            </a:r>
          </a:p>
          <a:p>
            <a:pPr algn="l" marL="863601" indent="-287867" lvl="2">
              <a:lnSpc>
                <a:spcPts val="3400"/>
              </a:lnSpc>
              <a:buFont typeface="Arial"/>
              <a:buChar char="⚬"/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Gestisce lo switch per filtrare i film piaciuti</a:t>
            </a:r>
          </a:p>
          <a:p>
            <a:pPr algn="l" marL="863601" indent="-287867" lvl="2">
              <a:lnSpc>
                <a:spcPts val="3400"/>
              </a:lnSpc>
              <a:buFont typeface="Arial"/>
              <a:buChar char="⚬"/>
            </a:pPr>
            <a:r>
              <a:rPr lang="en-US" sz="2000">
                <a:solidFill>
                  <a:srgbClr val="000000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Coordina l’interazione con l’adapter per aggiornare la lista in modo dinamico</a:t>
            </a:r>
          </a:p>
          <a:p>
            <a:pPr algn="l">
              <a:lnSpc>
                <a:spcPts val="340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925300" y="2885535"/>
            <a:ext cx="11779009" cy="501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7"/>
              </a:lnSpc>
            </a:pPr>
            <a:r>
              <a:rPr lang="en-US" sz="2748" spc="3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LOGIC / UI CONTROLLER (LOGICA DELL'APP)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25300" y="3321481"/>
            <a:ext cx="15119680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9"/>
              </a:lnSpc>
              <a:spcBef>
                <a:spcPct val="0"/>
              </a:spcBef>
            </a:pPr>
            <a:r>
              <a:rPr lang="en-US" sz="2299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Con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tiene la logica principale che colle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ga</a:t>
            </a:r>
            <a:r>
              <a:rPr lang="en-US" sz="2299" strike="noStrike" u="none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la parte grafica con i dati ricevuti.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DAGqmvXGE50</dc:identifier>
  <dcterms:modified xsi:type="dcterms:W3CDTF">2011-08-01T06:04:30Z</dcterms:modified>
  <cp:revision>1</cp:revision>
  <dc:title>Cinetrack</dc:title>
</cp:coreProperties>
</file>