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Roboto"/>
      <p:regular r:id="rId51"/>
      <p:bold r:id="rId52"/>
      <p:italic r:id="rId53"/>
      <p:boldItalic r:id="rId54"/>
    </p:embeddedFont>
    <p:embeddedFont>
      <p:font typeface="Fjalla One"/>
      <p:regular r:id="rId55"/>
    </p:embeddedFont>
    <p:embeddedFont>
      <p:font typeface="Barlow Semi Condensed Medium"/>
      <p:regular r:id="rId56"/>
      <p:bold r:id="rId57"/>
      <p:italic r:id="rId58"/>
      <p:boldItalic r:id="rId59"/>
    </p:embeddedFont>
    <p:embeddedFont>
      <p:font typeface="Barlow Semi Condensed"/>
      <p:regular r:id="rId60"/>
      <p:bold r:id="rId61"/>
      <p:italic r:id="rId62"/>
      <p:boldItalic r:id="rId63"/>
    </p:embeddedFont>
    <p:embeddedFont>
      <p:font typeface="Barlow Semi Condensed SemiBold"/>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SemiCondensed-italic.fntdata"/><Relationship Id="rId61" Type="http://schemas.openxmlformats.org/officeDocument/2006/relationships/font" Target="fonts/BarlowSemiCondensed-bold.fntdata"/><Relationship Id="rId20" Type="http://schemas.openxmlformats.org/officeDocument/2006/relationships/slide" Target="slides/slide16.xml"/><Relationship Id="rId64" Type="http://schemas.openxmlformats.org/officeDocument/2006/relationships/font" Target="fonts/BarlowSemiCondensedSemiBold-regular.fntdata"/><Relationship Id="rId63" Type="http://schemas.openxmlformats.org/officeDocument/2006/relationships/font" Target="fonts/BarlowSemiCondensed-boldItalic.fntdata"/><Relationship Id="rId22" Type="http://schemas.openxmlformats.org/officeDocument/2006/relationships/slide" Target="slides/slide18.xml"/><Relationship Id="rId66" Type="http://schemas.openxmlformats.org/officeDocument/2006/relationships/font" Target="fonts/BarlowSemiCondensedSemiBold-italic.fntdata"/><Relationship Id="rId21" Type="http://schemas.openxmlformats.org/officeDocument/2006/relationships/slide" Target="slides/slide17.xml"/><Relationship Id="rId65" Type="http://schemas.openxmlformats.org/officeDocument/2006/relationships/font" Target="fonts/BarlowSemiCondensedSemiBold-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BarlowSemiCondensedSemiBold-boldItalic.fntdata"/><Relationship Id="rId60" Type="http://schemas.openxmlformats.org/officeDocument/2006/relationships/font" Target="fonts/BarlowSemiCondensed-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slide" Target="slides/slide46.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FjallaOne-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BarlowSemiCondensedMedium-bold.fntdata"/><Relationship Id="rId12" Type="http://schemas.openxmlformats.org/officeDocument/2006/relationships/slide" Target="slides/slide8.xml"/><Relationship Id="rId56" Type="http://schemas.openxmlformats.org/officeDocument/2006/relationships/font" Target="fonts/BarlowSemiCondensedMedium-regular.fntdata"/><Relationship Id="rId15" Type="http://schemas.openxmlformats.org/officeDocument/2006/relationships/slide" Target="slides/slide11.xml"/><Relationship Id="rId59" Type="http://schemas.openxmlformats.org/officeDocument/2006/relationships/font" Target="fonts/BarlowSemiCondensedMedium-boldItalic.fntdata"/><Relationship Id="rId14" Type="http://schemas.openxmlformats.org/officeDocument/2006/relationships/slide" Target="slides/slide10.xml"/><Relationship Id="rId58" Type="http://schemas.openxmlformats.org/officeDocument/2006/relationships/font" Target="fonts/BarlowSemiCondensedMedium-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Oczywiście, oto propozycja struktury prezentacji na temat Test Driven Development (TDD) oraz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Tytuł: Wprowadzenie do Test Driven Development (TDD) i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1. Wprowadzenie</a:t>
            </a:r>
            <a:endParaRPr/>
          </a:p>
          <a:p>
            <a:pPr indent="0" lvl="0" marL="0" rtl="0" algn="l">
              <a:spcBef>
                <a:spcPts val="0"/>
              </a:spcBef>
              <a:spcAft>
                <a:spcPts val="0"/>
              </a:spcAft>
              <a:buClr>
                <a:schemeClr val="dk1"/>
              </a:buClr>
              <a:buSzPts val="1100"/>
              <a:buFont typeface="Arial"/>
              <a:buNone/>
            </a:pPr>
            <a:r>
              <a:rPr lang="en"/>
              <a:t>   - Definicja Test Driven Development (TDD)</a:t>
            </a:r>
            <a:endParaRPr/>
          </a:p>
          <a:p>
            <a:pPr indent="0" lvl="0" marL="0" rtl="0" algn="l">
              <a:spcBef>
                <a:spcPts val="0"/>
              </a:spcBef>
              <a:spcAft>
                <a:spcPts val="0"/>
              </a:spcAft>
              <a:buClr>
                <a:schemeClr val="dk1"/>
              </a:buClr>
              <a:buSzPts val="1100"/>
              <a:buFont typeface="Arial"/>
              <a:buNone/>
            </a:pPr>
            <a:r>
              <a:rPr lang="en"/>
              <a:t>   - Cel TDD: Zapewnienie jakości kodu od samego początku</a:t>
            </a:r>
            <a:endParaRPr/>
          </a:p>
          <a:p>
            <a:pPr indent="0" lvl="0" marL="0" rtl="0" algn="l">
              <a:spcBef>
                <a:spcPts val="0"/>
              </a:spcBef>
              <a:spcAft>
                <a:spcPts val="0"/>
              </a:spcAft>
              <a:buClr>
                <a:schemeClr val="dk1"/>
              </a:buClr>
              <a:buSzPts val="1100"/>
              <a:buFont typeface="Arial"/>
              <a:buNone/>
            </a:pPr>
            <a:r>
              <a:rPr lang="en"/>
              <a:t>   - Zalety stosowania TDD w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2. Krok po kroku: TDD w akcji</a:t>
            </a:r>
            <a:endParaRPr/>
          </a:p>
          <a:p>
            <a:pPr indent="0" lvl="0" marL="0" rtl="0" algn="l">
              <a:spcBef>
                <a:spcPts val="0"/>
              </a:spcBef>
              <a:spcAft>
                <a:spcPts val="0"/>
              </a:spcAft>
              <a:buClr>
                <a:schemeClr val="dk1"/>
              </a:buClr>
              <a:buSzPts val="1100"/>
              <a:buFont typeface="Arial"/>
              <a:buNone/>
            </a:pPr>
            <a:r>
              <a:rPr lang="en"/>
              <a:t>   - Fazy TDD: Red-Green-Refactor</a:t>
            </a:r>
            <a:endParaRPr/>
          </a:p>
          <a:p>
            <a:pPr indent="0" lvl="0" marL="0" rtl="0" algn="l">
              <a:spcBef>
                <a:spcPts val="0"/>
              </a:spcBef>
              <a:spcAft>
                <a:spcPts val="0"/>
              </a:spcAft>
              <a:buClr>
                <a:schemeClr val="dk1"/>
              </a:buClr>
              <a:buSzPts val="1100"/>
              <a:buFont typeface="Arial"/>
              <a:buNone/>
            </a:pPr>
            <a:r>
              <a:rPr lang="en"/>
              <a:t>   - **Przykład: Program "Hello World"**</a:t>
            </a:r>
            <a:endParaRPr/>
          </a:p>
          <a:p>
            <a:pPr indent="0" lvl="0" marL="0" rtl="0" algn="l">
              <a:spcBef>
                <a:spcPts val="0"/>
              </a:spcBef>
              <a:spcAft>
                <a:spcPts val="0"/>
              </a:spcAft>
              <a:buClr>
                <a:schemeClr val="dk1"/>
              </a:buClr>
              <a:buSzPts val="1100"/>
              <a:buFont typeface="Arial"/>
              <a:buNone/>
            </a:pPr>
            <a:r>
              <a:rPr lang="en"/>
              <a:t>      1. **Red (czerwony):** Napisanie testu przed implementacją kodu</a:t>
            </a:r>
            <a:endParaRPr/>
          </a:p>
          <a:p>
            <a:pPr indent="0" lvl="0" marL="0" rtl="0" algn="l">
              <a:spcBef>
                <a:spcPts val="0"/>
              </a:spcBef>
              <a:spcAft>
                <a:spcPts val="0"/>
              </a:spcAft>
              <a:buClr>
                <a:schemeClr val="dk1"/>
              </a:buClr>
              <a:buSzPts val="1100"/>
              <a:buFont typeface="Arial"/>
              <a:buNone/>
            </a:pPr>
            <a:r>
              <a:rPr lang="en"/>
              <a:t>      2. **Green (zielony):** Implementacja minimalnego kodu, aby test przeszedł</a:t>
            </a:r>
            <a:endParaRPr/>
          </a:p>
          <a:p>
            <a:pPr indent="0" lvl="0" marL="0" rtl="0" algn="l">
              <a:spcBef>
                <a:spcPts val="0"/>
              </a:spcBef>
              <a:spcAft>
                <a:spcPts val="0"/>
              </a:spcAft>
              <a:buClr>
                <a:schemeClr val="dk1"/>
              </a:buClr>
              <a:buSzPts val="1100"/>
              <a:buFont typeface="Arial"/>
              <a:buNone/>
            </a:pPr>
            <a:r>
              <a:rPr lang="en"/>
              <a:t>      3. **Refactor (refaktor):** Poprawa i optymalizacja kodu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3. Testy Jednostkowe</a:t>
            </a:r>
            <a:endParaRPr/>
          </a:p>
          <a:p>
            <a:pPr indent="0" lvl="0" marL="0" rtl="0" algn="l">
              <a:spcBef>
                <a:spcPts val="0"/>
              </a:spcBef>
              <a:spcAft>
                <a:spcPts val="0"/>
              </a:spcAft>
              <a:buClr>
                <a:schemeClr val="dk1"/>
              </a:buClr>
              <a:buSzPts val="1100"/>
              <a:buFont typeface="Arial"/>
              <a:buNone/>
            </a:pPr>
            <a:r>
              <a:rPr lang="en"/>
              <a:t>   - Definicja testów jednostkowych</a:t>
            </a:r>
            <a:endParaRPr/>
          </a:p>
          <a:p>
            <a:pPr indent="0" lvl="0" marL="0" rtl="0" algn="l">
              <a:spcBef>
                <a:spcPts val="0"/>
              </a:spcBef>
              <a:spcAft>
                <a:spcPts val="0"/>
              </a:spcAft>
              <a:buClr>
                <a:schemeClr val="dk1"/>
              </a:buClr>
              <a:buSzPts val="1100"/>
              <a:buFont typeface="Arial"/>
              <a:buNone/>
            </a:pPr>
            <a:r>
              <a:rPr lang="en"/>
              <a:t>   - Narzędzia do testowania jednostkowego (np. JUnit, NUnit, pytest)</a:t>
            </a:r>
            <a:endParaRPr/>
          </a:p>
          <a:p>
            <a:pPr indent="0" lvl="0" marL="0" rtl="0" algn="l">
              <a:spcBef>
                <a:spcPts val="0"/>
              </a:spcBef>
              <a:spcAft>
                <a:spcPts val="0"/>
              </a:spcAft>
              <a:buClr>
                <a:schemeClr val="dk1"/>
              </a:buClr>
              <a:buSzPts val="1100"/>
              <a:buFont typeface="Arial"/>
              <a:buNone/>
            </a:pPr>
            <a:r>
              <a:rPr lang="en"/>
              <a:t>   - **Przykład: Test jednostkowy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4. Testy Manualne</a:t>
            </a:r>
            <a:endParaRPr/>
          </a:p>
          <a:p>
            <a:pPr indent="0" lvl="0" marL="0" rtl="0" algn="l">
              <a:spcBef>
                <a:spcPts val="0"/>
              </a:spcBef>
              <a:spcAft>
                <a:spcPts val="0"/>
              </a:spcAft>
              <a:buClr>
                <a:schemeClr val="dk1"/>
              </a:buClr>
              <a:buSzPts val="1100"/>
              <a:buFont typeface="Arial"/>
              <a:buNone/>
            </a:pPr>
            <a:r>
              <a:rPr lang="en"/>
              <a:t>   - Rola testów manualnych w procesie testowania</a:t>
            </a:r>
            <a:endParaRPr/>
          </a:p>
          <a:p>
            <a:pPr indent="0" lvl="0" marL="0" rtl="0" algn="l">
              <a:spcBef>
                <a:spcPts val="0"/>
              </a:spcBef>
              <a:spcAft>
                <a:spcPts val="0"/>
              </a:spcAft>
              <a:buClr>
                <a:schemeClr val="dk1"/>
              </a:buClr>
              <a:buSzPts val="1100"/>
              <a:buFont typeface="Arial"/>
              <a:buNone/>
            </a:pPr>
            <a:r>
              <a:rPr lang="en"/>
              <a:t>   - Kiedy stosować testy manualne</a:t>
            </a:r>
            <a:endParaRPr/>
          </a:p>
          <a:p>
            <a:pPr indent="0" lvl="0" marL="0" rtl="0" algn="l">
              <a:spcBef>
                <a:spcPts val="0"/>
              </a:spcBef>
              <a:spcAft>
                <a:spcPts val="0"/>
              </a:spcAft>
              <a:buClr>
                <a:schemeClr val="dk1"/>
              </a:buClr>
              <a:buSzPts val="1100"/>
              <a:buFont typeface="Arial"/>
              <a:buNone/>
            </a:pPr>
            <a:r>
              <a:rPr lang="en"/>
              <a:t>   - Wyzwania związane z testami manualnymi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5. Testy Środowiskowe</a:t>
            </a:r>
            <a:endParaRPr/>
          </a:p>
          <a:p>
            <a:pPr indent="0" lvl="0" marL="0" rtl="0" algn="l">
              <a:spcBef>
                <a:spcPts val="0"/>
              </a:spcBef>
              <a:spcAft>
                <a:spcPts val="0"/>
              </a:spcAft>
              <a:buClr>
                <a:schemeClr val="dk1"/>
              </a:buClr>
              <a:buSzPts val="1100"/>
              <a:buFont typeface="Arial"/>
              <a:buNone/>
            </a:pPr>
            <a:r>
              <a:rPr lang="en"/>
              <a:t>   - Definicja testów środowiskowych</a:t>
            </a:r>
            <a:endParaRPr/>
          </a:p>
          <a:p>
            <a:pPr indent="0" lvl="0" marL="0" rtl="0" algn="l">
              <a:spcBef>
                <a:spcPts val="0"/>
              </a:spcBef>
              <a:spcAft>
                <a:spcPts val="0"/>
              </a:spcAft>
              <a:buClr>
                <a:schemeClr val="dk1"/>
              </a:buClr>
              <a:buSzPts val="1100"/>
              <a:buFont typeface="Arial"/>
              <a:buNone/>
            </a:pPr>
            <a:r>
              <a:rPr lang="en"/>
              <a:t>   - Automatyzacja testów środowiskowych</a:t>
            </a:r>
            <a:endParaRPr/>
          </a:p>
          <a:p>
            <a:pPr indent="0" lvl="0" marL="0" rtl="0" algn="l">
              <a:spcBef>
                <a:spcPts val="0"/>
              </a:spcBef>
              <a:spcAft>
                <a:spcPts val="0"/>
              </a:spcAft>
              <a:buClr>
                <a:schemeClr val="dk1"/>
              </a:buClr>
              <a:buSzPts val="1100"/>
              <a:buFont typeface="Arial"/>
              <a:buNone/>
            </a:pPr>
            <a:r>
              <a:rPr lang="en"/>
              <a:t>   - **Przykład: Testy środowiskowe dla programu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6. Automatyzacja i Narzędzia</a:t>
            </a:r>
            <a:endParaRPr/>
          </a:p>
          <a:p>
            <a:pPr indent="0" lvl="0" marL="0" rtl="0" algn="l">
              <a:spcBef>
                <a:spcPts val="0"/>
              </a:spcBef>
              <a:spcAft>
                <a:spcPts val="0"/>
              </a:spcAft>
              <a:buClr>
                <a:schemeClr val="dk1"/>
              </a:buClr>
              <a:buSzPts val="1100"/>
              <a:buFont typeface="Arial"/>
              <a:buNone/>
            </a:pPr>
            <a:r>
              <a:rPr lang="en"/>
              <a:t>   - Automatyzacja procesu testowania</a:t>
            </a:r>
            <a:endParaRPr/>
          </a:p>
          <a:p>
            <a:pPr indent="0" lvl="0" marL="0" rtl="0" algn="l">
              <a:spcBef>
                <a:spcPts val="0"/>
              </a:spcBef>
              <a:spcAft>
                <a:spcPts val="0"/>
              </a:spcAft>
              <a:buClr>
                <a:schemeClr val="dk1"/>
              </a:buClr>
              <a:buSzPts val="1100"/>
              <a:buFont typeface="Arial"/>
              <a:buNone/>
            </a:pPr>
            <a:r>
              <a:rPr lang="en"/>
              <a:t>   - Popularne narzędzia do automatyzacji testów (np. Selenium, Appium)</a:t>
            </a:r>
            <a:endParaRPr/>
          </a:p>
          <a:p>
            <a:pPr indent="0" lvl="0" marL="0" rtl="0" algn="l">
              <a:spcBef>
                <a:spcPts val="0"/>
              </a:spcBef>
              <a:spcAft>
                <a:spcPts val="0"/>
              </a:spcAft>
              <a:buClr>
                <a:schemeClr val="dk1"/>
              </a:buClr>
              <a:buSzPts val="1100"/>
              <a:buFont typeface="Arial"/>
              <a:buNone/>
            </a:pPr>
            <a:r>
              <a:rPr lang="en"/>
              <a:t>   - **Przykład: Automatyzacja testów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7. Wyzwania i Korzyści</a:t>
            </a:r>
            <a:endParaRPr/>
          </a:p>
          <a:p>
            <a:pPr indent="0" lvl="0" marL="0" rtl="0" algn="l">
              <a:spcBef>
                <a:spcPts val="0"/>
              </a:spcBef>
              <a:spcAft>
                <a:spcPts val="0"/>
              </a:spcAft>
              <a:buClr>
                <a:schemeClr val="dk1"/>
              </a:buClr>
              <a:buSzPts val="1100"/>
              <a:buFont typeface="Arial"/>
              <a:buNone/>
            </a:pPr>
            <a:r>
              <a:rPr lang="en"/>
              <a:t>   - Wyzwania związane z TDD i testowaniem oprogramowania</a:t>
            </a:r>
            <a:endParaRPr/>
          </a:p>
          <a:p>
            <a:pPr indent="0" lvl="0" marL="0" rtl="0" algn="l">
              <a:spcBef>
                <a:spcPts val="0"/>
              </a:spcBef>
              <a:spcAft>
                <a:spcPts val="0"/>
              </a:spcAft>
              <a:buClr>
                <a:schemeClr val="dk1"/>
              </a:buClr>
              <a:buSzPts val="1100"/>
              <a:buFont typeface="Arial"/>
              <a:buNone/>
            </a:pPr>
            <a:r>
              <a:rPr lang="en"/>
              <a:t>   - Korzyści dla zespołu deweloperskiego i końcowego produktu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8. Podsumowanie</a:t>
            </a:r>
            <a:endParaRPr/>
          </a:p>
          <a:p>
            <a:pPr indent="0" lvl="0" marL="0" rtl="0" algn="l">
              <a:spcBef>
                <a:spcPts val="0"/>
              </a:spcBef>
              <a:spcAft>
                <a:spcPts val="0"/>
              </a:spcAft>
              <a:buClr>
                <a:schemeClr val="dk1"/>
              </a:buClr>
              <a:buSzPts val="1100"/>
              <a:buFont typeface="Arial"/>
              <a:buNone/>
            </a:pPr>
            <a:r>
              <a:rPr lang="en"/>
              <a:t>   - Kluczowe punkty związane z TDD i testowaniem oprogramowania</a:t>
            </a:r>
            <a:endParaRPr/>
          </a:p>
          <a:p>
            <a:pPr indent="0" lvl="0" marL="0" rtl="0" algn="l">
              <a:spcBef>
                <a:spcPts val="0"/>
              </a:spcBef>
              <a:spcAft>
                <a:spcPts val="0"/>
              </a:spcAft>
              <a:buClr>
                <a:schemeClr val="dk1"/>
              </a:buClr>
              <a:buSzPts val="1100"/>
              <a:buFont typeface="Arial"/>
              <a:buNone/>
            </a:pPr>
            <a:r>
              <a:rPr lang="en"/>
              <a:t>   - Zachęta do implementacji TDD w codziennym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9. Pytania i Odpowiedzi</a:t>
            </a:r>
            <a:endParaRPr/>
          </a:p>
          <a:p>
            <a:pPr indent="0" lvl="0" marL="0" rtl="0" algn="l">
              <a:spcBef>
                <a:spcPts val="0"/>
              </a:spcBef>
              <a:spcAft>
                <a:spcPts val="0"/>
              </a:spcAft>
              <a:buClr>
                <a:schemeClr val="dk1"/>
              </a:buClr>
              <a:buSzPts val="1100"/>
              <a:buFont typeface="Arial"/>
              <a:buNone/>
            </a:pPr>
            <a:r>
              <a:rPr lang="en"/>
              <a:t>   - Okazja dla uczestników do zadawania pytań i dyskusji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 struktura obejmuje wprowadzenie do TDD, przykład programu "Hello World" z zastosowaniem TDD, różne rodzaje testów (jednostkowe, manualne, środowiskowe) oraz automatyzację i narzędzia. Dodatkowo, porusza wyzwania i korzyści związane z TDD i testowaniem oprogramowania. Możesz dostosować prezentację do swoich potrzeb i dostosować przykłady w zależności od języka programowania, w którym pracujesz.</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29a1ef8c9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29a1ef8c9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g29a1ef8c9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0" name="Google Shape;2230;g29a1ef8c9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29a47d49f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29a47d49f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29ad375b6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29ad375b6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29a1ef8c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29a1ef8c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29ad375b6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29ad375b6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29ad375b6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29ad375b6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29ad375b6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29ad375b6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29ad375b6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29ad375b6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29ad375b6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29ad375b6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g29ad375b6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5" name="Google Shape;2285;g29ad375b6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29a47d49ff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29a47d49ff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Na wstępie warto wyjaśnić, co dokładnie oznacza pojęcie "test jednostkowy". W kontekście programowania jest 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 Proces ten polega na przetestowaniu konkretnego fragmentu kodu, gdzie test wykonuje go i porównuje wyniki (takie jak zwrócone wartości, stan obiektu czy wyrzucone wyjątki) z oczekiwanymi rezultatami, zarówno pozytywnymi, jak i negatywnymi. Testowanie obejmuje również przypadki niepowodzeń w określonych sytuacjach.</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29a87b857b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29a87b857b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Ogólnie rzecz biorąc, ten kod zawiera testy jednostkowe dla konstruktorów, operatorów i funkcji związanych z zarządzaniem pamięcią oraz manipulacją danymi w klasie FZString.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#ifndef TESTB_FZSTRING_H</a:t>
            </a:r>
            <a:endParaRPr/>
          </a:p>
          <a:p>
            <a:pPr indent="0" lvl="0" marL="0" rtl="0" algn="l">
              <a:spcBef>
                <a:spcPts val="0"/>
              </a:spcBef>
              <a:spcAft>
                <a:spcPts val="0"/>
              </a:spcAft>
              <a:buClr>
                <a:schemeClr val="dk1"/>
              </a:buClr>
              <a:buSzPts val="1100"/>
              <a:buFont typeface="Arial"/>
              <a:buNone/>
            </a:pPr>
            <a:r>
              <a:rPr lang="en"/>
              <a:t>#define TESTB_FZSTRING_H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Te dyrektywy preprocesora służą do zabezpieczenia przed wielokrotnym dołączaniem pliku nagłówkowego. Zapewniają, że zawartość pliku </a:t>
            </a:r>
            <a:r>
              <a:rPr lang="en" sz="950">
                <a:solidFill>
                  <a:schemeClr val="dk1"/>
                </a:solidFill>
              </a:rPr>
              <a:t>FZString.h</a:t>
            </a:r>
            <a:r>
              <a:rPr lang="en" sz="1200">
                <a:solidFill>
                  <a:schemeClr val="dk1"/>
                </a:solidFill>
              </a:rPr>
              <a:t> będzie dołączana tylko raz podczas kompilacji.</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Definiuje klasę FZString, która zawiera prywatne pole value (wskaźnik do char), oraz publiczne metody, takie jak konstruktory, operatory i destruktor.</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29a87b857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29a87b857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 fragment kodu włącza plik nagłówkowy FZString.h, co pozwala na korzystanie z definicji klasy FZString w tym pliku.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Implementuje metody klasy FZString, w tym konstruktory, operatory i destruktor.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29a87b857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29a87b857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Ta funkcja przyjmuje trzy parametry: expected (oczekiwany wynik), actual (rzeczywisty wynik z testu) i testName (opis testu)</a:t>
            </a:r>
            <a:endParaRPr/>
          </a:p>
          <a:p>
            <a:pPr indent="-298450" lvl="0" marL="457200" rtl="0" algn="l">
              <a:spcBef>
                <a:spcPts val="0"/>
              </a:spcBef>
              <a:spcAft>
                <a:spcPts val="0"/>
              </a:spcAft>
              <a:buSzPts val="1100"/>
              <a:buAutoNum type="alphaLcPeriod"/>
            </a:pPr>
            <a:r>
              <a:rPr lang="en"/>
              <a:t>Sprawdza, czy wartość expected jest taka sama jak wartość actual, i wypisuje informację, czy test zakończył się sukcesem czy porażką. W przypadku niepowodzenia wypisuje także oczekiwaną i rzeczywistą wartość.</a:t>
            </a:r>
            <a:endParaRPr/>
          </a:p>
          <a:p>
            <a:pPr indent="-298450" lvl="0" marL="457200" rtl="0" algn="l">
              <a:spcBef>
                <a:spcPts val="0"/>
              </a:spcBef>
              <a:spcAft>
                <a:spcPts val="0"/>
              </a:spcAft>
              <a:buSzPts val="1100"/>
              <a:buAutoNum type="alphaLcPeriod"/>
            </a:pPr>
            <a:r>
              <a:rPr lang="en"/>
              <a:t>Ta funkcja tworzy instancje klasy FZString i testuje metodę length przy użyciu funkcji test.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g29a87b857b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8" name="Google Shape;2328;g29a87b857b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Najpierw sprawdzaliśmy “ “ potem “Hello world”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29a8cad0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29a8cad0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29a8cad09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29a8cad09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6" name="Google Shape;2346;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g29a8cad09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7" name="Google Shape;2357;g29a8cad0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g29a8cad09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5" name="Google Shape;2365;g29a8cad09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29a8cad09c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29a8cad09c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29a8cad09c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29a8cad09c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5" name="Shape 2765"/>
        <p:cNvGrpSpPr/>
        <p:nvPr/>
      </p:nvGrpSpPr>
      <p:grpSpPr>
        <a:xfrm>
          <a:off x="0" y="0"/>
          <a:ext cx="0" cy="0"/>
          <a:chOff x="0" y="0"/>
          <a:chExt cx="0" cy="0"/>
        </a:xfrm>
      </p:grpSpPr>
      <p:sp>
        <p:nvSpPr>
          <p:cNvPr id="2766" name="Google Shape;2766;g29a87b857b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7" name="Google Shape;2767;g29a87b857b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g29a8cad09c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2" name="Google Shape;2772;g29a8cad09c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29a8cad09c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29a8cad09c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29a8cad09c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29a8cad09c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g29a8cad09c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1" name="Google Shape;2801;g29a8cad09c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g29a8cad09c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8" name="Google Shape;2808;g29a8cad09c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29a87b857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29a87b857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Wyzwania Test-Driven Development (TDD) i Testowania Oprogramowania:</a:t>
            </a:r>
            <a:endParaRPr/>
          </a:p>
          <a:p>
            <a:pPr indent="0" lvl="0" marL="0" rtl="0" algn="l">
              <a:spcBef>
                <a:spcPts val="0"/>
              </a:spcBef>
              <a:spcAft>
                <a:spcPts val="0"/>
              </a:spcAft>
              <a:buClr>
                <a:schemeClr val="dk1"/>
              </a:buClr>
              <a:buSzPts val="1100"/>
              <a:buFont typeface="Arial"/>
              <a:buNone/>
            </a:pPr>
            <a:r>
              <a:rPr lang="en"/>
              <a:t>1. Wyzwania Procesowe:</a:t>
            </a:r>
            <a:endParaRPr/>
          </a:p>
          <a:p>
            <a:pPr indent="0" lvl="0" marL="0" rtl="0" algn="l">
              <a:spcBef>
                <a:spcPts val="0"/>
              </a:spcBef>
              <a:spcAft>
                <a:spcPts val="0"/>
              </a:spcAft>
              <a:buClr>
                <a:schemeClr val="dk1"/>
              </a:buClr>
              <a:buSzPts val="1100"/>
              <a:buFont typeface="Arial"/>
              <a:buNone/>
            </a:pPr>
            <a:r>
              <a:rPr lang="en"/>
              <a:t>Zmiana Kultury: Przejście na TDD może wymagać zmiany kultury pracy w zespole.</a:t>
            </a:r>
            <a:endParaRPr/>
          </a:p>
          <a:p>
            <a:pPr indent="0" lvl="0" marL="0" rtl="0" algn="l">
              <a:spcBef>
                <a:spcPts val="0"/>
              </a:spcBef>
              <a:spcAft>
                <a:spcPts val="0"/>
              </a:spcAft>
              <a:buNone/>
            </a:pPr>
            <a:r>
              <a:rPr lang="en"/>
              <a:t>Początkowy Nakład Czasowy: W początkowej fazie implementacji TDD może wydawać się czasochłonne.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Wyzwania Techniczne:</a:t>
            </a:r>
            <a:endParaRPr/>
          </a:p>
          <a:p>
            <a:pPr indent="0" lvl="0" marL="0" rtl="0" algn="l">
              <a:spcBef>
                <a:spcPts val="0"/>
              </a:spcBef>
              <a:spcAft>
                <a:spcPts val="0"/>
              </a:spcAft>
              <a:buClr>
                <a:schemeClr val="dk1"/>
              </a:buClr>
              <a:buSzPts val="1100"/>
              <a:buFont typeface="Arial"/>
              <a:buNone/>
            </a:pPr>
            <a:r>
              <a:rPr lang="en"/>
              <a:t>Integracja Z Istniejącym Kodem: Dodawanie testów do już istniejącego kodu może być trudne.</a:t>
            </a:r>
            <a:endParaRPr/>
          </a:p>
          <a:p>
            <a:pPr indent="0" lvl="0" marL="0" rtl="0" algn="l">
              <a:spcBef>
                <a:spcPts val="0"/>
              </a:spcBef>
              <a:spcAft>
                <a:spcPts val="0"/>
              </a:spcAft>
              <a:buNone/>
            </a:pPr>
            <a:r>
              <a:rPr lang="en"/>
              <a:t>Skomplikowane Części Systemu: Niektóre części systemu mogą być trudne do przetestowania automatycznego.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Wyzwania Związane z Akceptacją:</a:t>
            </a:r>
            <a:endParaRPr/>
          </a:p>
          <a:p>
            <a:pPr indent="0" lvl="0" marL="0" rtl="0" algn="l">
              <a:spcBef>
                <a:spcPts val="0"/>
              </a:spcBef>
              <a:spcAft>
                <a:spcPts val="0"/>
              </a:spcAft>
              <a:buClr>
                <a:schemeClr val="dk1"/>
              </a:buClr>
              <a:buSzPts val="1100"/>
              <a:buFont typeface="Arial"/>
              <a:buNone/>
            </a:pPr>
            <a:r>
              <a:rPr lang="en"/>
              <a:t>Początkowe Trudności: Czasami zespoły mogą doświadczać początkowych trudności z akceptacją TDD.</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4" name="Shape 3054"/>
        <p:cNvGrpSpPr/>
        <p:nvPr/>
      </p:nvGrpSpPr>
      <p:grpSpPr>
        <a:xfrm>
          <a:off x="0" y="0"/>
          <a:ext cx="0" cy="0"/>
          <a:chOff x="0" y="0"/>
          <a:chExt cx="0" cy="0"/>
        </a:xfrm>
      </p:grpSpPr>
      <p:sp>
        <p:nvSpPr>
          <p:cNvPr id="3055" name="Google Shape;3055;g29a87b857b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6" name="Google Shape;3056;g29a87b857b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Korzyści Test-Driven Development (TDD) i Testowania Oprogramowania:</a:t>
            </a:r>
            <a:endParaRPr/>
          </a:p>
          <a:p>
            <a:pPr indent="0" lvl="0" marL="0" rtl="0" algn="l">
              <a:spcBef>
                <a:spcPts val="0"/>
              </a:spcBef>
              <a:spcAft>
                <a:spcPts val="0"/>
              </a:spcAft>
              <a:buClr>
                <a:schemeClr val="dk1"/>
              </a:buClr>
              <a:buSzPts val="1100"/>
              <a:buFont typeface="Arial"/>
              <a:buNone/>
            </a:pPr>
            <a:r>
              <a:rPr lang="en"/>
              <a:t>1. Korzyści Procesowe:</a:t>
            </a:r>
            <a:endParaRPr/>
          </a:p>
          <a:p>
            <a:pPr indent="0" lvl="0" marL="0" rtl="0" algn="l">
              <a:spcBef>
                <a:spcPts val="0"/>
              </a:spcBef>
              <a:spcAft>
                <a:spcPts val="0"/>
              </a:spcAft>
              <a:buClr>
                <a:schemeClr val="dk1"/>
              </a:buClr>
              <a:buSzPts val="1100"/>
              <a:buFont typeface="Arial"/>
              <a:buNone/>
            </a:pPr>
            <a:r>
              <a:rPr lang="en"/>
              <a:t>Szybkie Wykrywanie Błędów: Wczesne wykrywanie błędów podczas fazy implementacji.</a:t>
            </a:r>
            <a:endParaRPr/>
          </a:p>
          <a:p>
            <a:pPr indent="0" lvl="0" marL="0" rtl="0" algn="l">
              <a:spcBef>
                <a:spcPts val="0"/>
              </a:spcBef>
              <a:spcAft>
                <a:spcPts val="0"/>
              </a:spcAft>
              <a:buNone/>
            </a:pPr>
            <a:r>
              <a:rPr lang="en"/>
              <a:t>Łatwiejsze Zarządzanie Kodem: Kod jest zazwyczaj lepiej zorganizowany i zarządzany.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Korzyści Techniczne:</a:t>
            </a:r>
            <a:endParaRPr/>
          </a:p>
          <a:p>
            <a:pPr indent="0" lvl="0" marL="0" rtl="0" algn="l">
              <a:spcBef>
                <a:spcPts val="0"/>
              </a:spcBef>
              <a:spcAft>
                <a:spcPts val="0"/>
              </a:spcAft>
              <a:buClr>
                <a:schemeClr val="dk1"/>
              </a:buClr>
              <a:buSzPts val="1100"/>
              <a:buFont typeface="Arial"/>
              <a:buNone/>
            </a:pPr>
            <a:r>
              <a:rPr lang="en"/>
              <a:t>Lepsza Jakość Kodu: Implementacja oparta na testach prowadzi do lepszej jakości kodu.</a:t>
            </a:r>
            <a:endParaRPr/>
          </a:p>
          <a:p>
            <a:pPr indent="0" lvl="0" marL="0" rtl="0" algn="l">
              <a:spcBef>
                <a:spcPts val="0"/>
              </a:spcBef>
              <a:spcAft>
                <a:spcPts val="0"/>
              </a:spcAft>
              <a:buNone/>
            </a:pPr>
            <a:r>
              <a:rPr lang="en"/>
              <a:t>Łatwiejsza Refaktoryzacja: Bezpieczne przeprowadzanie refaktoryzacji kodu dzięki istnieniu testów jednostkowych.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Korzyści dla Zespołu Deweloperskiego:</a:t>
            </a:r>
            <a:endParaRPr/>
          </a:p>
          <a:p>
            <a:pPr indent="0" lvl="0" marL="0" rtl="0" algn="l">
              <a:spcBef>
                <a:spcPts val="0"/>
              </a:spcBef>
              <a:spcAft>
                <a:spcPts val="0"/>
              </a:spcAft>
              <a:buClr>
                <a:schemeClr val="dk1"/>
              </a:buClr>
              <a:buSzPts val="1100"/>
              <a:buFont typeface="Arial"/>
              <a:buNone/>
            </a:pPr>
            <a:r>
              <a:rPr lang="en"/>
              <a:t>Zwiększona Komunikacja: Poprawa komunikacji w zespole poprzez określone wymagania funkcjonalne.</a:t>
            </a:r>
            <a:endParaRPr/>
          </a:p>
          <a:p>
            <a:pPr indent="0" lvl="0" marL="0" rtl="0" algn="l">
              <a:spcBef>
                <a:spcPts val="0"/>
              </a:spcBef>
              <a:spcAft>
                <a:spcPts val="0"/>
              </a:spcAft>
              <a:buNone/>
            </a:pPr>
            <a:r>
              <a:rPr lang="en"/>
              <a:t>Zmotywowani Deweloperzy: Deweloperzy są bardziej zaangażowani, widząc sukcesy testów.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Korzyści dla Końcowego Produktu:</a:t>
            </a:r>
            <a:endParaRPr/>
          </a:p>
          <a:p>
            <a:pPr indent="0" lvl="0" marL="0" rtl="0" algn="l">
              <a:spcBef>
                <a:spcPts val="0"/>
              </a:spcBef>
              <a:spcAft>
                <a:spcPts val="0"/>
              </a:spcAft>
              <a:buClr>
                <a:schemeClr val="dk1"/>
              </a:buClr>
              <a:buSzPts val="1100"/>
              <a:buFont typeface="Arial"/>
              <a:buNone/>
            </a:pPr>
            <a:r>
              <a:rPr lang="en"/>
              <a:t>Zwiększona Stabilność: Produkt jest bardziej stabilny dzięki wczesnemu wykrywaniu błędów.</a:t>
            </a:r>
            <a:endParaRPr/>
          </a:p>
          <a:p>
            <a:pPr indent="0" lvl="0" marL="0" rtl="0" algn="l">
              <a:spcBef>
                <a:spcPts val="0"/>
              </a:spcBef>
              <a:spcAft>
                <a:spcPts val="0"/>
              </a:spcAft>
              <a:buClr>
                <a:schemeClr val="dk1"/>
              </a:buClr>
              <a:buSzPts val="1100"/>
              <a:buFont typeface="Arial"/>
              <a:buNone/>
            </a:pPr>
            <a:r>
              <a:rPr lang="en"/>
              <a:t>Łatwiejsze Wprowadzanie Zmian: Zmiany w kodzie są łatwiejsze do wprowadzenia dzięki obecności testów jednostkowych.</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8" name="Shape 3198"/>
        <p:cNvGrpSpPr/>
        <p:nvPr/>
      </p:nvGrpSpPr>
      <p:grpSpPr>
        <a:xfrm>
          <a:off x="0" y="0"/>
          <a:ext cx="0" cy="0"/>
          <a:chOff x="0" y="0"/>
          <a:chExt cx="0" cy="0"/>
        </a:xfrm>
      </p:grpSpPr>
      <p:sp>
        <p:nvSpPr>
          <p:cNvPr id="3199" name="Google Shape;3199;g29a8cad09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0" name="Google Shape;3200;g29a8cad09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3" name="Shape 3203"/>
        <p:cNvGrpSpPr/>
        <p:nvPr/>
      </p:nvGrpSpPr>
      <p:grpSpPr>
        <a:xfrm>
          <a:off x="0" y="0"/>
          <a:ext cx="0" cy="0"/>
          <a:chOff x="0" y="0"/>
          <a:chExt cx="0" cy="0"/>
        </a:xfrm>
      </p:grpSpPr>
      <p:sp>
        <p:nvSpPr>
          <p:cNvPr id="3204" name="Google Shape;3204;g29a87b857b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5" name="Google Shape;3205;g29a87b857b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Zachęta do Implementacji TDD w Codziennym Procesie Programowania:</a:t>
            </a:r>
            <a:endParaRPr/>
          </a:p>
          <a:p>
            <a:pPr indent="0" lvl="0" marL="0" rtl="0" algn="l">
              <a:spcBef>
                <a:spcPts val="0"/>
              </a:spcBef>
              <a:spcAft>
                <a:spcPts val="0"/>
              </a:spcAft>
              <a:buClr>
                <a:schemeClr val="dk1"/>
              </a:buClr>
              <a:buSzPts val="1100"/>
              <a:buFont typeface="Arial"/>
              <a:buNone/>
            </a:pPr>
            <a:r>
              <a:rPr lang="en"/>
              <a:t>1. Zwiększenie Efektywności:</a:t>
            </a:r>
            <a:endParaRPr/>
          </a:p>
          <a:p>
            <a:pPr indent="0" lvl="0" marL="0" rtl="0" algn="l">
              <a:spcBef>
                <a:spcPts val="0"/>
              </a:spcBef>
              <a:spcAft>
                <a:spcPts val="0"/>
              </a:spcAft>
              <a:buClr>
                <a:schemeClr val="dk1"/>
              </a:buClr>
              <a:buSzPts val="1100"/>
              <a:buFont typeface="Arial"/>
              <a:buNone/>
            </a:pPr>
            <a:r>
              <a:rPr lang="en"/>
              <a:t>Szybsza Iteracja: TDD przyspiesza proces iteracyjny poprzez szybkie wykrywanie i naprawianie błędów.</a:t>
            </a:r>
            <a:endParaRPr/>
          </a:p>
          <a:p>
            <a:pPr indent="0" lvl="0" marL="0" rtl="0" algn="l">
              <a:spcBef>
                <a:spcPts val="0"/>
              </a:spcBef>
              <a:spcAft>
                <a:spcPts val="0"/>
              </a:spcAft>
              <a:buClr>
                <a:schemeClr val="dk1"/>
              </a:buClr>
              <a:buSzPts val="1100"/>
              <a:buFont typeface="Arial"/>
              <a:buNone/>
            </a:pPr>
            <a:r>
              <a:rPr lang="en"/>
              <a:t>2. Poprawa Jakości Kodu:</a:t>
            </a:r>
            <a:endParaRPr/>
          </a:p>
          <a:p>
            <a:pPr indent="0" lvl="0" marL="0" rtl="0" algn="l">
              <a:spcBef>
                <a:spcPts val="0"/>
              </a:spcBef>
              <a:spcAft>
                <a:spcPts val="0"/>
              </a:spcAft>
              <a:buClr>
                <a:schemeClr val="dk1"/>
              </a:buClr>
              <a:buSzPts val="1100"/>
              <a:buFont typeface="Arial"/>
              <a:buNone/>
            </a:pPr>
            <a:r>
              <a:rPr lang="en"/>
              <a:t>Struktura Kodu: Implementacja testów od początku pomaga w utrzymaniu klarownej struktury kodu.</a:t>
            </a:r>
            <a:endParaRPr/>
          </a:p>
          <a:p>
            <a:pPr indent="0" lvl="0" marL="0" rtl="0" algn="l">
              <a:spcBef>
                <a:spcPts val="0"/>
              </a:spcBef>
              <a:spcAft>
                <a:spcPts val="0"/>
              </a:spcAft>
              <a:buClr>
                <a:schemeClr val="dk1"/>
              </a:buClr>
              <a:buSzPts val="1100"/>
              <a:buFont typeface="Arial"/>
              <a:buNone/>
            </a:pPr>
            <a:r>
              <a:rPr lang="en"/>
              <a:t>3. Redukcja Kosztów:</a:t>
            </a:r>
            <a:endParaRPr/>
          </a:p>
          <a:p>
            <a:pPr indent="0" lvl="0" marL="0" rtl="0" algn="l">
              <a:spcBef>
                <a:spcPts val="0"/>
              </a:spcBef>
              <a:spcAft>
                <a:spcPts val="0"/>
              </a:spcAft>
              <a:buClr>
                <a:schemeClr val="dk1"/>
              </a:buClr>
              <a:buSzPts val="1100"/>
              <a:buFont typeface="Arial"/>
              <a:buNone/>
            </a:pPr>
            <a:r>
              <a:rPr lang="en"/>
              <a:t>Koszty Naprawy Błędów: Wczesna detekcja błędów prowadzi do obniżenia kosztów związanych z ich naprawą.</a:t>
            </a:r>
            <a:endParaRPr/>
          </a:p>
          <a:p>
            <a:pPr indent="0" lvl="0" marL="0" rtl="0" algn="l">
              <a:spcBef>
                <a:spcPts val="0"/>
              </a:spcBef>
              <a:spcAft>
                <a:spcPts val="0"/>
              </a:spcAft>
              <a:buClr>
                <a:schemeClr val="dk1"/>
              </a:buClr>
              <a:buSzPts val="1100"/>
              <a:buFont typeface="Arial"/>
              <a:buNone/>
            </a:pPr>
            <a:r>
              <a:rPr lang="en"/>
              <a:t>4. Zadowolenie Klienta:</a:t>
            </a:r>
            <a:endParaRPr/>
          </a:p>
          <a:p>
            <a:pPr indent="0" lvl="0" marL="0" rtl="0" algn="l">
              <a:spcBef>
                <a:spcPts val="0"/>
              </a:spcBef>
              <a:spcAft>
                <a:spcPts val="0"/>
              </a:spcAft>
              <a:buClr>
                <a:schemeClr val="dk1"/>
              </a:buClr>
              <a:buSzPts val="1100"/>
              <a:buFont typeface="Arial"/>
              <a:buNone/>
            </a:pPr>
            <a:r>
              <a:rPr lang="en"/>
              <a:t>Większa Pewność: Regularne dostarczanie testowanego kodu zwiększa pewność klienta co do jakości produktu.</a:t>
            </a:r>
            <a:endParaRPr/>
          </a:p>
          <a:p>
            <a:pPr indent="0" lvl="0" marL="0" rtl="0" algn="l">
              <a:spcBef>
                <a:spcPts val="0"/>
              </a:spcBef>
              <a:spcAft>
                <a:spcPts val="0"/>
              </a:spcAft>
              <a:buClr>
                <a:schemeClr val="dk1"/>
              </a:buClr>
              <a:buSzPts val="1100"/>
              <a:buFont typeface="Arial"/>
              <a:buNone/>
            </a:pPr>
            <a:r>
              <a:rPr lang="en"/>
              <a:t>5. Podniesienie Motywacji Zespołu:</a:t>
            </a:r>
            <a:endParaRPr/>
          </a:p>
          <a:p>
            <a:pPr indent="0" lvl="0" marL="0" rtl="0" algn="l">
              <a:spcBef>
                <a:spcPts val="0"/>
              </a:spcBef>
              <a:spcAft>
                <a:spcPts val="0"/>
              </a:spcAft>
              <a:buClr>
                <a:schemeClr val="dk1"/>
              </a:buClr>
              <a:buSzPts val="1100"/>
              <a:buFont typeface="Arial"/>
              <a:buNone/>
            </a:pPr>
            <a:r>
              <a:rPr lang="en"/>
              <a:t>Zaangażowanie: Implementacja TDD zwiększa zaangażowanie zespołu poprzez widoczne sukcesy w testach.</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7" name="Shape 3447"/>
        <p:cNvGrpSpPr/>
        <p:nvPr/>
      </p:nvGrpSpPr>
      <p:grpSpPr>
        <a:xfrm>
          <a:off x="0" y="0"/>
          <a:ext cx="0" cy="0"/>
          <a:chOff x="0" y="0"/>
          <a:chExt cx="0" cy="0"/>
        </a:xfrm>
      </p:grpSpPr>
      <p:sp>
        <p:nvSpPr>
          <p:cNvPr id="3448" name="Google Shape;3448;g29a87b857b2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9" name="Google Shape;3449;g29a87b857b2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9" name="Shape 3539"/>
        <p:cNvGrpSpPr/>
        <p:nvPr/>
      </p:nvGrpSpPr>
      <p:grpSpPr>
        <a:xfrm>
          <a:off x="0" y="0"/>
          <a:ext cx="0" cy="0"/>
          <a:chOff x="0" y="0"/>
          <a:chExt cx="0" cy="0"/>
        </a:xfrm>
      </p:grpSpPr>
      <p:sp>
        <p:nvSpPr>
          <p:cNvPr id="3540" name="Google Shape;3540;g8714a43093_3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1" name="Google Shape;3541;g8714a43093_3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Bożena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29a1ef8c9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29a1ef8c9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29a1ef8c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8" name="Google Shape;2218;g29a1ef8c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1048500" y="21368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56146" y="338325"/>
            <a:ext cx="5431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22.jpg"/><Relationship Id="rId4" Type="http://schemas.openxmlformats.org/officeDocument/2006/relationships/hyperlink" Target="https://cpp0x.pl" TargetMode="External"/><Relationship Id="rId5" Type="http://schemas.openxmlformats.org/officeDocument/2006/relationships/hyperlink" Target="https://www.perforce.com/blog/alm/what-test-driven-development" TargetMode="External"/><Relationship Id="rId6" Type="http://schemas.openxmlformats.org/officeDocument/2006/relationships/hyperlink" Target="https://pl.wikipedia.org/wiki/Test-driven_development" TargetMode="External"/><Relationship Id="rId7" Type="http://schemas.openxmlformats.org/officeDocument/2006/relationships/hyperlink" Target="https://www.youtube.com/watch?v=oJS8i_bGFGI&amp;t=1652s%5C"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50" y="1675650"/>
            <a:ext cx="33906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Test Driven Development</a:t>
            </a:r>
            <a:endParaRPr sz="5000">
              <a:solidFill>
                <a:schemeClr val="dk2"/>
              </a:solidFill>
            </a:endParaRPr>
          </a:p>
        </p:txBody>
      </p:sp>
      <p:sp>
        <p:nvSpPr>
          <p:cNvPr id="1881" name="Google Shape;1881;p33"/>
          <p:cNvSpPr txBox="1"/>
          <p:nvPr>
            <p:ph idx="1" type="subTitle"/>
          </p:nvPr>
        </p:nvSpPr>
        <p:spPr>
          <a:xfrm>
            <a:off x="5248656" y="3547083"/>
            <a:ext cx="3264300" cy="89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Martyna Kindrat</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Monika Krakowska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Karolina Jędryczka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spcBef>
                <a:spcPts val="0"/>
              </a:spcBef>
              <a:spcAft>
                <a:spcPts val="0"/>
              </a:spcAft>
              <a:buClr>
                <a:schemeClr val="dk1"/>
              </a:buClr>
              <a:buSzPts val="1100"/>
              <a:buFont typeface="Arial"/>
              <a:buNone/>
            </a:pPr>
            <a:r>
              <a:t/>
            </a:r>
            <a:endParaRPr sz="2300"/>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42"/>
          <p:cNvSpPr txBox="1"/>
          <p:nvPr>
            <p:ph type="title"/>
          </p:nvPr>
        </p:nvSpPr>
        <p:spPr>
          <a:xfrm>
            <a:off x="2007375" y="315850"/>
            <a:ext cx="5129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a:t>
            </a:r>
            <a:r>
              <a:rPr lang="en">
                <a:solidFill>
                  <a:schemeClr val="dk1"/>
                </a:solidFill>
              </a:rPr>
              <a:t>Napisanie minimalnej ilości kodu implementującego funkcjonalność</a:t>
            </a:r>
            <a:endParaRPr>
              <a:solidFill>
                <a:schemeClr val="dk1"/>
              </a:solidFill>
            </a:endParaRPr>
          </a:p>
          <a:p>
            <a:pPr indent="0" lvl="0" marL="0" rtl="0" algn="ctr">
              <a:spcBef>
                <a:spcPts val="0"/>
              </a:spcBef>
              <a:spcAft>
                <a:spcPts val="0"/>
              </a:spcAft>
              <a:buNone/>
            </a:pPr>
            <a:r>
              <a:t/>
            </a:r>
            <a:endParaRPr/>
          </a:p>
        </p:txBody>
      </p:sp>
      <p:sp>
        <p:nvSpPr>
          <p:cNvPr id="2227" name="Google Shape;2227;p42"/>
          <p:cNvSpPr txBox="1"/>
          <p:nvPr>
            <p:ph idx="1" type="subTitle"/>
          </p:nvPr>
        </p:nvSpPr>
        <p:spPr>
          <a:xfrm>
            <a:off x="2167128" y="15681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Programista następnie pisze kod minimalnej ilości potrzebnej do spełnienia warunków narzuconych przez test. Celem jest jedynie spełnienie warunków testu, a nie dostarczenie pełnej funkcjonalności.</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43"/>
          <p:cNvSpPr txBox="1"/>
          <p:nvPr>
            <p:ph type="title"/>
          </p:nvPr>
        </p:nvSpPr>
        <p:spPr>
          <a:xfrm>
            <a:off x="1933575" y="366900"/>
            <a:ext cx="4524300" cy="57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3. 	Refaktoryzacja kodu</a:t>
            </a:r>
            <a:endParaRPr/>
          </a:p>
        </p:txBody>
      </p:sp>
      <p:sp>
        <p:nvSpPr>
          <p:cNvPr id="2233" name="Google Shape;2233;p43"/>
          <p:cNvSpPr txBox="1"/>
          <p:nvPr>
            <p:ph idx="1" type="body"/>
          </p:nvPr>
        </p:nvSpPr>
        <p:spPr>
          <a:xfrm>
            <a:off x="719250" y="128340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Po napisaniu kodu, który spełnia warunki testu, programista może przeprowadzić refaktoryzację. To oznacza poprawę jakości kodu bez zmiany jego funkcjonalności. Należy ponownie uruchomić testy, aby upewnić się, że żadne zmiany nie wpłynęły negatywnie na istniejącą funkcjonalność.</a:t>
            </a:r>
            <a:endParaRPr sz="2400">
              <a:solidFill>
                <a:schemeClr val="dk1"/>
              </a:solidFill>
            </a:endParaRPr>
          </a:p>
          <a:p>
            <a:pPr indent="0" lvl="0" marL="0" rtl="0" algn="l">
              <a:spcBef>
                <a:spcPts val="0"/>
              </a:spcBef>
              <a:spcAft>
                <a:spcPts val="0"/>
              </a:spcAft>
              <a:buNone/>
            </a:pPr>
            <a:r>
              <a:t/>
            </a:r>
            <a:endParaRPr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4"/>
          <p:cNvSpPr txBox="1"/>
          <p:nvPr>
            <p:ph type="title"/>
          </p:nvPr>
        </p:nvSpPr>
        <p:spPr>
          <a:xfrm>
            <a:off x="2701050" y="245797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a:t>
            </a:r>
            <a:endParaRPr sz="4700"/>
          </a:p>
        </p:txBody>
      </p:sp>
      <p:sp>
        <p:nvSpPr>
          <p:cNvPr id="2239" name="Google Shape;2239;p44"/>
          <p:cNvSpPr txBox="1"/>
          <p:nvPr>
            <p:ph idx="2" type="title"/>
          </p:nvPr>
        </p:nvSpPr>
        <p:spPr>
          <a:xfrm>
            <a:off x="3088200" y="129743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45"/>
          <p:cNvSpPr txBox="1"/>
          <p:nvPr>
            <p:ph type="title"/>
          </p:nvPr>
        </p:nvSpPr>
        <p:spPr>
          <a:xfrm>
            <a:off x="2701050" y="18834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manualne</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46"/>
          <p:cNvSpPr txBox="1"/>
          <p:nvPr>
            <p:ph type="title"/>
          </p:nvPr>
        </p:nvSpPr>
        <p:spPr>
          <a:xfrm>
            <a:off x="2337738" y="719328"/>
            <a:ext cx="4087500" cy="576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Testy manualne</a:t>
            </a:r>
            <a:endParaRPr/>
          </a:p>
        </p:txBody>
      </p:sp>
      <p:sp>
        <p:nvSpPr>
          <p:cNvPr id="2250" name="Google Shape;2250;p46"/>
          <p:cNvSpPr txBox="1"/>
          <p:nvPr>
            <p:ph idx="1" type="body"/>
          </p:nvPr>
        </p:nvSpPr>
        <p:spPr>
          <a:xfrm>
            <a:off x="1519200" y="2328900"/>
            <a:ext cx="5724600" cy="4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Testy manualne są wykonywane ręcznie przez ludzi (testera lub dewelopera). Osoba przeprowadzająca testy interaktywnie wykonuje różne scenariusze, sprawdzając, czy aplikacja działa zgodnie z oczekiwaniami.</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4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Zastosowanie</a:t>
            </a:r>
            <a:endParaRPr/>
          </a:p>
        </p:txBody>
      </p:sp>
      <p:sp>
        <p:nvSpPr>
          <p:cNvPr id="2256" name="Google Shape;2256;p47"/>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50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Skomplikowane testy, które trudno zautomatyzować.</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interfejsu użytkownika, interakcji użytkownika i ogólnej użyteczności.</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nieprzewidywalnych sytuacji i scenariuszy.</a:t>
            </a:r>
            <a:endParaRPr sz="24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b="1"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48"/>
          <p:cNvSpPr txBox="1"/>
          <p:nvPr>
            <p:ph type="title"/>
          </p:nvPr>
        </p:nvSpPr>
        <p:spPr>
          <a:xfrm>
            <a:off x="1823475" y="4050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i Wady</a:t>
            </a:r>
            <a:endParaRPr/>
          </a:p>
        </p:txBody>
      </p:sp>
      <p:sp>
        <p:nvSpPr>
          <p:cNvPr id="2263" name="Google Shape;2263;p48"/>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8"/>
          <p:cNvSpPr txBox="1"/>
          <p:nvPr/>
        </p:nvSpPr>
        <p:spPr>
          <a:xfrm>
            <a:off x="1613175" y="1140625"/>
            <a:ext cx="59175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800">
                <a:solidFill>
                  <a:schemeClr val="dk1"/>
                </a:solidFill>
                <a:latin typeface="Barlow Semi Condensed"/>
                <a:ea typeface="Barlow Semi Condensed"/>
                <a:cs typeface="Barlow Semi Condensed"/>
                <a:sym typeface="Barlow Semi Condensed"/>
              </a:rPr>
              <a:t>Zalety:</a:t>
            </a:r>
            <a:endParaRPr b="1" sz="1800">
              <a:solidFill>
                <a:schemeClr val="dk1"/>
              </a:solidFill>
              <a:latin typeface="Barlow Semi Condensed"/>
              <a:ea typeface="Barlow Semi Condensed"/>
              <a:cs typeface="Barlow Semi Condensed"/>
              <a:sym typeface="Barlow Semi Condensed"/>
            </a:endParaRPr>
          </a:p>
          <a:p>
            <a:pPr indent="-342900" lvl="0" marL="457200" rtl="0" algn="l">
              <a:lnSpc>
                <a:spcPct val="115000"/>
              </a:lnSpc>
              <a:spcBef>
                <a:spcPts val="1500"/>
              </a:spcBef>
              <a:spcAft>
                <a:spcPts val="0"/>
              </a:spcAft>
              <a:buClr>
                <a:schemeClr val="dk1"/>
              </a:buClr>
              <a:buSzPts val="1800"/>
              <a:buFont typeface="Barlow Semi Condensed"/>
              <a:buChar char="●"/>
            </a:pPr>
            <a:r>
              <a:rPr lang="en" sz="1800">
                <a:solidFill>
                  <a:schemeClr val="dk1"/>
                </a:solidFill>
                <a:latin typeface="Barlow Semi Condensed"/>
                <a:ea typeface="Barlow Semi Condensed"/>
                <a:cs typeface="Barlow Semi Condensed"/>
                <a:sym typeface="Barlow Semi Condensed"/>
              </a:rPr>
              <a:t>Skuteczne w testowaniu interakcji użytkownika.</a:t>
            </a:r>
            <a:endParaRPr sz="1800">
              <a:solidFill>
                <a:schemeClr val="dk1"/>
              </a:solidFill>
              <a:latin typeface="Barlow Semi Condensed"/>
              <a:ea typeface="Barlow Semi Condensed"/>
              <a:cs typeface="Barlow Semi Condensed"/>
              <a:sym typeface="Barlow Semi Condensed"/>
            </a:endParaRPr>
          </a:p>
          <a:p>
            <a:pPr indent="-342900" lvl="0" marL="457200" rtl="0" algn="l">
              <a:lnSpc>
                <a:spcPct val="115000"/>
              </a:lnSpc>
              <a:spcBef>
                <a:spcPts val="0"/>
              </a:spcBef>
              <a:spcAft>
                <a:spcPts val="0"/>
              </a:spcAft>
              <a:buClr>
                <a:schemeClr val="dk1"/>
              </a:buClr>
              <a:buSzPts val="1800"/>
              <a:buFont typeface="Barlow Semi Condensed"/>
              <a:buChar char="●"/>
            </a:pPr>
            <a:r>
              <a:rPr lang="en" sz="1800">
                <a:solidFill>
                  <a:schemeClr val="dk1"/>
                </a:solidFill>
                <a:latin typeface="Barlow Semi Condensed"/>
                <a:ea typeface="Barlow Semi Condensed"/>
                <a:cs typeface="Barlow Semi Condensed"/>
                <a:sym typeface="Barlow Semi Condensed"/>
              </a:rPr>
              <a:t>Nadaje się do testowania funkcji niemożliwych do zautomatyzowania.</a:t>
            </a:r>
            <a:endParaRPr sz="1800">
              <a:solidFill>
                <a:schemeClr val="dk1"/>
              </a:solidFill>
              <a:latin typeface="Barlow Semi Condensed"/>
              <a:ea typeface="Barlow Semi Condensed"/>
              <a:cs typeface="Barlow Semi Condensed"/>
              <a:sym typeface="Barlow Semi Condensed"/>
            </a:endParaRPr>
          </a:p>
          <a:p>
            <a:pPr indent="0" lvl="0" marL="0" rtl="0" algn="l">
              <a:lnSpc>
                <a:spcPct val="115000"/>
              </a:lnSpc>
              <a:spcBef>
                <a:spcPts val="1500"/>
              </a:spcBef>
              <a:spcAft>
                <a:spcPts val="0"/>
              </a:spcAft>
              <a:buNone/>
            </a:pPr>
            <a:r>
              <a:rPr b="1" lang="en" sz="1800">
                <a:solidFill>
                  <a:schemeClr val="dk1"/>
                </a:solidFill>
                <a:latin typeface="Barlow Semi Condensed"/>
                <a:ea typeface="Barlow Semi Condensed"/>
                <a:cs typeface="Barlow Semi Condensed"/>
                <a:sym typeface="Barlow Semi Condensed"/>
              </a:rPr>
              <a:t>Wady:</a:t>
            </a:r>
            <a:endParaRPr b="1" sz="1800">
              <a:solidFill>
                <a:schemeClr val="dk1"/>
              </a:solidFill>
              <a:latin typeface="Barlow Semi Condensed"/>
              <a:ea typeface="Barlow Semi Condensed"/>
              <a:cs typeface="Barlow Semi Condensed"/>
              <a:sym typeface="Barlow Semi Condensed"/>
            </a:endParaRPr>
          </a:p>
          <a:p>
            <a:pPr indent="-342900" lvl="0" marL="457200" rtl="0" algn="l">
              <a:lnSpc>
                <a:spcPct val="115000"/>
              </a:lnSpc>
              <a:spcBef>
                <a:spcPts val="1500"/>
              </a:spcBef>
              <a:spcAft>
                <a:spcPts val="0"/>
              </a:spcAft>
              <a:buClr>
                <a:schemeClr val="dk1"/>
              </a:buClr>
              <a:buSzPts val="1800"/>
              <a:buFont typeface="Barlow Semi Condensed"/>
              <a:buChar char="●"/>
            </a:pPr>
            <a:r>
              <a:rPr lang="en" sz="1800">
                <a:solidFill>
                  <a:schemeClr val="dk1"/>
                </a:solidFill>
                <a:latin typeface="Barlow Semi Condensed"/>
                <a:ea typeface="Barlow Semi Condensed"/>
                <a:cs typeface="Barlow Semi Condensed"/>
                <a:sym typeface="Barlow Semi Condensed"/>
              </a:rPr>
              <a:t>Czasochłonne i kosztowne.</a:t>
            </a:r>
            <a:endParaRPr sz="1800">
              <a:solidFill>
                <a:schemeClr val="dk1"/>
              </a:solidFill>
              <a:latin typeface="Barlow Semi Condensed"/>
              <a:ea typeface="Barlow Semi Condensed"/>
              <a:cs typeface="Barlow Semi Condensed"/>
              <a:sym typeface="Barlow Semi Condensed"/>
            </a:endParaRPr>
          </a:p>
          <a:p>
            <a:pPr indent="-342900" lvl="0" marL="457200" rtl="0" algn="l">
              <a:lnSpc>
                <a:spcPct val="115000"/>
              </a:lnSpc>
              <a:spcBef>
                <a:spcPts val="0"/>
              </a:spcBef>
              <a:spcAft>
                <a:spcPts val="0"/>
              </a:spcAft>
              <a:buClr>
                <a:schemeClr val="dk1"/>
              </a:buClr>
              <a:buSzPts val="1800"/>
              <a:buFont typeface="Barlow Semi Condensed"/>
              <a:buChar char="●"/>
            </a:pPr>
            <a:r>
              <a:rPr lang="en" sz="1800">
                <a:solidFill>
                  <a:schemeClr val="dk1"/>
                </a:solidFill>
                <a:latin typeface="Barlow Semi Condensed"/>
                <a:ea typeface="Barlow Semi Condensed"/>
                <a:cs typeface="Barlow Semi Condensed"/>
                <a:sym typeface="Barlow Semi Condensed"/>
              </a:rPr>
              <a:t>Mniej powtarzalne niż testy automatyczne.</a:t>
            </a:r>
            <a:endParaRPr sz="18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sz="18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49"/>
          <p:cNvSpPr txBox="1"/>
          <p:nvPr>
            <p:ph type="title"/>
          </p:nvPr>
        </p:nvSpPr>
        <p:spPr>
          <a:xfrm>
            <a:off x="838200" y="31927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Przykład zastosowania testu manualnego w prostym prostym programie “Hello, World!”</a:t>
            </a:r>
            <a:endParaRPr/>
          </a:p>
        </p:txBody>
      </p:sp>
      <p:pic>
        <p:nvPicPr>
          <p:cNvPr id="2270" name="Google Shape;2270;p49"/>
          <p:cNvPicPr preferRelativeResize="0"/>
          <p:nvPr/>
        </p:nvPicPr>
        <p:blipFill>
          <a:blip r:embed="rId3">
            <a:alphaModFix/>
          </a:blip>
          <a:stretch>
            <a:fillRect/>
          </a:stretch>
        </p:blipFill>
        <p:spPr>
          <a:xfrm>
            <a:off x="1658638" y="1466550"/>
            <a:ext cx="5826726" cy="281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50"/>
          <p:cNvSpPr txBox="1"/>
          <p:nvPr>
            <p:ph type="title"/>
          </p:nvPr>
        </p:nvSpPr>
        <p:spPr>
          <a:xfrm>
            <a:off x="949550" y="74012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1: Napisanie testu</a:t>
            </a:r>
            <a:endParaRPr/>
          </a:p>
        </p:txBody>
      </p:sp>
      <p:pic>
        <p:nvPicPr>
          <p:cNvPr id="2276" name="Google Shape;2276;p50"/>
          <p:cNvPicPr preferRelativeResize="0"/>
          <p:nvPr/>
        </p:nvPicPr>
        <p:blipFill>
          <a:blip r:embed="rId3">
            <a:alphaModFix/>
          </a:blip>
          <a:stretch>
            <a:fillRect/>
          </a:stretch>
        </p:blipFill>
        <p:spPr>
          <a:xfrm>
            <a:off x="949550" y="2001575"/>
            <a:ext cx="7244899" cy="78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51"/>
          <p:cNvSpPr txBox="1"/>
          <p:nvPr>
            <p:ph type="title"/>
          </p:nvPr>
        </p:nvSpPr>
        <p:spPr>
          <a:xfrm>
            <a:off x="818950" y="58897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2: Implementacja kodu</a:t>
            </a:r>
            <a:endParaRPr/>
          </a:p>
        </p:txBody>
      </p:sp>
      <p:pic>
        <p:nvPicPr>
          <p:cNvPr id="2282" name="Google Shape;2282;p51"/>
          <p:cNvPicPr preferRelativeResize="0"/>
          <p:nvPr/>
        </p:nvPicPr>
        <p:blipFill>
          <a:blip r:embed="rId3">
            <a:alphaModFix/>
          </a:blip>
          <a:stretch>
            <a:fillRect/>
          </a:stretch>
        </p:blipFill>
        <p:spPr>
          <a:xfrm>
            <a:off x="818950" y="1815788"/>
            <a:ext cx="7029250" cy="114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82347" y="112648"/>
            <a:ext cx="635100" cy="734640"/>
            <a:chOff x="731647" y="573573"/>
            <a:chExt cx="635100" cy="734640"/>
          </a:xfrm>
        </p:grpSpPr>
        <p:grpSp>
          <p:nvGrpSpPr>
            <p:cNvPr id="1887" name="Google Shape;1887;p34"/>
            <p:cNvGrpSpPr/>
            <p:nvPr/>
          </p:nvGrpSpPr>
          <p:grpSpPr>
            <a:xfrm>
              <a:off x="731647" y="573573"/>
              <a:ext cx="635100" cy="635100"/>
              <a:chOff x="917231" y="750460"/>
              <a:chExt cx="635100" cy="635100"/>
            </a:xfrm>
          </p:grpSpPr>
          <p:sp>
            <p:nvSpPr>
              <p:cNvPr id="1888" name="Google Shape;188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34"/>
            <p:cNvGrpSpPr/>
            <p:nvPr/>
          </p:nvGrpSpPr>
          <p:grpSpPr>
            <a:xfrm>
              <a:off x="961679" y="1281213"/>
              <a:ext cx="175013" cy="27000"/>
              <a:chOff x="5662375" y="212375"/>
              <a:chExt cx="175013" cy="27000"/>
            </a:xfrm>
          </p:grpSpPr>
          <p:sp>
            <p:nvSpPr>
              <p:cNvPr id="1891" name="Google Shape;189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2" name="Google Shape;189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3" name="Google Shape;189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894" name="Google Shape;1894;p34"/>
          <p:cNvSpPr txBox="1"/>
          <p:nvPr>
            <p:ph type="title"/>
          </p:nvPr>
        </p:nvSpPr>
        <p:spPr>
          <a:xfrm>
            <a:off x="3262325" y="356625"/>
            <a:ext cx="52596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Konteksty zawarte w prezentacji</a:t>
            </a:r>
            <a:endParaRPr/>
          </a:p>
        </p:txBody>
      </p:sp>
      <p:sp>
        <p:nvSpPr>
          <p:cNvPr id="1895" name="Google Shape;1895;p34"/>
          <p:cNvSpPr txBox="1"/>
          <p:nvPr>
            <p:ph idx="2" type="subTitle"/>
          </p:nvPr>
        </p:nvSpPr>
        <p:spPr>
          <a:xfrm>
            <a:off x="5658758" y="21667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896" name="Google Shape;1896;p34"/>
          <p:cNvSpPr txBox="1"/>
          <p:nvPr>
            <p:ph idx="1" type="subTitle"/>
          </p:nvPr>
        </p:nvSpPr>
        <p:spPr>
          <a:xfrm>
            <a:off x="788908" y="206643"/>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Wprowadzenie</a:t>
            </a:r>
            <a:endParaRPr/>
          </a:p>
        </p:txBody>
      </p:sp>
      <p:sp>
        <p:nvSpPr>
          <p:cNvPr id="1897" name="Google Shape;1897;p34"/>
          <p:cNvSpPr txBox="1"/>
          <p:nvPr>
            <p:ph idx="3" type="subTitle"/>
          </p:nvPr>
        </p:nvSpPr>
        <p:spPr>
          <a:xfrm>
            <a:off x="788908" y="107159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Krok po kroku</a:t>
            </a:r>
            <a:endParaRPr/>
          </a:p>
        </p:txBody>
      </p:sp>
      <p:sp>
        <p:nvSpPr>
          <p:cNvPr id="1898" name="Google Shape;1898;p34"/>
          <p:cNvSpPr txBox="1"/>
          <p:nvPr>
            <p:ph idx="4" type="subTitle"/>
          </p:nvPr>
        </p:nvSpPr>
        <p:spPr>
          <a:xfrm>
            <a:off x="5907033" y="31191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99" name="Google Shape;1899;p34"/>
          <p:cNvSpPr txBox="1"/>
          <p:nvPr>
            <p:ph idx="5" type="subTitle"/>
          </p:nvPr>
        </p:nvSpPr>
        <p:spPr>
          <a:xfrm>
            <a:off x="788908" y="193652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Testy </a:t>
            </a:r>
            <a:endParaRPr/>
          </a:p>
        </p:txBody>
      </p:sp>
      <p:sp>
        <p:nvSpPr>
          <p:cNvPr id="1900" name="Google Shape;1900;p34"/>
          <p:cNvSpPr txBox="1"/>
          <p:nvPr>
            <p:ph idx="6" type="subTitle"/>
          </p:nvPr>
        </p:nvSpPr>
        <p:spPr>
          <a:xfrm>
            <a:off x="5658758" y="3019691"/>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1" name="Google Shape;1901;p34"/>
          <p:cNvSpPr txBox="1"/>
          <p:nvPr>
            <p:ph idx="7" type="subTitle"/>
          </p:nvPr>
        </p:nvSpPr>
        <p:spPr>
          <a:xfrm>
            <a:off x="788908" y="275235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Automatyzacja i narzędzia</a:t>
            </a:r>
            <a:endParaRPr/>
          </a:p>
        </p:txBody>
      </p:sp>
      <p:sp>
        <p:nvSpPr>
          <p:cNvPr id="1902" name="Google Shape;1902;p34"/>
          <p:cNvSpPr txBox="1"/>
          <p:nvPr>
            <p:ph idx="8" type="subTitle"/>
          </p:nvPr>
        </p:nvSpPr>
        <p:spPr>
          <a:xfrm>
            <a:off x="5105108" y="3119133"/>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grpSp>
        <p:nvGrpSpPr>
          <p:cNvPr id="1903" name="Google Shape;1903;p34"/>
          <p:cNvGrpSpPr/>
          <p:nvPr/>
        </p:nvGrpSpPr>
        <p:grpSpPr>
          <a:xfrm>
            <a:off x="3994627" y="1190629"/>
            <a:ext cx="4697155" cy="3426253"/>
            <a:chOff x="862950" y="825025"/>
            <a:chExt cx="5862650" cy="4111175"/>
          </a:xfrm>
        </p:grpSpPr>
        <p:sp>
          <p:nvSpPr>
            <p:cNvPr id="1904" name="Google Shape;1904;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34"/>
          <p:cNvSpPr txBox="1"/>
          <p:nvPr>
            <p:ph idx="7" type="subTitle"/>
          </p:nvPr>
        </p:nvSpPr>
        <p:spPr>
          <a:xfrm>
            <a:off x="788908" y="366639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Wyzwania i korzyści</a:t>
            </a:r>
            <a:endParaRPr/>
          </a:p>
        </p:txBody>
      </p:sp>
      <p:grpSp>
        <p:nvGrpSpPr>
          <p:cNvPr id="2114" name="Google Shape;2114;p34"/>
          <p:cNvGrpSpPr/>
          <p:nvPr/>
        </p:nvGrpSpPr>
        <p:grpSpPr>
          <a:xfrm>
            <a:off x="82347" y="952773"/>
            <a:ext cx="635100" cy="734640"/>
            <a:chOff x="731647" y="573573"/>
            <a:chExt cx="635100" cy="734640"/>
          </a:xfrm>
        </p:grpSpPr>
        <p:grpSp>
          <p:nvGrpSpPr>
            <p:cNvPr id="2115" name="Google Shape;2115;p34"/>
            <p:cNvGrpSpPr/>
            <p:nvPr/>
          </p:nvGrpSpPr>
          <p:grpSpPr>
            <a:xfrm>
              <a:off x="731647" y="573573"/>
              <a:ext cx="635100" cy="635100"/>
              <a:chOff x="917231" y="750460"/>
              <a:chExt cx="635100" cy="635100"/>
            </a:xfrm>
          </p:grpSpPr>
          <p:sp>
            <p:nvSpPr>
              <p:cNvPr id="2116" name="Google Shape;2116;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8" name="Google Shape;2118;p34"/>
            <p:cNvGrpSpPr/>
            <p:nvPr/>
          </p:nvGrpSpPr>
          <p:grpSpPr>
            <a:xfrm>
              <a:off x="961679" y="1281213"/>
              <a:ext cx="175013" cy="27000"/>
              <a:chOff x="5662375" y="212375"/>
              <a:chExt cx="175013" cy="27000"/>
            </a:xfrm>
          </p:grpSpPr>
          <p:sp>
            <p:nvSpPr>
              <p:cNvPr id="2119" name="Google Shape;211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0" name="Google Shape;212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1" name="Google Shape;212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2" name="Google Shape;2122;p34"/>
          <p:cNvGrpSpPr/>
          <p:nvPr/>
        </p:nvGrpSpPr>
        <p:grpSpPr>
          <a:xfrm>
            <a:off x="82347" y="1792898"/>
            <a:ext cx="635100" cy="734640"/>
            <a:chOff x="731647" y="573573"/>
            <a:chExt cx="635100" cy="734640"/>
          </a:xfrm>
        </p:grpSpPr>
        <p:grpSp>
          <p:nvGrpSpPr>
            <p:cNvPr id="2123" name="Google Shape;2123;p34"/>
            <p:cNvGrpSpPr/>
            <p:nvPr/>
          </p:nvGrpSpPr>
          <p:grpSpPr>
            <a:xfrm>
              <a:off x="731647" y="573573"/>
              <a:ext cx="635100" cy="635100"/>
              <a:chOff x="917231" y="750460"/>
              <a:chExt cx="635100" cy="635100"/>
            </a:xfrm>
          </p:grpSpPr>
          <p:sp>
            <p:nvSpPr>
              <p:cNvPr id="2124" name="Google Shape;2124;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34"/>
            <p:cNvGrpSpPr/>
            <p:nvPr/>
          </p:nvGrpSpPr>
          <p:grpSpPr>
            <a:xfrm>
              <a:off x="961679" y="1281213"/>
              <a:ext cx="175013" cy="27000"/>
              <a:chOff x="5662375" y="212375"/>
              <a:chExt cx="175013" cy="27000"/>
            </a:xfrm>
          </p:grpSpPr>
          <p:sp>
            <p:nvSpPr>
              <p:cNvPr id="2127" name="Google Shape;212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8" name="Google Shape;212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9" name="Google Shape;212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0" name="Google Shape;2130;p34"/>
          <p:cNvGrpSpPr/>
          <p:nvPr/>
        </p:nvGrpSpPr>
        <p:grpSpPr>
          <a:xfrm>
            <a:off x="82347" y="4313273"/>
            <a:ext cx="635100" cy="734640"/>
            <a:chOff x="731647" y="573573"/>
            <a:chExt cx="635100" cy="734640"/>
          </a:xfrm>
        </p:grpSpPr>
        <p:grpSp>
          <p:nvGrpSpPr>
            <p:cNvPr id="2131" name="Google Shape;2131;p34"/>
            <p:cNvGrpSpPr/>
            <p:nvPr/>
          </p:nvGrpSpPr>
          <p:grpSpPr>
            <a:xfrm>
              <a:off x="731647" y="573573"/>
              <a:ext cx="635100" cy="635100"/>
              <a:chOff x="917231" y="750460"/>
              <a:chExt cx="635100" cy="635100"/>
            </a:xfrm>
          </p:grpSpPr>
          <p:sp>
            <p:nvSpPr>
              <p:cNvPr id="2132" name="Google Shape;2132;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34"/>
            <p:cNvGrpSpPr/>
            <p:nvPr/>
          </p:nvGrpSpPr>
          <p:grpSpPr>
            <a:xfrm>
              <a:off x="961679" y="1281213"/>
              <a:ext cx="175013" cy="27000"/>
              <a:chOff x="5662375" y="212375"/>
              <a:chExt cx="175013" cy="27000"/>
            </a:xfrm>
          </p:grpSpPr>
          <p:sp>
            <p:nvSpPr>
              <p:cNvPr id="2135" name="Google Shape;213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6" name="Google Shape;213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7" name="Google Shape;213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8" name="Google Shape;2138;p34"/>
          <p:cNvGrpSpPr/>
          <p:nvPr/>
        </p:nvGrpSpPr>
        <p:grpSpPr>
          <a:xfrm>
            <a:off x="82347" y="2633035"/>
            <a:ext cx="635100" cy="734640"/>
            <a:chOff x="731647" y="573573"/>
            <a:chExt cx="635100" cy="734640"/>
          </a:xfrm>
        </p:grpSpPr>
        <p:grpSp>
          <p:nvGrpSpPr>
            <p:cNvPr id="2139" name="Google Shape;2139;p34"/>
            <p:cNvGrpSpPr/>
            <p:nvPr/>
          </p:nvGrpSpPr>
          <p:grpSpPr>
            <a:xfrm>
              <a:off x="731647" y="573573"/>
              <a:ext cx="635100" cy="635100"/>
              <a:chOff x="917231" y="750460"/>
              <a:chExt cx="635100" cy="635100"/>
            </a:xfrm>
          </p:grpSpPr>
          <p:sp>
            <p:nvSpPr>
              <p:cNvPr id="2140" name="Google Shape;2140;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2" name="Google Shape;2142;p34"/>
            <p:cNvGrpSpPr/>
            <p:nvPr/>
          </p:nvGrpSpPr>
          <p:grpSpPr>
            <a:xfrm>
              <a:off x="961679" y="1281213"/>
              <a:ext cx="175013" cy="27000"/>
              <a:chOff x="5662375" y="212375"/>
              <a:chExt cx="175013" cy="27000"/>
            </a:xfrm>
          </p:grpSpPr>
          <p:sp>
            <p:nvSpPr>
              <p:cNvPr id="2143" name="Google Shape;2143;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4" name="Google Shape;2144;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5" name="Google Shape;2145;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46" name="Google Shape;2146;p34"/>
          <p:cNvGrpSpPr/>
          <p:nvPr/>
        </p:nvGrpSpPr>
        <p:grpSpPr>
          <a:xfrm>
            <a:off x="82347" y="3473148"/>
            <a:ext cx="635100" cy="734640"/>
            <a:chOff x="731647" y="573573"/>
            <a:chExt cx="635100" cy="734640"/>
          </a:xfrm>
        </p:grpSpPr>
        <p:grpSp>
          <p:nvGrpSpPr>
            <p:cNvPr id="2147" name="Google Shape;2147;p34"/>
            <p:cNvGrpSpPr/>
            <p:nvPr/>
          </p:nvGrpSpPr>
          <p:grpSpPr>
            <a:xfrm>
              <a:off x="731647" y="573573"/>
              <a:ext cx="635100" cy="635100"/>
              <a:chOff x="917231" y="750460"/>
              <a:chExt cx="635100" cy="635100"/>
            </a:xfrm>
          </p:grpSpPr>
          <p:sp>
            <p:nvSpPr>
              <p:cNvPr id="2148" name="Google Shape;214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34"/>
            <p:cNvGrpSpPr/>
            <p:nvPr/>
          </p:nvGrpSpPr>
          <p:grpSpPr>
            <a:xfrm>
              <a:off x="961679" y="1281213"/>
              <a:ext cx="175013" cy="27000"/>
              <a:chOff x="5662375" y="212375"/>
              <a:chExt cx="175013" cy="27000"/>
            </a:xfrm>
          </p:grpSpPr>
          <p:sp>
            <p:nvSpPr>
              <p:cNvPr id="2151" name="Google Shape;215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2" name="Google Shape;215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3" name="Google Shape;215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54" name="Google Shape;2154;p34"/>
          <p:cNvSpPr txBox="1"/>
          <p:nvPr>
            <p:ph idx="7" type="subTitle"/>
          </p:nvPr>
        </p:nvSpPr>
        <p:spPr>
          <a:xfrm>
            <a:off x="788908" y="44599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Podsumowanie</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52"/>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jednostkowe</a:t>
            </a:r>
            <a:endParaRPr sz="6300"/>
          </a:p>
          <a:p>
            <a:pPr indent="0" lvl="0" marL="0" rtl="0" algn="ctr">
              <a:spcBef>
                <a:spcPts val="0"/>
              </a:spcBef>
              <a:spcAft>
                <a:spcPts val="0"/>
              </a:spcAft>
              <a:buNone/>
            </a:pPr>
            <a:r>
              <a:t/>
            </a:r>
            <a:endParaRPr sz="6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5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jednostkowe</a:t>
            </a:r>
            <a:endParaRPr/>
          </a:p>
        </p:txBody>
      </p:sp>
      <p:sp>
        <p:nvSpPr>
          <p:cNvPr id="2293" name="Google Shape;2293;p53"/>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294" name="Google Shape;2294;p53"/>
          <p:cNvPicPr preferRelativeResize="0"/>
          <p:nvPr/>
        </p:nvPicPr>
        <p:blipFill>
          <a:blip r:embed="rId3">
            <a:alphaModFix/>
          </a:blip>
          <a:stretch>
            <a:fillRect/>
          </a:stretch>
        </p:blipFill>
        <p:spPr>
          <a:xfrm>
            <a:off x="3974188" y="3012300"/>
            <a:ext cx="1895475" cy="159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5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Rodzaje Testów Jednostkowych</a:t>
            </a:r>
            <a:endParaRPr/>
          </a:p>
        </p:txBody>
      </p:sp>
      <p:sp>
        <p:nvSpPr>
          <p:cNvPr id="2300" name="Google Shape;2300;p54"/>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4"/>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Podstawowe Testy Jednostkowe</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Klas</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Wyjątków</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z Korelacją</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Kompilacji Warunkowej</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Funkcji Zewnętrznych</a:t>
            </a:r>
            <a:endParaRPr sz="2300">
              <a:latin typeface="Barlow Semi Condensed"/>
              <a:ea typeface="Barlow Semi Condensed"/>
              <a:cs typeface="Barlow Semi Condensed"/>
              <a:sym typeface="Barlow Semi Condensed"/>
            </a:endParaRPr>
          </a:p>
        </p:txBody>
      </p:sp>
      <p:sp>
        <p:nvSpPr>
          <p:cNvPr id="2302" name="Google Shape;2302;p54"/>
          <p:cNvSpPr txBox="1"/>
          <p:nvPr/>
        </p:nvSpPr>
        <p:spPr>
          <a:xfrm>
            <a:off x="1012025" y="3976700"/>
            <a:ext cx="72153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*Przykłady te można realizować za pomocą pakietu Boost, dostępnego za darmo</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*Można również przeprowadzać testy za pomocą Catch2, jednakże wymaga on bardzo długiej kompilacji, również możliwy do pobrania za darmo</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55"/>
          <p:cNvSpPr txBox="1"/>
          <p:nvPr>
            <p:ph type="title"/>
          </p:nvPr>
        </p:nvSpPr>
        <p:spPr>
          <a:xfrm>
            <a:off x="1319400" y="338325"/>
            <a:ext cx="6505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 (dla klasy)</a:t>
            </a:r>
            <a:endParaRPr/>
          </a:p>
        </p:txBody>
      </p:sp>
      <p:pic>
        <p:nvPicPr>
          <p:cNvPr id="2308" name="Google Shape;2308;p55"/>
          <p:cNvPicPr preferRelativeResize="0"/>
          <p:nvPr/>
        </p:nvPicPr>
        <p:blipFill>
          <a:blip r:embed="rId3">
            <a:alphaModFix/>
          </a:blip>
          <a:stretch>
            <a:fillRect/>
          </a:stretch>
        </p:blipFill>
        <p:spPr>
          <a:xfrm>
            <a:off x="3830075" y="1166000"/>
            <a:ext cx="4032450" cy="3038850"/>
          </a:xfrm>
          <a:prstGeom prst="rect">
            <a:avLst/>
          </a:prstGeom>
          <a:noFill/>
          <a:ln>
            <a:noFill/>
          </a:ln>
        </p:spPr>
      </p:pic>
      <p:sp>
        <p:nvSpPr>
          <p:cNvPr id="2309" name="Google Shape;2309;p55"/>
          <p:cNvSpPr txBox="1"/>
          <p:nvPr/>
        </p:nvSpPr>
        <p:spPr>
          <a:xfrm>
            <a:off x="1139425" y="1760775"/>
            <a:ext cx="2305500" cy="3213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Barlow Semi Condensed SemiBold"/>
              <a:buAutoNum type="arabicPeriod"/>
            </a:pPr>
            <a:r>
              <a:rPr lang="en" sz="2100">
                <a:latin typeface="Barlow Semi Condensed SemiBold"/>
                <a:ea typeface="Barlow Semi Condensed SemiBold"/>
                <a:cs typeface="Barlow Semi Condensed SemiBold"/>
                <a:sym typeface="Barlow Semi Condensed SemiBold"/>
              </a:rPr>
              <a:t>Plik FZString.h</a:t>
            </a:r>
            <a:endParaRPr sz="2100">
              <a:latin typeface="Barlow Semi Condensed SemiBold"/>
              <a:ea typeface="Barlow Semi Condensed SemiBold"/>
              <a:cs typeface="Barlow Semi Condensed SemiBold"/>
              <a:sym typeface="Barlow Semi Condensed SemiBol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Dyrektywy Preprocesora</a:t>
            </a:r>
            <a:endParaRPr sz="2100">
              <a:latin typeface="Barlow Semi Condensed"/>
              <a:ea typeface="Barlow Semi Condensed"/>
              <a:cs typeface="Barlow Semi Condensed"/>
              <a:sym typeface="Barlow Semi Condense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Klasa ‘FZString’</a:t>
            </a:r>
            <a:endParaRPr sz="21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2310" name="Google Shape;2310;p55"/>
          <p:cNvSpPr txBox="1"/>
          <p:nvPr/>
        </p:nvSpPr>
        <p:spPr>
          <a:xfrm>
            <a:off x="6453850" y="4459825"/>
            <a:ext cx="13263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CLion 2022.3.2</a:t>
            </a:r>
            <a:endParaRPr>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5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16" name="Google Shape;2316;p56"/>
          <p:cNvPicPr preferRelativeResize="0"/>
          <p:nvPr/>
        </p:nvPicPr>
        <p:blipFill>
          <a:blip r:embed="rId3">
            <a:alphaModFix/>
          </a:blip>
          <a:stretch>
            <a:fillRect/>
          </a:stretch>
        </p:blipFill>
        <p:spPr>
          <a:xfrm>
            <a:off x="3125600" y="911025"/>
            <a:ext cx="2972175" cy="2239850"/>
          </a:xfrm>
          <a:prstGeom prst="rect">
            <a:avLst/>
          </a:prstGeom>
          <a:noFill/>
          <a:ln>
            <a:noFill/>
          </a:ln>
        </p:spPr>
      </p:pic>
      <p:pic>
        <p:nvPicPr>
          <p:cNvPr id="2317" name="Google Shape;2317;p56"/>
          <p:cNvPicPr preferRelativeResize="0"/>
          <p:nvPr/>
        </p:nvPicPr>
        <p:blipFill>
          <a:blip r:embed="rId4">
            <a:alphaModFix/>
          </a:blip>
          <a:stretch>
            <a:fillRect/>
          </a:stretch>
        </p:blipFill>
        <p:spPr>
          <a:xfrm>
            <a:off x="5368900" y="2416528"/>
            <a:ext cx="2820801" cy="1970137"/>
          </a:xfrm>
          <a:prstGeom prst="rect">
            <a:avLst/>
          </a:prstGeom>
          <a:noFill/>
          <a:ln>
            <a:noFill/>
          </a:ln>
        </p:spPr>
      </p:pic>
      <p:sp>
        <p:nvSpPr>
          <p:cNvPr id="2318" name="Google Shape;2318;p56"/>
          <p:cNvSpPr txBox="1"/>
          <p:nvPr/>
        </p:nvSpPr>
        <p:spPr>
          <a:xfrm>
            <a:off x="940700" y="3222325"/>
            <a:ext cx="3762300" cy="13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2. Plik ‘FZString.cpp’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Włączenie nagłówka</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Implementacja metod Klasy ‘FZString’</a:t>
            </a:r>
            <a:endParaRPr sz="1700">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5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24" name="Google Shape;2324;p57"/>
          <p:cNvPicPr preferRelativeResize="0"/>
          <p:nvPr/>
        </p:nvPicPr>
        <p:blipFill>
          <a:blip r:embed="rId3">
            <a:alphaModFix/>
          </a:blip>
          <a:stretch>
            <a:fillRect/>
          </a:stretch>
        </p:blipFill>
        <p:spPr>
          <a:xfrm>
            <a:off x="4106825" y="1167825"/>
            <a:ext cx="3905149" cy="3298651"/>
          </a:xfrm>
          <a:prstGeom prst="rect">
            <a:avLst/>
          </a:prstGeom>
          <a:noFill/>
          <a:ln>
            <a:noFill/>
          </a:ln>
        </p:spPr>
      </p:pic>
      <p:sp>
        <p:nvSpPr>
          <p:cNvPr id="2325" name="Google Shape;2325;p57"/>
          <p:cNvSpPr txBox="1"/>
          <p:nvPr/>
        </p:nvSpPr>
        <p:spPr>
          <a:xfrm>
            <a:off x="1256050" y="1415775"/>
            <a:ext cx="2564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3. Plik ‘main.cpp’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Inicjalizacja funkcji testującej</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Porównanie oczekiwanego i rzeczywistego wyniku</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Tworzenie funkcji testującej dla klasy ‘FZString’</a:t>
            </a:r>
            <a:endParaRPr sz="17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58"/>
          <p:cNvSpPr txBox="1"/>
          <p:nvPr>
            <p:ph type="title"/>
          </p:nvPr>
        </p:nvSpPr>
        <p:spPr>
          <a:xfrm>
            <a:off x="1911175" y="338328"/>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Przeprowadzony test jednostkowy</a:t>
            </a:r>
            <a:endParaRPr/>
          </a:p>
          <a:p>
            <a:pPr indent="0" lvl="0" marL="0" rtl="0" algn="ctr">
              <a:spcBef>
                <a:spcPts val="0"/>
              </a:spcBef>
              <a:spcAft>
                <a:spcPts val="0"/>
              </a:spcAft>
              <a:buNone/>
            </a:pPr>
            <a:r>
              <a:t/>
            </a:r>
            <a:endParaRPr/>
          </a:p>
        </p:txBody>
      </p:sp>
      <p:pic>
        <p:nvPicPr>
          <p:cNvPr id="2331" name="Google Shape;2331;p58"/>
          <p:cNvPicPr preferRelativeResize="0"/>
          <p:nvPr/>
        </p:nvPicPr>
        <p:blipFill>
          <a:blip r:embed="rId3">
            <a:alphaModFix/>
          </a:blip>
          <a:stretch>
            <a:fillRect/>
          </a:stretch>
        </p:blipFill>
        <p:spPr>
          <a:xfrm>
            <a:off x="1604963" y="2069316"/>
            <a:ext cx="5934075" cy="79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59"/>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ś</a:t>
            </a:r>
            <a:r>
              <a:rPr lang="en" sz="6300"/>
              <a:t>rodowiskowe</a:t>
            </a:r>
            <a:endParaRPr sz="6300"/>
          </a:p>
          <a:p>
            <a:pPr indent="0" lvl="0" marL="0" rtl="0" algn="ctr">
              <a:spcBef>
                <a:spcPts val="0"/>
              </a:spcBef>
              <a:spcAft>
                <a:spcPts val="0"/>
              </a:spcAft>
              <a:buNone/>
            </a:pPr>
            <a:r>
              <a:t/>
            </a:r>
            <a:endParaRPr sz="6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6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środowiskowe</a:t>
            </a:r>
            <a:endParaRPr/>
          </a:p>
        </p:txBody>
      </p:sp>
      <p:sp>
        <p:nvSpPr>
          <p:cNvPr id="2342" name="Google Shape;2342;p60"/>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rodzaj testów oprogramowania, które sprawdzają, czy aplikacja działa poprawnie w różnych środowiskach. Środowiska te mogą obejmować różnice w konfiguracjach sprzętowych, systemach operacyjnych, przeglądarkach internetowych itp. Celem tych testów jest zapewnienie, że oprogramowanie jest stabilne i zgodne w różnych warunkach w jakich może być używane.</a:t>
            </a:r>
            <a:endParaRPr>
              <a:latin typeface="Barlow Semi Condensed"/>
              <a:ea typeface="Barlow Semi Condensed"/>
              <a:cs typeface="Barlow Semi Condensed"/>
              <a:sym typeface="Barlow Semi Condensed"/>
            </a:endParaRPr>
          </a:p>
        </p:txBody>
      </p:sp>
      <p:pic>
        <p:nvPicPr>
          <p:cNvPr id="2343" name="Google Shape;2343;p60"/>
          <p:cNvPicPr preferRelativeResize="0"/>
          <p:nvPr/>
        </p:nvPicPr>
        <p:blipFill>
          <a:blip r:embed="rId3">
            <a:alphaModFix/>
          </a:blip>
          <a:stretch>
            <a:fillRect/>
          </a:stretch>
        </p:blipFill>
        <p:spPr>
          <a:xfrm>
            <a:off x="3456600" y="2707650"/>
            <a:ext cx="2240100" cy="224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7" name="Shape 2347"/>
        <p:cNvGrpSpPr/>
        <p:nvPr/>
      </p:nvGrpSpPr>
      <p:grpSpPr>
        <a:xfrm>
          <a:off x="0" y="0"/>
          <a:ext cx="0" cy="0"/>
          <a:chOff x="0" y="0"/>
          <a:chExt cx="0" cy="0"/>
        </a:xfrm>
      </p:grpSpPr>
      <p:grpSp>
        <p:nvGrpSpPr>
          <p:cNvPr id="2348" name="Google Shape;2348;p61"/>
          <p:cNvGrpSpPr/>
          <p:nvPr/>
        </p:nvGrpSpPr>
        <p:grpSpPr>
          <a:xfrm>
            <a:off x="4360149" y="632092"/>
            <a:ext cx="3879489" cy="3879489"/>
            <a:chOff x="4522050" y="622650"/>
            <a:chExt cx="3898200" cy="3898200"/>
          </a:xfrm>
        </p:grpSpPr>
        <p:sp>
          <p:nvSpPr>
            <p:cNvPr id="2349" name="Google Shape;2349;p61"/>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1"/>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1" name="Google Shape;2351;p61"/>
          <p:cNvSpPr txBox="1"/>
          <p:nvPr>
            <p:ph type="title"/>
          </p:nvPr>
        </p:nvSpPr>
        <p:spPr>
          <a:xfrm>
            <a:off x="1576750" y="939525"/>
            <a:ext cx="4297500" cy="1292400"/>
          </a:xfrm>
          <a:prstGeom prst="rect">
            <a:avLst/>
          </a:prstGeom>
        </p:spPr>
        <p:txBody>
          <a:bodyPr anchorCtr="0" anchor="b" bIns="91425" lIns="91425" spcFirstLastPara="1" rIns="91425" wrap="square" tIns="91425">
            <a:noAutofit/>
          </a:bodyPr>
          <a:lstStyle/>
          <a:p>
            <a:pPr indent="0" lvl="0" marL="0" rtl="0" algn="l">
              <a:lnSpc>
                <a:spcPct val="133333"/>
              </a:lnSpc>
              <a:spcBef>
                <a:spcPts val="1800"/>
              </a:spcBef>
              <a:spcAft>
                <a:spcPts val="400"/>
              </a:spcAft>
              <a:buNone/>
            </a:pPr>
            <a:r>
              <a:rPr lang="en" sz="2600">
                <a:solidFill>
                  <a:srgbClr val="000000"/>
                </a:solidFill>
                <a:latin typeface="Fjalla One"/>
                <a:ea typeface="Fjalla One"/>
                <a:cs typeface="Fjalla One"/>
                <a:sym typeface="Fjalla One"/>
              </a:rPr>
              <a:t>Automatyzacja Testów Środowiskowych</a:t>
            </a:r>
            <a:endParaRPr sz="2500">
              <a:solidFill>
                <a:srgbClr val="000000"/>
              </a:solidFill>
              <a:latin typeface="Fjalla One"/>
              <a:ea typeface="Fjalla One"/>
              <a:cs typeface="Fjalla One"/>
              <a:sym typeface="Fjalla One"/>
            </a:endParaRPr>
          </a:p>
        </p:txBody>
      </p:sp>
      <p:sp>
        <p:nvSpPr>
          <p:cNvPr id="2352" name="Google Shape;2352;p61"/>
          <p:cNvSpPr txBox="1"/>
          <p:nvPr>
            <p:ph idx="1" type="subTitle"/>
          </p:nvPr>
        </p:nvSpPr>
        <p:spPr>
          <a:xfrm>
            <a:off x="1718147" y="2568873"/>
            <a:ext cx="3291900" cy="13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1500"/>
              </a:spcBef>
              <a:spcAft>
                <a:spcPts val="0"/>
              </a:spcAft>
              <a:buClr>
                <a:srgbClr val="000000"/>
              </a:buClr>
              <a:buSzPts val="1800"/>
              <a:buFont typeface="Barlow Semi Condensed"/>
              <a:buChar char="●"/>
            </a:pPr>
            <a:r>
              <a:rPr lang="en" sz="1800">
                <a:solidFill>
                  <a:srgbClr val="000000"/>
                </a:solidFill>
              </a:rPr>
              <a:t>Powtarzalność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Skalowalność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Oszczędność czasu</a:t>
            </a:r>
            <a:endParaRPr sz="2500">
              <a:solidFill>
                <a:srgbClr val="000000"/>
              </a:solidFill>
            </a:endParaRPr>
          </a:p>
        </p:txBody>
      </p:sp>
      <p:pic>
        <p:nvPicPr>
          <p:cNvPr id="2353" name="Google Shape;2353;p61"/>
          <p:cNvPicPr preferRelativeResize="0"/>
          <p:nvPr/>
        </p:nvPicPr>
        <p:blipFill rotWithShape="1">
          <a:blip r:embed="rId3">
            <a:alphaModFix/>
          </a:blip>
          <a:srcRect b="0" l="34956" r="2711" t="0"/>
          <a:stretch/>
        </p:blipFill>
        <p:spPr>
          <a:xfrm>
            <a:off x="4718153" y="995200"/>
            <a:ext cx="3144600" cy="3153000"/>
          </a:xfrm>
          <a:prstGeom prst="ellipse">
            <a:avLst/>
          </a:prstGeom>
          <a:noFill/>
          <a:ln>
            <a:noFill/>
          </a:ln>
        </p:spPr>
      </p:pic>
      <p:sp>
        <p:nvSpPr>
          <p:cNvPr id="2354" name="Google Shape;2354;p61"/>
          <p:cNvSpPr txBox="1"/>
          <p:nvPr/>
        </p:nvSpPr>
        <p:spPr>
          <a:xfrm>
            <a:off x="232400" y="2568863"/>
            <a:ext cx="6263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lang="en" sz="2100">
                <a:latin typeface="Barlow Semi Condensed"/>
                <a:ea typeface="Barlow Semi Condensed"/>
                <a:cs typeface="Barlow Semi Condensed"/>
                <a:sym typeface="Barlow Semi Condensed"/>
              </a:rPr>
              <a:t>Zalety automatyzacji:</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5"/>
          <p:cNvSpPr txBox="1"/>
          <p:nvPr>
            <p:ph type="title"/>
          </p:nvPr>
        </p:nvSpPr>
        <p:spPr>
          <a:xfrm>
            <a:off x="2701050" y="235492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Wprowadzenie</a:t>
            </a:r>
            <a:endParaRPr sz="4700"/>
          </a:p>
        </p:txBody>
      </p:sp>
      <p:sp>
        <p:nvSpPr>
          <p:cNvPr id="2160" name="Google Shape;2160;p35"/>
          <p:cNvSpPr txBox="1"/>
          <p:nvPr>
            <p:ph idx="2" type="title"/>
          </p:nvPr>
        </p:nvSpPr>
        <p:spPr>
          <a:xfrm>
            <a:off x="30882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62"/>
          <p:cNvSpPr txBox="1"/>
          <p:nvPr>
            <p:ph idx="1" type="subTitle"/>
          </p:nvPr>
        </p:nvSpPr>
        <p:spPr>
          <a:xfrm>
            <a:off x="753075" y="1886376"/>
            <a:ext cx="3395100" cy="17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Fjalla One"/>
                <a:ea typeface="Fjalla One"/>
                <a:cs typeface="Fjalla One"/>
                <a:sym typeface="Fjalla One"/>
              </a:rPr>
              <a:t>Dla przykładu rozważymy program "Hello World" napisany w języku C++, który ma być testowany pod kątem różnych środowisk</a:t>
            </a:r>
            <a:endParaRPr sz="2800">
              <a:solidFill>
                <a:srgbClr val="000000"/>
              </a:solidFill>
              <a:latin typeface="Fjalla One"/>
              <a:ea typeface="Fjalla One"/>
              <a:cs typeface="Fjalla One"/>
              <a:sym typeface="Fjalla One"/>
            </a:endParaRPr>
          </a:p>
        </p:txBody>
      </p:sp>
      <p:sp>
        <p:nvSpPr>
          <p:cNvPr id="2360" name="Google Shape;2360;p62"/>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Fjalla One"/>
              <a:ea typeface="Fjalla One"/>
              <a:cs typeface="Fjalla One"/>
              <a:sym typeface="Fjalla One"/>
            </a:endParaRPr>
          </a:p>
          <a:p>
            <a:pPr indent="0" lvl="0" marL="0" rtl="0" algn="r">
              <a:spcBef>
                <a:spcPts val="0"/>
              </a:spcBef>
              <a:spcAft>
                <a:spcPts val="0"/>
              </a:spcAft>
              <a:buNone/>
            </a:pPr>
            <a:r>
              <a:t/>
            </a:r>
            <a:endParaRPr/>
          </a:p>
        </p:txBody>
      </p:sp>
      <p:sp>
        <p:nvSpPr>
          <p:cNvPr id="2361" name="Google Shape;2361;p62"/>
          <p:cNvSpPr txBox="1"/>
          <p:nvPr/>
        </p:nvSpPr>
        <p:spPr>
          <a:xfrm>
            <a:off x="5047750" y="699325"/>
            <a:ext cx="3879900" cy="1458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2"/>
                </a:highlight>
                <a:latin typeface="Barlow Semi Condensed"/>
                <a:ea typeface="Barlow Semi Condensed"/>
                <a:cs typeface="Barlow Semi Condensed"/>
                <a:sym typeface="Barlow Semi Condensed"/>
              </a:rPr>
              <a:t>a. Testowanie na Różnych Systemach Operacyjnych (np. Windows, Linux, macOS)</a:t>
            </a:r>
            <a:endParaRPr sz="1650">
              <a:highlight>
                <a:schemeClr val="accent2"/>
              </a:highlight>
              <a:latin typeface="Barlow Semi Condensed"/>
              <a:ea typeface="Barlow Semi Condensed"/>
              <a:cs typeface="Barlow Semi Condensed"/>
              <a:sym typeface="Barlow Semi Condensed"/>
            </a:endParaRPr>
          </a:p>
          <a:p>
            <a:pPr indent="0" lvl="0" marL="0" rtl="0" algn="l">
              <a:lnSpc>
                <a:spcPct val="115000"/>
              </a:lnSpc>
              <a:spcBef>
                <a:spcPts val="400"/>
              </a:spcBef>
              <a:spcAft>
                <a:spcPts val="0"/>
              </a:spcAft>
              <a:buNone/>
            </a:pPr>
            <a:r>
              <a:t/>
            </a:r>
            <a:endParaRPr sz="1100"/>
          </a:p>
          <a:p>
            <a:pPr indent="0" lvl="0" marL="0" rtl="0" algn="l">
              <a:spcBef>
                <a:spcPts val="0"/>
              </a:spcBef>
              <a:spcAft>
                <a:spcPts val="0"/>
              </a:spcAft>
              <a:buNone/>
            </a:pPr>
            <a:r>
              <a:t/>
            </a:r>
            <a:endParaRPr/>
          </a:p>
        </p:txBody>
      </p:sp>
      <p:sp>
        <p:nvSpPr>
          <p:cNvPr id="2362" name="Google Shape;2362;p62"/>
          <p:cNvSpPr txBox="1"/>
          <p:nvPr/>
        </p:nvSpPr>
        <p:spPr>
          <a:xfrm>
            <a:off x="5047750" y="2308875"/>
            <a:ext cx="3771300" cy="2423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1"/>
                </a:highlight>
                <a:latin typeface="Barlow Semi Condensed"/>
                <a:ea typeface="Barlow Semi Condensed"/>
                <a:cs typeface="Barlow Semi Condensed"/>
                <a:sym typeface="Barlow Semi Condensed"/>
              </a:rPr>
              <a:t>b. Testowanie na Różnych Wersjach Przeglądarek (np. Chrome, Firefox, Safari)</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0"/>
              </a:spcAft>
              <a:buNone/>
            </a:pPr>
            <a:r>
              <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400"/>
              </a:spcAft>
              <a:buNone/>
            </a:pPr>
            <a:r>
              <a:rPr lang="en" sz="1650">
                <a:highlight>
                  <a:schemeClr val="accent5"/>
                </a:highlight>
                <a:latin typeface="Barlow Semi Condensed"/>
                <a:ea typeface="Barlow Semi Condensed"/>
                <a:cs typeface="Barlow Semi Condensed"/>
                <a:sym typeface="Barlow Semi Condensed"/>
              </a:rPr>
              <a:t>c.Testowanie na różnych wersjach Compilera C++</a:t>
            </a:r>
            <a:endParaRPr>
              <a:highlight>
                <a:schemeClr val="accent5"/>
              </a:highlight>
              <a:latin typeface="Barlow Semi Condensed"/>
              <a:ea typeface="Barlow Semi Condensed"/>
              <a:cs typeface="Barlow Semi Condensed"/>
              <a:sym typeface="Barlow Semi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63"/>
          <p:cNvSpPr txBox="1"/>
          <p:nvPr>
            <p:ph type="title"/>
          </p:nvPr>
        </p:nvSpPr>
        <p:spPr>
          <a:xfrm>
            <a:off x="4130941" y="3221341"/>
            <a:ext cx="6611100" cy="5487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1100"/>
              </a:spcBef>
              <a:spcAft>
                <a:spcPts val="0"/>
              </a:spcAft>
              <a:buNone/>
            </a:pPr>
            <a:r>
              <a:rPr b="1" lang="en" sz="3200">
                <a:solidFill>
                  <a:srgbClr val="000000"/>
                </a:solidFill>
              </a:rPr>
              <a:t>C++11 Compiler</a:t>
            </a:r>
            <a:endParaRPr b="1" sz="3200">
              <a:solidFill>
                <a:srgbClr val="000000"/>
              </a:solidFill>
            </a:endParaRPr>
          </a:p>
          <a:p>
            <a:pPr indent="0" lvl="0" marL="0" rtl="0" algn="ctr">
              <a:spcBef>
                <a:spcPts val="0"/>
              </a:spcBef>
              <a:spcAft>
                <a:spcPts val="0"/>
              </a:spcAft>
              <a:buNone/>
            </a:pPr>
            <a:r>
              <a:t/>
            </a:r>
            <a:endParaRPr/>
          </a:p>
        </p:txBody>
      </p:sp>
      <p:grpSp>
        <p:nvGrpSpPr>
          <p:cNvPr id="2368" name="Google Shape;2368;p63"/>
          <p:cNvGrpSpPr/>
          <p:nvPr/>
        </p:nvGrpSpPr>
        <p:grpSpPr>
          <a:xfrm>
            <a:off x="392458" y="2217604"/>
            <a:ext cx="2154464" cy="2556162"/>
            <a:chOff x="1260950" y="-166737"/>
            <a:chExt cx="5129675" cy="5643987"/>
          </a:xfrm>
        </p:grpSpPr>
        <p:sp>
          <p:nvSpPr>
            <p:cNvPr id="2369" name="Google Shape;2369;p63"/>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3"/>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3"/>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3"/>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3"/>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3"/>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3"/>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3"/>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3"/>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3"/>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3"/>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3"/>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3"/>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3"/>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3"/>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3"/>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3"/>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3"/>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3"/>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3"/>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3"/>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3"/>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3"/>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3"/>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3"/>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3"/>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3"/>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3"/>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3"/>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3"/>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3"/>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3"/>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3"/>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3"/>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3"/>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3"/>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3"/>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3"/>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3"/>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3"/>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3"/>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3"/>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3"/>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3"/>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3"/>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3"/>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3"/>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3"/>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3"/>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3"/>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3"/>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3"/>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3"/>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3"/>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3"/>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3"/>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3"/>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3"/>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3"/>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3"/>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3"/>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3"/>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3"/>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3"/>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3"/>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3"/>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3"/>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3"/>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3"/>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3"/>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3"/>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3"/>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3"/>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3"/>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3"/>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3"/>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3"/>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3"/>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3"/>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3"/>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3"/>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3"/>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3"/>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3"/>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3"/>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3"/>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3"/>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3"/>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3"/>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3"/>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3"/>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3"/>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3"/>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3"/>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3"/>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3"/>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3"/>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3"/>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3"/>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3"/>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3"/>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3"/>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3"/>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3"/>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3"/>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3"/>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3"/>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3"/>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3"/>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3"/>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3"/>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3"/>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3"/>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3"/>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3"/>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3"/>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3"/>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3"/>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3"/>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3"/>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3"/>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3"/>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3"/>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3"/>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3"/>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3"/>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3"/>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3"/>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3"/>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3"/>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3"/>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3"/>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3"/>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3"/>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3"/>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3"/>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3"/>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3"/>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3"/>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3"/>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3"/>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3"/>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3"/>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3"/>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3"/>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3"/>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3"/>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3"/>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3"/>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3"/>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3"/>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3"/>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3"/>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3"/>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3"/>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3"/>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3"/>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3"/>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3"/>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3"/>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3"/>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3"/>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3"/>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3"/>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3"/>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3"/>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3"/>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3"/>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3"/>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3"/>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3"/>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3"/>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3"/>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3"/>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3"/>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3"/>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3"/>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3"/>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47" name="Google Shape;2547;p63"/>
          <p:cNvPicPr preferRelativeResize="0"/>
          <p:nvPr/>
        </p:nvPicPr>
        <p:blipFill>
          <a:blip r:embed="rId3">
            <a:alphaModFix/>
          </a:blip>
          <a:stretch>
            <a:fillRect/>
          </a:stretch>
        </p:blipFill>
        <p:spPr>
          <a:xfrm>
            <a:off x="2546925" y="722052"/>
            <a:ext cx="6144349" cy="2256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64"/>
          <p:cNvSpPr txBox="1"/>
          <p:nvPr>
            <p:ph type="title"/>
          </p:nvPr>
        </p:nvSpPr>
        <p:spPr>
          <a:xfrm>
            <a:off x="-686334" y="2959003"/>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C++ 14 Compiler</a:t>
            </a:r>
            <a:endParaRPr b="1">
              <a:solidFill>
                <a:schemeClr val="dk1"/>
              </a:solidFill>
            </a:endParaRPr>
          </a:p>
        </p:txBody>
      </p:sp>
      <p:pic>
        <p:nvPicPr>
          <p:cNvPr id="2553" name="Google Shape;2553;p64"/>
          <p:cNvPicPr preferRelativeResize="0"/>
          <p:nvPr/>
        </p:nvPicPr>
        <p:blipFill rotWithShape="1">
          <a:blip r:embed="rId3">
            <a:alphaModFix/>
          </a:blip>
          <a:srcRect b="0" l="-9589" r="0" t="-9589"/>
          <a:stretch/>
        </p:blipFill>
        <p:spPr>
          <a:xfrm>
            <a:off x="274050" y="239249"/>
            <a:ext cx="6956101" cy="2555775"/>
          </a:xfrm>
          <a:prstGeom prst="rect">
            <a:avLst/>
          </a:prstGeom>
          <a:noFill/>
          <a:ln>
            <a:noFill/>
          </a:ln>
        </p:spPr>
      </p:pic>
      <p:pic>
        <p:nvPicPr>
          <p:cNvPr id="2554" name="Google Shape;2554;p64"/>
          <p:cNvPicPr preferRelativeResize="0"/>
          <p:nvPr/>
        </p:nvPicPr>
        <p:blipFill>
          <a:blip r:embed="rId4">
            <a:alphaModFix/>
          </a:blip>
          <a:stretch>
            <a:fillRect/>
          </a:stretch>
        </p:blipFill>
        <p:spPr>
          <a:xfrm>
            <a:off x="4391666" y="1794774"/>
            <a:ext cx="3616223" cy="2043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65"/>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C++ 17 Compiler</a:t>
            </a:r>
            <a:endParaRPr>
              <a:solidFill>
                <a:schemeClr val="dk1"/>
              </a:solidFill>
            </a:endParaRPr>
          </a:p>
          <a:p>
            <a:pPr indent="0" lvl="0" marL="0" rtl="0" algn="ctr">
              <a:spcBef>
                <a:spcPts val="0"/>
              </a:spcBef>
              <a:spcAft>
                <a:spcPts val="0"/>
              </a:spcAft>
              <a:buNone/>
            </a:pPr>
            <a:r>
              <a:t/>
            </a:r>
            <a:endParaRPr/>
          </a:p>
        </p:txBody>
      </p:sp>
      <p:pic>
        <p:nvPicPr>
          <p:cNvPr id="2560" name="Google Shape;2560;p65"/>
          <p:cNvPicPr preferRelativeResize="0"/>
          <p:nvPr/>
        </p:nvPicPr>
        <p:blipFill>
          <a:blip r:embed="rId3">
            <a:alphaModFix/>
          </a:blip>
          <a:stretch>
            <a:fillRect/>
          </a:stretch>
        </p:blipFill>
        <p:spPr>
          <a:xfrm>
            <a:off x="1218050" y="1219965"/>
            <a:ext cx="4386076" cy="2703569"/>
          </a:xfrm>
          <a:prstGeom prst="rect">
            <a:avLst/>
          </a:prstGeom>
          <a:noFill/>
          <a:ln>
            <a:noFill/>
          </a:ln>
        </p:spPr>
      </p:pic>
      <p:grpSp>
        <p:nvGrpSpPr>
          <p:cNvPr id="2561" name="Google Shape;2561;p65"/>
          <p:cNvGrpSpPr/>
          <p:nvPr/>
        </p:nvGrpSpPr>
        <p:grpSpPr>
          <a:xfrm>
            <a:off x="6374303" y="2179171"/>
            <a:ext cx="2192909" cy="1956723"/>
            <a:chOff x="1171725" y="542675"/>
            <a:chExt cx="5016950" cy="4578200"/>
          </a:xfrm>
        </p:grpSpPr>
        <p:sp>
          <p:nvSpPr>
            <p:cNvPr id="2562" name="Google Shape;2562;p65"/>
            <p:cNvSpPr/>
            <p:nvPr/>
          </p:nvSpPr>
          <p:spPr>
            <a:xfrm>
              <a:off x="1171725" y="542775"/>
              <a:ext cx="5016950" cy="4577925"/>
            </a:xfrm>
            <a:custGeom>
              <a:rect b="b" l="l" r="r" t="t"/>
              <a:pathLst>
                <a:path extrusionOk="0" h="183117" w="200678">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5"/>
            <p:cNvSpPr/>
            <p:nvPr/>
          </p:nvSpPr>
          <p:spPr>
            <a:xfrm>
              <a:off x="1388700" y="542675"/>
              <a:ext cx="4672200" cy="4578200"/>
            </a:xfrm>
            <a:custGeom>
              <a:rect b="b" l="l" r="r" t="t"/>
              <a:pathLst>
                <a:path extrusionOk="0" h="183128" w="186888">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5"/>
            <p:cNvSpPr/>
            <p:nvPr/>
          </p:nvSpPr>
          <p:spPr>
            <a:xfrm>
              <a:off x="1698100" y="4799425"/>
              <a:ext cx="3900725" cy="255575"/>
            </a:xfrm>
            <a:custGeom>
              <a:rect b="b" l="l" r="r" t="t"/>
              <a:pathLst>
                <a:path extrusionOk="0" h="10223" w="156029">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5"/>
            <p:cNvSpPr/>
            <p:nvPr/>
          </p:nvSpPr>
          <p:spPr>
            <a:xfrm>
              <a:off x="2634300" y="1148600"/>
              <a:ext cx="3007925" cy="1915850"/>
            </a:xfrm>
            <a:custGeom>
              <a:rect b="b" l="l" r="r" t="t"/>
              <a:pathLst>
                <a:path extrusionOk="0" h="76634" w="120317">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5"/>
            <p:cNvSpPr/>
            <p:nvPr/>
          </p:nvSpPr>
          <p:spPr>
            <a:xfrm>
              <a:off x="4008475" y="962975"/>
              <a:ext cx="286100" cy="383350"/>
            </a:xfrm>
            <a:custGeom>
              <a:rect b="b" l="l" r="r" t="t"/>
              <a:pathLst>
                <a:path extrusionOk="0" h="15334" w="11444">
                  <a:moveTo>
                    <a:pt x="0" y="0"/>
                  </a:moveTo>
                  <a:lnTo>
                    <a:pt x="7683" y="15333"/>
                  </a:lnTo>
                  <a:lnTo>
                    <a:pt x="114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5"/>
            <p:cNvSpPr/>
            <p:nvPr/>
          </p:nvSpPr>
          <p:spPr>
            <a:xfrm>
              <a:off x="4002850" y="957350"/>
              <a:ext cx="297350" cy="394000"/>
            </a:xfrm>
            <a:custGeom>
              <a:rect b="b" l="l" r="r" t="t"/>
              <a:pathLst>
                <a:path extrusionOk="0" h="15760" w="11894">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5"/>
            <p:cNvSpPr/>
            <p:nvPr/>
          </p:nvSpPr>
          <p:spPr>
            <a:xfrm>
              <a:off x="4039000" y="977425"/>
              <a:ext cx="182450" cy="368900"/>
            </a:xfrm>
            <a:custGeom>
              <a:rect b="b" l="l" r="r" t="t"/>
              <a:pathLst>
                <a:path extrusionOk="0" h="14756" w="7298">
                  <a:moveTo>
                    <a:pt x="1" y="1"/>
                  </a:moveTo>
                  <a:lnTo>
                    <a:pt x="6462" y="14755"/>
                  </a:lnTo>
                  <a:lnTo>
                    <a:pt x="7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5"/>
            <p:cNvSpPr/>
            <p:nvPr/>
          </p:nvSpPr>
          <p:spPr>
            <a:xfrm>
              <a:off x="4033375" y="971800"/>
              <a:ext cx="192900" cy="379550"/>
            </a:xfrm>
            <a:custGeom>
              <a:rect b="b" l="l" r="r" t="t"/>
              <a:pathLst>
                <a:path extrusionOk="0" h="15182" w="7716">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5"/>
            <p:cNvSpPr/>
            <p:nvPr/>
          </p:nvSpPr>
          <p:spPr>
            <a:xfrm>
              <a:off x="3998825" y="948500"/>
              <a:ext cx="201725" cy="397825"/>
            </a:xfrm>
            <a:custGeom>
              <a:rect b="b" l="l" r="r" t="t"/>
              <a:pathLst>
                <a:path extrusionOk="0" h="15913" w="8069">
                  <a:moveTo>
                    <a:pt x="0" y="1"/>
                  </a:moveTo>
                  <a:lnTo>
                    <a:pt x="8069" y="15912"/>
                  </a:lnTo>
                  <a:lnTo>
                    <a:pt x="7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5"/>
            <p:cNvSpPr/>
            <p:nvPr/>
          </p:nvSpPr>
          <p:spPr>
            <a:xfrm>
              <a:off x="3993200" y="943675"/>
              <a:ext cx="212175" cy="407675"/>
            </a:xfrm>
            <a:custGeom>
              <a:rect b="b" l="l" r="r" t="t"/>
              <a:pathLst>
                <a:path extrusionOk="0" h="16307" w="8487">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5"/>
            <p:cNvSpPr/>
            <p:nvPr/>
          </p:nvSpPr>
          <p:spPr>
            <a:xfrm>
              <a:off x="3567275" y="876975"/>
              <a:ext cx="633275" cy="469350"/>
            </a:xfrm>
            <a:custGeom>
              <a:rect b="b" l="l" r="r" t="t"/>
              <a:pathLst>
                <a:path extrusionOk="0" h="18774" w="25331">
                  <a:moveTo>
                    <a:pt x="1" y="1"/>
                  </a:moveTo>
                  <a:lnTo>
                    <a:pt x="4630" y="18773"/>
                  </a:lnTo>
                  <a:lnTo>
                    <a:pt x="25331" y="18773"/>
                  </a:lnTo>
                  <a:lnTo>
                    <a:pt x="22052" y="2155"/>
                  </a:lnTo>
                  <a:lnTo>
                    <a:pt x="11734" y="2155"/>
                  </a:lnTo>
                  <a:lnTo>
                    <a:pt x="98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5"/>
            <p:cNvSpPr/>
            <p:nvPr/>
          </p:nvSpPr>
          <p:spPr>
            <a:xfrm>
              <a:off x="3561650" y="872175"/>
              <a:ext cx="643725" cy="478975"/>
            </a:xfrm>
            <a:custGeom>
              <a:rect b="b" l="l" r="r" t="t"/>
              <a:pathLst>
                <a:path extrusionOk="0" h="19159" w="25749">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5"/>
            <p:cNvSpPr/>
            <p:nvPr/>
          </p:nvSpPr>
          <p:spPr>
            <a:xfrm>
              <a:off x="4486625" y="1409775"/>
              <a:ext cx="694325" cy="411475"/>
            </a:xfrm>
            <a:custGeom>
              <a:rect b="b" l="l" r="r" t="t"/>
              <a:pathLst>
                <a:path extrusionOk="0" h="16459" w="27773">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5"/>
            <p:cNvSpPr/>
            <p:nvPr/>
          </p:nvSpPr>
          <p:spPr>
            <a:xfrm>
              <a:off x="4481000" y="1404950"/>
              <a:ext cx="704775" cy="421125"/>
            </a:xfrm>
            <a:custGeom>
              <a:rect b="b" l="l" r="r" t="t"/>
              <a:pathLst>
                <a:path extrusionOk="0" h="16845" w="28191">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5"/>
            <p:cNvSpPr/>
            <p:nvPr/>
          </p:nvSpPr>
          <p:spPr>
            <a:xfrm>
              <a:off x="4486625" y="1487725"/>
              <a:ext cx="694325" cy="149500"/>
            </a:xfrm>
            <a:custGeom>
              <a:rect b="b" l="l" r="r" t="t"/>
              <a:pathLst>
                <a:path extrusionOk="0" h="5980" w="27773">
                  <a:moveTo>
                    <a:pt x="0" y="1"/>
                  </a:moveTo>
                  <a:lnTo>
                    <a:pt x="0" y="5980"/>
                  </a:lnTo>
                  <a:lnTo>
                    <a:pt x="27773" y="5980"/>
                  </a:lnTo>
                  <a:lnTo>
                    <a:pt x="27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5"/>
            <p:cNvSpPr/>
            <p:nvPr/>
          </p:nvSpPr>
          <p:spPr>
            <a:xfrm>
              <a:off x="4481000" y="1482900"/>
              <a:ext cx="704775" cy="159150"/>
            </a:xfrm>
            <a:custGeom>
              <a:rect b="b" l="l" r="r" t="t"/>
              <a:pathLst>
                <a:path extrusionOk="0" h="6366" w="28191">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5"/>
            <p:cNvSpPr/>
            <p:nvPr/>
          </p:nvSpPr>
          <p:spPr>
            <a:xfrm>
              <a:off x="4976025" y="1726400"/>
              <a:ext cx="57875" cy="57900"/>
            </a:xfrm>
            <a:custGeom>
              <a:rect b="b" l="l" r="r" t="t"/>
              <a:pathLst>
                <a:path extrusionOk="0" h="2316" w="2315">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5"/>
            <p:cNvSpPr/>
            <p:nvPr/>
          </p:nvSpPr>
          <p:spPr>
            <a:xfrm>
              <a:off x="4970375" y="1720775"/>
              <a:ext cx="69150" cy="69150"/>
            </a:xfrm>
            <a:custGeom>
              <a:rect b="b" l="l" r="r" t="t"/>
              <a:pathLst>
                <a:path extrusionOk="0" h="2766" w="2766">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5"/>
            <p:cNvSpPr/>
            <p:nvPr/>
          </p:nvSpPr>
          <p:spPr>
            <a:xfrm>
              <a:off x="5056375" y="1726400"/>
              <a:ext cx="58675" cy="57900"/>
            </a:xfrm>
            <a:custGeom>
              <a:rect b="b" l="l" r="r" t="t"/>
              <a:pathLst>
                <a:path extrusionOk="0" h="2316" w="2347">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5"/>
            <p:cNvSpPr/>
            <p:nvPr/>
          </p:nvSpPr>
          <p:spPr>
            <a:xfrm>
              <a:off x="5051550" y="1720775"/>
              <a:ext cx="68325" cy="69150"/>
            </a:xfrm>
            <a:custGeom>
              <a:rect b="b" l="l" r="r" t="t"/>
              <a:pathLst>
                <a:path extrusionOk="0" h="2766" w="2733">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5"/>
            <p:cNvSpPr/>
            <p:nvPr/>
          </p:nvSpPr>
          <p:spPr>
            <a:xfrm>
              <a:off x="2203550" y="1434700"/>
              <a:ext cx="830975" cy="432350"/>
            </a:xfrm>
            <a:custGeom>
              <a:rect b="b" l="l" r="r" t="t"/>
              <a:pathLst>
                <a:path extrusionOk="0" h="17294" w="33239">
                  <a:moveTo>
                    <a:pt x="1" y="0"/>
                  </a:moveTo>
                  <a:lnTo>
                    <a:pt x="1" y="17294"/>
                  </a:lnTo>
                  <a:lnTo>
                    <a:pt x="33238" y="17294"/>
                  </a:lnTo>
                  <a:lnTo>
                    <a:pt x="33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5"/>
            <p:cNvSpPr/>
            <p:nvPr/>
          </p:nvSpPr>
          <p:spPr>
            <a:xfrm>
              <a:off x="2198750" y="1429075"/>
              <a:ext cx="841400" cy="443600"/>
            </a:xfrm>
            <a:custGeom>
              <a:rect b="b" l="l" r="r" t="t"/>
              <a:pathLst>
                <a:path extrusionOk="0" h="17744" w="33656">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5"/>
            <p:cNvSpPr/>
            <p:nvPr/>
          </p:nvSpPr>
          <p:spPr>
            <a:xfrm>
              <a:off x="2203550" y="1434700"/>
              <a:ext cx="830975" cy="76350"/>
            </a:xfrm>
            <a:custGeom>
              <a:rect b="b" l="l" r="r" t="t"/>
              <a:pathLst>
                <a:path extrusionOk="0" h="3054" w="33239">
                  <a:moveTo>
                    <a:pt x="1" y="0"/>
                  </a:moveTo>
                  <a:lnTo>
                    <a:pt x="1" y="3054"/>
                  </a:lnTo>
                  <a:lnTo>
                    <a:pt x="33238" y="3054"/>
                  </a:lnTo>
                  <a:lnTo>
                    <a:pt x="33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5"/>
            <p:cNvSpPr/>
            <p:nvPr/>
          </p:nvSpPr>
          <p:spPr>
            <a:xfrm>
              <a:off x="2198750" y="1429075"/>
              <a:ext cx="841400" cy="87600"/>
            </a:xfrm>
            <a:custGeom>
              <a:rect b="b" l="l" r="r" t="t"/>
              <a:pathLst>
                <a:path extrusionOk="0" h="3504" w="33656">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5"/>
            <p:cNvSpPr/>
            <p:nvPr/>
          </p:nvSpPr>
          <p:spPr>
            <a:xfrm>
              <a:off x="2328925" y="1603450"/>
              <a:ext cx="580225" cy="123775"/>
            </a:xfrm>
            <a:custGeom>
              <a:rect b="b" l="l" r="r" t="t"/>
              <a:pathLst>
                <a:path extrusionOk="0" h="4951" w="23209">
                  <a:moveTo>
                    <a:pt x="0" y="1"/>
                  </a:moveTo>
                  <a:lnTo>
                    <a:pt x="0" y="4951"/>
                  </a:lnTo>
                  <a:lnTo>
                    <a:pt x="23209" y="4951"/>
                  </a:lnTo>
                  <a:lnTo>
                    <a:pt x="23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5"/>
            <p:cNvSpPr/>
            <p:nvPr/>
          </p:nvSpPr>
          <p:spPr>
            <a:xfrm>
              <a:off x="2323300" y="1597825"/>
              <a:ext cx="591475" cy="135025"/>
            </a:xfrm>
            <a:custGeom>
              <a:rect b="b" l="l" r="r" t="t"/>
              <a:pathLst>
                <a:path extrusionOk="0" h="5401" w="23659">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5"/>
            <p:cNvSpPr/>
            <p:nvPr/>
          </p:nvSpPr>
          <p:spPr>
            <a:xfrm>
              <a:off x="2357050" y="1644425"/>
              <a:ext cx="45825" cy="46650"/>
            </a:xfrm>
            <a:custGeom>
              <a:rect b="b" l="l" r="r" t="t"/>
              <a:pathLst>
                <a:path extrusionOk="0" h="1866" w="1833">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5"/>
            <p:cNvSpPr/>
            <p:nvPr/>
          </p:nvSpPr>
          <p:spPr>
            <a:xfrm>
              <a:off x="2417325" y="1644425"/>
              <a:ext cx="45025" cy="46650"/>
            </a:xfrm>
            <a:custGeom>
              <a:rect b="b" l="l" r="r" t="t"/>
              <a:pathLst>
                <a:path extrusionOk="0" h="1866" w="1801">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5"/>
            <p:cNvSpPr/>
            <p:nvPr/>
          </p:nvSpPr>
          <p:spPr>
            <a:xfrm>
              <a:off x="2476775" y="1644425"/>
              <a:ext cx="45050" cy="46650"/>
            </a:xfrm>
            <a:custGeom>
              <a:rect b="b" l="l" r="r" t="t"/>
              <a:pathLst>
                <a:path extrusionOk="0" h="1866" w="1802">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5"/>
            <p:cNvSpPr/>
            <p:nvPr/>
          </p:nvSpPr>
          <p:spPr>
            <a:xfrm>
              <a:off x="2537050" y="1644425"/>
              <a:ext cx="45025" cy="46650"/>
            </a:xfrm>
            <a:custGeom>
              <a:rect b="b" l="l" r="r" t="t"/>
              <a:pathLst>
                <a:path extrusionOk="0" h="1866" w="1801">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5"/>
            <p:cNvSpPr/>
            <p:nvPr/>
          </p:nvSpPr>
          <p:spPr>
            <a:xfrm>
              <a:off x="2596525" y="1644425"/>
              <a:ext cx="45025" cy="46650"/>
            </a:xfrm>
            <a:custGeom>
              <a:rect b="b" l="l" r="r" t="t"/>
              <a:pathLst>
                <a:path extrusionOk="0" h="1866" w="1801">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5"/>
            <p:cNvSpPr/>
            <p:nvPr/>
          </p:nvSpPr>
          <p:spPr>
            <a:xfrm>
              <a:off x="2656000" y="1644425"/>
              <a:ext cx="45825" cy="46650"/>
            </a:xfrm>
            <a:custGeom>
              <a:rect b="b" l="l" r="r" t="t"/>
              <a:pathLst>
                <a:path extrusionOk="0" h="1866" w="1833">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5"/>
            <p:cNvSpPr/>
            <p:nvPr/>
          </p:nvSpPr>
          <p:spPr>
            <a:xfrm>
              <a:off x="2716275" y="1644425"/>
              <a:ext cx="45025" cy="46650"/>
            </a:xfrm>
            <a:custGeom>
              <a:rect b="b" l="l" r="r" t="t"/>
              <a:pathLst>
                <a:path extrusionOk="0" h="1866" w="1801">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5"/>
            <p:cNvSpPr/>
            <p:nvPr/>
          </p:nvSpPr>
          <p:spPr>
            <a:xfrm>
              <a:off x="2775725" y="1644425"/>
              <a:ext cx="45025" cy="46650"/>
            </a:xfrm>
            <a:custGeom>
              <a:rect b="b" l="l" r="r" t="t"/>
              <a:pathLst>
                <a:path extrusionOk="0" h="1866" w="1801">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5"/>
            <p:cNvSpPr/>
            <p:nvPr/>
          </p:nvSpPr>
          <p:spPr>
            <a:xfrm>
              <a:off x="2836000" y="1644425"/>
              <a:ext cx="45025" cy="46650"/>
            </a:xfrm>
            <a:custGeom>
              <a:rect b="b" l="l" r="r" t="t"/>
              <a:pathLst>
                <a:path extrusionOk="0" h="1866" w="1801">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5"/>
            <p:cNvSpPr/>
            <p:nvPr/>
          </p:nvSpPr>
          <p:spPr>
            <a:xfrm>
              <a:off x="3166275" y="1069850"/>
              <a:ext cx="190500" cy="167175"/>
            </a:xfrm>
            <a:custGeom>
              <a:rect b="b" l="l" r="r" t="t"/>
              <a:pathLst>
                <a:path extrusionOk="0" h="6687" w="7620">
                  <a:moveTo>
                    <a:pt x="1" y="1"/>
                  </a:moveTo>
                  <a:lnTo>
                    <a:pt x="1" y="6687"/>
                  </a:lnTo>
                  <a:lnTo>
                    <a:pt x="7619" y="334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5"/>
            <p:cNvSpPr/>
            <p:nvPr/>
          </p:nvSpPr>
          <p:spPr>
            <a:xfrm>
              <a:off x="5470225" y="2407075"/>
              <a:ext cx="341575" cy="341550"/>
            </a:xfrm>
            <a:custGeom>
              <a:rect b="b" l="l" r="r" t="t"/>
              <a:pathLst>
                <a:path extrusionOk="0" h="13662" w="13663">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5"/>
            <p:cNvSpPr/>
            <p:nvPr/>
          </p:nvSpPr>
          <p:spPr>
            <a:xfrm>
              <a:off x="5464600" y="2401425"/>
              <a:ext cx="352025" cy="352025"/>
            </a:xfrm>
            <a:custGeom>
              <a:rect b="b" l="l" r="r" t="t"/>
              <a:pathLst>
                <a:path extrusionOk="0" h="14081" w="14081">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5"/>
            <p:cNvSpPr/>
            <p:nvPr/>
          </p:nvSpPr>
          <p:spPr>
            <a:xfrm>
              <a:off x="5514425" y="2451250"/>
              <a:ext cx="253175" cy="253175"/>
            </a:xfrm>
            <a:custGeom>
              <a:rect b="b" l="l" r="r" t="t"/>
              <a:pathLst>
                <a:path extrusionOk="0" h="10127" w="10127">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5"/>
            <p:cNvSpPr/>
            <p:nvPr/>
          </p:nvSpPr>
          <p:spPr>
            <a:xfrm>
              <a:off x="5508800" y="2445625"/>
              <a:ext cx="264425" cy="264425"/>
            </a:xfrm>
            <a:custGeom>
              <a:rect b="b" l="l" r="r" t="t"/>
              <a:pathLst>
                <a:path extrusionOk="0" h="10577" w="10577">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5"/>
            <p:cNvSpPr/>
            <p:nvPr/>
          </p:nvSpPr>
          <p:spPr>
            <a:xfrm>
              <a:off x="5589175" y="2480200"/>
              <a:ext cx="103675" cy="189475"/>
            </a:xfrm>
            <a:custGeom>
              <a:rect b="b" l="l" r="r" t="t"/>
              <a:pathLst>
                <a:path extrusionOk="0" h="7579" w="4147">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5"/>
            <p:cNvSpPr/>
            <p:nvPr/>
          </p:nvSpPr>
          <p:spPr>
            <a:xfrm>
              <a:off x="5470225" y="2280900"/>
              <a:ext cx="341575" cy="340750"/>
            </a:xfrm>
            <a:custGeom>
              <a:rect b="b" l="l" r="r" t="t"/>
              <a:pathLst>
                <a:path extrusionOk="0" h="13630" w="13663">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5"/>
            <p:cNvSpPr/>
            <p:nvPr/>
          </p:nvSpPr>
          <p:spPr>
            <a:xfrm>
              <a:off x="5464600" y="2275275"/>
              <a:ext cx="352025" cy="352000"/>
            </a:xfrm>
            <a:custGeom>
              <a:rect b="b" l="l" r="r" t="t"/>
              <a:pathLst>
                <a:path extrusionOk="0" h="14080" w="14081">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5"/>
            <p:cNvSpPr/>
            <p:nvPr/>
          </p:nvSpPr>
          <p:spPr>
            <a:xfrm>
              <a:off x="5514425" y="2324300"/>
              <a:ext cx="253175" cy="253950"/>
            </a:xfrm>
            <a:custGeom>
              <a:rect b="b" l="l" r="r" t="t"/>
              <a:pathLst>
                <a:path extrusionOk="0" h="10158" w="10127">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5"/>
            <p:cNvSpPr/>
            <p:nvPr/>
          </p:nvSpPr>
          <p:spPr>
            <a:xfrm>
              <a:off x="5508800" y="2319475"/>
              <a:ext cx="264425" cy="263600"/>
            </a:xfrm>
            <a:custGeom>
              <a:rect b="b" l="l" r="r" t="t"/>
              <a:pathLst>
                <a:path extrusionOk="0" h="10544" w="10577">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5"/>
            <p:cNvSpPr/>
            <p:nvPr/>
          </p:nvSpPr>
          <p:spPr>
            <a:xfrm>
              <a:off x="5589175" y="2354025"/>
              <a:ext cx="103675" cy="189275"/>
            </a:xfrm>
            <a:custGeom>
              <a:rect b="b" l="l" r="r" t="t"/>
              <a:pathLst>
                <a:path extrusionOk="0" h="7571" w="4147">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5"/>
            <p:cNvSpPr/>
            <p:nvPr/>
          </p:nvSpPr>
          <p:spPr>
            <a:xfrm>
              <a:off x="5470225" y="2054275"/>
              <a:ext cx="341575" cy="341550"/>
            </a:xfrm>
            <a:custGeom>
              <a:rect b="b" l="l" r="r" t="t"/>
              <a:pathLst>
                <a:path extrusionOk="0" h="13662" w="13663">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5"/>
            <p:cNvSpPr/>
            <p:nvPr/>
          </p:nvSpPr>
          <p:spPr>
            <a:xfrm>
              <a:off x="5464600" y="2049450"/>
              <a:ext cx="352025" cy="351200"/>
            </a:xfrm>
            <a:custGeom>
              <a:rect b="b" l="l" r="r" t="t"/>
              <a:pathLst>
                <a:path extrusionOk="0" h="14048" w="14081">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5"/>
            <p:cNvSpPr/>
            <p:nvPr/>
          </p:nvSpPr>
          <p:spPr>
            <a:xfrm>
              <a:off x="5514425" y="2098475"/>
              <a:ext cx="253175" cy="253175"/>
            </a:xfrm>
            <a:custGeom>
              <a:rect b="b" l="l" r="r" t="t"/>
              <a:pathLst>
                <a:path extrusionOk="0" h="10127" w="10127">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5"/>
            <p:cNvSpPr/>
            <p:nvPr/>
          </p:nvSpPr>
          <p:spPr>
            <a:xfrm>
              <a:off x="5508800" y="2092850"/>
              <a:ext cx="264425" cy="264425"/>
            </a:xfrm>
            <a:custGeom>
              <a:rect b="b" l="l" r="r" t="t"/>
              <a:pathLst>
                <a:path extrusionOk="0" h="10577" w="10577">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5"/>
            <p:cNvSpPr/>
            <p:nvPr/>
          </p:nvSpPr>
          <p:spPr>
            <a:xfrm>
              <a:off x="5589175" y="2127400"/>
              <a:ext cx="103675" cy="189475"/>
            </a:xfrm>
            <a:custGeom>
              <a:rect b="b" l="l" r="r" t="t"/>
              <a:pathLst>
                <a:path extrusionOk="0" h="7579" w="4147">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5"/>
            <p:cNvSpPr/>
            <p:nvPr/>
          </p:nvSpPr>
          <p:spPr>
            <a:xfrm>
              <a:off x="5070850" y="2818525"/>
              <a:ext cx="197700" cy="144500"/>
            </a:xfrm>
            <a:custGeom>
              <a:rect b="b" l="l" r="r" t="t"/>
              <a:pathLst>
                <a:path extrusionOk="0" h="5780" w="7908">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5"/>
            <p:cNvSpPr/>
            <p:nvPr/>
          </p:nvSpPr>
          <p:spPr>
            <a:xfrm>
              <a:off x="5063600" y="2813700"/>
              <a:ext cx="210575" cy="154300"/>
            </a:xfrm>
            <a:custGeom>
              <a:rect b="b" l="l" r="r" t="t"/>
              <a:pathLst>
                <a:path extrusionOk="0" h="6172" w="8423">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5"/>
            <p:cNvSpPr/>
            <p:nvPr/>
          </p:nvSpPr>
          <p:spPr>
            <a:xfrm>
              <a:off x="5134325" y="3466225"/>
              <a:ext cx="366475" cy="166375"/>
            </a:xfrm>
            <a:custGeom>
              <a:rect b="b" l="l" r="r" t="t"/>
              <a:pathLst>
                <a:path extrusionOk="0" h="6655" w="14659">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5"/>
            <p:cNvSpPr/>
            <p:nvPr/>
          </p:nvSpPr>
          <p:spPr>
            <a:xfrm>
              <a:off x="5128700" y="3457375"/>
              <a:ext cx="387375" cy="180850"/>
            </a:xfrm>
            <a:custGeom>
              <a:rect b="b" l="l" r="r" t="t"/>
              <a:pathLst>
                <a:path extrusionOk="0" h="7234" w="15495">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5"/>
            <p:cNvSpPr/>
            <p:nvPr/>
          </p:nvSpPr>
          <p:spPr>
            <a:xfrm>
              <a:off x="5301475" y="3568275"/>
              <a:ext cx="199325" cy="64325"/>
            </a:xfrm>
            <a:custGeom>
              <a:rect b="b" l="l" r="r" t="t"/>
              <a:pathLst>
                <a:path extrusionOk="0" h="2573" w="7973">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5"/>
            <p:cNvSpPr/>
            <p:nvPr/>
          </p:nvSpPr>
          <p:spPr>
            <a:xfrm>
              <a:off x="5298250" y="3562650"/>
              <a:ext cx="217825" cy="75575"/>
            </a:xfrm>
            <a:custGeom>
              <a:rect b="b" l="l" r="r" t="t"/>
              <a:pathLst>
                <a:path extrusionOk="0" h="3023" w="8713">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5"/>
            <p:cNvSpPr/>
            <p:nvPr/>
          </p:nvSpPr>
          <p:spPr>
            <a:xfrm>
              <a:off x="4830550" y="3803825"/>
              <a:ext cx="219425" cy="1071950"/>
            </a:xfrm>
            <a:custGeom>
              <a:rect b="b" l="l" r="r" t="t"/>
              <a:pathLst>
                <a:path extrusionOk="0" h="42878" w="8777">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5"/>
            <p:cNvSpPr/>
            <p:nvPr/>
          </p:nvSpPr>
          <p:spPr>
            <a:xfrm>
              <a:off x="4832175" y="3798125"/>
              <a:ext cx="204125" cy="1083275"/>
            </a:xfrm>
            <a:custGeom>
              <a:rect b="b" l="l" r="r" t="t"/>
              <a:pathLst>
                <a:path extrusionOk="0" h="43331" w="8165">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5"/>
            <p:cNvSpPr/>
            <p:nvPr/>
          </p:nvSpPr>
          <p:spPr>
            <a:xfrm>
              <a:off x="4814475" y="3655075"/>
              <a:ext cx="331925" cy="1231150"/>
            </a:xfrm>
            <a:custGeom>
              <a:rect b="b" l="l" r="r" t="t"/>
              <a:pathLst>
                <a:path extrusionOk="0" h="49246" w="13277">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5"/>
            <p:cNvSpPr/>
            <p:nvPr/>
          </p:nvSpPr>
          <p:spPr>
            <a:xfrm>
              <a:off x="4821725" y="3649450"/>
              <a:ext cx="327900" cy="1242400"/>
            </a:xfrm>
            <a:custGeom>
              <a:rect b="b" l="l" r="r" t="t"/>
              <a:pathLst>
                <a:path extrusionOk="0" h="49696" w="13116">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5"/>
            <p:cNvSpPr/>
            <p:nvPr/>
          </p:nvSpPr>
          <p:spPr>
            <a:xfrm>
              <a:off x="4835375" y="4872550"/>
              <a:ext cx="217000" cy="65925"/>
            </a:xfrm>
            <a:custGeom>
              <a:rect b="b" l="l" r="r" t="t"/>
              <a:pathLst>
                <a:path extrusionOk="0" h="2637" w="868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5"/>
            <p:cNvSpPr/>
            <p:nvPr/>
          </p:nvSpPr>
          <p:spPr>
            <a:xfrm>
              <a:off x="4835375" y="4867725"/>
              <a:ext cx="222625" cy="76375"/>
            </a:xfrm>
            <a:custGeom>
              <a:rect b="b" l="l" r="r" t="t"/>
              <a:pathLst>
                <a:path extrusionOk="0" h="3055" w="8905">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5"/>
            <p:cNvSpPr/>
            <p:nvPr/>
          </p:nvSpPr>
          <p:spPr>
            <a:xfrm>
              <a:off x="4841000" y="4927200"/>
              <a:ext cx="211375" cy="11275"/>
            </a:xfrm>
            <a:custGeom>
              <a:rect b="b" l="l" r="r" t="t"/>
              <a:pathLst>
                <a:path extrusionOk="0" h="451" w="8455">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5"/>
            <p:cNvSpPr/>
            <p:nvPr/>
          </p:nvSpPr>
          <p:spPr>
            <a:xfrm>
              <a:off x="4835375" y="4921575"/>
              <a:ext cx="222625" cy="22525"/>
            </a:xfrm>
            <a:custGeom>
              <a:rect b="b" l="l" r="r" t="t"/>
              <a:pathLst>
                <a:path extrusionOk="0" h="901" w="8905">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5"/>
            <p:cNvSpPr/>
            <p:nvPr/>
          </p:nvSpPr>
          <p:spPr>
            <a:xfrm>
              <a:off x="4983250" y="4884600"/>
              <a:ext cx="230400" cy="70475"/>
            </a:xfrm>
            <a:custGeom>
              <a:rect b="b" l="l" r="r" t="t"/>
              <a:pathLst>
                <a:path extrusionOk="0" h="2819" w="9216">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5"/>
            <p:cNvSpPr/>
            <p:nvPr/>
          </p:nvSpPr>
          <p:spPr>
            <a:xfrm>
              <a:off x="4977625" y="4879775"/>
              <a:ext cx="241100" cy="80400"/>
            </a:xfrm>
            <a:custGeom>
              <a:rect b="b" l="l" r="r" t="t"/>
              <a:pathLst>
                <a:path extrusionOk="0" h="3216" w="9644">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5"/>
            <p:cNvSpPr/>
            <p:nvPr/>
          </p:nvSpPr>
          <p:spPr>
            <a:xfrm>
              <a:off x="4984050" y="4940850"/>
              <a:ext cx="229600" cy="14225"/>
            </a:xfrm>
            <a:custGeom>
              <a:rect b="b" l="l" r="r" t="t"/>
              <a:pathLst>
                <a:path extrusionOk="0" h="569" w="9184">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5"/>
            <p:cNvSpPr/>
            <p:nvPr/>
          </p:nvSpPr>
          <p:spPr>
            <a:xfrm>
              <a:off x="4977625" y="4935225"/>
              <a:ext cx="241100" cy="24950"/>
            </a:xfrm>
            <a:custGeom>
              <a:rect b="b" l="l" r="r" t="t"/>
              <a:pathLst>
                <a:path extrusionOk="0" h="998" w="9644">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5"/>
            <p:cNvSpPr/>
            <p:nvPr/>
          </p:nvSpPr>
          <p:spPr>
            <a:xfrm>
              <a:off x="4779925" y="2559250"/>
              <a:ext cx="598725" cy="1158975"/>
            </a:xfrm>
            <a:custGeom>
              <a:rect b="b" l="l" r="r" t="t"/>
              <a:pathLst>
                <a:path extrusionOk="0" h="46359" w="23949">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5"/>
            <p:cNvSpPr/>
            <p:nvPr/>
          </p:nvSpPr>
          <p:spPr>
            <a:xfrm>
              <a:off x="4779925" y="2554125"/>
              <a:ext cx="587475" cy="1169275"/>
            </a:xfrm>
            <a:custGeom>
              <a:rect b="b" l="l" r="r" t="t"/>
              <a:pathLst>
                <a:path extrusionOk="0" h="46771" w="23499">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5"/>
            <p:cNvSpPr/>
            <p:nvPr/>
          </p:nvSpPr>
          <p:spPr>
            <a:xfrm>
              <a:off x="4852250" y="3131925"/>
              <a:ext cx="629250" cy="449325"/>
            </a:xfrm>
            <a:custGeom>
              <a:rect b="b" l="l" r="r" t="t"/>
              <a:pathLst>
                <a:path extrusionOk="0" h="17973" w="2517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5"/>
            <p:cNvSpPr/>
            <p:nvPr/>
          </p:nvSpPr>
          <p:spPr>
            <a:xfrm>
              <a:off x="4848250" y="3127100"/>
              <a:ext cx="637275" cy="459700"/>
            </a:xfrm>
            <a:custGeom>
              <a:rect b="b" l="l" r="r" t="t"/>
              <a:pathLst>
                <a:path extrusionOk="0" h="18388" w="25491">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5"/>
            <p:cNvSpPr/>
            <p:nvPr/>
          </p:nvSpPr>
          <p:spPr>
            <a:xfrm>
              <a:off x="4853050" y="3111825"/>
              <a:ext cx="245950" cy="480600"/>
            </a:xfrm>
            <a:custGeom>
              <a:rect b="b" l="l" r="r" t="t"/>
              <a:pathLst>
                <a:path extrusionOk="0" h="19224" w="9838">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5"/>
            <p:cNvSpPr/>
            <p:nvPr/>
          </p:nvSpPr>
          <p:spPr>
            <a:xfrm>
              <a:off x="5006550" y="3155225"/>
              <a:ext cx="124575" cy="303800"/>
            </a:xfrm>
            <a:custGeom>
              <a:rect b="b" l="l" r="r" t="t"/>
              <a:pathLst>
                <a:path extrusionOk="0" h="12152" w="4983">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5"/>
            <p:cNvSpPr/>
            <p:nvPr/>
          </p:nvSpPr>
          <p:spPr>
            <a:xfrm>
              <a:off x="5276575" y="3402800"/>
              <a:ext cx="204925" cy="104425"/>
            </a:xfrm>
            <a:custGeom>
              <a:rect b="b" l="l" r="r" t="t"/>
              <a:pathLst>
                <a:path extrusionOk="0" h="4177" w="8197">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5"/>
            <p:cNvSpPr/>
            <p:nvPr/>
          </p:nvSpPr>
          <p:spPr>
            <a:xfrm>
              <a:off x="5270125" y="3397925"/>
              <a:ext cx="215400" cy="114925"/>
            </a:xfrm>
            <a:custGeom>
              <a:rect b="b" l="l" r="r" t="t"/>
              <a:pathLst>
                <a:path extrusionOk="0" h="4597" w="8616">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5"/>
            <p:cNvSpPr/>
            <p:nvPr/>
          </p:nvSpPr>
          <p:spPr>
            <a:xfrm>
              <a:off x="5526475" y="3239600"/>
              <a:ext cx="90850" cy="322275"/>
            </a:xfrm>
            <a:custGeom>
              <a:rect b="b" l="l" r="r" t="t"/>
              <a:pathLst>
                <a:path extrusionOk="0" h="12891" w="3634">
                  <a:moveTo>
                    <a:pt x="2894" y="1"/>
                  </a:moveTo>
                  <a:lnTo>
                    <a:pt x="1" y="12698"/>
                  </a:lnTo>
                  <a:lnTo>
                    <a:pt x="740" y="12891"/>
                  </a:lnTo>
                  <a:lnTo>
                    <a:pt x="3633" y="194"/>
                  </a:lnTo>
                  <a:lnTo>
                    <a:pt x="2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5"/>
            <p:cNvSpPr/>
            <p:nvPr/>
          </p:nvSpPr>
          <p:spPr>
            <a:xfrm>
              <a:off x="5520050" y="3233175"/>
              <a:ext cx="103700" cy="335125"/>
            </a:xfrm>
            <a:custGeom>
              <a:rect b="b" l="l" r="r" t="t"/>
              <a:pathLst>
                <a:path extrusionOk="0" h="13405" w="4148">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5"/>
            <p:cNvSpPr/>
            <p:nvPr/>
          </p:nvSpPr>
          <p:spPr>
            <a:xfrm>
              <a:off x="5156825" y="3548200"/>
              <a:ext cx="391375" cy="27350"/>
            </a:xfrm>
            <a:custGeom>
              <a:rect b="b" l="l" r="r" t="t"/>
              <a:pathLst>
                <a:path extrusionOk="0" h="1094" w="15655">
                  <a:moveTo>
                    <a:pt x="15623" y="0"/>
                  </a:moveTo>
                  <a:lnTo>
                    <a:pt x="0" y="322"/>
                  </a:lnTo>
                  <a:lnTo>
                    <a:pt x="33" y="1093"/>
                  </a:lnTo>
                  <a:lnTo>
                    <a:pt x="15655" y="772"/>
                  </a:lnTo>
                  <a:lnTo>
                    <a:pt x="15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5"/>
            <p:cNvSpPr/>
            <p:nvPr/>
          </p:nvSpPr>
          <p:spPr>
            <a:xfrm>
              <a:off x="5152000" y="3542575"/>
              <a:ext cx="401025" cy="38600"/>
            </a:xfrm>
            <a:custGeom>
              <a:rect b="b" l="l" r="r" t="t"/>
              <a:pathLst>
                <a:path extrusionOk="0" h="1544" w="16041">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5"/>
            <p:cNvSpPr/>
            <p:nvPr/>
          </p:nvSpPr>
          <p:spPr>
            <a:xfrm>
              <a:off x="5553000" y="2925400"/>
              <a:ext cx="167175" cy="190475"/>
            </a:xfrm>
            <a:custGeom>
              <a:rect b="b" l="l" r="r" t="t"/>
              <a:pathLst>
                <a:path extrusionOk="0" h="7619" w="6687">
                  <a:moveTo>
                    <a:pt x="1" y="0"/>
                  </a:moveTo>
                  <a:lnTo>
                    <a:pt x="3344" y="7618"/>
                  </a:lnTo>
                  <a:lnTo>
                    <a:pt x="6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5"/>
            <p:cNvSpPr/>
            <p:nvPr/>
          </p:nvSpPr>
          <p:spPr>
            <a:xfrm>
              <a:off x="2940475" y="4391175"/>
              <a:ext cx="989275" cy="520775"/>
            </a:xfrm>
            <a:custGeom>
              <a:rect b="b" l="l" r="r" t="t"/>
              <a:pathLst>
                <a:path extrusionOk="0" h="20831" w="39571">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5"/>
            <p:cNvSpPr/>
            <p:nvPr/>
          </p:nvSpPr>
          <p:spPr>
            <a:xfrm>
              <a:off x="3007975" y="4124375"/>
              <a:ext cx="854250" cy="429975"/>
            </a:xfrm>
            <a:custGeom>
              <a:rect b="b" l="l" r="r" t="t"/>
              <a:pathLst>
                <a:path extrusionOk="0" h="17199" w="3417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5"/>
            <p:cNvSpPr/>
            <p:nvPr/>
          </p:nvSpPr>
          <p:spPr>
            <a:xfrm>
              <a:off x="2934850" y="4385550"/>
              <a:ext cx="1000525" cy="532025"/>
            </a:xfrm>
            <a:custGeom>
              <a:rect b="b" l="l" r="r" t="t"/>
              <a:pathLst>
                <a:path extrusionOk="0" h="21281" w="40021">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5"/>
            <p:cNvSpPr/>
            <p:nvPr/>
          </p:nvSpPr>
          <p:spPr>
            <a:xfrm>
              <a:off x="1906225" y="2226250"/>
              <a:ext cx="3057750" cy="2244525"/>
            </a:xfrm>
            <a:custGeom>
              <a:rect b="b" l="l" r="r" t="t"/>
              <a:pathLst>
                <a:path extrusionOk="0" h="89781" w="12231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5"/>
            <p:cNvSpPr/>
            <p:nvPr/>
          </p:nvSpPr>
          <p:spPr>
            <a:xfrm>
              <a:off x="1901400" y="2220625"/>
              <a:ext cx="3067400" cy="2254950"/>
            </a:xfrm>
            <a:custGeom>
              <a:rect b="b" l="l" r="r" t="t"/>
              <a:pathLst>
                <a:path extrusionOk="0" h="90198" w="122696">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5"/>
            <p:cNvSpPr/>
            <p:nvPr/>
          </p:nvSpPr>
          <p:spPr>
            <a:xfrm>
              <a:off x="1906225" y="4121975"/>
              <a:ext cx="3057750" cy="348800"/>
            </a:xfrm>
            <a:custGeom>
              <a:rect b="b" l="l" r="r" t="t"/>
              <a:pathLst>
                <a:path extrusionOk="0" h="13952" w="12231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5"/>
            <p:cNvSpPr/>
            <p:nvPr/>
          </p:nvSpPr>
          <p:spPr>
            <a:xfrm>
              <a:off x="1901400" y="4116350"/>
              <a:ext cx="3067400" cy="359225"/>
            </a:xfrm>
            <a:custGeom>
              <a:rect b="b" l="l" r="r" t="t"/>
              <a:pathLst>
                <a:path extrusionOk="0" h="14369" w="122696">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5"/>
            <p:cNvSpPr/>
            <p:nvPr/>
          </p:nvSpPr>
          <p:spPr>
            <a:xfrm>
              <a:off x="2060525" y="2365275"/>
              <a:ext cx="2749175" cy="1586350"/>
            </a:xfrm>
            <a:custGeom>
              <a:rect b="b" l="l" r="r" t="t"/>
              <a:pathLst>
                <a:path extrusionOk="0" h="63454" w="109967">
                  <a:moveTo>
                    <a:pt x="0" y="0"/>
                  </a:moveTo>
                  <a:lnTo>
                    <a:pt x="0" y="63454"/>
                  </a:lnTo>
                  <a:lnTo>
                    <a:pt x="109966" y="63454"/>
                  </a:lnTo>
                  <a:lnTo>
                    <a:pt x="109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5"/>
            <p:cNvSpPr/>
            <p:nvPr/>
          </p:nvSpPr>
          <p:spPr>
            <a:xfrm>
              <a:off x="2054900" y="2360450"/>
              <a:ext cx="2760425" cy="1596000"/>
            </a:xfrm>
            <a:custGeom>
              <a:rect b="b" l="l" r="r" t="t"/>
              <a:pathLst>
                <a:path extrusionOk="0" h="63840" w="110417">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5"/>
            <p:cNvSpPr/>
            <p:nvPr/>
          </p:nvSpPr>
          <p:spPr>
            <a:xfrm>
              <a:off x="2940475" y="4911925"/>
              <a:ext cx="989275" cy="45025"/>
            </a:xfrm>
            <a:custGeom>
              <a:rect b="b" l="l" r="r" t="t"/>
              <a:pathLst>
                <a:path extrusionOk="0" h="1801" w="39571">
                  <a:moveTo>
                    <a:pt x="0" y="0"/>
                  </a:moveTo>
                  <a:lnTo>
                    <a:pt x="0" y="1801"/>
                  </a:lnTo>
                  <a:lnTo>
                    <a:pt x="39570" y="1801"/>
                  </a:lnTo>
                  <a:lnTo>
                    <a:pt x="395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5"/>
            <p:cNvSpPr/>
            <p:nvPr/>
          </p:nvSpPr>
          <p:spPr>
            <a:xfrm>
              <a:off x="2935650" y="4907100"/>
              <a:ext cx="999725" cy="55475"/>
            </a:xfrm>
            <a:custGeom>
              <a:rect b="b" l="l" r="r" t="t"/>
              <a:pathLst>
                <a:path extrusionOk="0" h="2219" w="39989">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5"/>
            <p:cNvSpPr/>
            <p:nvPr/>
          </p:nvSpPr>
          <p:spPr>
            <a:xfrm>
              <a:off x="2383575" y="2497075"/>
              <a:ext cx="147875" cy="199325"/>
            </a:xfrm>
            <a:custGeom>
              <a:rect b="b" l="l" r="r" t="t"/>
              <a:pathLst>
                <a:path extrusionOk="0" h="7973" w="5915">
                  <a:moveTo>
                    <a:pt x="0" y="0"/>
                  </a:moveTo>
                  <a:lnTo>
                    <a:pt x="3954" y="7972"/>
                  </a:lnTo>
                  <a:lnTo>
                    <a:pt x="5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5"/>
            <p:cNvSpPr/>
            <p:nvPr/>
          </p:nvSpPr>
          <p:spPr>
            <a:xfrm>
              <a:off x="2377950" y="2491450"/>
              <a:ext cx="159125" cy="209975"/>
            </a:xfrm>
            <a:custGeom>
              <a:rect b="b" l="l" r="r" t="t"/>
              <a:pathLst>
                <a:path extrusionOk="0" h="8399" w="6365">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5"/>
            <p:cNvSpPr/>
            <p:nvPr/>
          </p:nvSpPr>
          <p:spPr>
            <a:xfrm>
              <a:off x="2398825" y="2504300"/>
              <a:ext cx="94875" cy="192100"/>
            </a:xfrm>
            <a:custGeom>
              <a:rect b="b" l="l" r="r" t="t"/>
              <a:pathLst>
                <a:path extrusionOk="0" h="7684"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5"/>
            <p:cNvSpPr/>
            <p:nvPr/>
          </p:nvSpPr>
          <p:spPr>
            <a:xfrm>
              <a:off x="2393200" y="2499475"/>
              <a:ext cx="106125" cy="201950"/>
            </a:xfrm>
            <a:custGeom>
              <a:rect b="b" l="l" r="r" t="t"/>
              <a:pathLst>
                <a:path extrusionOk="0" h="8078" w="4245">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5"/>
            <p:cNvSpPr/>
            <p:nvPr/>
          </p:nvSpPr>
          <p:spPr>
            <a:xfrm>
              <a:off x="2377950" y="2489825"/>
              <a:ext cx="104475" cy="206575"/>
            </a:xfrm>
            <a:custGeom>
              <a:rect b="b" l="l" r="r" t="t"/>
              <a:pathLst>
                <a:path extrusionOk="0" h="8263"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5"/>
            <p:cNvSpPr/>
            <p:nvPr/>
          </p:nvSpPr>
          <p:spPr>
            <a:xfrm>
              <a:off x="2372325" y="2484200"/>
              <a:ext cx="115725" cy="217225"/>
            </a:xfrm>
            <a:custGeom>
              <a:rect b="b" l="l" r="r" t="t"/>
              <a:pathLst>
                <a:path extrusionOk="0" h="8689" w="4629">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5"/>
            <p:cNvSpPr/>
            <p:nvPr/>
          </p:nvSpPr>
          <p:spPr>
            <a:xfrm>
              <a:off x="2153725" y="2452075"/>
              <a:ext cx="328700" cy="244325"/>
            </a:xfrm>
            <a:custGeom>
              <a:rect b="b" l="l" r="r" t="t"/>
              <a:pathLst>
                <a:path extrusionOk="0" h="9773" w="13148">
                  <a:moveTo>
                    <a:pt x="1" y="0"/>
                  </a:moveTo>
                  <a:lnTo>
                    <a:pt x="2412" y="9772"/>
                  </a:lnTo>
                  <a:lnTo>
                    <a:pt x="13148" y="9772"/>
                  </a:lnTo>
                  <a:lnTo>
                    <a:pt x="11444" y="1125"/>
                  </a:lnTo>
                  <a:lnTo>
                    <a:pt x="6108" y="1125"/>
                  </a:lnTo>
                  <a:lnTo>
                    <a:pt x="5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5"/>
            <p:cNvSpPr/>
            <p:nvPr/>
          </p:nvSpPr>
          <p:spPr>
            <a:xfrm>
              <a:off x="2148100" y="2447250"/>
              <a:ext cx="339950" cy="253950"/>
            </a:xfrm>
            <a:custGeom>
              <a:rect b="b" l="l" r="r" t="t"/>
              <a:pathLst>
                <a:path extrusionOk="0" h="10158" w="13598">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5"/>
            <p:cNvSpPr/>
            <p:nvPr/>
          </p:nvSpPr>
          <p:spPr>
            <a:xfrm>
              <a:off x="2383575" y="2857075"/>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5"/>
            <p:cNvSpPr/>
            <p:nvPr/>
          </p:nvSpPr>
          <p:spPr>
            <a:xfrm>
              <a:off x="2377950" y="2852275"/>
              <a:ext cx="159125" cy="209750"/>
            </a:xfrm>
            <a:custGeom>
              <a:rect b="b" l="l" r="r" t="t"/>
              <a:pathLst>
                <a:path extrusionOk="0" h="8390" w="6365">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5"/>
            <p:cNvSpPr/>
            <p:nvPr/>
          </p:nvSpPr>
          <p:spPr>
            <a:xfrm>
              <a:off x="2398825" y="2865125"/>
              <a:ext cx="94875" cy="191275"/>
            </a:xfrm>
            <a:custGeom>
              <a:rect b="b" l="l" r="r" t="t"/>
              <a:pathLst>
                <a:path extrusionOk="0" h="7651" w="3795">
                  <a:moveTo>
                    <a:pt x="1" y="0"/>
                  </a:moveTo>
                  <a:lnTo>
                    <a:pt x="3344" y="7651"/>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5"/>
            <p:cNvSpPr/>
            <p:nvPr/>
          </p:nvSpPr>
          <p:spPr>
            <a:xfrm>
              <a:off x="2393200" y="2859500"/>
              <a:ext cx="106125" cy="202525"/>
            </a:xfrm>
            <a:custGeom>
              <a:rect b="b" l="l" r="r" t="t"/>
              <a:pathLst>
                <a:path extrusionOk="0" h="8101" w="4245">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5"/>
            <p:cNvSpPr/>
            <p:nvPr/>
          </p:nvSpPr>
          <p:spPr>
            <a:xfrm>
              <a:off x="2377950" y="2849850"/>
              <a:ext cx="104475" cy="206550"/>
            </a:xfrm>
            <a:custGeom>
              <a:rect b="b" l="l" r="r" t="t"/>
              <a:pathLst>
                <a:path extrusionOk="0" h="8262"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5"/>
            <p:cNvSpPr/>
            <p:nvPr/>
          </p:nvSpPr>
          <p:spPr>
            <a:xfrm>
              <a:off x="2372325" y="2844225"/>
              <a:ext cx="115725" cy="217300"/>
            </a:xfrm>
            <a:custGeom>
              <a:rect b="b" l="l" r="r" t="t"/>
              <a:pathLst>
                <a:path extrusionOk="0" h="8692" w="4629">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5"/>
            <p:cNvSpPr/>
            <p:nvPr/>
          </p:nvSpPr>
          <p:spPr>
            <a:xfrm>
              <a:off x="2153725" y="2812875"/>
              <a:ext cx="328700" cy="243525"/>
            </a:xfrm>
            <a:custGeom>
              <a:rect b="b" l="l" r="r" t="t"/>
              <a:pathLst>
                <a:path extrusionOk="0" h="9741" w="13148">
                  <a:moveTo>
                    <a:pt x="1" y="1"/>
                  </a:moveTo>
                  <a:lnTo>
                    <a:pt x="2412" y="9741"/>
                  </a:lnTo>
                  <a:lnTo>
                    <a:pt x="13148" y="9741"/>
                  </a:lnTo>
                  <a:lnTo>
                    <a:pt x="11444" y="1094"/>
                  </a:lnTo>
                  <a:lnTo>
                    <a:pt x="6108" y="1094"/>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5"/>
            <p:cNvSpPr/>
            <p:nvPr/>
          </p:nvSpPr>
          <p:spPr>
            <a:xfrm>
              <a:off x="2148100" y="2807250"/>
              <a:ext cx="339950" cy="254775"/>
            </a:xfrm>
            <a:custGeom>
              <a:rect b="b" l="l" r="r" t="t"/>
              <a:pathLst>
                <a:path extrusionOk="0" h="10191" w="13598">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5"/>
            <p:cNvSpPr/>
            <p:nvPr/>
          </p:nvSpPr>
          <p:spPr>
            <a:xfrm>
              <a:off x="2383575" y="3217900"/>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5"/>
            <p:cNvSpPr/>
            <p:nvPr/>
          </p:nvSpPr>
          <p:spPr>
            <a:xfrm>
              <a:off x="2377950" y="3212275"/>
              <a:ext cx="159125" cy="209775"/>
            </a:xfrm>
            <a:custGeom>
              <a:rect b="b" l="l" r="r" t="t"/>
              <a:pathLst>
                <a:path extrusionOk="0" h="8391" w="6365">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5"/>
            <p:cNvSpPr/>
            <p:nvPr/>
          </p:nvSpPr>
          <p:spPr>
            <a:xfrm>
              <a:off x="2398825" y="3225150"/>
              <a:ext cx="94875" cy="192075"/>
            </a:xfrm>
            <a:custGeom>
              <a:rect b="b" l="l" r="r" t="t"/>
              <a:pathLst>
                <a:path extrusionOk="0" h="7683"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5"/>
            <p:cNvSpPr/>
            <p:nvPr/>
          </p:nvSpPr>
          <p:spPr>
            <a:xfrm>
              <a:off x="2393200" y="3219525"/>
              <a:ext cx="106125" cy="202725"/>
            </a:xfrm>
            <a:custGeom>
              <a:rect b="b" l="l" r="r" t="t"/>
              <a:pathLst>
                <a:path extrusionOk="0" h="8109" w="4245">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5"/>
            <p:cNvSpPr/>
            <p:nvPr/>
          </p:nvSpPr>
          <p:spPr>
            <a:xfrm>
              <a:off x="2377950" y="3209875"/>
              <a:ext cx="104475" cy="207350"/>
            </a:xfrm>
            <a:custGeom>
              <a:rect b="b" l="l" r="r" t="t"/>
              <a:pathLst>
                <a:path extrusionOk="0" h="8294" w="4179">
                  <a:moveTo>
                    <a:pt x="0" y="0"/>
                  </a:moveTo>
                  <a:lnTo>
                    <a:pt x="4179" y="8294"/>
                  </a:lnTo>
                  <a:lnTo>
                    <a:pt x="3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5"/>
            <p:cNvSpPr/>
            <p:nvPr/>
          </p:nvSpPr>
          <p:spPr>
            <a:xfrm>
              <a:off x="2372325" y="3205050"/>
              <a:ext cx="115725" cy="217225"/>
            </a:xfrm>
            <a:custGeom>
              <a:rect b="b" l="l" r="r" t="t"/>
              <a:pathLst>
                <a:path extrusionOk="0" h="8689" w="4629">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5"/>
            <p:cNvSpPr/>
            <p:nvPr/>
          </p:nvSpPr>
          <p:spPr>
            <a:xfrm>
              <a:off x="2153725" y="3172900"/>
              <a:ext cx="328700" cy="244325"/>
            </a:xfrm>
            <a:custGeom>
              <a:rect b="b" l="l" r="r" t="t"/>
              <a:pathLst>
                <a:path extrusionOk="0" h="9773" w="13148">
                  <a:moveTo>
                    <a:pt x="1" y="1"/>
                  </a:moveTo>
                  <a:lnTo>
                    <a:pt x="2412" y="9773"/>
                  </a:lnTo>
                  <a:lnTo>
                    <a:pt x="13148" y="9773"/>
                  </a:lnTo>
                  <a:lnTo>
                    <a:pt x="11444" y="1126"/>
                  </a:lnTo>
                  <a:lnTo>
                    <a:pt x="6108" y="1126"/>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5"/>
            <p:cNvSpPr/>
            <p:nvPr/>
          </p:nvSpPr>
          <p:spPr>
            <a:xfrm>
              <a:off x="2148100" y="3168075"/>
              <a:ext cx="339950" cy="253975"/>
            </a:xfrm>
            <a:custGeom>
              <a:rect b="b" l="l" r="r" t="t"/>
              <a:pathLst>
                <a:path extrusionOk="0" h="10159" w="13598">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5"/>
            <p:cNvSpPr/>
            <p:nvPr/>
          </p:nvSpPr>
          <p:spPr>
            <a:xfrm>
              <a:off x="4591075" y="334890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5"/>
            <p:cNvSpPr/>
            <p:nvPr/>
          </p:nvSpPr>
          <p:spPr>
            <a:xfrm>
              <a:off x="4585450" y="3344075"/>
              <a:ext cx="159950" cy="209775"/>
            </a:xfrm>
            <a:custGeom>
              <a:rect b="b" l="l" r="r" t="t"/>
              <a:pathLst>
                <a:path extrusionOk="0" h="8391" w="6398">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5"/>
            <p:cNvSpPr/>
            <p:nvPr/>
          </p:nvSpPr>
          <p:spPr>
            <a:xfrm>
              <a:off x="4607150" y="3356925"/>
              <a:ext cx="94050" cy="191300"/>
            </a:xfrm>
            <a:custGeom>
              <a:rect b="b" l="l" r="r" t="t"/>
              <a:pathLst>
                <a:path extrusionOk="0" h="7652" w="3762">
                  <a:moveTo>
                    <a:pt x="1" y="1"/>
                  </a:moveTo>
                  <a:lnTo>
                    <a:pt x="3344" y="7651"/>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5"/>
            <p:cNvSpPr/>
            <p:nvPr/>
          </p:nvSpPr>
          <p:spPr>
            <a:xfrm>
              <a:off x="4601525" y="3351300"/>
              <a:ext cx="105300" cy="202550"/>
            </a:xfrm>
            <a:custGeom>
              <a:rect b="b" l="l" r="r" t="t"/>
              <a:pathLst>
                <a:path extrusionOk="0" h="8102" w="4212">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5"/>
            <p:cNvSpPr/>
            <p:nvPr/>
          </p:nvSpPr>
          <p:spPr>
            <a:xfrm>
              <a:off x="4586250" y="334167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5"/>
            <p:cNvSpPr/>
            <p:nvPr/>
          </p:nvSpPr>
          <p:spPr>
            <a:xfrm>
              <a:off x="4580625" y="3336050"/>
              <a:ext cx="115750" cy="217800"/>
            </a:xfrm>
            <a:custGeom>
              <a:rect b="b" l="l" r="r" t="t"/>
              <a:pathLst>
                <a:path extrusionOk="0" h="8712" w="463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5"/>
            <p:cNvSpPr/>
            <p:nvPr/>
          </p:nvSpPr>
          <p:spPr>
            <a:xfrm>
              <a:off x="4361250" y="3304700"/>
              <a:ext cx="329500" cy="243525"/>
            </a:xfrm>
            <a:custGeom>
              <a:rect b="b" l="l" r="r" t="t"/>
              <a:pathLst>
                <a:path extrusionOk="0" h="9741" w="13180">
                  <a:moveTo>
                    <a:pt x="1" y="0"/>
                  </a:moveTo>
                  <a:lnTo>
                    <a:pt x="2411" y="9740"/>
                  </a:lnTo>
                  <a:lnTo>
                    <a:pt x="13180" y="9740"/>
                  </a:lnTo>
                  <a:lnTo>
                    <a:pt x="11476" y="1093"/>
                  </a:lnTo>
                  <a:lnTo>
                    <a:pt x="6108" y="1093"/>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5"/>
            <p:cNvSpPr/>
            <p:nvPr/>
          </p:nvSpPr>
          <p:spPr>
            <a:xfrm>
              <a:off x="4355625" y="3299075"/>
              <a:ext cx="340750" cy="254775"/>
            </a:xfrm>
            <a:custGeom>
              <a:rect b="b" l="l" r="r" t="t"/>
              <a:pathLst>
                <a:path extrusionOk="0" h="10191" w="1363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5"/>
            <p:cNvSpPr/>
            <p:nvPr/>
          </p:nvSpPr>
          <p:spPr>
            <a:xfrm>
              <a:off x="4591075" y="2493850"/>
              <a:ext cx="148700" cy="199325"/>
            </a:xfrm>
            <a:custGeom>
              <a:rect b="b" l="l" r="r" t="t"/>
              <a:pathLst>
                <a:path extrusionOk="0" h="7973" w="5948">
                  <a:moveTo>
                    <a:pt x="1" y="1"/>
                  </a:moveTo>
                  <a:lnTo>
                    <a:pt x="3987" y="7972"/>
                  </a:lnTo>
                  <a:lnTo>
                    <a:pt x="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5"/>
            <p:cNvSpPr/>
            <p:nvPr/>
          </p:nvSpPr>
          <p:spPr>
            <a:xfrm>
              <a:off x="4585450" y="2489025"/>
              <a:ext cx="159950" cy="209775"/>
            </a:xfrm>
            <a:custGeom>
              <a:rect b="b" l="l" r="r" t="t"/>
              <a:pathLst>
                <a:path extrusionOk="0" h="8391" w="6398">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5"/>
            <p:cNvSpPr/>
            <p:nvPr/>
          </p:nvSpPr>
          <p:spPr>
            <a:xfrm>
              <a:off x="4607150" y="2501900"/>
              <a:ext cx="94050" cy="191275"/>
            </a:xfrm>
            <a:custGeom>
              <a:rect b="b" l="l" r="r" t="t"/>
              <a:pathLst>
                <a:path extrusionOk="0" h="7651" w="3762">
                  <a:moveTo>
                    <a:pt x="1" y="0"/>
                  </a:moveTo>
                  <a:lnTo>
                    <a:pt x="3344" y="7650"/>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5"/>
            <p:cNvSpPr/>
            <p:nvPr/>
          </p:nvSpPr>
          <p:spPr>
            <a:xfrm>
              <a:off x="4601525" y="2496275"/>
              <a:ext cx="105300" cy="202525"/>
            </a:xfrm>
            <a:custGeom>
              <a:rect b="b" l="l" r="r" t="t"/>
              <a:pathLst>
                <a:path extrusionOk="0" h="8101" w="4212">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5"/>
            <p:cNvSpPr/>
            <p:nvPr/>
          </p:nvSpPr>
          <p:spPr>
            <a:xfrm>
              <a:off x="4586250" y="248662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5"/>
            <p:cNvSpPr/>
            <p:nvPr/>
          </p:nvSpPr>
          <p:spPr>
            <a:xfrm>
              <a:off x="4580625" y="2481800"/>
              <a:ext cx="115750" cy="217200"/>
            </a:xfrm>
            <a:custGeom>
              <a:rect b="b" l="l" r="r" t="t"/>
              <a:pathLst>
                <a:path extrusionOk="0" h="8688" w="463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5"/>
            <p:cNvSpPr/>
            <p:nvPr/>
          </p:nvSpPr>
          <p:spPr>
            <a:xfrm>
              <a:off x="4361250" y="2449650"/>
              <a:ext cx="329500" cy="243525"/>
            </a:xfrm>
            <a:custGeom>
              <a:rect b="b" l="l" r="r" t="t"/>
              <a:pathLst>
                <a:path extrusionOk="0" h="9741" w="13180">
                  <a:moveTo>
                    <a:pt x="1" y="1"/>
                  </a:moveTo>
                  <a:lnTo>
                    <a:pt x="2411" y="9740"/>
                  </a:lnTo>
                  <a:lnTo>
                    <a:pt x="13180" y="9740"/>
                  </a:lnTo>
                  <a:lnTo>
                    <a:pt x="11476" y="1094"/>
                  </a:lnTo>
                  <a:lnTo>
                    <a:pt x="6108" y="1094"/>
                  </a:lnTo>
                  <a:lnTo>
                    <a:pt x="5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5"/>
            <p:cNvSpPr/>
            <p:nvPr/>
          </p:nvSpPr>
          <p:spPr>
            <a:xfrm>
              <a:off x="4355625" y="2444025"/>
              <a:ext cx="340750" cy="254775"/>
            </a:xfrm>
            <a:custGeom>
              <a:rect b="b" l="l" r="r" t="t"/>
              <a:pathLst>
                <a:path extrusionOk="0" h="10191" w="1363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5"/>
            <p:cNvSpPr/>
            <p:nvPr/>
          </p:nvSpPr>
          <p:spPr>
            <a:xfrm>
              <a:off x="4591075" y="369285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5"/>
            <p:cNvSpPr/>
            <p:nvPr/>
          </p:nvSpPr>
          <p:spPr>
            <a:xfrm>
              <a:off x="4585450" y="3687225"/>
              <a:ext cx="159950" cy="209975"/>
            </a:xfrm>
            <a:custGeom>
              <a:rect b="b" l="l" r="r" t="t"/>
              <a:pathLst>
                <a:path extrusionOk="0" h="8399" w="6398">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5"/>
            <p:cNvSpPr/>
            <p:nvPr/>
          </p:nvSpPr>
          <p:spPr>
            <a:xfrm>
              <a:off x="4607150" y="3700075"/>
              <a:ext cx="94050" cy="192100"/>
            </a:xfrm>
            <a:custGeom>
              <a:rect b="b" l="l" r="r" t="t"/>
              <a:pathLst>
                <a:path extrusionOk="0" h="7684" w="3762">
                  <a:moveTo>
                    <a:pt x="1" y="1"/>
                  </a:moveTo>
                  <a:lnTo>
                    <a:pt x="3344" y="7683"/>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5"/>
            <p:cNvSpPr/>
            <p:nvPr/>
          </p:nvSpPr>
          <p:spPr>
            <a:xfrm>
              <a:off x="4601525" y="3695250"/>
              <a:ext cx="105300" cy="201950"/>
            </a:xfrm>
            <a:custGeom>
              <a:rect b="b" l="l" r="r" t="t"/>
              <a:pathLst>
                <a:path extrusionOk="0" h="8078" w="4212">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5"/>
            <p:cNvSpPr/>
            <p:nvPr/>
          </p:nvSpPr>
          <p:spPr>
            <a:xfrm>
              <a:off x="4586250" y="3685600"/>
              <a:ext cx="104500" cy="206575"/>
            </a:xfrm>
            <a:custGeom>
              <a:rect b="b" l="l" r="r" t="t"/>
              <a:pathLst>
                <a:path extrusionOk="0" h="8263" w="4180">
                  <a:moveTo>
                    <a:pt x="1" y="1"/>
                  </a:moveTo>
                  <a:lnTo>
                    <a:pt x="4180" y="8262"/>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5"/>
            <p:cNvSpPr/>
            <p:nvPr/>
          </p:nvSpPr>
          <p:spPr>
            <a:xfrm>
              <a:off x="4580625" y="3679975"/>
              <a:ext cx="115750" cy="217300"/>
            </a:xfrm>
            <a:custGeom>
              <a:rect b="b" l="l" r="r" t="t"/>
              <a:pathLst>
                <a:path extrusionOk="0" h="8692" w="463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5"/>
            <p:cNvSpPr/>
            <p:nvPr/>
          </p:nvSpPr>
          <p:spPr>
            <a:xfrm>
              <a:off x="4361250" y="3647850"/>
              <a:ext cx="329500" cy="244325"/>
            </a:xfrm>
            <a:custGeom>
              <a:rect b="b" l="l" r="r" t="t"/>
              <a:pathLst>
                <a:path extrusionOk="0" h="9773" w="13180">
                  <a:moveTo>
                    <a:pt x="1" y="0"/>
                  </a:moveTo>
                  <a:lnTo>
                    <a:pt x="2411" y="9772"/>
                  </a:lnTo>
                  <a:lnTo>
                    <a:pt x="13180" y="9772"/>
                  </a:lnTo>
                  <a:lnTo>
                    <a:pt x="11476" y="1125"/>
                  </a:lnTo>
                  <a:lnTo>
                    <a:pt x="6108" y="1125"/>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5"/>
            <p:cNvSpPr/>
            <p:nvPr/>
          </p:nvSpPr>
          <p:spPr>
            <a:xfrm>
              <a:off x="4355625" y="3643025"/>
              <a:ext cx="340750" cy="253950"/>
            </a:xfrm>
            <a:custGeom>
              <a:rect b="b" l="l" r="r" t="t"/>
              <a:pathLst>
                <a:path extrusionOk="0" h="10158" w="1363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5"/>
            <p:cNvSpPr/>
            <p:nvPr/>
          </p:nvSpPr>
          <p:spPr>
            <a:xfrm>
              <a:off x="3617100" y="2493050"/>
              <a:ext cx="253975" cy="908100"/>
            </a:xfrm>
            <a:custGeom>
              <a:rect b="b" l="l" r="r" t="t"/>
              <a:pathLst>
                <a:path extrusionOk="0" h="36324" w="10159">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5"/>
            <p:cNvSpPr/>
            <p:nvPr/>
          </p:nvSpPr>
          <p:spPr>
            <a:xfrm>
              <a:off x="3711925" y="2493050"/>
              <a:ext cx="11275" cy="266025"/>
            </a:xfrm>
            <a:custGeom>
              <a:rect b="b" l="l" r="r" t="t"/>
              <a:pathLst>
                <a:path extrusionOk="0" h="10641" w="451">
                  <a:moveTo>
                    <a:pt x="1" y="0"/>
                  </a:moveTo>
                  <a:lnTo>
                    <a:pt x="1" y="10640"/>
                  </a:lnTo>
                  <a:lnTo>
                    <a:pt x="451" y="10640"/>
                  </a:lnTo>
                  <a:lnTo>
                    <a:pt x="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5"/>
            <p:cNvSpPr/>
            <p:nvPr/>
          </p:nvSpPr>
          <p:spPr>
            <a:xfrm>
              <a:off x="3850150" y="2476975"/>
              <a:ext cx="31375" cy="31375"/>
            </a:xfrm>
            <a:custGeom>
              <a:rect b="b" l="l" r="r" t="t"/>
              <a:pathLst>
                <a:path extrusionOk="0" h="1255" w="1255">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5"/>
            <p:cNvSpPr/>
            <p:nvPr/>
          </p:nvSpPr>
          <p:spPr>
            <a:xfrm>
              <a:off x="3844525" y="2472150"/>
              <a:ext cx="42625" cy="41825"/>
            </a:xfrm>
            <a:custGeom>
              <a:rect b="b" l="l" r="r" t="t"/>
              <a:pathLst>
                <a:path extrusionOk="0" h="1673" w="1705">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5"/>
            <p:cNvSpPr/>
            <p:nvPr/>
          </p:nvSpPr>
          <p:spPr>
            <a:xfrm>
              <a:off x="3702300" y="2476975"/>
              <a:ext cx="31350" cy="31375"/>
            </a:xfrm>
            <a:custGeom>
              <a:rect b="b" l="l" r="r" t="t"/>
              <a:pathLst>
                <a:path extrusionOk="0" h="1255" w="1254">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5"/>
            <p:cNvSpPr/>
            <p:nvPr/>
          </p:nvSpPr>
          <p:spPr>
            <a:xfrm>
              <a:off x="3697475" y="2472150"/>
              <a:ext cx="41800" cy="41825"/>
            </a:xfrm>
            <a:custGeom>
              <a:rect b="b" l="l" r="r" t="t"/>
              <a:pathLst>
                <a:path extrusionOk="0" h="1673" w="1672">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5"/>
            <p:cNvSpPr/>
            <p:nvPr/>
          </p:nvSpPr>
          <p:spPr>
            <a:xfrm>
              <a:off x="3163075" y="2504300"/>
              <a:ext cx="87625" cy="532825"/>
            </a:xfrm>
            <a:custGeom>
              <a:rect b="b" l="l" r="r" t="t"/>
              <a:pathLst>
                <a:path extrusionOk="0" h="21313" w="3505">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5"/>
            <p:cNvSpPr/>
            <p:nvPr/>
          </p:nvSpPr>
          <p:spPr>
            <a:xfrm>
              <a:off x="3153425" y="2481000"/>
              <a:ext cx="31375" cy="31350"/>
            </a:xfrm>
            <a:custGeom>
              <a:rect b="b" l="l" r="r" t="t"/>
              <a:pathLst>
                <a:path extrusionOk="0" h="1254" w="1255">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5"/>
            <p:cNvSpPr/>
            <p:nvPr/>
          </p:nvSpPr>
          <p:spPr>
            <a:xfrm>
              <a:off x="3147800" y="2475375"/>
              <a:ext cx="41825" cy="41800"/>
            </a:xfrm>
            <a:custGeom>
              <a:rect b="b" l="l" r="r" t="t"/>
              <a:pathLst>
                <a:path extrusionOk="0" h="1672" w="1673">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5"/>
            <p:cNvSpPr/>
            <p:nvPr/>
          </p:nvSpPr>
          <p:spPr>
            <a:xfrm>
              <a:off x="2753225" y="2987275"/>
              <a:ext cx="488625" cy="170375"/>
            </a:xfrm>
            <a:custGeom>
              <a:rect b="b" l="l" r="r" t="t"/>
              <a:pathLst>
                <a:path extrusionOk="0" h="6815" w="19545">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5"/>
            <p:cNvSpPr/>
            <p:nvPr/>
          </p:nvSpPr>
          <p:spPr>
            <a:xfrm>
              <a:off x="2737150" y="29768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5"/>
            <p:cNvSpPr/>
            <p:nvPr/>
          </p:nvSpPr>
          <p:spPr>
            <a:xfrm>
              <a:off x="2732325" y="2972000"/>
              <a:ext cx="41825" cy="41825"/>
            </a:xfrm>
            <a:custGeom>
              <a:rect b="b" l="l" r="r" t="t"/>
              <a:pathLst>
                <a:path extrusionOk="0" h="1673"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5"/>
            <p:cNvSpPr/>
            <p:nvPr/>
          </p:nvSpPr>
          <p:spPr>
            <a:xfrm>
              <a:off x="2463125" y="3198625"/>
              <a:ext cx="1296250" cy="180825"/>
            </a:xfrm>
            <a:custGeom>
              <a:rect b="b" l="l" r="r" t="t"/>
              <a:pathLst>
                <a:path extrusionOk="0" h="7233" w="5185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5"/>
            <p:cNvSpPr/>
            <p:nvPr/>
          </p:nvSpPr>
          <p:spPr>
            <a:xfrm>
              <a:off x="2447850" y="3188175"/>
              <a:ext cx="31375" cy="31375"/>
            </a:xfrm>
            <a:custGeom>
              <a:rect b="b" l="l" r="r" t="t"/>
              <a:pathLst>
                <a:path extrusionOk="0" h="1255" w="1255">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5"/>
            <p:cNvSpPr/>
            <p:nvPr/>
          </p:nvSpPr>
          <p:spPr>
            <a:xfrm>
              <a:off x="2443025" y="3182550"/>
              <a:ext cx="41825" cy="41800"/>
            </a:xfrm>
            <a:custGeom>
              <a:rect b="b" l="l" r="r" t="t"/>
              <a:pathLst>
                <a:path extrusionOk="0" h="1672"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5"/>
            <p:cNvSpPr/>
            <p:nvPr/>
          </p:nvSpPr>
          <p:spPr>
            <a:xfrm>
              <a:off x="2906725" y="3472650"/>
              <a:ext cx="368075" cy="307000"/>
            </a:xfrm>
            <a:custGeom>
              <a:rect b="b" l="l" r="r" t="t"/>
              <a:pathLst>
                <a:path extrusionOk="0" h="12280" w="14723">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5"/>
            <p:cNvSpPr/>
            <p:nvPr/>
          </p:nvSpPr>
          <p:spPr>
            <a:xfrm>
              <a:off x="2892250" y="37555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5"/>
            <p:cNvSpPr/>
            <p:nvPr/>
          </p:nvSpPr>
          <p:spPr>
            <a:xfrm>
              <a:off x="2887425" y="3750700"/>
              <a:ext cx="41825" cy="41825"/>
            </a:xfrm>
            <a:custGeom>
              <a:rect b="b" l="l" r="r" t="t"/>
              <a:pathLst>
                <a:path extrusionOk="0" h="1673" w="1673">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5"/>
            <p:cNvSpPr/>
            <p:nvPr/>
          </p:nvSpPr>
          <p:spPr>
            <a:xfrm>
              <a:off x="3579350" y="3472650"/>
              <a:ext cx="368075" cy="307000"/>
            </a:xfrm>
            <a:custGeom>
              <a:rect b="b" l="l" r="r" t="t"/>
              <a:pathLst>
                <a:path extrusionOk="0" h="12280" w="14723">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5"/>
            <p:cNvSpPr/>
            <p:nvPr/>
          </p:nvSpPr>
          <p:spPr>
            <a:xfrm>
              <a:off x="3930525" y="3755525"/>
              <a:ext cx="31350" cy="31375"/>
            </a:xfrm>
            <a:custGeom>
              <a:rect b="b" l="l" r="r" t="t"/>
              <a:pathLst>
                <a:path extrusionOk="0" h="1255" w="1254">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5"/>
            <p:cNvSpPr/>
            <p:nvPr/>
          </p:nvSpPr>
          <p:spPr>
            <a:xfrm>
              <a:off x="3924900" y="3750700"/>
              <a:ext cx="41800" cy="41825"/>
            </a:xfrm>
            <a:custGeom>
              <a:rect b="b" l="l" r="r" t="t"/>
              <a:pathLst>
                <a:path extrusionOk="0" h="1673" w="1672">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5"/>
            <p:cNvSpPr/>
            <p:nvPr/>
          </p:nvSpPr>
          <p:spPr>
            <a:xfrm>
              <a:off x="3717550" y="3065225"/>
              <a:ext cx="429150" cy="208150"/>
            </a:xfrm>
            <a:custGeom>
              <a:rect b="b" l="l" r="r" t="t"/>
              <a:pathLst>
                <a:path extrusionOk="0" h="8326" w="17166">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5"/>
            <p:cNvSpPr/>
            <p:nvPr/>
          </p:nvSpPr>
          <p:spPr>
            <a:xfrm>
              <a:off x="4137850" y="3050750"/>
              <a:ext cx="31375" cy="31375"/>
            </a:xfrm>
            <a:custGeom>
              <a:rect b="b" l="l" r="r" t="t"/>
              <a:pathLst>
                <a:path extrusionOk="0" h="1255" w="1255">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5"/>
            <p:cNvSpPr/>
            <p:nvPr/>
          </p:nvSpPr>
          <p:spPr>
            <a:xfrm>
              <a:off x="4133025" y="3045925"/>
              <a:ext cx="41825" cy="41825"/>
            </a:xfrm>
            <a:custGeom>
              <a:rect b="b" l="l" r="r" t="t"/>
              <a:pathLst>
                <a:path extrusionOk="0" h="1673" w="1673">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5"/>
            <p:cNvSpPr/>
            <p:nvPr/>
          </p:nvSpPr>
          <p:spPr>
            <a:xfrm>
              <a:off x="3828450" y="3381050"/>
              <a:ext cx="499875" cy="175200"/>
            </a:xfrm>
            <a:custGeom>
              <a:rect b="b" l="l" r="r" t="t"/>
              <a:pathLst>
                <a:path extrusionOk="0" h="7008" w="19995">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5"/>
            <p:cNvSpPr/>
            <p:nvPr/>
          </p:nvSpPr>
          <p:spPr>
            <a:xfrm>
              <a:off x="4307400" y="3550600"/>
              <a:ext cx="31375" cy="31375"/>
            </a:xfrm>
            <a:custGeom>
              <a:rect b="b" l="l" r="r" t="t"/>
              <a:pathLst>
                <a:path extrusionOk="0" h="1255" w="1255">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5"/>
            <p:cNvSpPr/>
            <p:nvPr/>
          </p:nvSpPr>
          <p:spPr>
            <a:xfrm>
              <a:off x="4302600" y="3545775"/>
              <a:ext cx="41800" cy="41825"/>
            </a:xfrm>
            <a:custGeom>
              <a:rect b="b" l="l" r="r" t="t"/>
              <a:pathLst>
                <a:path extrusionOk="0" h="1673" w="1672">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5"/>
            <p:cNvSpPr/>
            <p:nvPr/>
          </p:nvSpPr>
          <p:spPr>
            <a:xfrm>
              <a:off x="2974225" y="2715850"/>
              <a:ext cx="920950" cy="791375"/>
            </a:xfrm>
            <a:custGeom>
              <a:rect b="b" l="l" r="r" t="t"/>
              <a:pathLst>
                <a:path extrusionOk="0" h="31655" w="36838">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5"/>
            <p:cNvSpPr/>
            <p:nvPr/>
          </p:nvSpPr>
          <p:spPr>
            <a:xfrm>
              <a:off x="2977425" y="2710025"/>
              <a:ext cx="914550" cy="802825"/>
            </a:xfrm>
            <a:custGeom>
              <a:rect b="b" l="l" r="r" t="t"/>
              <a:pathLst>
                <a:path extrusionOk="0" h="32113" w="36582">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5"/>
            <p:cNvSpPr/>
            <p:nvPr/>
          </p:nvSpPr>
          <p:spPr>
            <a:xfrm>
              <a:off x="3012800" y="2747600"/>
              <a:ext cx="843800" cy="729900"/>
            </a:xfrm>
            <a:custGeom>
              <a:rect b="b" l="l" r="r" t="t"/>
              <a:pathLst>
                <a:path extrusionOk="0" h="29196" w="33752">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5"/>
            <p:cNvSpPr/>
            <p:nvPr/>
          </p:nvSpPr>
          <p:spPr>
            <a:xfrm>
              <a:off x="3009575" y="2742175"/>
              <a:ext cx="850250" cy="740950"/>
            </a:xfrm>
            <a:custGeom>
              <a:rect b="b" l="l" r="r" t="t"/>
              <a:pathLst>
                <a:path extrusionOk="0" h="29638" w="3401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5"/>
            <p:cNvSpPr/>
            <p:nvPr/>
          </p:nvSpPr>
          <p:spPr>
            <a:xfrm>
              <a:off x="3366375" y="2914550"/>
              <a:ext cx="135850" cy="521150"/>
            </a:xfrm>
            <a:custGeom>
              <a:rect b="b" l="l" r="r" t="t"/>
              <a:pathLst>
                <a:path extrusionOk="0" h="20846" w="5434">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5"/>
            <p:cNvSpPr/>
            <p:nvPr/>
          </p:nvSpPr>
          <p:spPr>
            <a:xfrm>
              <a:off x="4003650" y="3086925"/>
              <a:ext cx="423525" cy="291950"/>
            </a:xfrm>
            <a:custGeom>
              <a:rect b="b" l="l" r="r" t="t"/>
              <a:pathLst>
                <a:path extrusionOk="0" h="11678" w="16941">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5"/>
            <p:cNvSpPr/>
            <p:nvPr/>
          </p:nvSpPr>
          <p:spPr>
            <a:xfrm>
              <a:off x="4112125" y="3168875"/>
              <a:ext cx="157550" cy="145500"/>
            </a:xfrm>
            <a:custGeom>
              <a:rect b="b" l="l" r="r" t="t"/>
              <a:pathLst>
                <a:path extrusionOk="0" h="5820" w="6302">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5"/>
            <p:cNvSpPr/>
            <p:nvPr/>
          </p:nvSpPr>
          <p:spPr>
            <a:xfrm>
              <a:off x="4108125" y="3164875"/>
              <a:ext cx="165550" cy="153050"/>
            </a:xfrm>
            <a:custGeom>
              <a:rect b="b" l="l" r="r" t="t"/>
              <a:pathLst>
                <a:path extrusionOk="0" h="6122" w="6622">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5"/>
            <p:cNvSpPr/>
            <p:nvPr/>
          </p:nvSpPr>
          <p:spPr>
            <a:xfrm>
              <a:off x="4219825" y="3191400"/>
              <a:ext cx="59475" cy="107700"/>
            </a:xfrm>
            <a:custGeom>
              <a:rect b="b" l="l" r="r" t="t"/>
              <a:pathLst>
                <a:path extrusionOk="0" h="4308" w="2379">
                  <a:moveTo>
                    <a:pt x="1736" y="0"/>
                  </a:moveTo>
                  <a:lnTo>
                    <a:pt x="0" y="2057"/>
                  </a:lnTo>
                  <a:lnTo>
                    <a:pt x="739" y="4307"/>
                  </a:lnTo>
                  <a:lnTo>
                    <a:pt x="2379" y="2572"/>
                  </a:lnTo>
                  <a:lnTo>
                    <a:pt x="1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5"/>
            <p:cNvSpPr/>
            <p:nvPr/>
          </p:nvSpPr>
          <p:spPr>
            <a:xfrm>
              <a:off x="4216600" y="3187375"/>
              <a:ext cx="66725" cy="115275"/>
            </a:xfrm>
            <a:custGeom>
              <a:rect b="b" l="l" r="r" t="t"/>
              <a:pathLst>
                <a:path extrusionOk="0" h="4611" w="2669">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5"/>
            <p:cNvSpPr/>
            <p:nvPr/>
          </p:nvSpPr>
          <p:spPr>
            <a:xfrm>
              <a:off x="2692150" y="2510725"/>
              <a:ext cx="427550" cy="357150"/>
            </a:xfrm>
            <a:custGeom>
              <a:rect b="b" l="l" r="r" t="t"/>
              <a:pathLst>
                <a:path extrusionOk="0" h="14286" w="17102">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5"/>
            <p:cNvSpPr/>
            <p:nvPr/>
          </p:nvSpPr>
          <p:spPr>
            <a:xfrm>
              <a:off x="2836800" y="2611975"/>
              <a:ext cx="177625" cy="168000"/>
            </a:xfrm>
            <a:custGeom>
              <a:rect b="b" l="l" r="r" t="t"/>
              <a:pathLst>
                <a:path extrusionOk="0" h="6720" w="7105">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5"/>
            <p:cNvSpPr/>
            <p:nvPr/>
          </p:nvSpPr>
          <p:spPr>
            <a:xfrm>
              <a:off x="2832775" y="2608175"/>
              <a:ext cx="185675" cy="175000"/>
            </a:xfrm>
            <a:custGeom>
              <a:rect b="b" l="l" r="r" t="t"/>
              <a:pathLst>
                <a:path extrusionOk="0" h="7000" w="7427">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5"/>
            <p:cNvSpPr/>
            <p:nvPr/>
          </p:nvSpPr>
          <p:spPr>
            <a:xfrm>
              <a:off x="2845650" y="2627250"/>
              <a:ext cx="56275" cy="95650"/>
            </a:xfrm>
            <a:custGeom>
              <a:rect b="b" l="l" r="r" t="t"/>
              <a:pathLst>
                <a:path extrusionOk="0" h="3826" w="2251">
                  <a:moveTo>
                    <a:pt x="2186" y="1"/>
                  </a:moveTo>
                  <a:lnTo>
                    <a:pt x="129" y="1190"/>
                  </a:lnTo>
                  <a:lnTo>
                    <a:pt x="0" y="3826"/>
                  </a:lnTo>
                  <a:lnTo>
                    <a:pt x="2250" y="2347"/>
                  </a:lnTo>
                  <a:lnTo>
                    <a:pt x="21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5"/>
            <p:cNvSpPr/>
            <p:nvPr/>
          </p:nvSpPr>
          <p:spPr>
            <a:xfrm>
              <a:off x="2841625" y="2623225"/>
              <a:ext cx="64325" cy="103500"/>
            </a:xfrm>
            <a:custGeom>
              <a:rect b="b" l="l" r="r" t="t"/>
              <a:pathLst>
                <a:path extrusionOk="0" h="4140" w="2573">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5"/>
            <p:cNvSpPr/>
            <p:nvPr/>
          </p:nvSpPr>
          <p:spPr>
            <a:xfrm>
              <a:off x="3290050" y="3551400"/>
              <a:ext cx="279675" cy="397425"/>
            </a:xfrm>
            <a:custGeom>
              <a:rect b="b" l="l" r="r" t="t"/>
              <a:pathLst>
                <a:path extrusionOk="0" h="15897" w="11187">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5"/>
            <p:cNvSpPr/>
            <p:nvPr/>
          </p:nvSpPr>
          <p:spPr>
            <a:xfrm>
              <a:off x="3363975" y="3655875"/>
              <a:ext cx="136625" cy="134225"/>
            </a:xfrm>
            <a:custGeom>
              <a:rect b="b" l="l" r="r" t="t"/>
              <a:pathLst>
                <a:path extrusionOk="0" h="5369" w="5465">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5"/>
            <p:cNvSpPr/>
            <p:nvPr/>
          </p:nvSpPr>
          <p:spPr>
            <a:xfrm>
              <a:off x="3359950" y="3651850"/>
              <a:ext cx="144675" cy="141800"/>
            </a:xfrm>
            <a:custGeom>
              <a:rect b="b" l="l" r="r" t="t"/>
              <a:pathLst>
                <a:path extrusionOk="0" h="5672" w="5787">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5"/>
            <p:cNvSpPr/>
            <p:nvPr/>
          </p:nvSpPr>
          <p:spPr>
            <a:xfrm>
              <a:off x="3378425" y="3754725"/>
              <a:ext cx="110925" cy="61100"/>
            </a:xfrm>
            <a:custGeom>
              <a:rect b="b" l="l" r="r" t="t"/>
              <a:pathLst>
                <a:path extrusionOk="0" h="2444" w="4437">
                  <a:moveTo>
                    <a:pt x="2026" y="0"/>
                  </a:moveTo>
                  <a:lnTo>
                    <a:pt x="1" y="1190"/>
                  </a:lnTo>
                  <a:lnTo>
                    <a:pt x="2058" y="2443"/>
                  </a:lnTo>
                  <a:lnTo>
                    <a:pt x="4437" y="1222"/>
                  </a:lnTo>
                  <a:lnTo>
                    <a:pt x="20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5"/>
            <p:cNvSpPr/>
            <p:nvPr/>
          </p:nvSpPr>
          <p:spPr>
            <a:xfrm>
              <a:off x="3374425" y="3750700"/>
              <a:ext cx="118950" cy="68325"/>
            </a:xfrm>
            <a:custGeom>
              <a:rect b="b" l="l" r="r" t="t"/>
              <a:pathLst>
                <a:path extrusionOk="0" h="2733" w="4758">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5"/>
            <p:cNvSpPr/>
            <p:nvPr/>
          </p:nvSpPr>
          <p:spPr>
            <a:xfrm>
              <a:off x="3506200" y="2497575"/>
              <a:ext cx="375325" cy="422225"/>
            </a:xfrm>
            <a:custGeom>
              <a:rect b="b" l="l" r="r" t="t"/>
              <a:pathLst>
                <a:path extrusionOk="0" h="16889" w="15013">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5"/>
            <p:cNvSpPr/>
            <p:nvPr/>
          </p:nvSpPr>
          <p:spPr>
            <a:xfrm>
              <a:off x="3600225" y="2635300"/>
              <a:ext cx="171200" cy="180825"/>
            </a:xfrm>
            <a:custGeom>
              <a:rect b="b" l="l" r="r" t="t"/>
              <a:pathLst>
                <a:path extrusionOk="0" h="7233" w="6848">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5"/>
            <p:cNvSpPr/>
            <p:nvPr/>
          </p:nvSpPr>
          <p:spPr>
            <a:xfrm>
              <a:off x="3596225" y="2632075"/>
              <a:ext cx="179225" cy="188075"/>
            </a:xfrm>
            <a:custGeom>
              <a:rect b="b" l="l" r="r" t="t"/>
              <a:pathLst>
                <a:path extrusionOk="0" h="7523" w="7169">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5"/>
            <p:cNvSpPr/>
            <p:nvPr/>
          </p:nvSpPr>
          <p:spPr>
            <a:xfrm>
              <a:off x="3664525" y="2645725"/>
              <a:ext cx="92425" cy="61100"/>
            </a:xfrm>
            <a:custGeom>
              <a:rect b="b" l="l" r="r" t="t"/>
              <a:pathLst>
                <a:path extrusionOk="0" h="2444" w="3697">
                  <a:moveTo>
                    <a:pt x="0" y="1"/>
                  </a:moveTo>
                  <a:lnTo>
                    <a:pt x="1350" y="2347"/>
                  </a:lnTo>
                  <a:lnTo>
                    <a:pt x="3697" y="2444"/>
                  </a:lnTo>
                  <a:lnTo>
                    <a:pt x="2636" y="2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5"/>
            <p:cNvSpPr/>
            <p:nvPr/>
          </p:nvSpPr>
          <p:spPr>
            <a:xfrm>
              <a:off x="3660500" y="2641725"/>
              <a:ext cx="100475" cy="69125"/>
            </a:xfrm>
            <a:custGeom>
              <a:rect b="b" l="l" r="r" t="t"/>
              <a:pathLst>
                <a:path extrusionOk="0" h="2765" w="4019">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5"/>
            <p:cNvSpPr/>
            <p:nvPr/>
          </p:nvSpPr>
          <p:spPr>
            <a:xfrm>
              <a:off x="4202950" y="2493550"/>
              <a:ext cx="375300" cy="422225"/>
            </a:xfrm>
            <a:custGeom>
              <a:rect b="b" l="l" r="r" t="t"/>
              <a:pathLst>
                <a:path extrusionOk="0" h="16889" w="15012">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5"/>
            <p:cNvSpPr/>
            <p:nvPr/>
          </p:nvSpPr>
          <p:spPr>
            <a:xfrm>
              <a:off x="4296150" y="2631275"/>
              <a:ext cx="172000" cy="180825"/>
            </a:xfrm>
            <a:custGeom>
              <a:rect b="b" l="l" r="r" t="t"/>
              <a:pathLst>
                <a:path extrusionOk="0" h="7233" w="688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5"/>
            <p:cNvSpPr/>
            <p:nvPr/>
          </p:nvSpPr>
          <p:spPr>
            <a:xfrm>
              <a:off x="4292950" y="2627250"/>
              <a:ext cx="179225" cy="188875"/>
            </a:xfrm>
            <a:custGeom>
              <a:rect b="b" l="l" r="r" t="t"/>
              <a:pathLst>
                <a:path extrusionOk="0" h="7555" w="7169">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5"/>
            <p:cNvSpPr/>
            <p:nvPr/>
          </p:nvSpPr>
          <p:spPr>
            <a:xfrm>
              <a:off x="4361250" y="2640925"/>
              <a:ext cx="91625" cy="61900"/>
            </a:xfrm>
            <a:custGeom>
              <a:rect b="b" l="l" r="r" t="t"/>
              <a:pathLst>
                <a:path extrusionOk="0" h="2476" w="3665">
                  <a:moveTo>
                    <a:pt x="1" y="0"/>
                  </a:moveTo>
                  <a:lnTo>
                    <a:pt x="1318" y="2379"/>
                  </a:lnTo>
                  <a:lnTo>
                    <a:pt x="3665" y="2475"/>
                  </a:lnTo>
                  <a:lnTo>
                    <a:pt x="3665" y="2475"/>
                  </a:lnTo>
                  <a:lnTo>
                    <a:pt x="2636" y="3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5"/>
            <p:cNvSpPr/>
            <p:nvPr/>
          </p:nvSpPr>
          <p:spPr>
            <a:xfrm>
              <a:off x="4357225" y="2636900"/>
              <a:ext cx="99675" cy="69925"/>
            </a:xfrm>
            <a:custGeom>
              <a:rect b="b" l="l" r="r" t="t"/>
              <a:pathLst>
                <a:path extrusionOk="0" h="2797" w="3987">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5"/>
            <p:cNvSpPr/>
            <p:nvPr/>
          </p:nvSpPr>
          <p:spPr>
            <a:xfrm>
              <a:off x="2287950" y="3382125"/>
              <a:ext cx="340750" cy="434500"/>
            </a:xfrm>
            <a:custGeom>
              <a:rect b="b" l="l" r="r" t="t"/>
              <a:pathLst>
                <a:path extrusionOk="0" h="17380" w="1363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5"/>
            <p:cNvSpPr/>
            <p:nvPr/>
          </p:nvSpPr>
          <p:spPr>
            <a:xfrm>
              <a:off x="2381150" y="3534525"/>
              <a:ext cx="172000" cy="169600"/>
            </a:xfrm>
            <a:custGeom>
              <a:rect b="b" l="l" r="r" t="t"/>
              <a:pathLst>
                <a:path extrusionOk="0" h="6784" w="688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5"/>
            <p:cNvSpPr/>
            <p:nvPr/>
          </p:nvSpPr>
          <p:spPr>
            <a:xfrm>
              <a:off x="2377150" y="3530525"/>
              <a:ext cx="179225" cy="177600"/>
            </a:xfrm>
            <a:custGeom>
              <a:rect b="b" l="l" r="r" t="t"/>
              <a:pathLst>
                <a:path extrusionOk="0" h="7104" w="7169">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5"/>
            <p:cNvSpPr/>
            <p:nvPr/>
          </p:nvSpPr>
          <p:spPr>
            <a:xfrm>
              <a:off x="2393200" y="3540950"/>
              <a:ext cx="99675" cy="53875"/>
            </a:xfrm>
            <a:custGeom>
              <a:rect b="b" l="l" r="r" t="t"/>
              <a:pathLst>
                <a:path extrusionOk="0" h="2155" w="3987">
                  <a:moveTo>
                    <a:pt x="1576" y="1"/>
                  </a:moveTo>
                  <a:lnTo>
                    <a:pt x="1" y="2122"/>
                  </a:lnTo>
                  <a:lnTo>
                    <a:pt x="2701" y="2155"/>
                  </a:lnTo>
                  <a:lnTo>
                    <a:pt x="3987" y="162"/>
                  </a:lnTo>
                  <a:lnTo>
                    <a:pt x="1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5"/>
            <p:cNvSpPr/>
            <p:nvPr/>
          </p:nvSpPr>
          <p:spPr>
            <a:xfrm>
              <a:off x="2389200" y="3536950"/>
              <a:ext cx="106900" cy="61100"/>
            </a:xfrm>
            <a:custGeom>
              <a:rect b="b" l="l" r="r" t="t"/>
              <a:pathLst>
                <a:path extrusionOk="0" h="2444" w="4276">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8" name="Shape 2768"/>
        <p:cNvGrpSpPr/>
        <p:nvPr/>
      </p:nvGrpSpPr>
      <p:grpSpPr>
        <a:xfrm>
          <a:off x="0" y="0"/>
          <a:ext cx="0" cy="0"/>
          <a:chOff x="0" y="0"/>
          <a:chExt cx="0" cy="0"/>
        </a:xfrm>
      </p:grpSpPr>
      <p:sp>
        <p:nvSpPr>
          <p:cNvPr id="2769" name="Google Shape;2769;p66"/>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04</a:t>
            </a:r>
            <a:endParaRPr sz="6300"/>
          </a:p>
          <a:p>
            <a:pPr indent="0" lvl="0" marL="0" rtl="0" algn="ctr">
              <a:spcBef>
                <a:spcPts val="0"/>
              </a:spcBef>
              <a:spcAft>
                <a:spcPts val="0"/>
              </a:spcAft>
              <a:buNone/>
            </a:pPr>
            <a:r>
              <a:rPr lang="en" sz="6300"/>
              <a:t>Automatyzacja i narzędzia</a:t>
            </a:r>
            <a:endParaRPr sz="6300"/>
          </a:p>
          <a:p>
            <a:pPr indent="0" lvl="0" marL="0" rtl="0" algn="ctr">
              <a:spcBef>
                <a:spcPts val="0"/>
              </a:spcBef>
              <a:spcAft>
                <a:spcPts val="0"/>
              </a:spcAft>
              <a:buNone/>
            </a:pPr>
            <a:r>
              <a:t/>
            </a:r>
            <a:endParaRPr sz="6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3" name="Shape 2773"/>
        <p:cNvGrpSpPr/>
        <p:nvPr/>
      </p:nvGrpSpPr>
      <p:grpSpPr>
        <a:xfrm>
          <a:off x="0" y="0"/>
          <a:ext cx="0" cy="0"/>
          <a:chOff x="0" y="0"/>
          <a:chExt cx="0" cy="0"/>
        </a:xfrm>
      </p:grpSpPr>
      <p:sp>
        <p:nvSpPr>
          <p:cNvPr id="2774" name="Google Shape;2774;p67"/>
          <p:cNvSpPr txBox="1"/>
          <p:nvPr>
            <p:ph type="title"/>
          </p:nvPr>
        </p:nvSpPr>
        <p:spPr>
          <a:xfrm>
            <a:off x="795950" y="439950"/>
            <a:ext cx="6096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600">
                <a:solidFill>
                  <a:srgbClr val="000000"/>
                </a:solidFill>
              </a:rPr>
              <a:t>          Automatyzacja Procesu Testowania</a:t>
            </a:r>
            <a:endParaRPr sz="2600">
              <a:solidFill>
                <a:srgbClr val="000000"/>
              </a:solidFill>
            </a:endParaRPr>
          </a:p>
          <a:p>
            <a:pPr indent="0" lvl="0" marL="0" rtl="0" algn="l">
              <a:lnSpc>
                <a:spcPct val="115000"/>
              </a:lnSpc>
              <a:spcBef>
                <a:spcPts val="200"/>
              </a:spcBef>
              <a:spcAft>
                <a:spcPts val="0"/>
              </a:spcAft>
              <a:buNone/>
            </a:pPr>
            <a:r>
              <a:rPr lang="en" sz="1800">
                <a:solidFill>
                  <a:srgbClr val="000000"/>
                </a:solidFill>
                <a:latin typeface="Barlow Semi Condensed"/>
                <a:ea typeface="Barlow Semi Condensed"/>
                <a:cs typeface="Barlow Semi Condensed"/>
                <a:sym typeface="Barlow Semi Condensed"/>
              </a:rPr>
              <a:t>Korzyści z automatyzacji:</a:t>
            </a:r>
            <a:endParaRPr sz="1800">
              <a:solidFill>
                <a:srgbClr val="000000"/>
              </a:solidFill>
              <a:latin typeface="Barlow Semi Condensed"/>
              <a:ea typeface="Barlow Semi Condensed"/>
              <a:cs typeface="Barlow Semi Condensed"/>
              <a:sym typeface="Barlow Semi Condensed"/>
            </a:endParaRPr>
          </a:p>
          <a:p>
            <a:pPr indent="0" lvl="0" marL="45720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grpSp>
        <p:nvGrpSpPr>
          <p:cNvPr id="2775" name="Google Shape;2775;p67"/>
          <p:cNvGrpSpPr/>
          <p:nvPr/>
        </p:nvGrpSpPr>
        <p:grpSpPr>
          <a:xfrm>
            <a:off x="1772641" y="2055239"/>
            <a:ext cx="1156541" cy="1033017"/>
            <a:chOff x="-42804750" y="1949600"/>
            <a:chExt cx="337125" cy="316925"/>
          </a:xfrm>
        </p:grpSpPr>
        <p:sp>
          <p:nvSpPr>
            <p:cNvPr id="2776" name="Google Shape;2776;p67"/>
            <p:cNvSpPr/>
            <p:nvPr/>
          </p:nvSpPr>
          <p:spPr>
            <a:xfrm>
              <a:off x="-42731500" y="2013125"/>
              <a:ext cx="189825" cy="189900"/>
            </a:xfrm>
            <a:custGeom>
              <a:rect b="b" l="l" r="r" t="t"/>
              <a:pathLst>
                <a:path extrusionOk="0" h="7596" w="7593">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7"/>
            <p:cNvSpPr/>
            <p:nvPr/>
          </p:nvSpPr>
          <p:spPr>
            <a:xfrm>
              <a:off x="-42804750" y="1949600"/>
              <a:ext cx="337125" cy="316925"/>
            </a:xfrm>
            <a:custGeom>
              <a:rect b="b" l="l" r="r" t="t"/>
              <a:pathLst>
                <a:path extrusionOk="0" h="12677" w="13485">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7"/>
            <p:cNvSpPr/>
            <p:nvPr/>
          </p:nvSpPr>
          <p:spPr>
            <a:xfrm>
              <a:off x="-42644075" y="2060025"/>
              <a:ext cx="59100" cy="65400"/>
            </a:xfrm>
            <a:custGeom>
              <a:rect b="b" l="l" r="r" t="t"/>
              <a:pathLst>
                <a:path extrusionOk="0" h="2616" w="2364">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9" name="Google Shape;2779;p67"/>
          <p:cNvGrpSpPr/>
          <p:nvPr/>
        </p:nvGrpSpPr>
        <p:grpSpPr>
          <a:xfrm>
            <a:off x="4232227" y="2006275"/>
            <a:ext cx="1260776" cy="1130930"/>
            <a:chOff x="-62518200" y="2692475"/>
            <a:chExt cx="318225" cy="289100"/>
          </a:xfrm>
        </p:grpSpPr>
        <p:sp>
          <p:nvSpPr>
            <p:cNvPr id="2780" name="Google Shape;2780;p67"/>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7"/>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67"/>
          <p:cNvGrpSpPr/>
          <p:nvPr/>
        </p:nvGrpSpPr>
        <p:grpSpPr>
          <a:xfrm>
            <a:off x="6609813" y="1949349"/>
            <a:ext cx="1156534" cy="1244812"/>
            <a:chOff x="-39783425" y="2337925"/>
            <a:chExt cx="275700" cy="318350"/>
          </a:xfrm>
        </p:grpSpPr>
        <p:sp>
          <p:nvSpPr>
            <p:cNvPr id="2783" name="Google Shape;2783;p67"/>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7"/>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5" name="Google Shape;2785;p67"/>
          <p:cNvSpPr txBox="1"/>
          <p:nvPr/>
        </p:nvSpPr>
        <p:spPr>
          <a:xfrm>
            <a:off x="1513613" y="3485150"/>
            <a:ext cx="167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Skrócenie czasu</a:t>
            </a:r>
            <a:endParaRPr sz="18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testów</a:t>
            </a:r>
            <a:endParaRPr sz="1800">
              <a:latin typeface="Barlow Semi Condensed"/>
              <a:ea typeface="Barlow Semi Condensed"/>
              <a:cs typeface="Barlow Semi Condensed"/>
              <a:sym typeface="Barlow Semi Condensed"/>
            </a:endParaRPr>
          </a:p>
        </p:txBody>
      </p:sp>
      <p:sp>
        <p:nvSpPr>
          <p:cNvPr id="2786" name="Google Shape;2786;p67"/>
          <p:cNvSpPr txBox="1"/>
          <p:nvPr/>
        </p:nvSpPr>
        <p:spPr>
          <a:xfrm>
            <a:off x="6504975" y="3631400"/>
            <a:ext cx="478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Barlow Semi Condensed"/>
                <a:ea typeface="Barlow Semi Condensed"/>
                <a:cs typeface="Barlow Semi Condensed"/>
                <a:sym typeface="Barlow Semi Condensed"/>
              </a:rPr>
              <a:t>Powtarzalność</a:t>
            </a:r>
            <a:endParaRPr sz="1900">
              <a:latin typeface="Barlow Semi Condensed"/>
              <a:ea typeface="Barlow Semi Condensed"/>
              <a:cs typeface="Barlow Semi Condensed"/>
              <a:sym typeface="Barlow Semi Condensed"/>
            </a:endParaRPr>
          </a:p>
        </p:txBody>
      </p:sp>
      <p:sp>
        <p:nvSpPr>
          <p:cNvPr id="2787" name="Google Shape;2787;p67"/>
          <p:cNvSpPr txBox="1"/>
          <p:nvPr/>
        </p:nvSpPr>
        <p:spPr>
          <a:xfrm>
            <a:off x="3912525" y="3485150"/>
            <a:ext cx="2042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Oszczędność</a:t>
            </a:r>
            <a:endParaRPr sz="19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 zasobów</a:t>
            </a:r>
            <a:endParaRPr sz="1900">
              <a:latin typeface="Barlow Semi Condensed"/>
              <a:ea typeface="Barlow Semi Condensed"/>
              <a:cs typeface="Barlow Semi Condensed"/>
              <a:sym typeface="Barlow Semi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68"/>
          <p:cNvSpPr txBox="1"/>
          <p:nvPr>
            <p:ph type="title"/>
          </p:nvPr>
        </p:nvSpPr>
        <p:spPr>
          <a:xfrm>
            <a:off x="529800" y="490550"/>
            <a:ext cx="6024300" cy="576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500">
                <a:solidFill>
                  <a:srgbClr val="000000"/>
                </a:solidFill>
              </a:rPr>
              <a:t>Popularne Narzędzia do Automatyzacji Testów:</a:t>
            </a:r>
            <a:endParaRPr sz="2500">
              <a:solidFill>
                <a:srgbClr val="000000"/>
              </a:solidFill>
            </a:endParaRPr>
          </a:p>
          <a:p>
            <a:pPr indent="0" lvl="0" marL="0" rtl="0" algn="l">
              <a:lnSpc>
                <a:spcPct val="115000"/>
              </a:lnSpc>
              <a:spcBef>
                <a:spcPts val="2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pic>
        <p:nvPicPr>
          <p:cNvPr id="2793" name="Google Shape;2793;p68"/>
          <p:cNvPicPr preferRelativeResize="0"/>
          <p:nvPr/>
        </p:nvPicPr>
        <p:blipFill>
          <a:blip r:embed="rId3">
            <a:alphaModFix/>
          </a:blip>
          <a:stretch>
            <a:fillRect/>
          </a:stretch>
        </p:blipFill>
        <p:spPr>
          <a:xfrm>
            <a:off x="1842002" y="1630625"/>
            <a:ext cx="5460000" cy="244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pic>
        <p:nvPicPr>
          <p:cNvPr id="2798" name="Google Shape;2798;p69"/>
          <p:cNvPicPr preferRelativeResize="0"/>
          <p:nvPr/>
        </p:nvPicPr>
        <p:blipFill>
          <a:blip r:embed="rId3">
            <a:alphaModFix/>
          </a:blip>
          <a:stretch>
            <a:fillRect/>
          </a:stretch>
        </p:blipFill>
        <p:spPr>
          <a:xfrm>
            <a:off x="1249187" y="686912"/>
            <a:ext cx="5654527" cy="3769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sp>
        <p:nvSpPr>
          <p:cNvPr id="2803" name="Google Shape;2803;p7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04" name="Google Shape;2804;p70"/>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5" name="Google Shape;2805;p70"/>
          <p:cNvPicPr preferRelativeResize="0"/>
          <p:nvPr/>
        </p:nvPicPr>
        <p:blipFill>
          <a:blip r:embed="rId3">
            <a:alphaModFix/>
          </a:blip>
          <a:stretch>
            <a:fillRect/>
          </a:stretch>
        </p:blipFill>
        <p:spPr>
          <a:xfrm>
            <a:off x="842937" y="1192888"/>
            <a:ext cx="6599575" cy="2757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71"/>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11" name="Google Shape;2811;p71"/>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2" name="Google Shape;2812;p71"/>
          <p:cNvPicPr preferRelativeResize="0"/>
          <p:nvPr/>
        </p:nvPicPr>
        <p:blipFill>
          <a:blip r:embed="rId3">
            <a:alphaModFix/>
          </a:blip>
          <a:stretch>
            <a:fillRect/>
          </a:stretch>
        </p:blipFill>
        <p:spPr>
          <a:xfrm>
            <a:off x="2445910" y="648185"/>
            <a:ext cx="3847150" cy="384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36"/>
          <p:cNvSpPr txBox="1"/>
          <p:nvPr>
            <p:ph type="title"/>
          </p:nvPr>
        </p:nvSpPr>
        <p:spPr>
          <a:xfrm>
            <a:off x="2532888" y="442403"/>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Czym jest TDD?</a:t>
            </a:r>
            <a:endParaRPr/>
          </a:p>
        </p:txBody>
      </p:sp>
      <p:sp>
        <p:nvSpPr>
          <p:cNvPr id="2166" name="Google Shape;2166;p36"/>
          <p:cNvSpPr txBox="1"/>
          <p:nvPr>
            <p:ph idx="1" type="body"/>
          </p:nvPr>
        </p:nvSpPr>
        <p:spPr>
          <a:xfrm>
            <a:off x="723900" y="600400"/>
            <a:ext cx="7705500" cy="25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accent1"/>
                </a:solidFill>
              </a:rPr>
              <a:t>Test-Driven Development (TDD) </a:t>
            </a:r>
            <a:r>
              <a:rPr lang="en" sz="2100">
                <a:solidFill>
                  <a:srgbClr val="374151"/>
                </a:solidFill>
              </a:rPr>
              <a:t>to podejście do programowania, w którym pisanie testów jest integralną częścią procesu tworzenia oprogramowania. </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167" name="Google Shape;2167;p36"/>
          <p:cNvPicPr preferRelativeResize="0"/>
          <p:nvPr/>
        </p:nvPicPr>
        <p:blipFill>
          <a:blip r:embed="rId3">
            <a:alphaModFix/>
          </a:blip>
          <a:stretch>
            <a:fillRect/>
          </a:stretch>
        </p:blipFill>
        <p:spPr>
          <a:xfrm>
            <a:off x="3495675" y="2297375"/>
            <a:ext cx="2152650" cy="2152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72"/>
          <p:cNvSpPr txBox="1"/>
          <p:nvPr>
            <p:ph type="title"/>
          </p:nvPr>
        </p:nvSpPr>
        <p:spPr>
          <a:xfrm>
            <a:off x="2619753" y="1311178"/>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05</a:t>
            </a:r>
            <a:endParaRPr sz="6300"/>
          </a:p>
          <a:p>
            <a:pPr indent="0" lvl="0" marL="0" rtl="0" algn="ctr">
              <a:spcBef>
                <a:spcPts val="0"/>
              </a:spcBef>
              <a:spcAft>
                <a:spcPts val="0"/>
              </a:spcAft>
              <a:buNone/>
            </a:pPr>
            <a:r>
              <a:rPr lang="en" sz="6300"/>
              <a:t>Wyzwania i korzyści</a:t>
            </a:r>
            <a:endParaRPr sz="5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grpSp>
        <p:nvGrpSpPr>
          <p:cNvPr id="2822" name="Google Shape;2822;p73"/>
          <p:cNvGrpSpPr/>
          <p:nvPr/>
        </p:nvGrpSpPr>
        <p:grpSpPr>
          <a:xfrm>
            <a:off x="1980375" y="1074788"/>
            <a:ext cx="5183250" cy="3541786"/>
            <a:chOff x="277900" y="420125"/>
            <a:chExt cx="6852525" cy="4682425"/>
          </a:xfrm>
        </p:grpSpPr>
        <p:sp>
          <p:nvSpPr>
            <p:cNvPr id="2823" name="Google Shape;2823;p73"/>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3"/>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3"/>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3"/>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3"/>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3"/>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3"/>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3"/>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3"/>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3"/>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3"/>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3"/>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3"/>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3"/>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3"/>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3"/>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3"/>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3"/>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3"/>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3"/>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3"/>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3"/>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3"/>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3"/>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3"/>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3"/>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3"/>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3"/>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3"/>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3"/>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3"/>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3"/>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3"/>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3"/>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3"/>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3"/>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3"/>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3"/>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3"/>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3"/>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3"/>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3"/>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3"/>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3"/>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3"/>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3"/>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3"/>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3"/>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3"/>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3"/>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3"/>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3"/>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3"/>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3"/>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3"/>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3"/>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3"/>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3"/>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3"/>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3"/>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3"/>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3"/>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3"/>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3"/>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3"/>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3"/>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3"/>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3"/>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3"/>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3"/>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3"/>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3"/>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3"/>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3"/>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3"/>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3"/>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3"/>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3"/>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3"/>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3"/>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3"/>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3"/>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3"/>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3"/>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3"/>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3"/>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3"/>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3"/>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3"/>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3"/>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3"/>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3"/>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3"/>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3"/>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3"/>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3"/>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3"/>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3"/>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3"/>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3"/>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3"/>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3"/>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3"/>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3"/>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3"/>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3"/>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3"/>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3"/>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3"/>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73"/>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73"/>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73"/>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73"/>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73"/>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73"/>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3"/>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73"/>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73"/>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73"/>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73"/>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3"/>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73"/>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3"/>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3"/>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73"/>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73"/>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73"/>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73"/>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73"/>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3"/>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73"/>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73"/>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73"/>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73"/>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73"/>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73"/>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73"/>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73"/>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3"/>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73"/>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73"/>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73"/>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73"/>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73"/>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73"/>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3"/>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73"/>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73"/>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3"/>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3"/>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73"/>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73"/>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3"/>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3"/>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3"/>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3"/>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3"/>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3"/>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3"/>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73"/>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73"/>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73"/>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73"/>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3"/>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3"/>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3"/>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3"/>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73"/>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3"/>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73"/>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3"/>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73"/>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73"/>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3"/>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73"/>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73"/>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73"/>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73"/>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73"/>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73"/>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73"/>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73"/>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73"/>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73"/>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3"/>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3"/>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73"/>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73"/>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3"/>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3"/>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73"/>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4" name="Google Shape;3014;p73"/>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Wyzwania TDD</a:t>
            </a:r>
            <a:endParaRPr/>
          </a:p>
        </p:txBody>
      </p:sp>
      <p:sp>
        <p:nvSpPr>
          <p:cNvPr id="3015" name="Google Shape;3015;p73"/>
          <p:cNvSpPr txBox="1"/>
          <p:nvPr>
            <p:ph idx="2" type="subTitle"/>
          </p:nvPr>
        </p:nvSpPr>
        <p:spPr>
          <a:xfrm>
            <a:off x="3368730" y="1277913"/>
            <a:ext cx="24066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techniczne</a:t>
            </a:r>
            <a:endParaRPr/>
          </a:p>
          <a:p>
            <a:pPr indent="0" lvl="0" marL="0" rtl="0" algn="ctr">
              <a:spcBef>
                <a:spcPts val="0"/>
              </a:spcBef>
              <a:spcAft>
                <a:spcPts val="0"/>
              </a:spcAft>
              <a:buNone/>
            </a:pPr>
            <a:r>
              <a:t/>
            </a:r>
            <a:endParaRPr/>
          </a:p>
        </p:txBody>
      </p:sp>
      <p:sp>
        <p:nvSpPr>
          <p:cNvPr id="3016" name="Google Shape;3016;p73"/>
          <p:cNvSpPr txBox="1"/>
          <p:nvPr>
            <p:ph idx="1" type="subTitle"/>
          </p:nvPr>
        </p:nvSpPr>
        <p:spPr>
          <a:xfrm>
            <a:off x="6563227" y="1738948"/>
            <a:ext cx="22356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związane z akceptacją</a:t>
            </a:r>
            <a:endParaRPr/>
          </a:p>
        </p:txBody>
      </p:sp>
      <p:sp>
        <p:nvSpPr>
          <p:cNvPr id="3017" name="Google Shape;3017;p73"/>
          <p:cNvSpPr txBox="1"/>
          <p:nvPr>
            <p:ph idx="3" type="subTitle"/>
          </p:nvPr>
        </p:nvSpPr>
        <p:spPr>
          <a:xfrm>
            <a:off x="564375" y="1819650"/>
            <a:ext cx="21636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Wyzwania Procesowe</a:t>
            </a:r>
            <a:endParaRPr/>
          </a:p>
        </p:txBody>
      </p:sp>
      <p:sp>
        <p:nvSpPr>
          <p:cNvPr id="3018" name="Google Shape;3018;p73"/>
          <p:cNvSpPr txBox="1"/>
          <p:nvPr>
            <p:ph idx="4" type="subTitle"/>
          </p:nvPr>
        </p:nvSpPr>
        <p:spPr>
          <a:xfrm>
            <a:off x="6158529" y="2266225"/>
            <a:ext cx="30450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a:buChar char="●"/>
            </a:pPr>
            <a:r>
              <a:rPr lang="en"/>
              <a:t>Początkowe trudności</a:t>
            </a:r>
            <a:endParaRPr>
              <a:latin typeface="Barlow Semi Condensed"/>
              <a:ea typeface="Barlow Semi Condensed"/>
              <a:cs typeface="Barlow Semi Condensed"/>
              <a:sym typeface="Barlow Semi Condensed"/>
            </a:endParaRPr>
          </a:p>
        </p:txBody>
      </p:sp>
      <p:sp>
        <p:nvSpPr>
          <p:cNvPr id="3019" name="Google Shape;3019;p73"/>
          <p:cNvSpPr txBox="1"/>
          <p:nvPr>
            <p:ph idx="5" type="subTitle"/>
          </p:nvPr>
        </p:nvSpPr>
        <p:spPr>
          <a:xfrm>
            <a:off x="2727973" y="1459975"/>
            <a:ext cx="34899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Integracja z istniejącym kodem</a:t>
            </a:r>
            <a:endParaRPr>
              <a:latin typeface="Barlow Semi Condensed Medium"/>
              <a:ea typeface="Barlow Semi Condensed Medium"/>
              <a:cs typeface="Barlow Semi Condensed Medium"/>
              <a:sym typeface="Barlow Semi Condensed Medium"/>
            </a:endParaRPr>
          </a:p>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Skomplikowane części systemu</a:t>
            </a:r>
            <a:endParaRPr>
              <a:latin typeface="Barlow Semi Condensed Medium"/>
              <a:ea typeface="Barlow Semi Condensed Medium"/>
              <a:cs typeface="Barlow Semi Condensed Medium"/>
              <a:sym typeface="Barlow Semi Condensed Medium"/>
            </a:endParaRPr>
          </a:p>
        </p:txBody>
      </p:sp>
      <p:sp>
        <p:nvSpPr>
          <p:cNvPr id="3020" name="Google Shape;3020;p73"/>
          <p:cNvSpPr txBox="1"/>
          <p:nvPr>
            <p:ph idx="6" type="subTitle"/>
          </p:nvPr>
        </p:nvSpPr>
        <p:spPr>
          <a:xfrm>
            <a:off x="375373" y="2076851"/>
            <a:ext cx="2541600" cy="100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Zmiana trybu pracy w zespole</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Początkowy nakład czasowy</a:t>
            </a:r>
            <a:endParaRPr>
              <a:latin typeface="Barlow Semi Condensed Medium"/>
              <a:ea typeface="Barlow Semi Condensed Medium"/>
              <a:cs typeface="Barlow Semi Condensed Medium"/>
              <a:sym typeface="Barlow Semi Condensed Medium"/>
            </a:endParaRPr>
          </a:p>
        </p:txBody>
      </p:sp>
      <p:grpSp>
        <p:nvGrpSpPr>
          <p:cNvPr id="3021" name="Google Shape;3021;p73"/>
          <p:cNvGrpSpPr/>
          <p:nvPr/>
        </p:nvGrpSpPr>
        <p:grpSpPr>
          <a:xfrm>
            <a:off x="2021644" y="1725712"/>
            <a:ext cx="175013" cy="27000"/>
            <a:chOff x="5662375" y="212375"/>
            <a:chExt cx="175013" cy="27000"/>
          </a:xfrm>
        </p:grpSpPr>
        <p:sp>
          <p:nvSpPr>
            <p:cNvPr id="3022" name="Google Shape;3022;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5" name="Google Shape;3025;p73"/>
          <p:cNvGrpSpPr/>
          <p:nvPr/>
        </p:nvGrpSpPr>
        <p:grpSpPr>
          <a:xfrm>
            <a:off x="4484519" y="1167573"/>
            <a:ext cx="175013" cy="27000"/>
            <a:chOff x="5662375" y="212375"/>
            <a:chExt cx="175013" cy="27000"/>
          </a:xfrm>
        </p:grpSpPr>
        <p:sp>
          <p:nvSpPr>
            <p:cNvPr id="3026" name="Google Shape;3026;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9" name="Google Shape;3029;p73"/>
          <p:cNvGrpSpPr/>
          <p:nvPr/>
        </p:nvGrpSpPr>
        <p:grpSpPr>
          <a:xfrm>
            <a:off x="6949194" y="1725699"/>
            <a:ext cx="175013" cy="27000"/>
            <a:chOff x="5662375" y="212375"/>
            <a:chExt cx="175013" cy="27000"/>
          </a:xfrm>
        </p:grpSpPr>
        <p:sp>
          <p:nvSpPr>
            <p:cNvPr id="3030" name="Google Shape;3030;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3" name="Google Shape;3033;p73"/>
          <p:cNvGrpSpPr/>
          <p:nvPr/>
        </p:nvGrpSpPr>
        <p:grpSpPr>
          <a:xfrm>
            <a:off x="5495189" y="2811226"/>
            <a:ext cx="203374" cy="179736"/>
            <a:chOff x="-3137650" y="2787000"/>
            <a:chExt cx="291450" cy="257575"/>
          </a:xfrm>
        </p:grpSpPr>
        <p:sp>
          <p:nvSpPr>
            <p:cNvPr id="3034" name="Google Shape;3034;p73"/>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3"/>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3"/>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3"/>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73"/>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73"/>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73"/>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73"/>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2" name="Google Shape;3042;p73"/>
          <p:cNvGrpSpPr/>
          <p:nvPr/>
        </p:nvGrpSpPr>
        <p:grpSpPr>
          <a:xfrm>
            <a:off x="3830965" y="2799136"/>
            <a:ext cx="203915" cy="203915"/>
            <a:chOff x="-6354300" y="2757075"/>
            <a:chExt cx="292225" cy="292225"/>
          </a:xfrm>
        </p:grpSpPr>
        <p:sp>
          <p:nvSpPr>
            <p:cNvPr id="3043" name="Google Shape;3043;p73"/>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73"/>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3"/>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3"/>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7" name="Google Shape;3047;p73"/>
          <p:cNvGrpSpPr/>
          <p:nvPr/>
        </p:nvGrpSpPr>
        <p:grpSpPr>
          <a:xfrm>
            <a:off x="4917834" y="2603164"/>
            <a:ext cx="203374" cy="203915"/>
            <a:chOff x="-1700225" y="2768875"/>
            <a:chExt cx="291450" cy="292225"/>
          </a:xfrm>
        </p:grpSpPr>
        <p:sp>
          <p:nvSpPr>
            <p:cNvPr id="3048" name="Google Shape;3048;p73"/>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3"/>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3"/>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3"/>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3"/>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3"/>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7" name="Shape 3057"/>
        <p:cNvGrpSpPr/>
        <p:nvPr/>
      </p:nvGrpSpPr>
      <p:grpSpPr>
        <a:xfrm>
          <a:off x="0" y="0"/>
          <a:ext cx="0" cy="0"/>
          <a:chOff x="0" y="0"/>
          <a:chExt cx="0" cy="0"/>
        </a:xfrm>
      </p:grpSpPr>
      <p:sp>
        <p:nvSpPr>
          <p:cNvPr id="3058" name="Google Shape;3058;p74"/>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Korzyści</a:t>
            </a:r>
            <a:endParaRPr/>
          </a:p>
        </p:txBody>
      </p:sp>
      <p:grpSp>
        <p:nvGrpSpPr>
          <p:cNvPr id="3059" name="Google Shape;3059;p74"/>
          <p:cNvGrpSpPr/>
          <p:nvPr/>
        </p:nvGrpSpPr>
        <p:grpSpPr>
          <a:xfrm>
            <a:off x="4468523" y="1073502"/>
            <a:ext cx="4253274" cy="3501506"/>
            <a:chOff x="801025" y="358275"/>
            <a:chExt cx="6170425" cy="5079800"/>
          </a:xfrm>
        </p:grpSpPr>
        <p:sp>
          <p:nvSpPr>
            <p:cNvPr id="3060" name="Google Shape;3060;p74"/>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4"/>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4"/>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4"/>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4"/>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4"/>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4"/>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4"/>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4"/>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4"/>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4"/>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4"/>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4"/>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4"/>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4"/>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4"/>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4"/>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4"/>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4"/>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4"/>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4"/>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4"/>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4"/>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4"/>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4"/>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4"/>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4"/>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4"/>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4"/>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4"/>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4"/>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74"/>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74"/>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4"/>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4"/>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4"/>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4"/>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4"/>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4"/>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4"/>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4"/>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4"/>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4"/>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4"/>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4"/>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4"/>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4"/>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4"/>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4"/>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4"/>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4"/>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4"/>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4"/>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4"/>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4"/>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4"/>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4"/>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4"/>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4"/>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4"/>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4"/>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4"/>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4"/>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4"/>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4"/>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4"/>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4"/>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4"/>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4"/>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4"/>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4"/>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4"/>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4"/>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4"/>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4"/>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4"/>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4"/>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4"/>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4"/>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4"/>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4"/>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4"/>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4"/>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4"/>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4"/>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4"/>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4"/>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4"/>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4"/>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4"/>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4"/>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4"/>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4"/>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4"/>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4"/>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4"/>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4"/>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4"/>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4"/>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4"/>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4"/>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4"/>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4"/>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4"/>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4"/>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4"/>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4"/>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4"/>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4"/>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4"/>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4"/>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4"/>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4"/>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4"/>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4"/>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4"/>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4"/>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4"/>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4"/>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4"/>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74"/>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4"/>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4"/>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4"/>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4"/>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4"/>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4"/>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4"/>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4"/>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74"/>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74"/>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74"/>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74"/>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74"/>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4"/>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4"/>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6" name="Google Shape;3196;p74"/>
          <p:cNvSpPr/>
          <p:nvPr/>
        </p:nvSpPr>
        <p:spPr>
          <a:xfrm>
            <a:off x="964400" y="911075"/>
            <a:ext cx="3504000" cy="40854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4"/>
          <p:cNvSpPr txBox="1"/>
          <p:nvPr/>
        </p:nvSpPr>
        <p:spPr>
          <a:xfrm>
            <a:off x="1101200" y="1014500"/>
            <a:ext cx="32304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procesowe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Szybkie wykrywanie błędów</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 Zarządzanie Kodem</a:t>
            </a:r>
            <a:endParaRPr>
              <a:solidFill>
                <a:schemeClr val="dk1"/>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Techniczne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Lepsza jakość kodu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Łatwiejsza Refaktoryzacja</a:t>
            </a:r>
            <a:endParaRPr sz="1600">
              <a:solidFill>
                <a:schemeClr val="accent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Zespołu Deweloperskiego</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Komunikacja</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Zmotywowani Deweloperzy</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Końcowego Produktu</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Stabilność Produktu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a:t>
            </a:r>
            <a:r>
              <a:rPr lang="en">
                <a:solidFill>
                  <a:schemeClr val="dk1"/>
                </a:solidFill>
                <a:latin typeface="Barlow Semi Condensed Medium"/>
                <a:ea typeface="Barlow Semi Condensed Medium"/>
                <a:cs typeface="Barlow Semi Condensed Medium"/>
                <a:sym typeface="Barlow Semi Condensed Medium"/>
              </a:rPr>
              <a:t> Wprowadzanie Zmian</a:t>
            </a:r>
            <a:endParaRPr>
              <a:solidFill>
                <a:schemeClr val="dk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1" name="Shape 3201"/>
        <p:cNvGrpSpPr/>
        <p:nvPr/>
      </p:nvGrpSpPr>
      <p:grpSpPr>
        <a:xfrm>
          <a:off x="0" y="0"/>
          <a:ext cx="0" cy="0"/>
          <a:chOff x="0" y="0"/>
          <a:chExt cx="0" cy="0"/>
        </a:xfrm>
      </p:grpSpPr>
      <p:sp>
        <p:nvSpPr>
          <p:cNvPr id="3202" name="Google Shape;3202;p75"/>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06</a:t>
            </a:r>
            <a:endParaRPr sz="6300"/>
          </a:p>
          <a:p>
            <a:pPr indent="0" lvl="0" marL="0" rtl="0" algn="ctr">
              <a:spcBef>
                <a:spcPts val="0"/>
              </a:spcBef>
              <a:spcAft>
                <a:spcPts val="0"/>
              </a:spcAft>
              <a:buNone/>
            </a:pPr>
            <a:r>
              <a:rPr lang="en" sz="6300"/>
              <a:t>Podsumowanie</a:t>
            </a:r>
            <a:endParaRPr sz="6300"/>
          </a:p>
          <a:p>
            <a:pPr indent="0" lvl="0" marL="0" rtl="0" algn="ctr">
              <a:spcBef>
                <a:spcPts val="0"/>
              </a:spcBef>
              <a:spcAft>
                <a:spcPts val="0"/>
              </a:spcAft>
              <a:buNone/>
            </a:pPr>
            <a:r>
              <a:t/>
            </a:r>
            <a:endParaRPr sz="63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6" name="Shape 3206"/>
        <p:cNvGrpSpPr/>
        <p:nvPr/>
      </p:nvGrpSpPr>
      <p:grpSpPr>
        <a:xfrm>
          <a:off x="0" y="0"/>
          <a:ext cx="0" cy="0"/>
          <a:chOff x="0" y="0"/>
          <a:chExt cx="0" cy="0"/>
        </a:xfrm>
      </p:grpSpPr>
      <p:sp>
        <p:nvSpPr>
          <p:cNvPr id="3207" name="Google Shape;3207;p76"/>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PODSUMOWANIE</a:t>
            </a:r>
            <a:endParaRPr/>
          </a:p>
          <a:p>
            <a:pPr indent="0" lvl="0" marL="0" rtl="0" algn="ctr">
              <a:spcBef>
                <a:spcPts val="0"/>
              </a:spcBef>
              <a:spcAft>
                <a:spcPts val="0"/>
              </a:spcAft>
              <a:buNone/>
            </a:pPr>
            <a:r>
              <a:t/>
            </a:r>
            <a:endParaRPr/>
          </a:p>
        </p:txBody>
      </p:sp>
      <p:sp>
        <p:nvSpPr>
          <p:cNvPr id="3208" name="Google Shape;3208;p76"/>
          <p:cNvSpPr txBox="1"/>
          <p:nvPr>
            <p:ph idx="1" type="subTitle"/>
          </p:nvPr>
        </p:nvSpPr>
        <p:spPr>
          <a:xfrm>
            <a:off x="4690875" y="1491351"/>
            <a:ext cx="35571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Barlow Semi Condensed SemiBold"/>
                <a:ea typeface="Barlow Semi Condensed SemiBold"/>
                <a:cs typeface="Barlow Semi Condensed SemiBold"/>
                <a:sym typeface="Barlow Semi Condensed SemiBold"/>
              </a:rPr>
              <a:t>Zachęta do Implementacji TDD w Codziennym Procesie Programowania:</a:t>
            </a:r>
            <a:endParaRPr sz="2000">
              <a:solidFill>
                <a:srgbClr val="000000"/>
              </a:solidFill>
              <a:latin typeface="Barlow Semi Condensed SemiBold"/>
              <a:ea typeface="Barlow Semi Condensed SemiBold"/>
              <a:cs typeface="Barlow Semi Condensed SemiBold"/>
              <a:sym typeface="Barlow Semi Condensed SemiBold"/>
            </a:endParaRPr>
          </a:p>
          <a:p>
            <a:pPr indent="-355600" lvl="0" marL="457200" rtl="0" algn="l">
              <a:spcBef>
                <a:spcPts val="0"/>
              </a:spcBef>
              <a:spcAft>
                <a:spcPts val="0"/>
              </a:spcAft>
              <a:buClr>
                <a:srgbClr val="000000"/>
              </a:buClr>
              <a:buSzPts val="2000"/>
              <a:buAutoNum type="arabicPeriod"/>
            </a:pPr>
            <a:r>
              <a:rPr lang="en" sz="2000">
                <a:solidFill>
                  <a:srgbClr val="000000"/>
                </a:solidFill>
              </a:rPr>
              <a:t> Zwiększenie Efektywności</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Poprawa Jakości Kodu</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Redukcja Kosztów</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Zadowolenie Klienta</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Motywacyjny boost’er</a:t>
            </a:r>
            <a:endParaRPr sz="2000">
              <a:solidFill>
                <a:srgbClr val="000000"/>
              </a:solidFill>
            </a:endParaRPr>
          </a:p>
        </p:txBody>
      </p:sp>
      <p:grpSp>
        <p:nvGrpSpPr>
          <p:cNvPr id="3209" name="Google Shape;3209;p76"/>
          <p:cNvGrpSpPr/>
          <p:nvPr/>
        </p:nvGrpSpPr>
        <p:grpSpPr>
          <a:xfrm>
            <a:off x="899732" y="1213281"/>
            <a:ext cx="3584753" cy="2934361"/>
            <a:chOff x="845850" y="467825"/>
            <a:chExt cx="5996575" cy="4908600"/>
          </a:xfrm>
        </p:grpSpPr>
        <p:sp>
          <p:nvSpPr>
            <p:cNvPr id="3210" name="Google Shape;3210;p76"/>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6"/>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6"/>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6"/>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6"/>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6"/>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6"/>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6"/>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6"/>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6"/>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6"/>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6"/>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6"/>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6"/>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6"/>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6"/>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6"/>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6"/>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6"/>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6"/>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6"/>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6"/>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6"/>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6"/>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6"/>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6"/>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6"/>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6"/>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6"/>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6"/>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6"/>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6"/>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6"/>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6"/>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6"/>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6"/>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6"/>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6"/>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6"/>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6"/>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6"/>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6"/>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6"/>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6"/>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6"/>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6"/>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6"/>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6"/>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6"/>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6"/>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6"/>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6"/>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6"/>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6"/>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6"/>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6"/>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6"/>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6"/>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6"/>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6"/>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6"/>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76"/>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76"/>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6"/>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6"/>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6"/>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6"/>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6"/>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6"/>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6"/>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6"/>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6"/>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6"/>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6"/>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6"/>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6"/>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6"/>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6"/>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6"/>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6"/>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6"/>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6"/>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6"/>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6"/>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6"/>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6"/>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6"/>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76"/>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76"/>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6"/>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6"/>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76"/>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6"/>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6"/>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6"/>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6"/>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6"/>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6"/>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6"/>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6"/>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6"/>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6"/>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6"/>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6"/>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6"/>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6"/>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6"/>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6"/>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6"/>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6"/>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76"/>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6"/>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6"/>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76"/>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76"/>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6"/>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6"/>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6"/>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6"/>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6"/>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6"/>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6"/>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6"/>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6"/>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6"/>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6"/>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6"/>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6"/>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6"/>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6"/>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6"/>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6"/>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6"/>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6"/>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6"/>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6"/>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6"/>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6"/>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6"/>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6"/>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6"/>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6"/>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6"/>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6"/>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6"/>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6"/>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6"/>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6"/>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6"/>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6"/>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6"/>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6"/>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6"/>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6"/>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6"/>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6"/>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6"/>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6"/>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6"/>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6"/>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6"/>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6"/>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6"/>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6"/>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6"/>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6"/>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6"/>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6"/>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6"/>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6"/>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6"/>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6"/>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6"/>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6"/>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6"/>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6"/>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6"/>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6"/>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6"/>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6"/>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6"/>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6"/>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6"/>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6"/>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6"/>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6"/>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6"/>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6"/>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6"/>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6"/>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6"/>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6"/>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6"/>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6"/>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6"/>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6"/>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6"/>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6"/>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6"/>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6"/>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6"/>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6"/>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6"/>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6"/>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6"/>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6"/>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6"/>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6"/>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6"/>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6"/>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6"/>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6"/>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6"/>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6"/>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6"/>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6"/>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6"/>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6"/>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6"/>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6"/>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6"/>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6"/>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6"/>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6"/>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6"/>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6"/>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76"/>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6"/>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6"/>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76"/>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6"/>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6"/>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6"/>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6"/>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6"/>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6"/>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6"/>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0" name="Shape 3450"/>
        <p:cNvGrpSpPr/>
        <p:nvPr/>
      </p:nvGrpSpPr>
      <p:grpSpPr>
        <a:xfrm>
          <a:off x="0" y="0"/>
          <a:ext cx="0" cy="0"/>
          <a:chOff x="0" y="0"/>
          <a:chExt cx="0" cy="0"/>
        </a:xfrm>
      </p:grpSpPr>
      <p:pic>
        <p:nvPicPr>
          <p:cNvPr id="3451" name="Google Shape;3451;p77"/>
          <p:cNvPicPr preferRelativeResize="0"/>
          <p:nvPr/>
        </p:nvPicPr>
        <p:blipFill rotWithShape="1">
          <a:blip r:embed="rId3">
            <a:alphaModFix/>
          </a:blip>
          <a:srcRect b="6522" l="0" r="0" t="6513"/>
          <a:stretch/>
        </p:blipFill>
        <p:spPr>
          <a:xfrm>
            <a:off x="4696641" y="1580762"/>
            <a:ext cx="2741301" cy="1589316"/>
          </a:xfrm>
          <a:prstGeom prst="rect">
            <a:avLst/>
          </a:prstGeom>
          <a:noFill/>
          <a:ln>
            <a:noFill/>
          </a:ln>
        </p:spPr>
      </p:pic>
      <p:sp>
        <p:nvSpPr>
          <p:cNvPr id="3452" name="Google Shape;3452;p77"/>
          <p:cNvSpPr txBox="1"/>
          <p:nvPr>
            <p:ph idx="1" type="body"/>
          </p:nvPr>
        </p:nvSpPr>
        <p:spPr>
          <a:xfrm>
            <a:off x="955375" y="1276776"/>
            <a:ext cx="2949900" cy="18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https://cpp0x.pl</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5"/>
              </a:rPr>
              <a:t>https://www.perforce.com/blog/alm/what-test-driven-development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6"/>
              </a:rPr>
              <a:t>https://pl.wikipedia.org/wiki/Test-driven_development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7"/>
              </a:rPr>
              <a:t>https://www.youtube.com/watch?v=oJS8i_bGFGI&amp;t=1652s\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453" name="Google Shape;3453;p77"/>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Bibliografia</a:t>
            </a:r>
            <a:endParaRPr/>
          </a:p>
        </p:txBody>
      </p:sp>
      <p:grpSp>
        <p:nvGrpSpPr>
          <p:cNvPr id="3454" name="Google Shape;3454;p77"/>
          <p:cNvGrpSpPr/>
          <p:nvPr/>
        </p:nvGrpSpPr>
        <p:grpSpPr>
          <a:xfrm>
            <a:off x="3831152" y="807450"/>
            <a:ext cx="4097650" cy="3780909"/>
            <a:chOff x="1230400" y="410075"/>
            <a:chExt cx="5124625" cy="4728500"/>
          </a:xfrm>
        </p:grpSpPr>
        <p:sp>
          <p:nvSpPr>
            <p:cNvPr id="3455" name="Google Shape;3455;p77"/>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7"/>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7"/>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7"/>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7"/>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7"/>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7"/>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7"/>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7"/>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7"/>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7"/>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7"/>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7"/>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7"/>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7"/>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7"/>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7"/>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7"/>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7"/>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7"/>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7"/>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7"/>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7"/>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7"/>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7"/>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7"/>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7"/>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7"/>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7"/>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7"/>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7"/>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7"/>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7"/>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7"/>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7"/>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77"/>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7"/>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7"/>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7"/>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7"/>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7"/>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7"/>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7"/>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7"/>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7"/>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7"/>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7"/>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7"/>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7"/>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7"/>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7"/>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7"/>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7"/>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7"/>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7"/>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7"/>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7"/>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7"/>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7"/>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7"/>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7"/>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7"/>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7"/>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7"/>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7"/>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7"/>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7"/>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7"/>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77"/>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77"/>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77"/>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77"/>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77"/>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77"/>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77"/>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77"/>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77"/>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77"/>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77"/>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77"/>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7"/>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77"/>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77"/>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77"/>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2" name="Shape 3542"/>
        <p:cNvGrpSpPr/>
        <p:nvPr/>
      </p:nvGrpSpPr>
      <p:grpSpPr>
        <a:xfrm>
          <a:off x="0" y="0"/>
          <a:ext cx="0" cy="0"/>
          <a:chOff x="0" y="0"/>
          <a:chExt cx="0" cy="0"/>
        </a:xfrm>
      </p:grpSpPr>
      <p:sp>
        <p:nvSpPr>
          <p:cNvPr id="3543" name="Google Shape;3543;p78"/>
          <p:cNvSpPr txBox="1"/>
          <p:nvPr>
            <p:ph type="title"/>
          </p:nvPr>
        </p:nvSpPr>
        <p:spPr>
          <a:xfrm>
            <a:off x="846100" y="2113050"/>
            <a:ext cx="40830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Dziękujemy za uwagę </a:t>
            </a:r>
            <a:endParaRPr sz="3200"/>
          </a:p>
          <a:p>
            <a:pPr indent="0" lvl="0" marL="0" rtl="0" algn="l">
              <a:spcBef>
                <a:spcPts val="0"/>
              </a:spcBef>
              <a:spcAft>
                <a:spcPts val="0"/>
              </a:spcAft>
              <a:buNone/>
            </a:pPr>
            <a:r>
              <a:t/>
            </a:r>
            <a:endParaRPr sz="3200"/>
          </a:p>
        </p:txBody>
      </p:sp>
      <p:sp>
        <p:nvSpPr>
          <p:cNvPr id="3544" name="Google Shape;3544;p78"/>
          <p:cNvSpPr txBox="1"/>
          <p:nvPr/>
        </p:nvSpPr>
        <p:spPr>
          <a:xfrm>
            <a:off x="1024675" y="2940850"/>
            <a:ext cx="29646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Karolina Jędryczka, Martyna Kindrat, Monika Krakowska</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ITE rok II, gr 4</a:t>
            </a:r>
            <a:endParaRPr>
              <a:latin typeface="Barlow Semi Condensed"/>
              <a:ea typeface="Barlow Semi Condensed"/>
              <a:cs typeface="Barlow Semi Condensed"/>
              <a:sym typeface="Barlow Semi Condensed"/>
            </a:endParaRPr>
          </a:p>
        </p:txBody>
      </p:sp>
      <p:sp>
        <p:nvSpPr>
          <p:cNvPr id="3545" name="Google Shape;3545;p78"/>
          <p:cNvSpPr txBox="1"/>
          <p:nvPr/>
        </p:nvSpPr>
        <p:spPr>
          <a:xfrm>
            <a:off x="4417250" y="976325"/>
            <a:ext cx="21669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Mój team już używa TDD,</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Teraz czas na Ciebie!</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b="1" lang="en">
                <a:solidFill>
                  <a:schemeClr val="accent5"/>
                </a:solidFill>
                <a:latin typeface="Barlow Semi Condensed"/>
                <a:ea typeface="Barlow Semi Condensed"/>
                <a:cs typeface="Barlow Semi Condensed"/>
                <a:sym typeface="Barlow Semi Condensed"/>
              </a:rPr>
              <a:t>Bożena, 32 lata</a:t>
            </a:r>
            <a:endParaRPr b="1">
              <a:solidFill>
                <a:schemeClr val="accent5"/>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p37"/>
          <p:cNvSpPr txBox="1"/>
          <p:nvPr>
            <p:ph type="title"/>
          </p:nvPr>
        </p:nvSpPr>
        <p:spPr>
          <a:xfrm>
            <a:off x="2167128" y="23316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Cel TDD</a:t>
            </a:r>
            <a:endParaRPr/>
          </a:p>
        </p:txBody>
      </p:sp>
      <p:sp>
        <p:nvSpPr>
          <p:cNvPr id="2173" name="Google Shape;2173;p37"/>
          <p:cNvSpPr txBox="1"/>
          <p:nvPr>
            <p:ph idx="1" type="subTitle"/>
          </p:nvPr>
        </p:nvSpPr>
        <p:spPr>
          <a:xfrm>
            <a:off x="2167128" y="2907621"/>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dk1"/>
                </a:solidFill>
              </a:rPr>
              <a:t>Głównym celem TDD jest poprawa jakości kodu poprzez eliminację błędów na wczesnym etapie procesu rozwoju.</a:t>
            </a:r>
            <a:endParaRPr>
              <a:solidFill>
                <a:schemeClr val="dk1"/>
              </a:solidFill>
              <a:latin typeface="Barlow Semi Condensed"/>
              <a:ea typeface="Barlow Semi Condensed"/>
              <a:cs typeface="Barlow Semi Condensed"/>
              <a:sym typeface="Barlow Semi Condensed"/>
            </a:endParaRPr>
          </a:p>
        </p:txBody>
      </p:sp>
      <p:pic>
        <p:nvPicPr>
          <p:cNvPr id="2174" name="Google Shape;2174;p37"/>
          <p:cNvPicPr preferRelativeResize="0"/>
          <p:nvPr/>
        </p:nvPicPr>
        <p:blipFill>
          <a:blip r:embed="rId3">
            <a:alphaModFix/>
          </a:blip>
          <a:stretch>
            <a:fillRect/>
          </a:stretch>
        </p:blipFill>
        <p:spPr>
          <a:xfrm>
            <a:off x="3578675" y="198500"/>
            <a:ext cx="1986650" cy="198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grpSp>
        <p:nvGrpSpPr>
          <p:cNvPr id="2179" name="Google Shape;2179;p38"/>
          <p:cNvGrpSpPr/>
          <p:nvPr/>
        </p:nvGrpSpPr>
        <p:grpSpPr>
          <a:xfrm>
            <a:off x="1818999" y="3492366"/>
            <a:ext cx="175013" cy="27000"/>
            <a:chOff x="5662375" y="212375"/>
            <a:chExt cx="175013" cy="27000"/>
          </a:xfrm>
        </p:grpSpPr>
        <p:sp>
          <p:nvSpPr>
            <p:cNvPr id="2180" name="Google Shape;2180;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1" name="Google Shape;2181;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2" name="Google Shape;2182;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83" name="Google Shape;2183;p38"/>
          <p:cNvGrpSpPr/>
          <p:nvPr/>
        </p:nvGrpSpPr>
        <p:grpSpPr>
          <a:xfrm>
            <a:off x="4484494" y="3855553"/>
            <a:ext cx="175013" cy="27000"/>
            <a:chOff x="5662375" y="212375"/>
            <a:chExt cx="175013" cy="27000"/>
          </a:xfrm>
        </p:grpSpPr>
        <p:sp>
          <p:nvSpPr>
            <p:cNvPr id="2184" name="Google Shape;2184;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5" name="Google Shape;2185;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6" name="Google Shape;2186;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2187" name="Google Shape;2187;p38"/>
          <p:cNvGrpSpPr/>
          <p:nvPr/>
        </p:nvGrpSpPr>
        <p:grpSpPr>
          <a:xfrm>
            <a:off x="7205964" y="3783491"/>
            <a:ext cx="175013" cy="27000"/>
            <a:chOff x="5662375" y="212375"/>
            <a:chExt cx="175013" cy="27000"/>
          </a:xfrm>
        </p:grpSpPr>
        <p:sp>
          <p:nvSpPr>
            <p:cNvPr id="2188" name="Google Shape;2188;p3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89" name="Google Shape;2189;p3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90" name="Google Shape;2190;p3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191" name="Google Shape;2191;p38"/>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stosowania TDD w procesie programowania</a:t>
            </a:r>
            <a:endParaRPr/>
          </a:p>
        </p:txBody>
      </p:sp>
      <p:sp>
        <p:nvSpPr>
          <p:cNvPr id="2192" name="Google Shape;2192;p38"/>
          <p:cNvSpPr txBox="1"/>
          <p:nvPr>
            <p:ph idx="1" type="subTitle"/>
          </p:nvPr>
        </p:nvSpPr>
        <p:spPr>
          <a:xfrm>
            <a:off x="3479187" y="1616050"/>
            <a:ext cx="2057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Dokumentacja </a:t>
            </a:r>
            <a:endParaRPr/>
          </a:p>
          <a:p>
            <a:pPr indent="0" lvl="0" marL="0" rtl="0" algn="ctr">
              <a:spcBef>
                <a:spcPts val="0"/>
              </a:spcBef>
              <a:spcAft>
                <a:spcPts val="0"/>
              </a:spcAft>
              <a:buNone/>
            </a:pPr>
            <a:r>
              <a:rPr lang="en"/>
              <a:t>kodu</a:t>
            </a:r>
            <a:endParaRPr/>
          </a:p>
        </p:txBody>
      </p:sp>
      <p:sp>
        <p:nvSpPr>
          <p:cNvPr id="2193" name="Google Shape;2193;p38"/>
          <p:cNvSpPr txBox="1"/>
          <p:nvPr>
            <p:ph idx="2" type="subTitle"/>
          </p:nvPr>
        </p:nvSpPr>
        <p:spPr>
          <a:xfrm>
            <a:off x="713549" y="1648075"/>
            <a:ext cx="2385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Zwiększenie pewności co do poprawności kodu</a:t>
            </a:r>
            <a:endParaRPr/>
          </a:p>
        </p:txBody>
      </p:sp>
      <p:sp>
        <p:nvSpPr>
          <p:cNvPr id="2194" name="Google Shape;2194;p38"/>
          <p:cNvSpPr txBox="1"/>
          <p:nvPr>
            <p:ph idx="3" type="subTitle"/>
          </p:nvPr>
        </p:nvSpPr>
        <p:spPr>
          <a:xfrm>
            <a:off x="5971600" y="1616038"/>
            <a:ext cx="2531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Ułatwienie</a:t>
            </a:r>
            <a:endParaRPr/>
          </a:p>
          <a:p>
            <a:pPr indent="0" lvl="0" marL="0" rtl="0" algn="ctr">
              <a:spcBef>
                <a:spcPts val="0"/>
              </a:spcBef>
              <a:spcAft>
                <a:spcPts val="0"/>
              </a:spcAft>
              <a:buNone/>
            </a:pPr>
            <a:r>
              <a:rPr lang="en"/>
              <a:t> refaktoryzacji</a:t>
            </a:r>
            <a:endParaRPr/>
          </a:p>
        </p:txBody>
      </p:sp>
      <p:sp>
        <p:nvSpPr>
          <p:cNvPr id="2195" name="Google Shape;2195;p38"/>
          <p:cNvSpPr txBox="1"/>
          <p:nvPr>
            <p:ph idx="4" type="subTitle"/>
          </p:nvPr>
        </p:nvSpPr>
        <p:spPr>
          <a:xfrm>
            <a:off x="3312975" y="2324500"/>
            <a:ext cx="23859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374151"/>
                </a:solidFill>
              </a:rPr>
              <a:t>Testy jednostkowe stanowią jednocześnie dokumentację kodu. Programiści, którzy później pracują nad kodem, mogą łatwo zrozumieć, jakie założenia stoją za danym fragmentem kodu, analizując testy jednostkowe.</a:t>
            </a:r>
            <a:endParaRPr/>
          </a:p>
        </p:txBody>
      </p:sp>
      <p:sp>
        <p:nvSpPr>
          <p:cNvPr id="2196" name="Google Shape;2196;p38"/>
          <p:cNvSpPr txBox="1"/>
          <p:nvPr>
            <p:ph idx="5" type="subTitle"/>
          </p:nvPr>
        </p:nvSpPr>
        <p:spPr>
          <a:xfrm>
            <a:off x="1016725" y="2324488"/>
            <a:ext cx="16515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374151"/>
                </a:solidFill>
              </a:rPr>
              <a:t>Każdy fragment kodu jest automatycznie testowany, co pozwala na wcześniejsze wykrywanie błędów.</a:t>
            </a:r>
            <a:endParaRPr/>
          </a:p>
        </p:txBody>
      </p:sp>
      <p:sp>
        <p:nvSpPr>
          <p:cNvPr id="2197" name="Google Shape;2197;p38"/>
          <p:cNvSpPr txBox="1"/>
          <p:nvPr>
            <p:ph idx="6" type="subTitle"/>
          </p:nvPr>
        </p:nvSpPr>
        <p:spPr>
          <a:xfrm>
            <a:off x="6170650" y="2380525"/>
            <a:ext cx="205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374151"/>
                </a:solidFill>
              </a:rPr>
              <a:t>Ponieważ każda zmiana jest automatycznie testowana, programiści są bardziej skłonni do dokonywania refaktoryzacji kodu, co z kolei prowadzi do zwiększenia jego jakości.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39"/>
          <p:cNvSpPr txBox="1"/>
          <p:nvPr>
            <p:ph type="title"/>
          </p:nvPr>
        </p:nvSpPr>
        <p:spPr>
          <a:xfrm>
            <a:off x="2701050" y="24597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Krok po kroku</a:t>
            </a:r>
            <a:endParaRPr sz="4700"/>
          </a:p>
        </p:txBody>
      </p:sp>
      <p:sp>
        <p:nvSpPr>
          <p:cNvPr id="2203" name="Google Shape;2203;p39"/>
          <p:cNvSpPr txBox="1"/>
          <p:nvPr>
            <p:ph idx="2" type="title"/>
          </p:nvPr>
        </p:nvSpPr>
        <p:spPr>
          <a:xfrm>
            <a:off x="3088200" y="13232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40"/>
          <p:cNvSpPr txBox="1"/>
          <p:nvPr>
            <p:ph type="title"/>
          </p:nvPr>
        </p:nvSpPr>
        <p:spPr>
          <a:xfrm>
            <a:off x="1568850" y="432825"/>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TDD składa się z trzech kroków:</a:t>
            </a:r>
            <a:endParaRPr/>
          </a:p>
        </p:txBody>
      </p:sp>
      <p:sp>
        <p:nvSpPr>
          <p:cNvPr id="2209" name="Google Shape;2209;p40"/>
          <p:cNvSpPr txBox="1"/>
          <p:nvPr>
            <p:ph idx="1" type="subTitle"/>
          </p:nvPr>
        </p:nvSpPr>
        <p:spPr>
          <a:xfrm>
            <a:off x="1709925" y="1262625"/>
            <a:ext cx="1442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testu</a:t>
            </a:r>
            <a:endParaRPr>
              <a:solidFill>
                <a:schemeClr val="dk1"/>
              </a:solidFill>
            </a:endParaRPr>
          </a:p>
        </p:txBody>
      </p:sp>
      <p:sp>
        <p:nvSpPr>
          <p:cNvPr id="2210" name="Google Shape;2210;p40"/>
          <p:cNvSpPr txBox="1"/>
          <p:nvPr>
            <p:ph idx="3" type="subTitle"/>
          </p:nvPr>
        </p:nvSpPr>
        <p:spPr>
          <a:xfrm>
            <a:off x="5468100" y="1510613"/>
            <a:ext cx="26664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minimalnej ilości kodu implementującego funkcjonalność</a:t>
            </a:r>
            <a:endParaRPr>
              <a:solidFill>
                <a:schemeClr val="dk1"/>
              </a:solidFill>
            </a:endParaRPr>
          </a:p>
        </p:txBody>
      </p:sp>
      <p:sp>
        <p:nvSpPr>
          <p:cNvPr id="2211" name="Google Shape;2211;p40"/>
          <p:cNvSpPr txBox="1"/>
          <p:nvPr>
            <p:ph idx="5" type="subTitle"/>
          </p:nvPr>
        </p:nvSpPr>
        <p:spPr>
          <a:xfrm>
            <a:off x="2802975" y="3355850"/>
            <a:ext cx="1594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Refaktoryzacja kodu</a:t>
            </a:r>
            <a:endParaRPr>
              <a:solidFill>
                <a:schemeClr val="dk1"/>
              </a:solidFill>
            </a:endParaRPr>
          </a:p>
        </p:txBody>
      </p:sp>
      <p:sp>
        <p:nvSpPr>
          <p:cNvPr id="2212" name="Google Shape;2212;p40"/>
          <p:cNvSpPr txBox="1"/>
          <p:nvPr/>
        </p:nvSpPr>
        <p:spPr>
          <a:xfrm>
            <a:off x="443764" y="126263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13" name="Google Shape;2213;p40"/>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14" name="Google Shape;2214;p40"/>
          <p:cNvSpPr txBox="1"/>
          <p:nvPr/>
        </p:nvSpPr>
        <p:spPr>
          <a:xfrm>
            <a:off x="4288491" y="16526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pic>
        <p:nvPicPr>
          <p:cNvPr id="2215" name="Google Shape;2215;p40"/>
          <p:cNvPicPr preferRelativeResize="0"/>
          <p:nvPr/>
        </p:nvPicPr>
        <p:blipFill>
          <a:blip r:embed="rId3">
            <a:alphaModFix/>
          </a:blip>
          <a:stretch>
            <a:fillRect/>
          </a:stretch>
        </p:blipFill>
        <p:spPr>
          <a:xfrm>
            <a:off x="5601524" y="2738711"/>
            <a:ext cx="3028201" cy="209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41"/>
          <p:cNvSpPr txBox="1"/>
          <p:nvPr>
            <p:ph type="title"/>
          </p:nvPr>
        </p:nvSpPr>
        <p:spPr>
          <a:xfrm>
            <a:off x="2532888" y="309753"/>
            <a:ext cx="4087500" cy="5760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eriod"/>
            </a:pPr>
            <a:r>
              <a:rPr lang="en"/>
              <a:t>Napisanie testu</a:t>
            </a:r>
            <a:endParaRPr/>
          </a:p>
        </p:txBody>
      </p:sp>
      <p:sp>
        <p:nvSpPr>
          <p:cNvPr id="2221" name="Google Shape;2221;p41"/>
          <p:cNvSpPr txBox="1"/>
          <p:nvPr>
            <p:ph idx="1" type="body"/>
          </p:nvPr>
        </p:nvSpPr>
        <p:spPr>
          <a:xfrm>
            <a:off x="723900" y="108585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Zanim zacznie się pisać kod implementujący funkcjonalność, programista tworzy test jednostkowy, który sprawdza, czy dana funkcja działa poprawnie. </a:t>
            </a:r>
            <a:endParaRPr sz="2400">
              <a:solidFill>
                <a:schemeClr val="dk1"/>
              </a:solidFill>
            </a:endParaRPr>
          </a:p>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87D1"/>
      </a:accent1>
      <a:accent2>
        <a:srgbClr val="FFBDE6"/>
      </a:accent2>
      <a:accent3>
        <a:srgbClr val="FFD9E8"/>
      </a:accent3>
      <a:accent4>
        <a:srgbClr val="BEBEBE"/>
      </a:accent4>
      <a:accent5>
        <a:srgbClr val="BE3E8D"/>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