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6" r:id="rId6"/>
    <p:sldId id="297" r:id="rId7"/>
    <p:sldId id="306" r:id="rId8"/>
    <p:sldId id="308" r:id="rId9"/>
    <p:sldId id="310" r:id="rId10"/>
    <p:sldId id="309" r:id="rId11"/>
    <p:sldId id="270" r:id="rId12"/>
    <p:sldId id="299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Barlow SemiBold" panose="00000700000000000000" pitchFamily="2" charset="0"/>
      <p:regular r:id="rId24"/>
      <p:bold r:id="rId25"/>
      <p:italic r:id="rId26"/>
      <p:boldItalic r:id="rId27"/>
    </p:embeddedFont>
    <p:embeddedFont>
      <p:font typeface="Raleway Thin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EB1364F-7C7E-4A46-85EB-516DA8ADF47F}">
          <p14:sldIdLst>
            <p14:sldId id="256"/>
            <p14:sldId id="296"/>
            <p14:sldId id="297"/>
          </p14:sldIdLst>
        </p14:section>
        <p14:section name="Your Content...." id="{8F3A7BE5-FCE1-4C2D-A765-9E2FFB2E2422}">
          <p14:sldIdLst>
            <p14:sldId id="306"/>
            <p14:sldId id="308"/>
            <p14:sldId id="310"/>
            <p14:sldId id="309"/>
            <p14:sldId id="270"/>
          </p14:sldIdLst>
        </p14:section>
        <p14:section name="Close" id="{0F21541D-E014-449C-9103-322E6D936F1D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0C627-B054-413D-86C7-7BF8B6C3A859}" v="3" dt="2021-10-16T07:05:36.501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76031" autoAdjust="0"/>
  </p:normalViewPr>
  <p:slideViewPr>
    <p:cSldViewPr snapToGrid="0">
      <p:cViewPr varScale="1">
        <p:scale>
          <a:sx n="155" d="100"/>
          <a:sy n="155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B4CD1-BDE0-4533-AAED-09A684AF8F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EC8F8-32AE-42A8-92AF-16EB3AD509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95D74-2594-47B5-AD42-02ED786EB0B6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2BF65-0154-453F-9D27-1FD5E77D2B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F740C-9074-46E7-9CEE-36A7AF87F2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C4915-C33F-4049-8069-D8D43C1483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65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do not change the format of this slide.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75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do not amend.</a:t>
            </a:r>
          </a:p>
          <a:p>
            <a:r>
              <a:rPr lang="en-GB" dirty="0"/>
              <a:t>Please ensure you make a reference to our sponsors as part of your introduction – without them, we wouldn’t be here today.</a:t>
            </a:r>
          </a:p>
        </p:txBody>
      </p:sp>
    </p:spTree>
    <p:extLst>
      <p:ext uri="{BB962C8B-B14F-4D97-AF65-F5344CB8AC3E}">
        <p14:creationId xmlns:p14="http://schemas.microsoft.com/office/powerpoint/2010/main" val="110419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do not amend.</a:t>
            </a:r>
          </a:p>
          <a:p>
            <a:r>
              <a:rPr lang="en-GB" dirty="0"/>
              <a:t>Please ensure you make a reference to our sponsors as part of your introduction – without them, we wouldn’t be here today.</a:t>
            </a:r>
          </a:p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81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LucyBot</a:t>
            </a:r>
            <a:r>
              <a:rPr lang="en-GB" dirty="0"/>
              <a:t>, </a:t>
            </a:r>
            <a:r>
              <a:rPr lang="en-GB" dirty="0" err="1"/>
              <a:t>Redoc</a:t>
            </a:r>
            <a:r>
              <a:rPr lang="en-GB" dirty="0"/>
              <a:t>, Gelato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do not amend this slide.</a:t>
            </a:r>
          </a:p>
          <a:p>
            <a:r>
              <a:rPr lang="en-GB" dirty="0"/>
              <a:t>Please ensure you close with this slide – do not delete!</a:t>
            </a:r>
          </a:p>
          <a:p>
            <a:endParaRPr lang="en-GB" dirty="0"/>
          </a:p>
          <a:p>
            <a:r>
              <a:rPr lang="en-GB" sz="1400" b="1" dirty="0"/>
              <a:t>As you close, please remind people:</a:t>
            </a:r>
          </a:p>
          <a:p>
            <a:pPr lvl="1"/>
            <a:r>
              <a:rPr lang="en-GB" sz="1400" b="1" dirty="0"/>
              <a:t>Charity Quiz (Charity is Breast Cancer) kicks off at 7pm in the ballroom. Registration required (link via South Coast Summit Website).</a:t>
            </a:r>
          </a:p>
          <a:p>
            <a:pPr lvl="1"/>
            <a:r>
              <a:rPr lang="en-GB" sz="1400" b="1" dirty="0"/>
              <a:t>Sponsored Drinks at 5.30 in the Atrium / Expo Hall and Ballroom Foyer. </a:t>
            </a:r>
          </a:p>
        </p:txBody>
      </p:sp>
    </p:spTree>
    <p:extLst>
      <p:ext uri="{BB962C8B-B14F-4D97-AF65-F5344CB8AC3E}">
        <p14:creationId xmlns:p14="http://schemas.microsoft.com/office/powerpoint/2010/main" val="206861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1118657" y="1155450"/>
            <a:ext cx="7319243" cy="141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 dirty="0"/>
              <a:t>Session Title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6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F438EBB-D0C9-4566-9D76-82E71BF9AEC3}"/>
              </a:ext>
            </a:extLst>
          </p:cNvPr>
          <p:cNvSpPr txBox="1">
            <a:spLocks/>
          </p:cNvSpPr>
          <p:nvPr userDrawn="1"/>
        </p:nvSpPr>
        <p:spPr>
          <a:xfrm>
            <a:off x="6716090" y="4864876"/>
            <a:ext cx="2380423" cy="2404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dirty="0"/>
              <a:t>#SouthCoastSummit2021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0780-1AD6-4113-9329-09A7B8A60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8657" y="2571752"/>
            <a:ext cx="7319243" cy="47201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b="1">
                <a:latin typeface="Raleway Thin" panose="020B0604020202020204" charset="0"/>
              </a:defRPr>
            </a:lvl1pPr>
          </a:lstStyle>
          <a:p>
            <a:pPr lvl="0"/>
            <a:r>
              <a:rPr lang="en-US" dirty="0"/>
              <a:t>Session Track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A84FE-28E0-431F-8AB9-43966F60B82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649026" y="4636751"/>
            <a:ext cx="456900" cy="42245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158B17-FD1B-4495-8D1C-7645AD727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70" y="1417062"/>
            <a:ext cx="410946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721AFEF-4350-4CFC-8273-E5C570C9ED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3" y="2593796"/>
            <a:ext cx="152802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 descr="Text, logo&#10;&#10;Description automatically generated">
            <a:extLst>
              <a:ext uri="{FF2B5EF4-FFF2-40B4-BE49-F238E27FC236}">
                <a16:creationId xmlns:a16="http://schemas.microsoft.com/office/drawing/2014/main" id="{4F701DFC-2C6F-4A81-8927-FB3D47B343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21" y="2593796"/>
            <a:ext cx="152464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Graphical user interface, logo&#10;&#10;Description automatically generated with medium confidence">
            <a:extLst>
              <a:ext uri="{FF2B5EF4-FFF2-40B4-BE49-F238E27FC236}">
                <a16:creationId xmlns:a16="http://schemas.microsoft.com/office/drawing/2014/main" id="{69656473-0A31-44BF-BD3F-D4953DD15E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15" y="2593796"/>
            <a:ext cx="153142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4B70C6CD-ABB9-4BFB-AB21-5B69F9A589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69" y="2593796"/>
            <a:ext cx="151156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CE891550-9EA1-4B75-BD75-B22B2D03C1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29" y="3384873"/>
            <a:ext cx="151304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 descr="Text, logo&#10;&#10;Description automatically generated">
            <a:extLst>
              <a:ext uri="{FF2B5EF4-FFF2-40B4-BE49-F238E27FC236}">
                <a16:creationId xmlns:a16="http://schemas.microsoft.com/office/drawing/2014/main" id="{4DA1FDE2-3B47-4D16-B6A4-833863B80E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3" y="3385249"/>
            <a:ext cx="152802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826FA5D-AA61-485C-9C95-CCCD99DDB0E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15" y="3384873"/>
            <a:ext cx="152802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 descr="Text&#10;&#10;Description automatically generated with medium confidence">
            <a:extLst>
              <a:ext uri="{FF2B5EF4-FFF2-40B4-BE49-F238E27FC236}">
                <a16:creationId xmlns:a16="http://schemas.microsoft.com/office/drawing/2014/main" id="{DBE01C38-A8FB-4570-9AAE-8E355CDD29D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21" y="3384873"/>
            <a:ext cx="1528020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2AFCAE4-66EE-4FCA-A2F6-51952EB1A904}"/>
              </a:ext>
            </a:extLst>
          </p:cNvPr>
          <p:cNvSpPr txBox="1">
            <a:spLocks/>
          </p:cNvSpPr>
          <p:nvPr userDrawn="1"/>
        </p:nvSpPr>
        <p:spPr>
          <a:xfrm>
            <a:off x="253020" y="229689"/>
            <a:ext cx="6776798" cy="5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 dirty="0"/>
              <a:t>Thank you to our Sponsors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61358022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2DE13-6A20-4289-A39F-3BFBB2C562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1" name="Picture 5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E0DBBEE-B72F-402E-8186-F8B4FEA45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555" y="2263805"/>
            <a:ext cx="864000" cy="432000"/>
          </a:xfrm>
          <a:prstGeom prst="rect">
            <a:avLst/>
          </a:prstGeom>
        </p:spPr>
      </p:pic>
      <p:pic>
        <p:nvPicPr>
          <p:cNvPr id="52" name="Picture 51" descr="Shape&#10;&#10;Description automatically generated">
            <a:extLst>
              <a:ext uri="{FF2B5EF4-FFF2-40B4-BE49-F238E27FC236}">
                <a16:creationId xmlns:a16="http://schemas.microsoft.com/office/drawing/2014/main" id="{5F84531F-4325-4183-82A2-51B07ED16F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3365" y="1313940"/>
            <a:ext cx="864000" cy="432000"/>
          </a:xfrm>
          <a:prstGeom prst="rect">
            <a:avLst/>
          </a:prstGeom>
        </p:spPr>
      </p:pic>
      <p:pic>
        <p:nvPicPr>
          <p:cNvPr id="53" name="Picture 52" descr="A picture containing shape&#10;&#10;Description automatically generated">
            <a:extLst>
              <a:ext uri="{FF2B5EF4-FFF2-40B4-BE49-F238E27FC236}">
                <a16:creationId xmlns:a16="http://schemas.microsoft.com/office/drawing/2014/main" id="{E936C565-019E-4C2D-8193-8BD48E93D9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2738" y="1768896"/>
            <a:ext cx="864000" cy="432000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C4828195-D45C-44E0-851D-81ED82D10A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86037" y="1774649"/>
            <a:ext cx="864000" cy="432000"/>
          </a:xfrm>
          <a:prstGeom prst="rect">
            <a:avLst/>
          </a:prstGeom>
        </p:spPr>
      </p:pic>
      <p:pic>
        <p:nvPicPr>
          <p:cNvPr id="55" name="Picture 5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88BC56-463F-4E9B-A39D-080CE7730E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82094" y="2273924"/>
            <a:ext cx="864000" cy="432000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B31ACAF3-D666-4152-A4B1-7189F9F5A9B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03543" y="1784383"/>
            <a:ext cx="864000" cy="432000"/>
          </a:xfrm>
          <a:prstGeom prst="rect">
            <a:avLst/>
          </a:prstGeom>
        </p:spPr>
      </p:pic>
      <p:pic>
        <p:nvPicPr>
          <p:cNvPr id="57" name="Picture 56" descr="Logo, company name&#10;&#10;Description automatically generated">
            <a:extLst>
              <a:ext uri="{FF2B5EF4-FFF2-40B4-BE49-F238E27FC236}">
                <a16:creationId xmlns:a16="http://schemas.microsoft.com/office/drawing/2014/main" id="{D21A30BA-D5C0-47B1-A947-329E7D94DFC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103543" y="1342649"/>
            <a:ext cx="864000" cy="432000"/>
          </a:xfrm>
          <a:prstGeom prst="rect">
            <a:avLst/>
          </a:prstGeom>
        </p:spPr>
      </p:pic>
      <p:pic>
        <p:nvPicPr>
          <p:cNvPr id="58" name="Picture 57" descr="Text, logo&#10;&#10;Description automatically generated">
            <a:extLst>
              <a:ext uri="{FF2B5EF4-FFF2-40B4-BE49-F238E27FC236}">
                <a16:creationId xmlns:a16="http://schemas.microsoft.com/office/drawing/2014/main" id="{8E0BAA0D-ECB2-4134-9A27-A8F6654AE4B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086037" y="1342649"/>
            <a:ext cx="864000" cy="432000"/>
          </a:xfrm>
          <a:prstGeom prst="rect">
            <a:avLst/>
          </a:prstGeom>
        </p:spPr>
      </p:pic>
      <p:pic>
        <p:nvPicPr>
          <p:cNvPr id="59" name="Picture 58" descr="Logo&#10;&#10;Description automatically generated">
            <a:extLst>
              <a:ext uri="{FF2B5EF4-FFF2-40B4-BE49-F238E27FC236}">
                <a16:creationId xmlns:a16="http://schemas.microsoft.com/office/drawing/2014/main" id="{187CB08E-1E41-40EC-9186-D24D523F767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099600" y="1767999"/>
            <a:ext cx="864000" cy="432000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292597A4-CE1A-48C8-A494-53BFF494AF0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082094" y="1774649"/>
            <a:ext cx="864000" cy="432000"/>
          </a:xfrm>
          <a:prstGeom prst="rect">
            <a:avLst/>
          </a:prstGeom>
        </p:spPr>
      </p:pic>
      <p:pic>
        <p:nvPicPr>
          <p:cNvPr id="61" name="Picture 6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DF0FE18-4066-4369-9488-D0B0865F160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42738" y="1295902"/>
            <a:ext cx="864000" cy="432000"/>
          </a:xfrm>
          <a:prstGeom prst="rect">
            <a:avLst/>
          </a:prstGeom>
        </p:spPr>
      </p:pic>
      <p:pic>
        <p:nvPicPr>
          <p:cNvPr id="62" name="Picture 61" descr="Logo&#10;&#10;Description automatically generated">
            <a:extLst>
              <a:ext uri="{FF2B5EF4-FFF2-40B4-BE49-F238E27FC236}">
                <a16:creationId xmlns:a16="http://schemas.microsoft.com/office/drawing/2014/main" id="{CCCC4E02-C710-4B5A-9091-0BCA9C8975E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43975" y="1306523"/>
            <a:ext cx="864000" cy="432000"/>
          </a:xfrm>
          <a:prstGeom prst="rect">
            <a:avLst/>
          </a:prstGeom>
        </p:spPr>
      </p:pic>
      <p:pic>
        <p:nvPicPr>
          <p:cNvPr id="63" name="Picture 62" descr="Logo&#10;&#10;Description automatically generated">
            <a:extLst>
              <a:ext uri="{FF2B5EF4-FFF2-40B4-BE49-F238E27FC236}">
                <a16:creationId xmlns:a16="http://schemas.microsoft.com/office/drawing/2014/main" id="{31C4A0DB-50A9-406C-8012-DB5EC61DB11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104839" y="2263805"/>
            <a:ext cx="864000" cy="432000"/>
          </a:xfrm>
          <a:prstGeom prst="rect">
            <a:avLst/>
          </a:prstGeom>
        </p:spPr>
      </p:pic>
      <p:pic>
        <p:nvPicPr>
          <p:cNvPr id="64" name="Picture 63" descr="Text, logo&#10;&#10;Description automatically generated">
            <a:extLst>
              <a:ext uri="{FF2B5EF4-FFF2-40B4-BE49-F238E27FC236}">
                <a16:creationId xmlns:a16="http://schemas.microsoft.com/office/drawing/2014/main" id="{CCCEB80B-97B5-4F58-AF80-3FD6E9BDB5C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082094" y="1306523"/>
            <a:ext cx="864000" cy="432000"/>
          </a:xfrm>
          <a:prstGeom prst="rect">
            <a:avLst/>
          </a:prstGeom>
        </p:spPr>
      </p:pic>
      <p:pic>
        <p:nvPicPr>
          <p:cNvPr id="65" name="Picture 64" descr="Text&#10;&#10;Description automatically generated">
            <a:extLst>
              <a:ext uri="{FF2B5EF4-FFF2-40B4-BE49-F238E27FC236}">
                <a16:creationId xmlns:a16="http://schemas.microsoft.com/office/drawing/2014/main" id="{7F32C1E1-AAAC-4424-966B-6E664B1E2D5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29053" y="2273924"/>
            <a:ext cx="864000" cy="4320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9F4B9EA1-4415-4539-AAE5-B7E524516D7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265573" y="1311411"/>
            <a:ext cx="864000" cy="432000"/>
          </a:xfrm>
          <a:prstGeom prst="rect">
            <a:avLst/>
          </a:prstGeom>
        </p:spPr>
      </p:pic>
      <p:pic>
        <p:nvPicPr>
          <p:cNvPr id="67" name="Picture 66" descr="Text, logo&#10;&#10;Description automatically generated">
            <a:extLst>
              <a:ext uri="{FF2B5EF4-FFF2-40B4-BE49-F238E27FC236}">
                <a16:creationId xmlns:a16="http://schemas.microsoft.com/office/drawing/2014/main" id="{70D76EC3-EE4B-427C-ACC4-0BEB94A4FDB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3365" y="2280865"/>
            <a:ext cx="864000" cy="432000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A284837A-06B8-4A34-A49C-501B3B38199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2261558" y="2273924"/>
            <a:ext cx="864000" cy="432000"/>
          </a:xfrm>
          <a:prstGeom prst="rect">
            <a:avLst/>
          </a:prstGeom>
        </p:spPr>
      </p:pic>
      <p:pic>
        <p:nvPicPr>
          <p:cNvPr id="69" name="Picture 68" descr="Logo, company name&#10;&#10;Description automatically generated">
            <a:extLst>
              <a:ext uri="{FF2B5EF4-FFF2-40B4-BE49-F238E27FC236}">
                <a16:creationId xmlns:a16="http://schemas.microsoft.com/office/drawing/2014/main" id="{7F62FD14-6812-4727-9154-8CB0080CCF94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273365" y="1767999"/>
            <a:ext cx="864000" cy="432000"/>
          </a:xfrm>
          <a:prstGeom prst="rect">
            <a:avLst/>
          </a:prstGeom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7AE9F2D1-6975-4FD1-9113-5C1C022DC82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3213394" y="1311411"/>
            <a:ext cx="864000" cy="432000"/>
          </a:xfrm>
          <a:prstGeom prst="rect">
            <a:avLst/>
          </a:prstGeom>
        </p:spPr>
      </p:pic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48CE9F4F-AF41-4715-92B4-085FE115BF8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3207401" y="1778756"/>
            <a:ext cx="864000" cy="432000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348F73AD-A1B3-4482-9BCF-26F9740E03EE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265013" y="1767999"/>
            <a:ext cx="864000" cy="432000"/>
          </a:xfrm>
          <a:prstGeom prst="rect">
            <a:avLst/>
          </a:prstGeom>
        </p:spPr>
      </p:pic>
      <p:pic>
        <p:nvPicPr>
          <p:cNvPr id="73" name="Picture 7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E01471-D1FA-486E-8548-36F79223D57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5134273" y="1313940"/>
            <a:ext cx="864000" cy="432000"/>
          </a:xfrm>
          <a:prstGeom prst="rect">
            <a:avLst/>
          </a:prstGeom>
        </p:spPr>
      </p:pic>
      <p:pic>
        <p:nvPicPr>
          <p:cNvPr id="74" name="Picture 7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7829B7B-F271-47B7-B5FF-F669BCA2C200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3213682" y="2268010"/>
            <a:ext cx="864000" cy="432000"/>
          </a:xfrm>
          <a:prstGeom prst="rect">
            <a:avLst/>
          </a:prstGeom>
        </p:spPr>
      </p:pic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E00CB6A3-73FB-442F-8835-282FF9BB8A61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4151926" y="2263805"/>
            <a:ext cx="864000" cy="432000"/>
          </a:xfrm>
          <a:prstGeom prst="rect">
            <a:avLst/>
          </a:prstGeom>
        </p:spPr>
      </p:pic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E50AFACA-522E-4AB6-BEEF-9818DD9B9CD0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4149789" y="1767999"/>
            <a:ext cx="864000" cy="432000"/>
          </a:xfrm>
          <a:prstGeom prst="rect">
            <a:avLst/>
          </a:prstGeom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id="{5A95AF79-6377-4783-8E31-5AD276F2AD0A}"/>
              </a:ext>
            </a:extLst>
          </p:cNvPr>
          <p:cNvSpPr txBox="1">
            <a:spLocks/>
          </p:cNvSpPr>
          <p:nvPr userDrawn="1"/>
        </p:nvSpPr>
        <p:spPr>
          <a:xfrm>
            <a:off x="253020" y="229689"/>
            <a:ext cx="6776798" cy="5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 dirty="0"/>
              <a:t>Thank you to our Sponsors</a:t>
            </a:r>
            <a:endParaRPr lang="en-GB" sz="2800" b="1" dirty="0"/>
          </a:p>
        </p:txBody>
      </p:sp>
      <p:pic>
        <p:nvPicPr>
          <p:cNvPr id="79" name="Picture 78" descr="Logo, company name&#10;&#10;Description automatically generated">
            <a:extLst>
              <a:ext uri="{FF2B5EF4-FFF2-40B4-BE49-F238E27FC236}">
                <a16:creationId xmlns:a16="http://schemas.microsoft.com/office/drawing/2014/main" id="{08F4AA07-7027-4DFA-A00B-13446774C311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273365" y="3232723"/>
            <a:ext cx="864000" cy="432000"/>
          </a:xfrm>
          <a:prstGeom prst="rect">
            <a:avLst/>
          </a:prstGeom>
        </p:spPr>
      </p:pic>
      <p:pic>
        <p:nvPicPr>
          <p:cNvPr id="81" name="Picture 80" descr="Logo&#10;&#10;Description automatically generated">
            <a:extLst>
              <a:ext uri="{FF2B5EF4-FFF2-40B4-BE49-F238E27FC236}">
                <a16:creationId xmlns:a16="http://schemas.microsoft.com/office/drawing/2014/main" id="{7454048A-1F20-4EF1-8BFD-F581BB7336FF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230374" y="3232723"/>
            <a:ext cx="864000" cy="432000"/>
          </a:xfrm>
          <a:prstGeom prst="rect">
            <a:avLst/>
          </a:prstGeom>
        </p:spPr>
      </p:pic>
      <p:pic>
        <p:nvPicPr>
          <p:cNvPr id="83" name="Picture 82" descr="Text, logo&#10;&#10;Description automatically generated">
            <a:extLst>
              <a:ext uri="{FF2B5EF4-FFF2-40B4-BE49-F238E27FC236}">
                <a16:creationId xmlns:a16="http://schemas.microsoft.com/office/drawing/2014/main" id="{DF46E6E1-95B1-4865-9679-B647819BF065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3287926" y="3232723"/>
            <a:ext cx="864000" cy="432000"/>
          </a:xfrm>
          <a:prstGeom prst="rect">
            <a:avLst/>
          </a:prstGeom>
        </p:spPr>
      </p:pic>
      <p:pic>
        <p:nvPicPr>
          <p:cNvPr id="85" name="Picture 84" descr="A picture containing logo&#10;&#10;Description automatically generated">
            <a:extLst>
              <a:ext uri="{FF2B5EF4-FFF2-40B4-BE49-F238E27FC236}">
                <a16:creationId xmlns:a16="http://schemas.microsoft.com/office/drawing/2014/main" id="{E1EE00FD-80BD-4DB7-96A3-EDB13A6E4D8B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2261558" y="3232723"/>
            <a:ext cx="864000" cy="432000"/>
          </a:xfrm>
          <a:prstGeom prst="rect">
            <a:avLst/>
          </a:prstGeom>
        </p:spPr>
      </p:pic>
      <p:pic>
        <p:nvPicPr>
          <p:cNvPr id="87" name="Picture 86" descr="Logo&#10;&#10;Description automatically generated">
            <a:extLst>
              <a:ext uri="{FF2B5EF4-FFF2-40B4-BE49-F238E27FC236}">
                <a16:creationId xmlns:a16="http://schemas.microsoft.com/office/drawing/2014/main" id="{A7113571-1CD4-4E5D-8BC7-21E1A1BB1D58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273365" y="4156776"/>
            <a:ext cx="864000" cy="432000"/>
          </a:xfrm>
          <a:prstGeom prst="rect">
            <a:avLst/>
          </a:prstGeom>
        </p:spPr>
      </p:pic>
      <p:pic>
        <p:nvPicPr>
          <p:cNvPr id="89" name="Picture 88" descr="Text&#10;&#10;Description automatically generated with low confidence">
            <a:extLst>
              <a:ext uri="{FF2B5EF4-FFF2-40B4-BE49-F238E27FC236}">
                <a16:creationId xmlns:a16="http://schemas.microsoft.com/office/drawing/2014/main" id="{9055F354-AF66-493A-B462-98AEF502DB22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229628" y="4156776"/>
            <a:ext cx="864000" cy="432000"/>
          </a:xfrm>
          <a:prstGeom prst="rect">
            <a:avLst/>
          </a:prstGeom>
        </p:spPr>
      </p:pic>
      <p:pic>
        <p:nvPicPr>
          <p:cNvPr id="91" name="Picture 90" descr="A picture containing arrow&#10;&#10;Description automatically generated">
            <a:extLst>
              <a:ext uri="{FF2B5EF4-FFF2-40B4-BE49-F238E27FC236}">
                <a16:creationId xmlns:a16="http://schemas.microsoft.com/office/drawing/2014/main" id="{5D77C64F-7769-4472-AFF3-29E2E17AE0A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3207401" y="4156776"/>
            <a:ext cx="864000" cy="432000"/>
          </a:xfrm>
          <a:prstGeom prst="rect">
            <a:avLst/>
          </a:prstGeom>
        </p:spPr>
      </p:pic>
      <p:pic>
        <p:nvPicPr>
          <p:cNvPr id="93" name="Picture 92" descr="Logo&#10;&#10;Description automatically generated">
            <a:extLst>
              <a:ext uri="{FF2B5EF4-FFF2-40B4-BE49-F238E27FC236}">
                <a16:creationId xmlns:a16="http://schemas.microsoft.com/office/drawing/2014/main" id="{9CA85849-8726-43DC-902E-21F604F24528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2261558" y="4156776"/>
            <a:ext cx="864000" cy="432000"/>
          </a:xfrm>
          <a:prstGeom prst="rect">
            <a:avLst/>
          </a:prstGeom>
        </p:spPr>
      </p:pic>
      <p:pic>
        <p:nvPicPr>
          <p:cNvPr id="95" name="Picture 94" descr="Logo&#10;&#10;Description automatically generated">
            <a:extLst>
              <a:ext uri="{FF2B5EF4-FFF2-40B4-BE49-F238E27FC236}">
                <a16:creationId xmlns:a16="http://schemas.microsoft.com/office/drawing/2014/main" id="{6A3C6ED2-D20C-493C-8D25-933B87040865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5099600" y="4156776"/>
            <a:ext cx="864000" cy="432000"/>
          </a:xfrm>
          <a:prstGeom prst="rect">
            <a:avLst/>
          </a:prstGeom>
        </p:spPr>
      </p:pic>
      <p:pic>
        <p:nvPicPr>
          <p:cNvPr id="97" name="Picture 96" descr="Logo&#10;&#10;Description automatically generated">
            <a:extLst>
              <a:ext uri="{FF2B5EF4-FFF2-40B4-BE49-F238E27FC236}">
                <a16:creationId xmlns:a16="http://schemas.microsoft.com/office/drawing/2014/main" id="{2F121A9B-DA27-4871-BB7F-AD927AB06C06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4170306" y="4156776"/>
            <a:ext cx="864000" cy="432000"/>
          </a:xfrm>
          <a:prstGeom prst="rect">
            <a:avLst/>
          </a:prstGeom>
        </p:spPr>
      </p:pic>
      <p:pic>
        <p:nvPicPr>
          <p:cNvPr id="99" name="Picture 98" descr="Logo&#10;&#10;Description automatically generated">
            <a:extLst>
              <a:ext uri="{FF2B5EF4-FFF2-40B4-BE49-F238E27FC236}">
                <a16:creationId xmlns:a16="http://schemas.microsoft.com/office/drawing/2014/main" id="{66EFD8D1-2BAE-4542-878F-794DB605879C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7029818" y="4156776"/>
            <a:ext cx="864000" cy="432000"/>
          </a:xfrm>
          <a:prstGeom prst="rect">
            <a:avLst/>
          </a:prstGeom>
        </p:spPr>
      </p:pic>
      <p:pic>
        <p:nvPicPr>
          <p:cNvPr id="101" name="Picture 100" descr="Logo&#10;&#10;Description automatically generated">
            <a:extLst>
              <a:ext uri="{FF2B5EF4-FFF2-40B4-BE49-F238E27FC236}">
                <a16:creationId xmlns:a16="http://schemas.microsoft.com/office/drawing/2014/main" id="{6FE0DB27-D026-4D7A-98FA-7EC36ECBB6F3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6028894" y="4156776"/>
            <a:ext cx="864000" cy="432000"/>
          </a:xfrm>
          <a:prstGeom prst="rect">
            <a:avLst/>
          </a:prstGeom>
        </p:spPr>
      </p:pic>
      <p:sp>
        <p:nvSpPr>
          <p:cNvPr id="102" name="Title 1">
            <a:extLst>
              <a:ext uri="{FF2B5EF4-FFF2-40B4-BE49-F238E27FC236}">
                <a16:creationId xmlns:a16="http://schemas.microsoft.com/office/drawing/2014/main" id="{26DD339A-227B-4474-BE18-AF133A87B8A4}"/>
              </a:ext>
            </a:extLst>
          </p:cNvPr>
          <p:cNvSpPr txBox="1">
            <a:spLocks/>
          </p:cNvSpPr>
          <p:nvPr userDrawn="1"/>
        </p:nvSpPr>
        <p:spPr>
          <a:xfrm>
            <a:off x="253020" y="985630"/>
            <a:ext cx="2144861" cy="31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600" b="1" dirty="0"/>
              <a:t>Gold Sponsors</a:t>
            </a:r>
            <a:endParaRPr lang="en-GB" sz="1600" b="1" dirty="0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9AD3D81E-53CE-42E5-86DF-3A7330CB3728}"/>
              </a:ext>
            </a:extLst>
          </p:cNvPr>
          <p:cNvSpPr txBox="1">
            <a:spLocks/>
          </p:cNvSpPr>
          <p:nvPr userDrawn="1"/>
        </p:nvSpPr>
        <p:spPr>
          <a:xfrm>
            <a:off x="253019" y="3017651"/>
            <a:ext cx="2144861" cy="31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600" b="1" dirty="0"/>
              <a:t>Silver Sponsors</a:t>
            </a:r>
            <a:endParaRPr lang="en-GB" sz="1600" b="1" dirty="0"/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D4AAB8EE-B431-4FB8-9590-4E27189BD3E4}"/>
              </a:ext>
            </a:extLst>
          </p:cNvPr>
          <p:cNvSpPr txBox="1">
            <a:spLocks/>
          </p:cNvSpPr>
          <p:nvPr userDrawn="1"/>
        </p:nvSpPr>
        <p:spPr>
          <a:xfrm>
            <a:off x="253018" y="3921748"/>
            <a:ext cx="2144861" cy="31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32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600" b="1" dirty="0"/>
              <a:t>Supporting Sponsors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77499819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2E4D-8A06-4722-8A18-8C9F79BF51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418;p44">
            <a:extLst>
              <a:ext uri="{FF2B5EF4-FFF2-40B4-BE49-F238E27FC236}">
                <a16:creationId xmlns:a16="http://schemas.microsoft.com/office/drawing/2014/main" id="{17A7E35C-8400-41A7-B3C6-D41E54C4E6D2}"/>
              </a:ext>
            </a:extLst>
          </p:cNvPr>
          <p:cNvSpPr txBox="1">
            <a:spLocks/>
          </p:cNvSpPr>
          <p:nvPr userDrawn="1"/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" name="Google Shape;2419;p44" descr="Male profile with solid fill">
            <a:extLst>
              <a:ext uri="{FF2B5EF4-FFF2-40B4-BE49-F238E27FC236}">
                <a16:creationId xmlns:a16="http://schemas.microsoft.com/office/drawing/2014/main" id="{F1479135-6FC1-4FCB-B068-F8DC9DC7A51A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5300" y="1406138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2420;p44">
            <a:extLst>
              <a:ext uri="{FF2B5EF4-FFF2-40B4-BE49-F238E27FC236}">
                <a16:creationId xmlns:a16="http://schemas.microsoft.com/office/drawing/2014/main" id="{5824C20A-6CF1-4EBB-84E7-CC75FC9D0D72}"/>
              </a:ext>
            </a:extLst>
          </p:cNvPr>
          <p:cNvSpPr txBox="1"/>
          <p:nvPr userDrawn="1"/>
        </p:nvSpPr>
        <p:spPr>
          <a:xfrm>
            <a:off x="860325" y="302516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" name="Google Shape;2421;p44" descr="Female Profile with solid fill">
            <a:extLst>
              <a:ext uri="{FF2B5EF4-FFF2-40B4-BE49-F238E27FC236}">
                <a16:creationId xmlns:a16="http://schemas.microsoft.com/office/drawing/2014/main" id="{0816AF50-B1F4-4DD4-9BE7-4A0CD8862C95}"/>
              </a:ext>
            </a:extLst>
          </p:cNvPr>
          <p:cNvPicPr preferRelativeResize="0"/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35025" y="1406138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422;p44">
            <a:extLst>
              <a:ext uri="{FF2B5EF4-FFF2-40B4-BE49-F238E27FC236}">
                <a16:creationId xmlns:a16="http://schemas.microsoft.com/office/drawing/2014/main" id="{671DBBE2-5EB5-49AB-821F-36C1745EAE71}"/>
              </a:ext>
            </a:extLst>
          </p:cNvPr>
          <p:cNvSpPr txBox="1"/>
          <p:nvPr userDrawn="1"/>
        </p:nvSpPr>
        <p:spPr>
          <a:xfrm>
            <a:off x="2840051" y="302516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" name="Google Shape;2423;p44" descr="Male profile with solid fill">
            <a:extLst>
              <a:ext uri="{FF2B5EF4-FFF2-40B4-BE49-F238E27FC236}">
                <a16:creationId xmlns:a16="http://schemas.microsoft.com/office/drawing/2014/main" id="{67374B4E-50CF-4AFF-AD72-4D588E72BE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14751" y="1406138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" name="Google Shape;2424;p44">
            <a:extLst>
              <a:ext uri="{FF2B5EF4-FFF2-40B4-BE49-F238E27FC236}">
                <a16:creationId xmlns:a16="http://schemas.microsoft.com/office/drawing/2014/main" id="{A779388B-68E2-4E71-A150-9EC2499C227F}"/>
              </a:ext>
            </a:extLst>
          </p:cNvPr>
          <p:cNvSpPr txBox="1"/>
          <p:nvPr userDrawn="1"/>
        </p:nvSpPr>
        <p:spPr>
          <a:xfrm>
            <a:off x="4819775" y="302516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" name="Google Shape;2425;p44" descr="Female Profile with solid fill">
            <a:extLst>
              <a:ext uri="{FF2B5EF4-FFF2-40B4-BE49-F238E27FC236}">
                <a16:creationId xmlns:a16="http://schemas.microsoft.com/office/drawing/2014/main" id="{D0BA6913-3C01-487D-A56C-67FB336B365E}"/>
              </a:ext>
            </a:extLst>
          </p:cNvPr>
          <p:cNvPicPr preferRelativeResize="0"/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94475" y="1406138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2426;p44">
            <a:extLst>
              <a:ext uri="{FF2B5EF4-FFF2-40B4-BE49-F238E27FC236}">
                <a16:creationId xmlns:a16="http://schemas.microsoft.com/office/drawing/2014/main" id="{9C86F268-E557-4065-87EF-4D6915B6ACE5}"/>
              </a:ext>
            </a:extLst>
          </p:cNvPr>
          <p:cNvSpPr txBox="1"/>
          <p:nvPr userDrawn="1"/>
        </p:nvSpPr>
        <p:spPr>
          <a:xfrm>
            <a:off x="6799500" y="302516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11F5A58B-D86B-4163-9506-A81BBA09EA57}"/>
              </a:ext>
            </a:extLst>
          </p:cNvPr>
          <p:cNvSpPr txBox="1">
            <a:spLocks/>
          </p:cNvSpPr>
          <p:nvPr userDrawn="1"/>
        </p:nvSpPr>
        <p:spPr>
          <a:xfrm>
            <a:off x="6219128" y="4871218"/>
            <a:ext cx="2380423" cy="2404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#SouthCoastSummit2021</a:t>
            </a:r>
          </a:p>
        </p:txBody>
      </p:sp>
    </p:spTree>
    <p:extLst>
      <p:ext uri="{BB962C8B-B14F-4D97-AF65-F5344CB8AC3E}">
        <p14:creationId xmlns:p14="http://schemas.microsoft.com/office/powerpoint/2010/main" val="370183170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91E8-25E8-4364-BA9A-7F6FD61D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01" y="238428"/>
            <a:ext cx="6776798" cy="51003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B3F14-E37D-4B67-8C0F-30261C6C59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041834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1" y="724486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1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377" lvl="1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566" lvl="2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754" lvl="3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5943" lvl="4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131" lvl="5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320" lvl="6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509" lvl="7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697" lvl="8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377" lvl="1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566" lvl="2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754" lvl="3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5943" lvl="4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131" lvl="5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320" lvl="6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509" lvl="7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697" lvl="8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377" lvl="1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566" lvl="2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754" lvl="3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5943" lvl="4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131" lvl="5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320" lvl="6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509" lvl="7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697" lvl="8" indent="-330192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DD57A3D-D392-4933-A5D3-B198CD8E72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9129" y="4864876"/>
            <a:ext cx="2380423" cy="240474"/>
          </a:xfrm>
          <a:prstGeom prst="rect">
            <a:avLst/>
          </a:prstGeom>
        </p:spPr>
        <p:txBody>
          <a:bodyPr/>
          <a:lstStyle>
            <a:lvl1pPr algn="r">
              <a:defRPr sz="1200" b="1"/>
            </a:lvl1pPr>
          </a:lstStyle>
          <a:p>
            <a:r>
              <a:rPr lang="en-GB" dirty="0"/>
              <a:t>#SouthCoastSummit2021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2BC5-6D52-4BBC-9737-FEF3A5F1E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9129" y="4864876"/>
            <a:ext cx="2380423" cy="240474"/>
          </a:xfrm>
          <a:prstGeom prst="rect">
            <a:avLst/>
          </a:prstGeom>
        </p:spPr>
        <p:txBody>
          <a:bodyPr/>
          <a:lstStyle>
            <a:lvl1pPr algn="r">
              <a:defRPr sz="1200" b="1"/>
            </a:lvl1pPr>
          </a:lstStyle>
          <a:p>
            <a:r>
              <a:rPr lang="en-GB" dirty="0"/>
              <a:t>#SouthCoastSummit2021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4C1F1-E32B-4093-A604-29EF7EE6D0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3" name="Google Shape;2076;p34">
            <a:extLst>
              <a:ext uri="{FF2B5EF4-FFF2-40B4-BE49-F238E27FC236}">
                <a16:creationId xmlns:a16="http://schemas.microsoft.com/office/drawing/2014/main" id="{FD06F0DA-3F12-4744-BDA9-BC6C6A43193A}"/>
              </a:ext>
            </a:extLst>
          </p:cNvPr>
          <p:cNvSpPr txBox="1">
            <a:spLocks/>
          </p:cNvSpPr>
          <p:nvPr userDrawn="1"/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z="1200" smtClean="0"/>
              <a:pPr/>
              <a:t>‹#›</a:t>
            </a:fld>
            <a:endParaRPr lang="en" sz="1200"/>
          </a:p>
        </p:txBody>
      </p:sp>
      <p:pic>
        <p:nvPicPr>
          <p:cNvPr id="302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8D7374F0-CBC5-46A2-AB2C-0874950E53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57" y="1202440"/>
            <a:ext cx="2742945" cy="27429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5;p5">
            <a:extLst>
              <a:ext uri="{FF2B5EF4-FFF2-40B4-BE49-F238E27FC236}">
                <a16:creationId xmlns:a16="http://schemas.microsoft.com/office/drawing/2014/main" id="{35E7A2DB-9F11-402D-ACE2-33E418F0195C}"/>
              </a:ext>
            </a:extLst>
          </p:cNvPr>
          <p:cNvSpPr txBox="1">
            <a:spLocks/>
          </p:cNvSpPr>
          <p:nvPr userDrawn="1"/>
        </p:nvSpPr>
        <p:spPr>
          <a:xfrm>
            <a:off x="685801" y="1198115"/>
            <a:ext cx="5412300" cy="60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2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b="1" dirty="0"/>
              <a:t>Thank You!</a:t>
            </a:r>
          </a:p>
        </p:txBody>
      </p:sp>
      <p:sp>
        <p:nvSpPr>
          <p:cNvPr id="9" name="Google Shape;2224;p34">
            <a:extLst>
              <a:ext uri="{FF2B5EF4-FFF2-40B4-BE49-F238E27FC236}">
                <a16:creationId xmlns:a16="http://schemas.microsoft.com/office/drawing/2014/main" id="{5AA41611-E2D4-45C7-8A9D-E955647467F1}"/>
              </a:ext>
            </a:extLst>
          </p:cNvPr>
          <p:cNvSpPr txBox="1">
            <a:spLocks/>
          </p:cNvSpPr>
          <p:nvPr userDrawn="1"/>
        </p:nvSpPr>
        <p:spPr>
          <a:xfrm>
            <a:off x="685801" y="2025385"/>
            <a:ext cx="4339423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/>
              <a:t>Please scan the QR Code to provide any feedback.</a:t>
            </a:r>
          </a:p>
          <a:p>
            <a:pPr marL="0" indent="0">
              <a:buFont typeface="Barlow Light"/>
              <a:buNone/>
            </a:pPr>
            <a:endParaRPr lang="en-US" dirty="0"/>
          </a:p>
          <a:p>
            <a:pPr marL="0" indent="0">
              <a:buFont typeface="Barlow Light"/>
              <a:buNone/>
            </a:pPr>
            <a:endParaRPr lang="en-US" dirty="0"/>
          </a:p>
          <a:p>
            <a:pPr marL="0" indent="0">
              <a:buFont typeface="Barlow Light"/>
              <a:buNone/>
            </a:pPr>
            <a:r>
              <a:rPr lang="en-US" sz="1400" dirty="0"/>
              <a:t>https://forms.office.com/r/q2FK7p2XiR</a:t>
            </a:r>
          </a:p>
        </p:txBody>
      </p:sp>
    </p:spTree>
    <p:extLst>
      <p:ext uri="{BB962C8B-B14F-4D97-AF65-F5344CB8AC3E}">
        <p14:creationId xmlns:p14="http://schemas.microsoft.com/office/powerpoint/2010/main" val="381541471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1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1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E694837-DD89-4C60-8C5F-4ECCC76E47C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82692" y="153822"/>
            <a:ext cx="1323116" cy="360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3" r:id="rId4"/>
    <p:sldLayoutId id="2147483661" r:id="rId5"/>
    <p:sldLayoutId id="2147483653" r:id="rId6"/>
    <p:sldLayoutId id="2147483656" r:id="rId7"/>
    <p:sldLayoutId id="2147483662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Building Serverless APIs with Azure Functions and API Management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C338B-1CF0-449F-878C-F476C59AC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8659" y="2571751"/>
            <a:ext cx="3607800" cy="472017"/>
          </a:xfrm>
        </p:spPr>
        <p:txBody>
          <a:bodyPr/>
          <a:lstStyle/>
          <a:p>
            <a:r>
              <a:rPr lang="en-GB" dirty="0"/>
              <a:t>Development and Extensibility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A5E03-1EF3-4B63-BD05-C51AD6EA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57" y="4030175"/>
            <a:ext cx="404071" cy="338687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E142E82-FDA4-43D3-A72D-27DF100FA1CA}"/>
              </a:ext>
            </a:extLst>
          </p:cNvPr>
          <p:cNvSpPr txBox="1">
            <a:spLocks/>
          </p:cNvSpPr>
          <p:nvPr/>
        </p:nvSpPr>
        <p:spPr>
          <a:xfrm>
            <a:off x="1662944" y="3963509"/>
            <a:ext cx="3607800" cy="47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  <a:defRPr sz="2000" b="1" i="0" u="none" strike="noStrike" cap="none">
                <a:solidFill>
                  <a:schemeClr val="dk1"/>
                </a:solidFill>
                <a:latin typeface="Raleway Thin" panose="020B0604020202020204" charset="0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GB" sz="1600" dirty="0"/>
              <a:t>@mrcoups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687D3-EB55-4C7A-96B5-7E4AE17769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17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91E7F-C9C8-4A08-832C-C1FA3DCC9B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36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1" y="605601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Why use serverless?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1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Inherently scalable</a:t>
            </a:r>
            <a:endParaRPr b="1" dirty="0"/>
          </a:p>
          <a:p>
            <a:pPr marL="0" indent="0">
              <a:buNone/>
            </a:pPr>
            <a:r>
              <a:rPr lang="en" sz="1200" dirty="0"/>
              <a:t>Roll with the punches! Flexible scalability means the ability to deal with peaks in usage efficiently.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1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Quick deployments</a:t>
            </a:r>
            <a:endParaRPr b="1" dirty="0"/>
          </a:p>
          <a:p>
            <a:pPr marL="0" indent="0">
              <a:buNone/>
            </a:pPr>
            <a:r>
              <a:rPr lang="en" sz="1200" dirty="0"/>
              <a:t>No infrastructure and a focus on code means you can deploy quickly and make updates quicker.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1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Decreased latency</a:t>
            </a:r>
            <a:endParaRPr b="1" dirty="0"/>
          </a:p>
          <a:p>
            <a:pPr marL="0" indent="0">
              <a:buNone/>
            </a:pPr>
            <a:r>
              <a:rPr lang="en-GB" sz="1200" dirty="0"/>
              <a:t>With point of presence on a global scale, code is often closer to the user so decreased latency.</a:t>
            </a:r>
            <a:endParaRPr sz="1200" dirty="0"/>
          </a:p>
          <a:p>
            <a:pPr marL="0" indent="0"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1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No server management</a:t>
            </a:r>
            <a:endParaRPr b="1" dirty="0"/>
          </a:p>
          <a:p>
            <a:pPr marL="0" indent="0">
              <a:buNone/>
            </a:pPr>
            <a:r>
              <a:rPr lang="en" sz="1200" dirty="0"/>
              <a:t>It’s in the name but without servers to manage, you don’t need to worry about management, just your code.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1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Pay for what you use</a:t>
            </a:r>
            <a:endParaRPr b="1" dirty="0"/>
          </a:p>
          <a:p>
            <a:pPr marL="0" indent="0">
              <a:buNone/>
            </a:pPr>
            <a:r>
              <a:rPr lang="en" sz="1200" dirty="0"/>
              <a:t>Only use compute time when your code needs it, it’s a great way to cut costs and remove human input which is costly.</a:t>
            </a:r>
            <a:endParaRPr sz="1200" dirty="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1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Sustainability</a:t>
            </a:r>
            <a:endParaRPr b="1" dirty="0"/>
          </a:p>
          <a:p>
            <a:pPr marL="0" indent="0">
              <a:buNone/>
            </a:pPr>
            <a:r>
              <a:rPr lang="en-GB" sz="1200" dirty="0"/>
              <a:t>Consuming only what you need is a greener way of operating then using virtual machines.</a:t>
            </a:r>
            <a:endParaRPr sz="1200" dirty="0"/>
          </a:p>
          <a:p>
            <a:pPr marL="0" indent="0"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80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1" y="605601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Benefits of Azure Functions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Less complex</a:t>
            </a:r>
            <a:endParaRPr b="1" dirty="0"/>
          </a:p>
          <a:p>
            <a:pPr marL="0" indent="0">
              <a:buNone/>
            </a:pPr>
            <a:r>
              <a:rPr lang="en" dirty="0"/>
              <a:t>Still supports a microservice architecture, without the complexity of containers.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Scalable and automated</a:t>
            </a:r>
            <a:endParaRPr b="1" dirty="0"/>
          </a:p>
          <a:p>
            <a:pPr marL="0" indent="0">
              <a:buNone/>
            </a:pPr>
            <a:r>
              <a:rPr lang="en" dirty="0"/>
              <a:t>Highly scalable solution with the ability to build and manage via pipelines.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Microservice architecture</a:t>
            </a:r>
            <a:endParaRPr b="1" dirty="0"/>
          </a:p>
          <a:p>
            <a:pPr marL="0" indent="0">
              <a:buNone/>
            </a:pPr>
            <a:r>
              <a:rPr lang="en" dirty="0"/>
              <a:t>Breaks down large monolithic architecture into loosely-coupled functions. 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20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1" y="605601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Advantages of OpenAPI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Collaborate on API design</a:t>
            </a:r>
            <a:endParaRPr b="1" dirty="0"/>
          </a:p>
          <a:p>
            <a:pPr marL="0" indent="0">
              <a:buNone/>
            </a:pPr>
            <a:r>
              <a:rPr lang="en-GB" dirty="0"/>
              <a:t>Formalised plain-text documents that can reside in a repository, just like code</a:t>
            </a:r>
            <a:r>
              <a:rPr lang="en" dirty="0"/>
              <a:t>.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Publishing your API</a:t>
            </a:r>
            <a:endParaRPr b="1" dirty="0"/>
          </a:p>
          <a:p>
            <a:pPr marL="0" indent="0">
              <a:buNone/>
            </a:pPr>
            <a:r>
              <a:rPr lang="en-GB" dirty="0"/>
              <a:t>Publishing your </a:t>
            </a:r>
            <a:r>
              <a:rPr lang="en-GB" dirty="0" err="1"/>
              <a:t>OpenAPI</a:t>
            </a:r>
            <a:r>
              <a:rPr lang="en-GB" dirty="0"/>
              <a:t> definition along with your API also allows client developers to use their preferred tools in combination with your API</a:t>
            </a:r>
            <a:r>
              <a:rPr lang="en" dirty="0"/>
              <a:t>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1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Documentation</a:t>
            </a:r>
            <a:endParaRPr b="1" dirty="0"/>
          </a:p>
          <a:p>
            <a:pPr marL="0" indent="0">
              <a:buNone/>
            </a:pPr>
            <a:r>
              <a:rPr lang="en-GB" dirty="0"/>
              <a:t>Developers can see a list of available API operations and quickly send a request in their browser to test how the API responds before writing any code of their own</a:t>
            </a:r>
            <a:r>
              <a:rPr lang="en" dirty="0"/>
              <a:t>. 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35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B664-A7CE-4AF3-8767-96BAD69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14814-E475-47A0-85FB-073D2AD760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B7C676-8DEE-41FE-A986-23608127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95" y="913098"/>
            <a:ext cx="5266810" cy="33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866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1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9600" dirty="0">
                <a:latin typeface="Barlow SemiBold"/>
                <a:ea typeface="Barlow SemiBold"/>
                <a:cs typeface="Barlow SemiBold"/>
                <a:sym typeface="Barlow SemiBold"/>
              </a:rPr>
              <a:t>Demo</a:t>
            </a:r>
            <a:endParaRPr sz="96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Let’s build an API!</a:t>
            </a:r>
            <a:endParaRPr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6B0BA-72A6-48A0-9C4E-6BB2C86222E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356535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Gaoler template">
  <a:themeElements>
    <a:clrScheme name="South Coast Summit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E0D0"/>
      </a:accent1>
      <a:accent2>
        <a:srgbClr val="3A3F50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A145F2795346B7BB6E08B7754D75" ma:contentTypeVersion="2" ma:contentTypeDescription="Create a new document." ma:contentTypeScope="" ma:versionID="f674306a2583236e27db6fc42a48643c">
  <xsd:schema xmlns:xsd="http://www.w3.org/2001/XMLSchema" xmlns:xs="http://www.w3.org/2001/XMLSchema" xmlns:p="http://schemas.microsoft.com/office/2006/metadata/properties" xmlns:ns2="a4537691-fbe1-4d26-abd8-18996517b392" targetNamespace="http://schemas.microsoft.com/office/2006/metadata/properties" ma:root="true" ma:fieldsID="ff95f44a025523b4b08cbc8b5d188d11" ns2:_="">
    <xsd:import namespace="a4537691-fbe1-4d26-abd8-18996517b3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37691-fbe1-4d26-abd8-18996517b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C9B601-98E5-4BBE-BD61-61E94236A094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a4537691-fbe1-4d26-abd8-18996517b3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6FA2414-8141-47A8-A0F5-8958D20DE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537691-fbe1-4d26-abd8-18996517b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0021BB-83F7-4E78-A30A-DC2444AD51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(16:9)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Barlow</vt:lpstr>
      <vt:lpstr>Barlow Light</vt:lpstr>
      <vt:lpstr>Raleway Thin</vt:lpstr>
      <vt:lpstr>Barlow SemiBold</vt:lpstr>
      <vt:lpstr>Gaoler template</vt:lpstr>
      <vt:lpstr>Building Serverless APIs with Azure Functions and API Management</vt:lpstr>
      <vt:lpstr>PowerPoint Presentation</vt:lpstr>
      <vt:lpstr>PowerPoint Presentation</vt:lpstr>
      <vt:lpstr>Why use serverless?</vt:lpstr>
      <vt:lpstr>Benefits of Azure Functions</vt:lpstr>
      <vt:lpstr>Advantages of OpenAPI</vt:lpstr>
      <vt:lpstr>Example Architecture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Aaron Rendell</dc:creator>
  <cp:lastModifiedBy>Martyn Coupland</cp:lastModifiedBy>
  <cp:revision>4</cp:revision>
  <dcterms:modified xsi:type="dcterms:W3CDTF">2021-10-19T08:51:49Z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0x0101004E62A145F2795346B7BB6E08B7754D75</vt:lpwstr>
  </property>
</Properties>
</file>