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7"/>
  </p:notesMasterIdLst>
  <p:sldIdLst>
    <p:sldId id="296" r:id="rId2"/>
    <p:sldId id="303" r:id="rId3"/>
    <p:sldId id="304" r:id="rId4"/>
    <p:sldId id="305" r:id="rId5"/>
    <p:sldId id="30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9" d="100"/>
          <a:sy n="49" d="100"/>
        </p:scale>
        <p:origin x="79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888DF-A48F-40AD-8B1D-C5C745E3EE1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1602A-1AA8-4CE4-B3F1-BDF012F87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4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F450-B014-44A2-B239-0BD32D8DBBF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4793-1EE9-451B-85FB-EE299D77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4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F450-B014-44A2-B239-0BD32D8DBBF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4793-1EE9-451B-85FB-EE299D77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F450-B014-44A2-B239-0BD32D8DBBF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4793-1EE9-451B-85FB-EE299D77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18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yhjä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1AEEF"/>
                </a:solidFill>
              </a:defRPr>
            </a:lvl1pPr>
          </a:lstStyle>
          <a:p>
            <a:fld id="{A0F8191B-1FE0-46F5-8E09-2F249BEA5FA4}" type="datetime1">
              <a:rPr lang="fi-FI" noProof="0" smtClean="0"/>
              <a:t>25.9.2023</a:t>
            </a:fld>
            <a:endParaRPr lang="en-GB" noProof="0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1AEEF"/>
                </a:solidFill>
              </a:defRPr>
            </a:lvl1pPr>
          </a:lstStyle>
          <a:p>
            <a:r>
              <a:rPr lang="en-GB" noProof="0"/>
              <a:t>An Introduction to MTC</a:t>
            </a:r>
            <a:endParaRPr lang="en-GB" noProof="0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1AEEF"/>
                </a:solidFill>
              </a:defRPr>
            </a:lvl1pPr>
          </a:lstStyle>
          <a:p>
            <a:fld id="{799663BE-0A7D-4715-8D39-0EC59974DD85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7" name="Ryhmä 6"/>
          <p:cNvGrpSpPr/>
          <p:nvPr userDrawn="1"/>
        </p:nvGrpSpPr>
        <p:grpSpPr bwMode="black">
          <a:xfrm>
            <a:off x="575052" y="529409"/>
            <a:ext cx="446731" cy="634281"/>
            <a:chOff x="575052" y="529409"/>
            <a:chExt cx="446731" cy="634281"/>
          </a:xfrm>
          <a:solidFill>
            <a:schemeClr val="accent4"/>
          </a:solidFill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black">
            <a:xfrm>
              <a:off x="575052" y="786828"/>
              <a:ext cx="446731" cy="376862"/>
            </a:xfrm>
            <a:custGeom>
              <a:avLst/>
              <a:gdLst>
                <a:gd name="T0" fmla="*/ 1042 w 4821"/>
                <a:gd name="T1" fmla="*/ 2420 h 4067"/>
                <a:gd name="T2" fmla="*/ 1227 w 4821"/>
                <a:gd name="T3" fmla="*/ 4067 h 4067"/>
                <a:gd name="T4" fmla="*/ 3594 w 4821"/>
                <a:gd name="T5" fmla="*/ 4067 h 4067"/>
                <a:gd name="T6" fmla="*/ 3777 w 4821"/>
                <a:gd name="T7" fmla="*/ 2420 h 4067"/>
                <a:gd name="T8" fmla="*/ 4151 w 4821"/>
                <a:gd name="T9" fmla="*/ 2420 h 4067"/>
                <a:gd name="T10" fmla="*/ 4821 w 4821"/>
                <a:gd name="T11" fmla="*/ 2420 h 4067"/>
                <a:gd name="T12" fmla="*/ 4821 w 4821"/>
                <a:gd name="T13" fmla="*/ 0 h 4067"/>
                <a:gd name="T14" fmla="*/ 3481 w 4821"/>
                <a:gd name="T15" fmla="*/ 0 h 4067"/>
                <a:gd name="T16" fmla="*/ 3481 w 4821"/>
                <a:gd name="T17" fmla="*/ 196 h 4067"/>
                <a:gd name="T18" fmla="*/ 3481 w 4821"/>
                <a:gd name="T19" fmla="*/ 932 h 4067"/>
                <a:gd name="T20" fmla="*/ 3080 w 4821"/>
                <a:gd name="T21" fmla="*/ 932 h 4067"/>
                <a:gd name="T22" fmla="*/ 3080 w 4821"/>
                <a:gd name="T23" fmla="*/ 0 h 4067"/>
                <a:gd name="T24" fmla="*/ 1739 w 4821"/>
                <a:gd name="T25" fmla="*/ 0 h 4067"/>
                <a:gd name="T26" fmla="*/ 1739 w 4821"/>
                <a:gd name="T27" fmla="*/ 932 h 4067"/>
                <a:gd name="T28" fmla="*/ 1338 w 4821"/>
                <a:gd name="T29" fmla="*/ 932 h 4067"/>
                <a:gd name="T30" fmla="*/ 1338 w 4821"/>
                <a:gd name="T31" fmla="*/ 0 h 4067"/>
                <a:gd name="T32" fmla="*/ 0 w 4821"/>
                <a:gd name="T33" fmla="*/ 0 h 4067"/>
                <a:gd name="T34" fmla="*/ 0 w 4821"/>
                <a:gd name="T35" fmla="*/ 2420 h 4067"/>
                <a:gd name="T36" fmla="*/ 741 w 4821"/>
                <a:gd name="T37" fmla="*/ 2420 h 4067"/>
                <a:gd name="T38" fmla="*/ 1042 w 4821"/>
                <a:gd name="T39" fmla="*/ 2420 h 4067"/>
                <a:gd name="T40" fmla="*/ 391 w 4821"/>
                <a:gd name="T41" fmla="*/ 392 h 4067"/>
                <a:gd name="T42" fmla="*/ 946 w 4821"/>
                <a:gd name="T43" fmla="*/ 392 h 4067"/>
                <a:gd name="T44" fmla="*/ 946 w 4821"/>
                <a:gd name="T45" fmla="*/ 1325 h 4067"/>
                <a:gd name="T46" fmla="*/ 1219 w 4821"/>
                <a:gd name="T47" fmla="*/ 1325 h 4067"/>
                <a:gd name="T48" fmla="*/ 2133 w 4821"/>
                <a:gd name="T49" fmla="*/ 1325 h 4067"/>
                <a:gd name="T50" fmla="*/ 2133 w 4821"/>
                <a:gd name="T51" fmla="*/ 392 h 4067"/>
                <a:gd name="T52" fmla="*/ 2688 w 4821"/>
                <a:gd name="T53" fmla="*/ 392 h 4067"/>
                <a:gd name="T54" fmla="*/ 2688 w 4821"/>
                <a:gd name="T55" fmla="*/ 1325 h 4067"/>
                <a:gd name="T56" fmla="*/ 2957 w 4821"/>
                <a:gd name="T57" fmla="*/ 1325 h 4067"/>
                <a:gd name="T58" fmla="*/ 3602 w 4821"/>
                <a:gd name="T59" fmla="*/ 1325 h 4067"/>
                <a:gd name="T60" fmla="*/ 3875 w 4821"/>
                <a:gd name="T61" fmla="*/ 1325 h 4067"/>
                <a:gd name="T62" fmla="*/ 3875 w 4821"/>
                <a:gd name="T63" fmla="*/ 392 h 4067"/>
                <a:gd name="T64" fmla="*/ 4430 w 4821"/>
                <a:gd name="T65" fmla="*/ 392 h 4067"/>
                <a:gd name="T66" fmla="*/ 4430 w 4821"/>
                <a:gd name="T67" fmla="*/ 2028 h 4067"/>
                <a:gd name="T68" fmla="*/ 4151 w 4821"/>
                <a:gd name="T69" fmla="*/ 2028 h 4067"/>
                <a:gd name="T70" fmla="*/ 3679 w 4821"/>
                <a:gd name="T71" fmla="*/ 2028 h 4067"/>
                <a:gd name="T72" fmla="*/ 3425 w 4821"/>
                <a:gd name="T73" fmla="*/ 2028 h 4067"/>
                <a:gd name="T74" fmla="*/ 3243 w 4821"/>
                <a:gd name="T75" fmla="*/ 3676 h 4067"/>
                <a:gd name="T76" fmla="*/ 1578 w 4821"/>
                <a:gd name="T77" fmla="*/ 3676 h 4067"/>
                <a:gd name="T78" fmla="*/ 1394 w 4821"/>
                <a:gd name="T79" fmla="*/ 2028 h 4067"/>
                <a:gd name="T80" fmla="*/ 1142 w 4821"/>
                <a:gd name="T81" fmla="*/ 2028 h 4067"/>
                <a:gd name="T82" fmla="*/ 741 w 4821"/>
                <a:gd name="T83" fmla="*/ 2028 h 4067"/>
                <a:gd name="T84" fmla="*/ 391 w 4821"/>
                <a:gd name="T85" fmla="*/ 2028 h 4067"/>
                <a:gd name="T86" fmla="*/ 391 w 4821"/>
                <a:gd name="T87" fmla="*/ 392 h 4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21" h="4067">
                  <a:moveTo>
                    <a:pt x="1042" y="2420"/>
                  </a:moveTo>
                  <a:lnTo>
                    <a:pt x="1227" y="4067"/>
                  </a:lnTo>
                  <a:lnTo>
                    <a:pt x="3594" y="4067"/>
                  </a:lnTo>
                  <a:lnTo>
                    <a:pt x="3777" y="2420"/>
                  </a:lnTo>
                  <a:lnTo>
                    <a:pt x="4151" y="2420"/>
                  </a:lnTo>
                  <a:lnTo>
                    <a:pt x="4821" y="2420"/>
                  </a:lnTo>
                  <a:lnTo>
                    <a:pt x="4821" y="0"/>
                  </a:lnTo>
                  <a:lnTo>
                    <a:pt x="3481" y="0"/>
                  </a:lnTo>
                  <a:lnTo>
                    <a:pt x="3481" y="196"/>
                  </a:lnTo>
                  <a:lnTo>
                    <a:pt x="3481" y="932"/>
                  </a:lnTo>
                  <a:lnTo>
                    <a:pt x="3080" y="932"/>
                  </a:lnTo>
                  <a:lnTo>
                    <a:pt x="3080" y="0"/>
                  </a:lnTo>
                  <a:lnTo>
                    <a:pt x="1739" y="0"/>
                  </a:lnTo>
                  <a:lnTo>
                    <a:pt x="1739" y="932"/>
                  </a:lnTo>
                  <a:lnTo>
                    <a:pt x="1338" y="932"/>
                  </a:lnTo>
                  <a:lnTo>
                    <a:pt x="1338" y="0"/>
                  </a:lnTo>
                  <a:lnTo>
                    <a:pt x="0" y="0"/>
                  </a:lnTo>
                  <a:lnTo>
                    <a:pt x="0" y="2420"/>
                  </a:lnTo>
                  <a:lnTo>
                    <a:pt x="741" y="2420"/>
                  </a:lnTo>
                  <a:lnTo>
                    <a:pt x="1042" y="2420"/>
                  </a:lnTo>
                  <a:close/>
                  <a:moveTo>
                    <a:pt x="391" y="392"/>
                  </a:moveTo>
                  <a:lnTo>
                    <a:pt x="946" y="392"/>
                  </a:lnTo>
                  <a:lnTo>
                    <a:pt x="946" y="1325"/>
                  </a:lnTo>
                  <a:lnTo>
                    <a:pt x="1219" y="1325"/>
                  </a:lnTo>
                  <a:lnTo>
                    <a:pt x="2133" y="1325"/>
                  </a:lnTo>
                  <a:lnTo>
                    <a:pt x="2133" y="392"/>
                  </a:lnTo>
                  <a:lnTo>
                    <a:pt x="2688" y="392"/>
                  </a:lnTo>
                  <a:lnTo>
                    <a:pt x="2688" y="1325"/>
                  </a:lnTo>
                  <a:lnTo>
                    <a:pt x="2957" y="1325"/>
                  </a:lnTo>
                  <a:lnTo>
                    <a:pt x="3602" y="1325"/>
                  </a:lnTo>
                  <a:lnTo>
                    <a:pt x="3875" y="1325"/>
                  </a:lnTo>
                  <a:lnTo>
                    <a:pt x="3875" y="392"/>
                  </a:lnTo>
                  <a:lnTo>
                    <a:pt x="4430" y="392"/>
                  </a:lnTo>
                  <a:lnTo>
                    <a:pt x="4430" y="2028"/>
                  </a:lnTo>
                  <a:lnTo>
                    <a:pt x="4151" y="2028"/>
                  </a:lnTo>
                  <a:lnTo>
                    <a:pt x="3679" y="2028"/>
                  </a:lnTo>
                  <a:lnTo>
                    <a:pt x="3425" y="2028"/>
                  </a:lnTo>
                  <a:lnTo>
                    <a:pt x="3243" y="3676"/>
                  </a:lnTo>
                  <a:lnTo>
                    <a:pt x="1578" y="3676"/>
                  </a:lnTo>
                  <a:lnTo>
                    <a:pt x="1394" y="2028"/>
                  </a:lnTo>
                  <a:lnTo>
                    <a:pt x="1142" y="2028"/>
                  </a:lnTo>
                  <a:lnTo>
                    <a:pt x="741" y="2028"/>
                  </a:lnTo>
                  <a:lnTo>
                    <a:pt x="391" y="2028"/>
                  </a:lnTo>
                  <a:lnTo>
                    <a:pt x="391" y="392"/>
                  </a:lnTo>
                  <a:close/>
                </a:path>
              </a:pathLst>
            </a:custGeom>
            <a:solidFill>
              <a:srgbClr val="01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black">
            <a:xfrm>
              <a:off x="871297" y="576389"/>
              <a:ext cx="132324" cy="132138"/>
            </a:xfrm>
            <a:custGeom>
              <a:avLst/>
              <a:gdLst>
                <a:gd name="T0" fmla="*/ 1428 w 1428"/>
                <a:gd name="T1" fmla="*/ 268 h 1426"/>
                <a:gd name="T2" fmla="*/ 1160 w 1428"/>
                <a:gd name="T3" fmla="*/ 0 h 1426"/>
                <a:gd name="T4" fmla="*/ 1135 w 1428"/>
                <a:gd name="T5" fmla="*/ 25 h 1426"/>
                <a:gd name="T6" fmla="*/ 0 w 1428"/>
                <a:gd name="T7" fmla="*/ 1157 h 1426"/>
                <a:gd name="T8" fmla="*/ 271 w 1428"/>
                <a:gd name="T9" fmla="*/ 1426 h 1426"/>
                <a:gd name="T10" fmla="*/ 1428 w 1428"/>
                <a:gd name="T11" fmla="*/ 268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8" h="1426">
                  <a:moveTo>
                    <a:pt x="1428" y="268"/>
                  </a:moveTo>
                  <a:lnTo>
                    <a:pt x="1160" y="0"/>
                  </a:lnTo>
                  <a:lnTo>
                    <a:pt x="1135" y="25"/>
                  </a:lnTo>
                  <a:lnTo>
                    <a:pt x="0" y="1157"/>
                  </a:lnTo>
                  <a:lnTo>
                    <a:pt x="271" y="1426"/>
                  </a:lnTo>
                  <a:lnTo>
                    <a:pt x="1428" y="268"/>
                  </a:lnTo>
                  <a:close/>
                </a:path>
              </a:pathLst>
            </a:custGeom>
            <a:solidFill>
              <a:srgbClr val="234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black">
            <a:xfrm>
              <a:off x="593028" y="576389"/>
              <a:ext cx="132324" cy="132138"/>
            </a:xfrm>
            <a:custGeom>
              <a:avLst/>
              <a:gdLst>
                <a:gd name="T0" fmla="*/ 1159 w 1428"/>
                <a:gd name="T1" fmla="*/ 1426 h 1426"/>
                <a:gd name="T2" fmla="*/ 1428 w 1428"/>
                <a:gd name="T3" fmla="*/ 1157 h 1426"/>
                <a:gd name="T4" fmla="*/ 270 w 1428"/>
                <a:gd name="T5" fmla="*/ 0 h 1426"/>
                <a:gd name="T6" fmla="*/ 0 w 1428"/>
                <a:gd name="T7" fmla="*/ 268 h 1426"/>
                <a:gd name="T8" fmla="*/ 25 w 1428"/>
                <a:gd name="T9" fmla="*/ 293 h 1426"/>
                <a:gd name="T10" fmla="*/ 1159 w 1428"/>
                <a:gd name="T11" fmla="*/ 1426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8" h="1426">
                  <a:moveTo>
                    <a:pt x="1159" y="1426"/>
                  </a:moveTo>
                  <a:lnTo>
                    <a:pt x="1428" y="1157"/>
                  </a:lnTo>
                  <a:lnTo>
                    <a:pt x="270" y="0"/>
                  </a:lnTo>
                  <a:lnTo>
                    <a:pt x="0" y="268"/>
                  </a:lnTo>
                  <a:lnTo>
                    <a:pt x="25" y="293"/>
                  </a:lnTo>
                  <a:lnTo>
                    <a:pt x="1159" y="1426"/>
                  </a:lnTo>
                  <a:close/>
                </a:path>
              </a:pathLst>
            </a:custGeom>
            <a:solidFill>
              <a:srgbClr val="234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black">
            <a:xfrm>
              <a:off x="780023" y="529409"/>
              <a:ext cx="35212" cy="151783"/>
            </a:xfrm>
            <a:custGeom>
              <a:avLst/>
              <a:gdLst>
                <a:gd name="T0" fmla="*/ 380 w 380"/>
                <a:gd name="T1" fmla="*/ 0 h 1638"/>
                <a:gd name="T2" fmla="*/ 0 w 380"/>
                <a:gd name="T3" fmla="*/ 0 h 1638"/>
                <a:gd name="T4" fmla="*/ 0 w 380"/>
                <a:gd name="T5" fmla="*/ 34 h 1638"/>
                <a:gd name="T6" fmla="*/ 0 w 380"/>
                <a:gd name="T7" fmla="*/ 1638 h 1638"/>
                <a:gd name="T8" fmla="*/ 380 w 380"/>
                <a:gd name="T9" fmla="*/ 1638 h 1638"/>
                <a:gd name="T10" fmla="*/ 380 w 380"/>
                <a:gd name="T11" fmla="*/ 0 h 1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" h="1638">
                  <a:moveTo>
                    <a:pt x="380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1638"/>
                  </a:lnTo>
                  <a:lnTo>
                    <a:pt x="380" y="1638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234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 dirty="0"/>
            </a:p>
          </p:txBody>
        </p:sp>
      </p:grpSp>
      <p:cxnSp>
        <p:nvCxnSpPr>
          <p:cNvPr id="12" name="Suora yhdysviiva 11"/>
          <p:cNvCxnSpPr/>
          <p:nvPr userDrawn="1"/>
        </p:nvCxnSpPr>
        <p:spPr>
          <a:xfrm>
            <a:off x="341313" y="332656"/>
            <a:ext cx="1016000" cy="0"/>
          </a:xfrm>
          <a:prstGeom prst="line">
            <a:avLst/>
          </a:prstGeom>
          <a:ln w="22225">
            <a:solidFill>
              <a:srgbClr val="01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uora yhdysviiva 12"/>
          <p:cNvCxnSpPr/>
          <p:nvPr userDrawn="1"/>
        </p:nvCxnSpPr>
        <p:spPr>
          <a:xfrm>
            <a:off x="1566863" y="332656"/>
            <a:ext cx="4421187" cy="0"/>
          </a:xfrm>
          <a:prstGeom prst="line">
            <a:avLst/>
          </a:prstGeom>
          <a:ln w="22225">
            <a:solidFill>
              <a:srgbClr val="01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uora yhdysviiva 13"/>
          <p:cNvCxnSpPr/>
          <p:nvPr userDrawn="1"/>
        </p:nvCxnSpPr>
        <p:spPr>
          <a:xfrm>
            <a:off x="6205538" y="332656"/>
            <a:ext cx="5641974" cy="0"/>
          </a:xfrm>
          <a:prstGeom prst="line">
            <a:avLst/>
          </a:prstGeom>
          <a:ln w="22225">
            <a:solidFill>
              <a:srgbClr val="01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iruutu 15"/>
          <p:cNvSpPr txBox="1"/>
          <p:nvPr userDrawn="1"/>
        </p:nvSpPr>
        <p:spPr>
          <a:xfrm>
            <a:off x="9707213" y="6436800"/>
            <a:ext cx="2140299" cy="216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600" b="1" noProof="0" dirty="0">
                <a:solidFill>
                  <a:schemeClr val="tx2"/>
                </a:solidFill>
              </a:rPr>
              <a:t>University of Oulu</a:t>
            </a:r>
          </a:p>
        </p:txBody>
      </p:sp>
    </p:spTree>
    <p:extLst>
      <p:ext uri="{BB962C8B-B14F-4D97-AF65-F5344CB8AC3E}">
        <p14:creationId xmlns:p14="http://schemas.microsoft.com/office/powerpoint/2010/main" val="332026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F450-B014-44A2-B239-0BD32D8DBBF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4793-1EE9-451B-85FB-EE299D77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4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F450-B014-44A2-B239-0BD32D8DBBF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4793-1EE9-451B-85FB-EE299D77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8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F450-B014-44A2-B239-0BD32D8DBBF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4793-1EE9-451B-85FB-EE299D77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2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F450-B014-44A2-B239-0BD32D8DBBF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4793-1EE9-451B-85FB-EE299D77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3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F450-B014-44A2-B239-0BD32D8DBBF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4793-1EE9-451B-85FB-EE299D77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9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F450-B014-44A2-B239-0BD32D8DBBF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4793-1EE9-451B-85FB-EE299D77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3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F450-B014-44A2-B239-0BD32D8DBBF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4793-1EE9-451B-85FB-EE299D77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F450-B014-44A2-B239-0BD32D8DBBF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4793-1EE9-451B-85FB-EE299D77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1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0F450-B014-44A2-B239-0BD32D8DBBF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04793-1EE9-451B-85FB-EE299D77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059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Final work:</a:t>
            </a:r>
            <a:r>
              <a:rPr lang="pl-PL" sz="3200" b="1" dirty="0"/>
              <a:t> Smart Cooking Assistant</a:t>
            </a:r>
            <a:endParaRPr lang="en-US" sz="32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Martyna Pitera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86" y="434338"/>
            <a:ext cx="3474727" cy="179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6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1: What is your plan for final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Topic of the work:</a:t>
            </a:r>
            <a:r>
              <a:rPr lang="pl-PL" dirty="0"/>
              <a:t> </a:t>
            </a:r>
            <a:r>
              <a:rPr lang="pl-PL" dirty="0" err="1"/>
              <a:t>Specification</a:t>
            </a:r>
            <a:r>
              <a:rPr lang="pl-PL" dirty="0"/>
              <a:t> and </a:t>
            </a:r>
            <a:r>
              <a:rPr lang="pl-PL" dirty="0" err="1"/>
              <a:t>analysis</a:t>
            </a:r>
            <a:r>
              <a:rPr lang="pl-PL" dirty="0"/>
              <a:t> of </a:t>
            </a:r>
            <a:r>
              <a:rPr lang="pl-PL" dirty="0" err="1"/>
              <a:t>fictitious</a:t>
            </a:r>
            <a:r>
              <a:rPr lang="pl-PL" dirty="0"/>
              <a:t>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system that suggests recipes based on the ingredients available in the refrigerator</a:t>
            </a:r>
            <a:r>
              <a:rPr lang="pl-PL" b="0" i="0" dirty="0">
                <a:solidFill>
                  <a:srgbClr val="D1D5DB"/>
                </a:solidFill>
                <a:effectLst/>
                <a:latin typeface="Söhne"/>
              </a:rPr>
              <a:t> and on the </a:t>
            </a:r>
            <a:r>
              <a:rPr lang="pl-PL" b="0" i="0" dirty="0" err="1">
                <a:solidFill>
                  <a:srgbClr val="D1D5DB"/>
                </a:solidFill>
                <a:effectLst/>
                <a:latin typeface="Söhne"/>
              </a:rPr>
              <a:t>weather</a:t>
            </a:r>
            <a:r>
              <a:rPr lang="pl-PL" dirty="0">
                <a:solidFill>
                  <a:srgbClr val="D1D5DB"/>
                </a:solidFill>
                <a:latin typeface="Söhne"/>
              </a:rPr>
              <a:t>: Smart Cooking Assistant</a:t>
            </a:r>
            <a:endParaRPr lang="en-US" dirty="0"/>
          </a:p>
          <a:p>
            <a:r>
              <a:rPr lang="en-US" dirty="0"/>
              <a:t>Approach: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Proposition of new concepts</a:t>
            </a:r>
          </a:p>
        </p:txBody>
      </p:sp>
    </p:spTree>
    <p:extLst>
      <p:ext uri="{BB962C8B-B14F-4D97-AF65-F5344CB8AC3E}">
        <p14:creationId xmlns:p14="http://schemas.microsoft.com/office/powerpoint/2010/main" val="3480723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2: What do you expect to 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0982"/>
            <a:ext cx="10203873" cy="49737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do you want to show with this work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Validate the feasibility of a system suggesting recipes based on available ingredients</a:t>
            </a:r>
            <a:r>
              <a:rPr lang="pl-PL" b="0" i="0" dirty="0">
                <a:solidFill>
                  <a:srgbClr val="D1D5DB"/>
                </a:solidFill>
                <a:effectLst/>
                <a:latin typeface="Söhne"/>
              </a:rPr>
              <a:t> and real-</a:t>
            </a:r>
            <a:r>
              <a:rPr lang="pl-PL" b="0" i="0" dirty="0" err="1">
                <a:solidFill>
                  <a:srgbClr val="D1D5DB"/>
                </a:solidFill>
                <a:effectLst/>
                <a:latin typeface="Söhne"/>
              </a:rPr>
              <a:t>time</a:t>
            </a:r>
            <a:r>
              <a:rPr lang="pl-PL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pl-PL" b="0" i="0" dirty="0" err="1">
                <a:solidFill>
                  <a:srgbClr val="D1D5DB"/>
                </a:solidFill>
                <a:effectLst/>
                <a:latin typeface="Söhne"/>
              </a:rPr>
              <a:t>weather</a:t>
            </a:r>
            <a:r>
              <a:rPr lang="pl-PL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pl-PL" b="0" i="0" dirty="0" err="1">
                <a:solidFill>
                  <a:srgbClr val="D1D5DB"/>
                </a:solidFill>
                <a:effectLst/>
                <a:latin typeface="Söhne"/>
              </a:rPr>
              <a:t>conditions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pl-PL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Demonstrate seamless integration of IoT and AI technologies for practical kitchen applications.</a:t>
            </a:r>
            <a:endParaRPr lang="pl-PL" dirty="0">
              <a:solidFill>
                <a:srgbClr val="D1D5DB"/>
              </a:solidFill>
              <a:latin typeface="Söhne"/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Showcase the potential for enhancing user convenience and culinary experiences through innovative technology.</a:t>
            </a:r>
            <a:endParaRPr lang="pl-PL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pl-PL" b="0" i="0" dirty="0" err="1">
                <a:solidFill>
                  <a:srgbClr val="D1D5DB"/>
                </a:solidFill>
                <a:effectLst/>
                <a:latin typeface="Söhne"/>
              </a:rPr>
              <a:t>Suggest</a:t>
            </a:r>
            <a:r>
              <a:rPr lang="pl-PL" b="0" i="0" dirty="0">
                <a:solidFill>
                  <a:srgbClr val="D1D5DB"/>
                </a:solidFill>
                <a:effectLst/>
                <a:latin typeface="Söhne"/>
              </a:rPr>
              <a:t> the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system </a:t>
            </a:r>
            <a:r>
              <a:rPr lang="pl-PL" b="0" i="0" dirty="0" err="1">
                <a:solidFill>
                  <a:srgbClr val="D1D5DB"/>
                </a:solidFill>
                <a:effectLst/>
                <a:latin typeface="Söhne"/>
              </a:rPr>
              <a:t>which</a:t>
            </a:r>
            <a:r>
              <a:rPr lang="pl-PL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aims to assist individuals who may not enjoy cooking or lack inspiration for meal preparation</a:t>
            </a:r>
            <a:r>
              <a:rPr lang="pl-PL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914400" lvl="1" indent="-457200">
              <a:buFont typeface="+mj-lt"/>
              <a:buAutoNum type="alphaLcPeriod"/>
            </a:pPr>
            <a:r>
              <a:rPr lang="pl-PL" dirty="0" err="1">
                <a:solidFill>
                  <a:srgbClr val="D1D5DB"/>
                </a:solidFill>
                <a:latin typeface="Söhne"/>
              </a:rPr>
              <a:t>Describe</a:t>
            </a:r>
            <a:r>
              <a:rPr lang="pl-PL" dirty="0">
                <a:solidFill>
                  <a:srgbClr val="D1D5DB"/>
                </a:solidFill>
                <a:latin typeface="Söhne"/>
              </a:rPr>
              <a:t>, </a:t>
            </a:r>
            <a:r>
              <a:rPr lang="pl-PL" dirty="0" err="1">
                <a:solidFill>
                  <a:srgbClr val="D1D5DB"/>
                </a:solidFill>
                <a:latin typeface="Söhne"/>
              </a:rPr>
              <a:t>how</a:t>
            </a:r>
            <a:r>
              <a:rPr lang="pl-PL" dirty="0">
                <a:solidFill>
                  <a:srgbClr val="D1D5DB"/>
                </a:solidFill>
                <a:latin typeface="Söhne"/>
              </a:rPr>
              <a:t> the system </a:t>
            </a:r>
            <a:r>
              <a:rPr lang="pl-PL" dirty="0" err="1">
                <a:solidFill>
                  <a:srgbClr val="D1D5DB"/>
                </a:solidFill>
                <a:latin typeface="Söhne"/>
              </a:rPr>
              <a:t>can</a:t>
            </a:r>
            <a:r>
              <a:rPr lang="pl-PL" dirty="0">
                <a:solidFill>
                  <a:srgbClr val="D1D5DB"/>
                </a:solidFill>
                <a:latin typeface="Söhne"/>
              </a:rPr>
              <a:t> </a:t>
            </a:r>
            <a:r>
              <a:rPr lang="pl-PL" dirty="0" err="1">
                <a:solidFill>
                  <a:srgbClr val="D1D5DB"/>
                </a:solidFill>
                <a:latin typeface="Söhne"/>
              </a:rPr>
              <a:t>mitigate</a:t>
            </a:r>
            <a:r>
              <a:rPr lang="pl-PL" dirty="0">
                <a:solidFill>
                  <a:srgbClr val="D1D5DB"/>
                </a:solidFill>
                <a:latin typeface="Söhne"/>
              </a:rPr>
              <a:t> food waste.</a:t>
            </a:r>
            <a:endParaRPr lang="en-US" dirty="0"/>
          </a:p>
          <a:p>
            <a:r>
              <a:rPr lang="en-US" dirty="0"/>
              <a:t>Why the approach you proposed in Slide 1 is the best choice to do so: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This approach prioritizes the development of novel ideas and concepts. </a:t>
            </a:r>
            <a:endParaRPr lang="pl-PL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This approach allows for flexibility in design and implementation. It enables us to explore </a:t>
            </a:r>
            <a:r>
              <a:rPr lang="pl-PL" b="0" i="0" dirty="0" err="1">
                <a:solidFill>
                  <a:srgbClr val="D1D5DB"/>
                </a:solidFill>
                <a:effectLst/>
                <a:latin typeface="Söhne"/>
              </a:rPr>
              <a:t>many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possibilities and adapt the solution to meet different user preferences and requirements.</a:t>
            </a:r>
            <a:endParaRPr lang="pl-PL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It aligns perfectly with the goal of creating a system that suggests recipes based on available ingredients.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8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3: More about the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Why you choose this topic?</a:t>
            </a:r>
            <a:endParaRPr lang="pl-PL" dirty="0"/>
          </a:p>
          <a:p>
            <a:r>
              <a:rPr lang="pl-PL" dirty="0" err="1">
                <a:solidFill>
                  <a:srgbClr val="D1D5DB"/>
                </a:solidFill>
                <a:latin typeface="Söhne"/>
              </a:rPr>
              <a:t>I’ve</a:t>
            </a:r>
            <a:r>
              <a:rPr lang="pl-PL" dirty="0">
                <a:solidFill>
                  <a:srgbClr val="D1D5DB"/>
                </a:solidFill>
                <a:latin typeface="Söhne"/>
              </a:rPr>
              <a:t> </a:t>
            </a:r>
            <a:r>
              <a:rPr lang="pl-PL" dirty="0" err="1">
                <a:solidFill>
                  <a:srgbClr val="D1D5DB"/>
                </a:solidFill>
                <a:latin typeface="Söhne"/>
              </a:rPr>
              <a:t>chosen</a:t>
            </a:r>
            <a:r>
              <a:rPr lang="pl-PL" dirty="0">
                <a:solidFill>
                  <a:srgbClr val="D1D5DB"/>
                </a:solidFill>
                <a:latin typeface="Söhne"/>
              </a:rPr>
              <a:t> </a:t>
            </a:r>
            <a:r>
              <a:rPr lang="pl-PL" dirty="0" err="1">
                <a:solidFill>
                  <a:srgbClr val="D1D5DB"/>
                </a:solidFill>
                <a:latin typeface="Söhne"/>
              </a:rPr>
              <a:t>this</a:t>
            </a:r>
            <a:r>
              <a:rPr lang="pl-PL" dirty="0">
                <a:solidFill>
                  <a:srgbClr val="D1D5DB"/>
                </a:solidFill>
                <a:latin typeface="Söhne"/>
              </a:rPr>
              <a:t> </a:t>
            </a:r>
            <a:r>
              <a:rPr lang="pl-PL" dirty="0" err="1">
                <a:solidFill>
                  <a:srgbClr val="D1D5DB"/>
                </a:solidFill>
                <a:latin typeface="Söhne"/>
              </a:rPr>
              <a:t>topic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because I'm not the best cook myself. I've often found it tricky to come up with meal ideas and make cooking enjoyable. </a:t>
            </a:r>
            <a:r>
              <a:rPr lang="pl-PL" b="0" i="0" dirty="0" err="1">
                <a:solidFill>
                  <a:srgbClr val="D1D5DB"/>
                </a:solidFill>
                <a:effectLst/>
                <a:latin typeface="Söhne"/>
              </a:rPr>
              <a:t>That</a:t>
            </a:r>
            <a:r>
              <a:rPr lang="pl-PL" dirty="0" err="1">
                <a:solidFill>
                  <a:srgbClr val="D1D5DB"/>
                </a:solidFill>
                <a:latin typeface="Söhne"/>
              </a:rPr>
              <a:t>’s</a:t>
            </a:r>
            <a:r>
              <a:rPr lang="pl-PL" dirty="0">
                <a:solidFill>
                  <a:srgbClr val="D1D5DB"/>
                </a:solidFill>
                <a:latin typeface="Söhne"/>
              </a:rPr>
              <a:t> the </a:t>
            </a:r>
            <a:r>
              <a:rPr lang="pl-PL" dirty="0" err="1">
                <a:solidFill>
                  <a:srgbClr val="D1D5DB"/>
                </a:solidFill>
                <a:latin typeface="Söhne"/>
              </a:rPr>
              <a:t>reason</a:t>
            </a:r>
            <a:r>
              <a:rPr lang="pl-PL" dirty="0">
                <a:solidFill>
                  <a:srgbClr val="D1D5DB"/>
                </a:solidFill>
                <a:latin typeface="Söhne"/>
              </a:rPr>
              <a:t> for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creating a system that makes cooking easier and more exciting for </a:t>
            </a:r>
            <a:r>
              <a:rPr lang="pl-PL" b="0" i="0" dirty="0" err="1">
                <a:solidFill>
                  <a:srgbClr val="D1D5DB"/>
                </a:solidFill>
                <a:effectLst/>
                <a:latin typeface="Söhne"/>
              </a:rPr>
              <a:t>people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like me who struggle with it. I want to use technology to help people have a better time in the kitchen, including myself</a:t>
            </a:r>
            <a:r>
              <a:rPr lang="pl-PL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31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4: Planned structure of the final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Introduction (</a:t>
            </a:r>
            <a:r>
              <a:rPr lang="pl-PL" dirty="0"/>
              <a:t>one</a:t>
            </a:r>
            <a:r>
              <a:rPr lang="en-US" dirty="0"/>
              <a:t> page)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Analysis of the smart </a:t>
            </a:r>
            <a:r>
              <a:rPr lang="pl-PL" dirty="0" err="1"/>
              <a:t>cooking</a:t>
            </a:r>
            <a:r>
              <a:rPr lang="pl-PL" dirty="0"/>
              <a:t> </a:t>
            </a:r>
            <a:r>
              <a:rPr lang="pl-PL" dirty="0" err="1"/>
              <a:t>assistant</a:t>
            </a:r>
            <a:r>
              <a:rPr lang="pl-PL" dirty="0"/>
              <a:t> as a system (one </a:t>
            </a:r>
            <a:r>
              <a:rPr lang="pl-PL" dirty="0" err="1"/>
              <a:t>page</a:t>
            </a:r>
            <a:r>
              <a:rPr lang="pl-PL" dirty="0"/>
              <a:t>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Examples</a:t>
            </a:r>
            <a:r>
              <a:rPr lang="pl-PL" dirty="0"/>
              <a:t> of </a:t>
            </a:r>
            <a:r>
              <a:rPr lang="pl-PL" dirty="0" err="1"/>
              <a:t>different</a:t>
            </a:r>
            <a:r>
              <a:rPr lang="pl-PL" dirty="0"/>
              <a:t> </a:t>
            </a:r>
            <a:r>
              <a:rPr lang="pl-PL" dirty="0" err="1"/>
              <a:t>types</a:t>
            </a:r>
            <a:r>
              <a:rPr lang="pl-PL" dirty="0"/>
              <a:t> of data </a:t>
            </a:r>
            <a:r>
              <a:rPr lang="pl-PL" dirty="0" err="1"/>
              <a:t>used</a:t>
            </a:r>
            <a:r>
              <a:rPr lang="pl-PL" dirty="0"/>
              <a:t> by system (half </a:t>
            </a:r>
            <a:r>
              <a:rPr lang="pl-PL" dirty="0" err="1"/>
              <a:t>page</a:t>
            </a:r>
            <a:r>
              <a:rPr lang="pl-PL" dirty="0"/>
              <a:t>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Signal</a:t>
            </a:r>
            <a:r>
              <a:rPr lang="pl-PL" dirty="0"/>
              <a:t> </a:t>
            </a:r>
            <a:r>
              <a:rPr lang="pl-PL" dirty="0" err="1"/>
              <a:t>path</a:t>
            </a:r>
            <a:r>
              <a:rPr lang="pl-PL" dirty="0"/>
              <a:t> in the smart </a:t>
            </a:r>
            <a:r>
              <a:rPr lang="pl-PL" dirty="0" err="1"/>
              <a:t>cooking</a:t>
            </a:r>
            <a:r>
              <a:rPr lang="pl-PL" dirty="0"/>
              <a:t> </a:t>
            </a:r>
            <a:r>
              <a:rPr lang="pl-PL" dirty="0" err="1"/>
              <a:t>assistant</a:t>
            </a:r>
            <a:r>
              <a:rPr lang="pl-PL" dirty="0"/>
              <a:t> (one and a half </a:t>
            </a:r>
            <a:r>
              <a:rPr lang="pl-PL" dirty="0" err="1"/>
              <a:t>page</a:t>
            </a:r>
            <a:r>
              <a:rPr lang="pl-PL" dirty="0"/>
              <a:t>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Parameters</a:t>
            </a:r>
            <a:r>
              <a:rPr lang="pl-PL" dirty="0"/>
              <a:t> for the </a:t>
            </a:r>
            <a:r>
              <a:rPr lang="pl-PL" dirty="0" err="1"/>
              <a:t>topology</a:t>
            </a:r>
            <a:r>
              <a:rPr lang="en-US" dirty="0"/>
              <a:t> (</a:t>
            </a:r>
            <a:r>
              <a:rPr lang="pl-PL" dirty="0"/>
              <a:t>one and a half </a:t>
            </a:r>
            <a:r>
              <a:rPr lang="pl-PL" dirty="0" err="1"/>
              <a:t>page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Analysis of the </a:t>
            </a:r>
            <a:r>
              <a:rPr lang="pl-PL" dirty="0" err="1"/>
              <a:t>topology</a:t>
            </a:r>
            <a:r>
              <a:rPr lang="pl-PL" dirty="0"/>
              <a:t> as a </a:t>
            </a:r>
            <a:r>
              <a:rPr lang="pl-PL" dirty="0" err="1"/>
              <a:t>communication</a:t>
            </a:r>
            <a:r>
              <a:rPr lang="pl-PL" dirty="0"/>
              <a:t> network (half </a:t>
            </a:r>
            <a:r>
              <a:rPr lang="pl-PL" dirty="0" err="1"/>
              <a:t>page</a:t>
            </a:r>
            <a:r>
              <a:rPr lang="pl-PL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Providing</a:t>
            </a:r>
            <a:r>
              <a:rPr lang="pl-PL" dirty="0"/>
              <a:t> </a:t>
            </a: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facts</a:t>
            </a:r>
            <a:r>
              <a:rPr lang="pl-PL" dirty="0"/>
              <a:t> and </a:t>
            </a:r>
            <a:r>
              <a:rPr lang="pl-PL" dirty="0" err="1"/>
              <a:t>analysis</a:t>
            </a:r>
            <a:r>
              <a:rPr lang="pl-PL" dirty="0"/>
              <a:t> of food waste and </a:t>
            </a:r>
            <a:r>
              <a:rPr lang="pl-PL" dirty="0" err="1"/>
              <a:t>explanation</a:t>
            </a:r>
            <a:r>
              <a:rPr lang="pl-PL" dirty="0"/>
              <a:t> </a:t>
            </a:r>
            <a:r>
              <a:rPr lang="pl-PL" dirty="0" err="1"/>
              <a:t>why</a:t>
            </a:r>
            <a:r>
              <a:rPr lang="pl-PL" dirty="0"/>
              <a:t> the system </a:t>
            </a:r>
            <a:r>
              <a:rPr lang="pl-PL" dirty="0" err="1"/>
              <a:t>could</a:t>
            </a:r>
            <a:r>
              <a:rPr lang="pl-PL" dirty="0"/>
              <a:t> </a:t>
            </a:r>
            <a:r>
              <a:rPr lang="pl-PL" dirty="0" err="1"/>
              <a:t>help</a:t>
            </a:r>
            <a:r>
              <a:rPr lang="pl-PL" dirty="0"/>
              <a:t> (</a:t>
            </a:r>
            <a:r>
              <a:rPr lang="pl-PL" dirty="0" err="1"/>
              <a:t>two</a:t>
            </a:r>
            <a:r>
              <a:rPr lang="pl-PL" dirty="0"/>
              <a:t> </a:t>
            </a:r>
            <a:r>
              <a:rPr lang="pl-PL" dirty="0" err="1"/>
              <a:t>pages</a:t>
            </a:r>
            <a:r>
              <a:rPr lang="pl-PL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Self-evaluation</a:t>
            </a:r>
            <a:r>
              <a:rPr lang="pl-PL" dirty="0"/>
              <a:t> of the </a:t>
            </a:r>
            <a:r>
              <a:rPr lang="pl-PL" dirty="0" err="1"/>
              <a:t>final</a:t>
            </a:r>
            <a:r>
              <a:rPr lang="pl-PL" dirty="0"/>
              <a:t> </a:t>
            </a:r>
            <a:r>
              <a:rPr lang="pl-PL" dirty="0" err="1"/>
              <a:t>work</a:t>
            </a:r>
            <a:r>
              <a:rPr lang="pl-PL" dirty="0"/>
              <a:t> (half </a:t>
            </a:r>
            <a:r>
              <a:rPr lang="pl-PL" dirty="0" err="1"/>
              <a:t>page</a:t>
            </a:r>
            <a:r>
              <a:rPr lang="pl-PL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References</a:t>
            </a:r>
            <a:r>
              <a:rPr lang="pl-PL" dirty="0"/>
              <a:t> (half </a:t>
            </a:r>
            <a:r>
              <a:rPr lang="pl-PL" dirty="0" err="1"/>
              <a:t>page</a:t>
            </a:r>
            <a:r>
              <a:rPr lang="pl-PL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47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1824</TotalTime>
  <Words>414</Words>
  <Application>Microsoft Office PowerPoint</Application>
  <PresentationFormat>Panoramiczny</PresentationFormat>
  <Paragraphs>31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Söhne</vt:lpstr>
      <vt:lpstr>Office Theme</vt:lpstr>
      <vt:lpstr>Final work: Smart Cooking Assistant</vt:lpstr>
      <vt:lpstr>Slide 1: What is your plan for final work?</vt:lpstr>
      <vt:lpstr>Slide 2: What do you expect to reach</vt:lpstr>
      <vt:lpstr>Slide 3: More about the topic</vt:lpstr>
      <vt:lpstr>Slide 4: Planned structure of the final work</vt:lpstr>
    </vt:vector>
  </TitlesOfParts>
  <Company>Oulun yliopisto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Enabling Energy Internet via Machine-type Communications</dc:title>
  <dc:creator>Pedro Juliano Nardelli</dc:creator>
  <cp:lastModifiedBy>Martyna P</cp:lastModifiedBy>
  <cp:revision>233</cp:revision>
  <dcterms:created xsi:type="dcterms:W3CDTF">2017-11-02T07:02:18Z</dcterms:created>
  <dcterms:modified xsi:type="dcterms:W3CDTF">2023-09-25T16:17:50Z</dcterms:modified>
</cp:coreProperties>
</file>