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321" autoAdjust="0"/>
  </p:normalViewPr>
  <p:slideViewPr>
    <p:cSldViewPr>
      <p:cViewPr varScale="1">
        <p:scale>
          <a:sx n="69" d="100"/>
          <a:sy n="69" d="100"/>
        </p:scale>
        <p:origin x="1040" y="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4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9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6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9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9D47-9079-41C0-98E8-2705E3F25B41}" type="datetimeFigureOut">
              <a:rPr lang="ru-RU" smtClean="0"/>
              <a:t>25.02.18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stat.ethz.ch/education/semesters/ss2012/ams/slides/v10.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928-understanding-variable-importances-in-forests-of-randomized-trees.pdf" TargetMode="External"/><Relationship Id="rId2" Type="http://schemas.openxmlformats.org/officeDocument/2006/relationships/hyperlink" Target="https://www.statistik.uni-dortmund.de/useR-2008/slides/Strobl+Zeileis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hyperlink" Target="https://github.com/dmlc/xgboost/blob/master/doc/parameter.md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2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6/03/xgboost-implementing-winningest-kaggle-algorithm-spark-flink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mlc/xgboost/blob/v0.60/src/tree/param.h#L178" TargetMode="External"/><Relationship Id="rId5" Type="http://schemas.openxmlformats.org/officeDocument/2006/relationships/hyperlink" Target="https://www.kaggle.com/forums/f/15/kaggle-forum/t/24181/xgboost-alpha-parameter/138272" TargetMode="Externa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xgboost/issues/1732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xgboost/blob/master/demo/guide-python/custom_objective.p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kaggle.com/2015/11/30/flavour-of-physics-technical-write-up-1st-place-go-polar-bears/" TargetMode="External"/><Relationship Id="rId13" Type="http://schemas.openxmlformats.org/officeDocument/2006/relationships/hyperlink" Target="https://www.kaggle.com/c/crowdflower-search-relevance" TargetMode="External"/><Relationship Id="rId18" Type="http://schemas.openxmlformats.org/officeDocument/2006/relationships/hyperlink" Target="http://blog.kaggle.com/2015/10/21/recruit-coupon-purchase-winners-interview-2nd-place-halla-yang/" TargetMode="External"/><Relationship Id="rId3" Type="http://schemas.openxmlformats.org/officeDocument/2006/relationships/hyperlink" Target="https://kddcup2016.azurewebsites.net/" TargetMode="External"/><Relationship Id="rId21" Type="http://schemas.openxmlformats.org/officeDocument/2006/relationships/hyperlink" Target="https://www.kaggle.com/c/airbnb-recruiting-new-user-bookings" TargetMode="External"/><Relationship Id="rId7" Type="http://schemas.openxmlformats.org/officeDocument/2006/relationships/hyperlink" Target="https://www.kaggle.com/c/flavours-of-physics" TargetMode="External"/><Relationship Id="rId12" Type="http://schemas.openxmlformats.org/officeDocument/2006/relationships/hyperlink" Target="http://blog.kaggle.com/2015/09/28/liberty-mutual-property-inspection-winners-interview-qingchen-wang/" TargetMode="External"/><Relationship Id="rId17" Type="http://schemas.openxmlformats.org/officeDocument/2006/relationships/hyperlink" Target="https://www.kaggle.com/c/coupon-purchase-prediction" TargetMode="External"/><Relationship Id="rId2" Type="http://schemas.openxmlformats.org/officeDocument/2006/relationships/hyperlink" Target="https://github.com/dmlc/xgboost/tree/master/demo#machine-learning-challenge-winning-solutions" TargetMode="External"/><Relationship Id="rId16" Type="http://schemas.openxmlformats.org/officeDocument/2006/relationships/hyperlink" Target="http://blog.kaggle.com/2015/10/12/grasp-and-lift-eeg-winners-interview-1st-place-cat-dog/" TargetMode="External"/><Relationship Id="rId20" Type="http://schemas.openxmlformats.org/officeDocument/2006/relationships/hyperlink" Target="http://blog.kaggle.com/2015/08/26/avito-winners-interview-1st-place-owen-zha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kaggle.com/2015/12/03/dato-winners-interview-1st-place-mad-professors/" TargetMode="External"/><Relationship Id="rId11" Type="http://schemas.openxmlformats.org/officeDocument/2006/relationships/hyperlink" Target="https://www.kaggle.com/c/liberty-mutual-group-property-inspection-prediction" TargetMode="External"/><Relationship Id="rId5" Type="http://schemas.openxmlformats.org/officeDocument/2006/relationships/hyperlink" Target="https://www.kaggle.com/c/dato-native" TargetMode="External"/><Relationship Id="rId15" Type="http://schemas.openxmlformats.org/officeDocument/2006/relationships/hyperlink" Target="https://www.kaggle.com/c/grasp-and-lift-eeg-detection" TargetMode="External"/><Relationship Id="rId23" Type="http://schemas.openxmlformats.org/officeDocument/2006/relationships/hyperlink" Target="http://blog.kaggle.com/2016/04/08/homesite-quote-conversion-winners-write-up-1st-place-kazanova-faron-clobber/" TargetMode="External"/><Relationship Id="rId10" Type="http://schemas.openxmlformats.org/officeDocument/2006/relationships/hyperlink" Target="http://blog.kaggle.com/2015/09/22/caterpillar-winners-interview-1st-place-gilberto-josef-leustagos-mario/" TargetMode="External"/><Relationship Id="rId19" Type="http://schemas.openxmlformats.org/officeDocument/2006/relationships/hyperlink" Target="https://www.kaggle.com/c/avito-context-ad-clicks" TargetMode="External"/><Relationship Id="rId4" Type="http://schemas.openxmlformats.org/officeDocument/2006/relationships/hyperlink" Target="http://arxiv.org/abs/1609.02728" TargetMode="External"/><Relationship Id="rId9" Type="http://schemas.openxmlformats.org/officeDocument/2006/relationships/hyperlink" Target="http://blog.kaggle.com/2015/11/23/flavour-of-physics-winners-interview-3rd-place-josef-slavicek/" TargetMode="External"/><Relationship Id="rId14" Type="http://schemas.openxmlformats.org/officeDocument/2006/relationships/hyperlink" Target="https://www.kaggle.com/c/crowdflower-search-relevance/forums/t/15186/1st-place-winner-solution-chenglong-chen/" TargetMode="External"/><Relationship Id="rId22" Type="http://schemas.openxmlformats.org/officeDocument/2006/relationships/hyperlink" Target="http://blog.kaggle.com/2016/03/17/airbnb-new-user-bookings-winners-interview-2nd-place-keiichi-kuroyanagi-keik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6934" y="2286000"/>
            <a:ext cx="6888480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50"/>
              </a:lnSpc>
            </a:pPr>
            <a:r>
              <a:rPr sz="4400" b="0" spc="-120" dirty="0">
                <a:latin typeface="Arial"/>
                <a:cs typeface="Arial"/>
              </a:rPr>
              <a:t>Overview </a:t>
            </a:r>
            <a:r>
              <a:rPr sz="4400" b="0" spc="45" dirty="0">
                <a:latin typeface="Arial"/>
                <a:cs typeface="Arial"/>
              </a:rPr>
              <a:t>of </a:t>
            </a:r>
            <a:r>
              <a:rPr sz="4400" b="0" spc="-100" dirty="0">
                <a:latin typeface="Arial"/>
                <a:cs typeface="Arial"/>
              </a:rPr>
              <a:t>Tree</a:t>
            </a:r>
            <a:r>
              <a:rPr sz="4400" b="0" spc="710" dirty="0">
                <a:latin typeface="Arial"/>
                <a:cs typeface="Arial"/>
              </a:rPr>
              <a:t> </a:t>
            </a:r>
            <a:r>
              <a:rPr sz="4400" b="0" spc="-100" dirty="0">
                <a:latin typeface="Arial"/>
                <a:cs typeface="Arial"/>
              </a:rPr>
              <a:t>Algorithms</a:t>
            </a:r>
            <a:endParaRPr sz="4400" dirty="0">
              <a:latin typeface="Arial"/>
              <a:cs typeface="Arial"/>
            </a:endParaRPr>
          </a:p>
          <a:p>
            <a:pPr marL="1905" algn="ctr">
              <a:lnSpc>
                <a:spcPts val="2805"/>
              </a:lnSpc>
            </a:pPr>
            <a:r>
              <a:rPr sz="2400" b="0" spc="-55" dirty="0">
                <a:latin typeface="Arial"/>
                <a:cs typeface="Arial"/>
              </a:rPr>
              <a:t>from </a:t>
            </a:r>
            <a:r>
              <a:rPr sz="2400" b="0" spc="-60" dirty="0">
                <a:latin typeface="Arial"/>
                <a:cs typeface="Arial"/>
              </a:rPr>
              <a:t>Decision </a:t>
            </a:r>
            <a:r>
              <a:rPr sz="2400" b="0" spc="-55" dirty="0">
                <a:latin typeface="Arial"/>
                <a:cs typeface="Arial"/>
              </a:rPr>
              <a:t>Tree </a:t>
            </a:r>
            <a:r>
              <a:rPr sz="2400" b="0" spc="25" dirty="0">
                <a:latin typeface="Arial"/>
                <a:cs typeface="Arial"/>
              </a:rPr>
              <a:t>to</a:t>
            </a:r>
            <a:r>
              <a:rPr sz="2400" b="0" spc="705" dirty="0">
                <a:latin typeface="Arial"/>
                <a:cs typeface="Arial"/>
              </a:rPr>
              <a:t> </a:t>
            </a:r>
            <a:r>
              <a:rPr sz="2400" b="0" spc="-20" dirty="0">
                <a:latin typeface="Arial"/>
                <a:cs typeface="Arial"/>
              </a:rPr>
              <a:t>xgboost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329A3-7BCB-4418-87B7-DAA60828962A}"/>
              </a:ext>
            </a:extLst>
          </p:cNvPr>
          <p:cNvSpPr txBox="1"/>
          <p:nvPr/>
        </p:nvSpPr>
        <p:spPr>
          <a:xfrm>
            <a:off x="18473" y="6452695"/>
            <a:ext cx="5779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https://www.slideshare.net/tkm2261/overview-of-tree-algorithms-from-decision-tree-to-xgboost</a:t>
            </a:r>
            <a:endParaRPr lang="ru-RU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6073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65" dirty="0">
                <a:latin typeface="Arial"/>
                <a:cs typeface="Arial"/>
              </a:rPr>
              <a:t>Examp</a:t>
            </a:r>
            <a:r>
              <a:rPr b="0" spc="-50" dirty="0">
                <a:latin typeface="Arial"/>
                <a:cs typeface="Arial"/>
              </a:rPr>
              <a:t>l</a:t>
            </a:r>
            <a:r>
              <a:rPr b="0" spc="-60" dirty="0">
                <a:latin typeface="Arial"/>
                <a:cs typeface="Arial"/>
              </a:rPr>
              <a:t>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3" y="1083563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833" y="2650617"/>
          <a:ext cx="2277110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5881" y="1925573"/>
            <a:ext cx="540956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Predict age of a person from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Titanic</a:t>
            </a:r>
            <a:r>
              <a:rPr sz="2000" b="1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6461" y="3266566"/>
            <a:ext cx="54038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491.0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0826" y="3135629"/>
            <a:ext cx="833755" cy="521334"/>
          </a:xfrm>
          <a:custGeom>
            <a:avLst/>
            <a:gdLst/>
            <a:ahLst/>
            <a:cxnLst/>
            <a:rect l="l" t="t" r="r" b="b"/>
            <a:pathLst>
              <a:path w="833754" h="521335">
                <a:moveTo>
                  <a:pt x="0" y="260604"/>
                </a:moveTo>
                <a:lnTo>
                  <a:pt x="14885" y="191337"/>
                </a:lnTo>
                <a:lnTo>
                  <a:pt x="56896" y="129088"/>
                </a:lnTo>
                <a:lnTo>
                  <a:pt x="86832" y="101372"/>
                </a:lnTo>
                <a:lnTo>
                  <a:pt x="122062" y="76342"/>
                </a:lnTo>
                <a:lnTo>
                  <a:pt x="162089" y="54311"/>
                </a:lnTo>
                <a:lnTo>
                  <a:pt x="206417" y="35588"/>
                </a:lnTo>
                <a:lnTo>
                  <a:pt x="254549" y="20484"/>
                </a:lnTo>
                <a:lnTo>
                  <a:pt x="305990" y="9311"/>
                </a:lnTo>
                <a:lnTo>
                  <a:pt x="360244" y="2379"/>
                </a:lnTo>
                <a:lnTo>
                  <a:pt x="416814" y="0"/>
                </a:lnTo>
                <a:lnTo>
                  <a:pt x="473383" y="2379"/>
                </a:lnTo>
                <a:lnTo>
                  <a:pt x="527637" y="9311"/>
                </a:lnTo>
                <a:lnTo>
                  <a:pt x="579078" y="20484"/>
                </a:lnTo>
                <a:lnTo>
                  <a:pt x="627210" y="35588"/>
                </a:lnTo>
                <a:lnTo>
                  <a:pt x="671538" y="54311"/>
                </a:lnTo>
                <a:lnTo>
                  <a:pt x="711565" y="76342"/>
                </a:lnTo>
                <a:lnTo>
                  <a:pt x="746795" y="101372"/>
                </a:lnTo>
                <a:lnTo>
                  <a:pt x="776732" y="129088"/>
                </a:lnTo>
                <a:lnTo>
                  <a:pt x="800879" y="159180"/>
                </a:lnTo>
                <a:lnTo>
                  <a:pt x="829823" y="225249"/>
                </a:lnTo>
                <a:lnTo>
                  <a:pt x="833627" y="260604"/>
                </a:lnTo>
                <a:lnTo>
                  <a:pt x="829823" y="295958"/>
                </a:lnTo>
                <a:lnTo>
                  <a:pt x="800879" y="362027"/>
                </a:lnTo>
                <a:lnTo>
                  <a:pt x="776732" y="392119"/>
                </a:lnTo>
                <a:lnTo>
                  <a:pt x="746795" y="419835"/>
                </a:lnTo>
                <a:lnTo>
                  <a:pt x="711565" y="444865"/>
                </a:lnTo>
                <a:lnTo>
                  <a:pt x="671538" y="466896"/>
                </a:lnTo>
                <a:lnTo>
                  <a:pt x="627210" y="485619"/>
                </a:lnTo>
                <a:lnTo>
                  <a:pt x="579078" y="500723"/>
                </a:lnTo>
                <a:lnTo>
                  <a:pt x="527637" y="511896"/>
                </a:lnTo>
                <a:lnTo>
                  <a:pt x="473383" y="518828"/>
                </a:lnTo>
                <a:lnTo>
                  <a:pt x="416814" y="521208"/>
                </a:lnTo>
                <a:lnTo>
                  <a:pt x="360244" y="518828"/>
                </a:lnTo>
                <a:lnTo>
                  <a:pt x="305990" y="511896"/>
                </a:lnTo>
                <a:lnTo>
                  <a:pt x="254549" y="500723"/>
                </a:lnTo>
                <a:lnTo>
                  <a:pt x="206417" y="485619"/>
                </a:lnTo>
                <a:lnTo>
                  <a:pt x="162089" y="466896"/>
                </a:lnTo>
                <a:lnTo>
                  <a:pt x="122062" y="444865"/>
                </a:lnTo>
                <a:lnTo>
                  <a:pt x="86832" y="419835"/>
                </a:lnTo>
                <a:lnTo>
                  <a:pt x="56896" y="392119"/>
                </a:lnTo>
                <a:lnTo>
                  <a:pt x="32748" y="362027"/>
                </a:lnTo>
                <a:lnTo>
                  <a:pt x="3804" y="295958"/>
                </a:lnTo>
                <a:lnTo>
                  <a:pt x="0" y="26060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8188" y="3617976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8"/>
                </a:lnTo>
                <a:lnTo>
                  <a:pt x="381000" y="4244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9529" y="2604896"/>
            <a:ext cx="175069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variances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4205" y="2378202"/>
            <a:ext cx="1627505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404040"/>
                </a:solidFill>
                <a:latin typeface="Arial"/>
                <a:cs typeface="Arial"/>
              </a:rPr>
              <a:t>Variance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73932" y="4217415"/>
          <a:ext cx="2057400" cy="675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2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524.56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466.24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498335" y="3371088"/>
            <a:ext cx="294640" cy="424180"/>
          </a:xfrm>
          <a:custGeom>
            <a:avLst/>
            <a:gdLst/>
            <a:ahLst/>
            <a:cxnLst/>
            <a:rect l="l" t="t" r="r" b="b"/>
            <a:pathLst>
              <a:path w="294640" h="424179">
                <a:moveTo>
                  <a:pt x="0" y="0"/>
                </a:moveTo>
                <a:lnTo>
                  <a:pt x="0" y="423672"/>
                </a:lnTo>
                <a:lnTo>
                  <a:pt x="294132" y="2118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8335" y="4399788"/>
            <a:ext cx="294640" cy="349250"/>
          </a:xfrm>
          <a:custGeom>
            <a:avLst/>
            <a:gdLst/>
            <a:ahLst/>
            <a:cxnLst/>
            <a:rect l="l" t="t" r="r" b="b"/>
            <a:pathLst>
              <a:path w="294640" h="349250">
                <a:moveTo>
                  <a:pt x="0" y="0"/>
                </a:moveTo>
                <a:lnTo>
                  <a:pt x="0" y="348995"/>
                </a:lnTo>
                <a:lnTo>
                  <a:pt x="294132" y="17449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73932" y="3118104"/>
          <a:ext cx="2057400" cy="66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502.64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479.36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4590" y="4274820"/>
            <a:ext cx="54102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495.4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95" y="5493105"/>
            <a:ext cx="18021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202020"/>
                </a:solidFill>
                <a:latin typeface="Arial"/>
                <a:cs typeface="Arial"/>
              </a:rPr>
              <a:t>Varience:</a:t>
            </a:r>
            <a:r>
              <a:rPr sz="18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498.29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8133" y="3338957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7.29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9144" y="43380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2.11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678941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75" dirty="0">
                <a:latin typeface="Arial"/>
                <a:cs typeface="Arial"/>
              </a:rPr>
              <a:t>Other </a:t>
            </a:r>
            <a:r>
              <a:rPr b="0" spc="-45" dirty="0">
                <a:latin typeface="Arial"/>
                <a:cs typeface="Arial"/>
              </a:rPr>
              <a:t>techniques </a:t>
            </a:r>
            <a:r>
              <a:rPr b="0" spc="25" dirty="0">
                <a:latin typeface="Arial"/>
                <a:cs typeface="Arial"/>
              </a:rPr>
              <a:t>for </a:t>
            </a:r>
            <a:r>
              <a:rPr b="0" spc="-35" dirty="0">
                <a:latin typeface="Arial"/>
                <a:cs typeface="Arial"/>
              </a:rPr>
              <a:t>decision</a:t>
            </a:r>
            <a:r>
              <a:rPr b="0" spc="68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tree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772" y="1135380"/>
            <a:ext cx="2679700" cy="39941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5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Stopping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72" y="2744723"/>
            <a:ext cx="6789420" cy="39941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Finding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threshold for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numerical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772" y="4413503"/>
            <a:ext cx="3965575" cy="39941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75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Pruning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59" y="1729994"/>
            <a:ext cx="264477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Maximum</a:t>
            </a:r>
            <a:r>
              <a:rPr sz="2000" b="1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depth</a:t>
            </a:r>
            <a:endParaRPr sz="20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Minimum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leaf</a:t>
            </a:r>
            <a:r>
              <a:rPr sz="2000" b="1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59" y="3264280"/>
            <a:ext cx="4873625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observed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point of</a:t>
            </a:r>
            <a:r>
              <a:rPr sz="20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the point that class labels are</a:t>
            </a:r>
            <a:r>
              <a:rPr sz="2000" b="1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changed</a:t>
            </a:r>
            <a:endParaRPr sz="20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percentile of</a:t>
            </a:r>
            <a:r>
              <a:rPr sz="2000" b="1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8870" y="5959602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52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6400" y="5256276"/>
            <a:ext cx="2473452" cy="68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4494" y="6203899"/>
            <a:ext cx="179451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Impurity</a:t>
            </a:r>
            <a:r>
              <a:rPr sz="12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metric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(gini,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entropy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varience)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8897" y="59885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55752" y="39237"/>
                </a:moveTo>
                <a:lnTo>
                  <a:pt x="45846" y="56219"/>
                </a:lnTo>
                <a:lnTo>
                  <a:pt x="45846" y="148107"/>
                </a:lnTo>
                <a:lnTo>
                  <a:pt x="65658" y="148107"/>
                </a:lnTo>
                <a:lnTo>
                  <a:pt x="65658" y="56219"/>
                </a:lnTo>
                <a:lnTo>
                  <a:pt x="55752" y="39237"/>
                </a:lnTo>
                <a:close/>
              </a:path>
              <a:path w="111760" h="148589">
                <a:moveTo>
                  <a:pt x="55752" y="0"/>
                </a:moveTo>
                <a:lnTo>
                  <a:pt x="2793" y="90868"/>
                </a:lnTo>
                <a:lnTo>
                  <a:pt x="0" y="95592"/>
                </a:lnTo>
                <a:lnTo>
                  <a:pt x="1523" y="101663"/>
                </a:lnTo>
                <a:lnTo>
                  <a:pt x="6350" y="104419"/>
                </a:lnTo>
                <a:lnTo>
                  <a:pt x="11048" y="107175"/>
                </a:lnTo>
                <a:lnTo>
                  <a:pt x="17152" y="105575"/>
                </a:lnTo>
                <a:lnTo>
                  <a:pt x="19811" y="100850"/>
                </a:lnTo>
                <a:lnTo>
                  <a:pt x="45846" y="56219"/>
                </a:lnTo>
                <a:lnTo>
                  <a:pt x="45846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60" h="148589">
                <a:moveTo>
                  <a:pt x="67210" y="19659"/>
                </a:moveTo>
                <a:lnTo>
                  <a:pt x="65658" y="19659"/>
                </a:lnTo>
                <a:lnTo>
                  <a:pt x="65658" y="56219"/>
                </a:lnTo>
                <a:lnTo>
                  <a:pt x="91693" y="100850"/>
                </a:lnTo>
                <a:lnTo>
                  <a:pt x="94360" y="105575"/>
                </a:lnTo>
                <a:lnTo>
                  <a:pt x="100456" y="107175"/>
                </a:lnTo>
                <a:lnTo>
                  <a:pt x="105155" y="104419"/>
                </a:lnTo>
                <a:lnTo>
                  <a:pt x="109981" y="101663"/>
                </a:lnTo>
                <a:lnTo>
                  <a:pt x="111505" y="95592"/>
                </a:lnTo>
                <a:lnTo>
                  <a:pt x="108711" y="90868"/>
                </a:lnTo>
                <a:lnTo>
                  <a:pt x="67210" y="19659"/>
                </a:lnTo>
                <a:close/>
              </a:path>
              <a:path w="111760" h="148589">
                <a:moveTo>
                  <a:pt x="65658" y="19659"/>
                </a:moveTo>
                <a:lnTo>
                  <a:pt x="45846" y="19659"/>
                </a:lnTo>
                <a:lnTo>
                  <a:pt x="45846" y="56219"/>
                </a:lnTo>
                <a:lnTo>
                  <a:pt x="55752" y="39237"/>
                </a:lnTo>
                <a:lnTo>
                  <a:pt x="47243" y="24650"/>
                </a:lnTo>
                <a:lnTo>
                  <a:pt x="65658" y="24650"/>
                </a:lnTo>
                <a:lnTo>
                  <a:pt x="65658" y="19659"/>
                </a:lnTo>
                <a:close/>
              </a:path>
              <a:path w="111760" h="148589">
                <a:moveTo>
                  <a:pt x="65658" y="24650"/>
                </a:moveTo>
                <a:lnTo>
                  <a:pt x="64261" y="24650"/>
                </a:lnTo>
                <a:lnTo>
                  <a:pt x="55752" y="39237"/>
                </a:lnTo>
                <a:lnTo>
                  <a:pt x="65658" y="56219"/>
                </a:lnTo>
                <a:lnTo>
                  <a:pt x="65658" y="24650"/>
                </a:lnTo>
                <a:close/>
              </a:path>
              <a:path w="111760" h="148589">
                <a:moveTo>
                  <a:pt x="64261" y="24650"/>
                </a:moveTo>
                <a:lnTo>
                  <a:pt x="47243" y="24650"/>
                </a:lnTo>
                <a:lnTo>
                  <a:pt x="55752" y="39237"/>
                </a:lnTo>
                <a:lnTo>
                  <a:pt x="64261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2075" y="4896611"/>
            <a:ext cx="6548755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Pruning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tree 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subtree’s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metric is 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above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threshold.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632835">
              <a:lnSpc>
                <a:spcPct val="100000"/>
              </a:lnSpc>
            </a:pPr>
            <a:r>
              <a:rPr sz="1400" spc="10" dirty="0">
                <a:solidFill>
                  <a:srgbClr val="333333"/>
                </a:solidFill>
                <a:latin typeface="Cambria Math"/>
                <a:cs typeface="Cambria Math"/>
              </a:rPr>
              <a:t>𝑇: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a subtree of a original</a:t>
            </a:r>
            <a:r>
              <a:rPr sz="1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  <a:p>
            <a:pPr marL="3632835">
              <a:lnSpc>
                <a:spcPct val="100000"/>
              </a:lnSpc>
            </a:pPr>
            <a:r>
              <a:rPr sz="1400" spc="10" dirty="0">
                <a:solidFill>
                  <a:srgbClr val="333333"/>
                </a:solidFill>
                <a:latin typeface="Cambria Math"/>
                <a:cs typeface="Cambria Math"/>
              </a:rPr>
              <a:t>𝜏</a:t>
            </a:r>
            <a:r>
              <a:rPr sz="1400" spc="10" dirty="0">
                <a:solidFill>
                  <a:srgbClr val="333333"/>
                </a:solidFill>
                <a:latin typeface="Arial"/>
                <a:cs typeface="Arial"/>
              </a:rPr>
              <a:t>: 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index of leaf</a:t>
            </a:r>
            <a:r>
              <a:rPr sz="14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5021" y="6267500"/>
            <a:ext cx="19189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cited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PRML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formula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(14.31)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22473"/>
            <a:ext cx="300482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404040"/>
                </a:solidFill>
              </a:rPr>
              <a:t>Random</a:t>
            </a:r>
            <a:r>
              <a:rPr spc="-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Forest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361"/>
            <a:ext cx="300545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Random</a:t>
            </a:r>
            <a:r>
              <a:rPr spc="-85" dirty="0"/>
              <a:t> </a:t>
            </a:r>
            <a:r>
              <a:rPr spc="-5" dirty="0"/>
              <a:t>Forest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116" y="6054242"/>
            <a:ext cx="66090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https://stat.ethz.ch/education/semesters/ss2012/ams/slides/v10.2.pdf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0" y="979932"/>
            <a:ext cx="6437376" cy="483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927" y="975360"/>
            <a:ext cx="6446520" cy="4846320"/>
          </a:xfrm>
          <a:custGeom>
            <a:avLst/>
            <a:gdLst/>
            <a:ahLst/>
            <a:cxnLst/>
            <a:rect l="l" t="t" r="r" b="b"/>
            <a:pathLst>
              <a:path w="6446520" h="4846320">
                <a:moveTo>
                  <a:pt x="0" y="4846320"/>
                </a:moveTo>
                <a:lnTo>
                  <a:pt x="6446520" y="4846320"/>
                </a:lnTo>
                <a:lnTo>
                  <a:pt x="644652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4744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50" dirty="0">
                <a:latin typeface="Arial"/>
                <a:cs typeface="Arial"/>
              </a:rPr>
              <a:t>Main </a:t>
            </a:r>
            <a:r>
              <a:rPr b="0" spc="-50" dirty="0">
                <a:latin typeface="Arial"/>
                <a:cs typeface="Arial"/>
              </a:rPr>
              <a:t>ideas </a:t>
            </a:r>
            <a:r>
              <a:rPr b="0" spc="30" dirty="0">
                <a:latin typeface="Arial"/>
                <a:cs typeface="Arial"/>
              </a:rPr>
              <a:t>of </a:t>
            </a:r>
            <a:r>
              <a:rPr b="0" spc="-195" dirty="0">
                <a:latin typeface="Arial"/>
                <a:cs typeface="Arial"/>
              </a:rPr>
              <a:t>Random </a:t>
            </a:r>
            <a:r>
              <a:rPr b="0" spc="100" dirty="0">
                <a:latin typeface="Arial"/>
                <a:cs typeface="Arial"/>
              </a:rPr>
              <a:t> </a:t>
            </a:r>
            <a:r>
              <a:rPr b="0" spc="-50" dirty="0">
                <a:latin typeface="Arial"/>
                <a:cs typeface="Arial"/>
              </a:rPr>
              <a:t>Forest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355" y="1429511"/>
            <a:ext cx="7208520" cy="40284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6379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939"/>
              </a:spcBef>
              <a:buChar char="•"/>
              <a:tabLst>
                <a:tab pos="433705" algn="l"/>
                <a:tab pos="434340" algn="l"/>
              </a:tabLst>
            </a:pPr>
            <a:r>
              <a:rPr sz="3200" spc="-30" dirty="0">
                <a:solidFill>
                  <a:srgbClr val="404040"/>
                </a:solidFill>
                <a:latin typeface="Arial"/>
                <a:cs typeface="Arial"/>
              </a:rPr>
              <a:t>Bootstrapping</a:t>
            </a:r>
            <a:r>
              <a:rPr sz="3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434340" indent="-343535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3200" spc="-190" dirty="0">
                <a:solidFill>
                  <a:srgbClr val="404040"/>
                </a:solidFill>
                <a:latin typeface="Arial"/>
                <a:cs typeface="Arial"/>
              </a:rPr>
              <a:t>Random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selection </a:t>
            </a:r>
            <a:r>
              <a:rPr sz="3200" spc="3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200" spc="6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434340" indent="-343535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Ensembling</a:t>
            </a:r>
            <a:r>
              <a:rPr sz="3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trees</a:t>
            </a:r>
            <a:endParaRPr sz="3200">
              <a:latin typeface="Arial"/>
              <a:cs typeface="Arial"/>
            </a:endParaRPr>
          </a:p>
          <a:p>
            <a:pPr marL="987425" lvl="1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987425" algn="l"/>
                <a:tab pos="988060" algn="l"/>
              </a:tabLst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Average</a:t>
            </a:r>
            <a:endParaRPr sz="2000">
              <a:latin typeface="Arial"/>
              <a:cs typeface="Arial"/>
            </a:endParaRPr>
          </a:p>
          <a:p>
            <a:pPr marL="98742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987425" algn="l"/>
                <a:tab pos="988060" algn="l"/>
              </a:tabLst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Majority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voting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810323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95" dirty="0">
                <a:latin typeface="Arial"/>
                <a:cs typeface="Arial"/>
              </a:rPr>
              <a:t>Random </a:t>
            </a:r>
            <a:r>
              <a:rPr b="0" spc="-50" dirty="0">
                <a:latin typeface="Arial"/>
                <a:cs typeface="Arial"/>
              </a:rPr>
              <a:t>Forest </a:t>
            </a:r>
            <a:r>
              <a:rPr b="0" spc="-85" dirty="0">
                <a:latin typeface="Arial"/>
                <a:cs typeface="Arial"/>
              </a:rPr>
              <a:t>as </a:t>
            </a:r>
            <a:r>
              <a:rPr b="0" spc="-120" dirty="0">
                <a:latin typeface="Arial"/>
                <a:cs typeface="Arial"/>
              </a:rPr>
              <a:t>a </a:t>
            </a:r>
            <a:r>
              <a:rPr b="0" spc="-70" dirty="0">
                <a:latin typeface="Arial"/>
                <a:cs typeface="Arial"/>
              </a:rPr>
              <a:t>Feature </a:t>
            </a:r>
            <a:r>
              <a:rPr b="0" spc="420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Selector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714375"/>
            <a:ext cx="8103234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Random Forest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interpreted, but calculate some kind of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importances.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424" y="1670304"/>
            <a:ext cx="323723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560"/>
              </a:lnSpc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Gain-based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importance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627" y="2130171"/>
            <a:ext cx="672084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Summing up gains on each split. </a:t>
            </a: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(finally,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normarizing all importances</a:t>
            </a:r>
            <a:r>
              <a:rPr sz="17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552" y="5810199"/>
            <a:ext cx="561975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Above split, “Age” got 0.08 feature importance</a:t>
            </a:r>
            <a:r>
              <a:rPr sz="1900" spc="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point.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6883" y="2584704"/>
            <a:ext cx="7004304" cy="294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2580132"/>
            <a:ext cx="7013575" cy="2956560"/>
          </a:xfrm>
          <a:custGeom>
            <a:avLst/>
            <a:gdLst/>
            <a:ahLst/>
            <a:cxnLst/>
            <a:rect l="l" t="t" r="r" b="b"/>
            <a:pathLst>
              <a:path w="7013575" h="2956560">
                <a:moveTo>
                  <a:pt x="0" y="2956560"/>
                </a:moveTo>
                <a:lnTo>
                  <a:pt x="7013448" y="2956560"/>
                </a:lnTo>
                <a:lnTo>
                  <a:pt x="7013448" y="0"/>
                </a:lnTo>
                <a:lnTo>
                  <a:pt x="0" y="0"/>
                </a:lnTo>
                <a:lnTo>
                  <a:pt x="0" y="2956560"/>
                </a:lnTo>
                <a:close/>
              </a:path>
            </a:pathLst>
          </a:custGeom>
          <a:ln w="914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8150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95" dirty="0">
                <a:latin typeface="Arial"/>
                <a:cs typeface="Arial"/>
              </a:rPr>
              <a:t>Random </a:t>
            </a:r>
            <a:r>
              <a:rPr b="0" spc="-50" dirty="0">
                <a:latin typeface="Arial"/>
                <a:cs typeface="Arial"/>
              </a:rPr>
              <a:t>Forest </a:t>
            </a:r>
            <a:r>
              <a:rPr b="0" spc="-85" dirty="0">
                <a:latin typeface="Arial"/>
                <a:cs typeface="Arial"/>
              </a:rPr>
              <a:t>as </a:t>
            </a:r>
            <a:r>
              <a:rPr b="0" spc="-120" dirty="0">
                <a:latin typeface="Arial"/>
                <a:cs typeface="Arial"/>
              </a:rPr>
              <a:t>a </a:t>
            </a:r>
            <a:r>
              <a:rPr b="0" spc="-70" dirty="0">
                <a:latin typeface="Arial"/>
                <a:cs typeface="Arial"/>
              </a:rPr>
              <a:t>Feature </a:t>
            </a:r>
            <a:r>
              <a:rPr b="0" spc="430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Selector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5" y="1074419"/>
            <a:ext cx="3238500" cy="3994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0"/>
              </a:spcBef>
            </a:pPr>
            <a:r>
              <a:rPr sz="1700" spc="-15" dirty="0">
                <a:solidFill>
                  <a:srgbClr val="404040"/>
                </a:solidFill>
                <a:latin typeface="Arial"/>
                <a:cs typeface="Arial"/>
              </a:rPr>
              <a:t>Permutation-based</a:t>
            </a:r>
            <a:r>
              <a:rPr sz="17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Arial"/>
                <a:cs typeface="Arial"/>
              </a:rPr>
              <a:t>importance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4" y="1573784"/>
            <a:ext cx="541464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Decreasing accuracy after permuting each</a:t>
            </a:r>
            <a:r>
              <a:rPr sz="1900" spc="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column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6986" y="2430907"/>
            <a:ext cx="13957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Original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9298" y="2430907"/>
            <a:ext cx="16090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Permuted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304032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7"/>
                </a:lnTo>
                <a:lnTo>
                  <a:pt x="381000" y="4244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8310" y="4738878"/>
            <a:ext cx="14897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Accuracy: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0.8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890" y="4738878"/>
            <a:ext cx="14878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Accuracy: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0.7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6481" y="5026278"/>
            <a:ext cx="1373505" cy="555625"/>
          </a:xfrm>
          <a:custGeom>
            <a:avLst/>
            <a:gdLst/>
            <a:ahLst/>
            <a:cxnLst/>
            <a:rect l="l" t="t" r="r" b="b"/>
            <a:pathLst>
              <a:path w="1373504" h="555625">
                <a:moveTo>
                  <a:pt x="0" y="185039"/>
                </a:moveTo>
                <a:lnTo>
                  <a:pt x="228853" y="185039"/>
                </a:lnTo>
                <a:lnTo>
                  <a:pt x="219456" y="0"/>
                </a:lnTo>
                <a:lnTo>
                  <a:pt x="572135" y="185039"/>
                </a:lnTo>
                <a:lnTo>
                  <a:pt x="1373124" y="185039"/>
                </a:lnTo>
                <a:lnTo>
                  <a:pt x="1373124" y="246761"/>
                </a:lnTo>
                <a:lnTo>
                  <a:pt x="1373124" y="339344"/>
                </a:lnTo>
                <a:lnTo>
                  <a:pt x="1373124" y="555371"/>
                </a:lnTo>
                <a:lnTo>
                  <a:pt x="572135" y="555371"/>
                </a:lnTo>
                <a:lnTo>
                  <a:pt x="228853" y="555371"/>
                </a:lnTo>
                <a:lnTo>
                  <a:pt x="0" y="555371"/>
                </a:lnTo>
                <a:lnTo>
                  <a:pt x="0" y="339344"/>
                </a:lnTo>
                <a:lnTo>
                  <a:pt x="0" y="246761"/>
                </a:lnTo>
                <a:lnTo>
                  <a:pt x="0" y="1850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4045" y="5251958"/>
            <a:ext cx="6191250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0.1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Feature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2’s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importance is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0.1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9425" y="2782823"/>
          <a:ext cx="375284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25908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80025" y="2782823"/>
          <a:ext cx="3781422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25908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2173"/>
            <a:ext cx="49409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85" dirty="0">
                <a:latin typeface="Arial"/>
                <a:cs typeface="Arial"/>
              </a:rPr>
              <a:t>Which </a:t>
            </a:r>
            <a:r>
              <a:rPr b="0" spc="-50" dirty="0">
                <a:latin typeface="Arial"/>
                <a:cs typeface="Arial"/>
              </a:rPr>
              <a:t>importance </a:t>
            </a:r>
            <a:r>
              <a:rPr b="0" spc="-10" dirty="0">
                <a:latin typeface="Arial"/>
                <a:cs typeface="Arial"/>
              </a:rPr>
              <a:t>is </a:t>
            </a:r>
            <a:r>
              <a:rPr b="0" spc="-70" dirty="0">
                <a:latin typeface="Arial"/>
                <a:cs typeface="Arial"/>
              </a:rPr>
              <a:t>good 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235" dirty="0">
                <a:latin typeface="Arial"/>
                <a:cs typeface="Arial"/>
              </a:rPr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1390650"/>
          <a:ext cx="8629649" cy="3177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940">
                <a:tc>
                  <a:txBody>
                    <a:bodyPr/>
                    <a:lstStyle/>
                    <a:p>
                      <a:pPr marL="85090" marR="73469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Gai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importance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 need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computing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Implemented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scikit-learn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424815" indent="-181610">
                        <a:lnSpc>
                          <a:spcPct val="100000"/>
                        </a:lnSpc>
                        <a:spcBef>
                          <a:spcPts val="630"/>
                        </a:spcBef>
                        <a:buChar char="•"/>
                        <a:tabLst>
                          <a:tab pos="2679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biased in favor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continuous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variables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  variables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many  categories </a:t>
                      </a:r>
                      <a:r>
                        <a:rPr sz="1800" u="sng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hlinkClick r:id="rId2"/>
                        </a:rPr>
                        <a:t>[Strobl+</a:t>
                      </a:r>
                      <a:r>
                        <a:rPr sz="1800" u="sng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hlinkClick r:id="rId2"/>
                        </a:rPr>
                        <a:t>2008]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Permutation-based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importance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spcBef>
                          <a:spcPts val="1485"/>
                        </a:spcBef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Good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correlated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variables?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67335" indent="-181610">
                        <a:lnSpc>
                          <a:spcPct val="100000"/>
                        </a:lnSpc>
                        <a:spcBef>
                          <a:spcPts val="1485"/>
                        </a:spcBef>
                        <a:buFont typeface="Arial"/>
                        <a:buChar char="•"/>
                        <a:tabLst>
                          <a:tab pos="26797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Need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92020" y="5231765"/>
            <a:ext cx="628015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still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controversial</a:t>
            </a:r>
            <a:r>
              <a:rPr sz="20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issue.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 you want to learn more, please check </a:t>
            </a:r>
            <a:r>
              <a:rPr sz="20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[Louppe+</a:t>
            </a:r>
            <a:r>
              <a:rPr sz="2000" u="sng" spc="-2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2013]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5988" y="3278123"/>
            <a:ext cx="4555490" cy="1911350"/>
          </a:xfrm>
          <a:custGeom>
            <a:avLst/>
            <a:gdLst/>
            <a:ahLst/>
            <a:cxnLst/>
            <a:rect l="l" t="t" r="r" b="b"/>
            <a:pathLst>
              <a:path w="4555490" h="1911350">
                <a:moveTo>
                  <a:pt x="0" y="1911095"/>
                </a:moveTo>
                <a:lnTo>
                  <a:pt x="4555236" y="1911095"/>
                </a:lnTo>
                <a:lnTo>
                  <a:pt x="4555236" y="0"/>
                </a:lnTo>
                <a:lnTo>
                  <a:pt x="0" y="0"/>
                </a:lnTo>
                <a:lnTo>
                  <a:pt x="0" y="19110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33690" y="2086610"/>
            <a:ext cx="567055" cy="1545590"/>
          </a:xfrm>
          <a:custGeom>
            <a:avLst/>
            <a:gdLst/>
            <a:ahLst/>
            <a:cxnLst/>
            <a:rect l="l" t="t" r="r" b="b"/>
            <a:pathLst>
              <a:path w="567054" h="1545589">
                <a:moveTo>
                  <a:pt x="522224" y="1469136"/>
                </a:moveTo>
                <a:lnTo>
                  <a:pt x="490474" y="1469136"/>
                </a:lnTo>
                <a:lnTo>
                  <a:pt x="528574" y="1545335"/>
                </a:lnTo>
                <a:lnTo>
                  <a:pt x="560324" y="1481836"/>
                </a:lnTo>
                <a:lnTo>
                  <a:pt x="522224" y="1481836"/>
                </a:lnTo>
                <a:lnTo>
                  <a:pt x="522224" y="1469136"/>
                </a:lnTo>
                <a:close/>
              </a:path>
              <a:path w="567054" h="1545589">
                <a:moveTo>
                  <a:pt x="522224" y="6350"/>
                </a:moveTo>
                <a:lnTo>
                  <a:pt x="522224" y="1481836"/>
                </a:lnTo>
                <a:lnTo>
                  <a:pt x="534924" y="1481836"/>
                </a:lnTo>
                <a:lnTo>
                  <a:pt x="534924" y="12700"/>
                </a:lnTo>
                <a:lnTo>
                  <a:pt x="528574" y="12700"/>
                </a:lnTo>
                <a:lnTo>
                  <a:pt x="522224" y="6350"/>
                </a:lnTo>
                <a:close/>
              </a:path>
              <a:path w="567054" h="1545589">
                <a:moveTo>
                  <a:pt x="566674" y="1469136"/>
                </a:moveTo>
                <a:lnTo>
                  <a:pt x="534924" y="1469136"/>
                </a:lnTo>
                <a:lnTo>
                  <a:pt x="534924" y="1481836"/>
                </a:lnTo>
                <a:lnTo>
                  <a:pt x="560324" y="1481836"/>
                </a:lnTo>
                <a:lnTo>
                  <a:pt x="566674" y="1469136"/>
                </a:lnTo>
                <a:close/>
              </a:path>
              <a:path w="567054" h="1545589">
                <a:moveTo>
                  <a:pt x="12700" y="6350"/>
                </a:moveTo>
                <a:lnTo>
                  <a:pt x="6350" y="12700"/>
                </a:lnTo>
                <a:lnTo>
                  <a:pt x="522224" y="12700"/>
                </a:lnTo>
                <a:lnTo>
                  <a:pt x="522224" y="10413"/>
                </a:lnTo>
                <a:lnTo>
                  <a:pt x="12700" y="10413"/>
                </a:lnTo>
                <a:lnTo>
                  <a:pt x="12700" y="6350"/>
                </a:lnTo>
                <a:close/>
              </a:path>
              <a:path w="567054" h="1545589">
                <a:moveTo>
                  <a:pt x="534924" y="6350"/>
                </a:moveTo>
                <a:lnTo>
                  <a:pt x="522224" y="6350"/>
                </a:lnTo>
                <a:lnTo>
                  <a:pt x="528574" y="12700"/>
                </a:lnTo>
                <a:lnTo>
                  <a:pt x="534924" y="12700"/>
                </a:lnTo>
                <a:lnTo>
                  <a:pt x="534924" y="6350"/>
                </a:lnTo>
                <a:close/>
              </a:path>
              <a:path w="567054" h="1545589">
                <a:moveTo>
                  <a:pt x="532002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10413"/>
                </a:lnTo>
                <a:lnTo>
                  <a:pt x="8636" y="10413"/>
                </a:lnTo>
                <a:lnTo>
                  <a:pt x="12700" y="6350"/>
                </a:lnTo>
                <a:lnTo>
                  <a:pt x="534924" y="6350"/>
                </a:lnTo>
                <a:lnTo>
                  <a:pt x="534924" y="2793"/>
                </a:lnTo>
                <a:lnTo>
                  <a:pt x="532002" y="0"/>
                </a:lnTo>
                <a:close/>
              </a:path>
              <a:path w="567054" h="1545589">
                <a:moveTo>
                  <a:pt x="522224" y="6350"/>
                </a:moveTo>
                <a:lnTo>
                  <a:pt x="12700" y="6350"/>
                </a:lnTo>
                <a:lnTo>
                  <a:pt x="12700" y="10413"/>
                </a:lnTo>
                <a:lnTo>
                  <a:pt x="522224" y="10413"/>
                </a:lnTo>
                <a:lnTo>
                  <a:pt x="522224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556" y="2205227"/>
            <a:ext cx="3849624" cy="2892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84" y="2200655"/>
            <a:ext cx="3858895" cy="2901950"/>
          </a:xfrm>
          <a:custGeom>
            <a:avLst/>
            <a:gdLst/>
            <a:ahLst/>
            <a:cxnLst/>
            <a:rect l="l" t="t" r="r" b="b"/>
            <a:pathLst>
              <a:path w="3858895" h="2901950">
                <a:moveTo>
                  <a:pt x="0" y="2901696"/>
                </a:moveTo>
                <a:lnTo>
                  <a:pt x="3858767" y="2901696"/>
                </a:lnTo>
                <a:lnTo>
                  <a:pt x="3858767" y="0"/>
                </a:lnTo>
                <a:lnTo>
                  <a:pt x="0" y="0"/>
                </a:lnTo>
                <a:lnTo>
                  <a:pt x="0" y="2901696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3982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135" dirty="0">
                <a:latin typeface="Arial"/>
                <a:cs typeface="Arial"/>
              </a:rPr>
              <a:t>Out-of-bag </a:t>
            </a:r>
            <a:r>
              <a:rPr b="0" spc="90" dirty="0">
                <a:latin typeface="Arial"/>
                <a:cs typeface="Arial"/>
              </a:rPr>
              <a:t>(OOB)</a:t>
            </a:r>
            <a:r>
              <a:rPr b="0" spc="105" dirty="0">
                <a:latin typeface="Arial"/>
                <a:cs typeface="Arial"/>
              </a:rPr>
              <a:t> </a:t>
            </a:r>
            <a:r>
              <a:rPr b="0" spc="-85" dirty="0">
                <a:latin typeface="Arial"/>
                <a:cs typeface="Arial"/>
              </a:rPr>
              <a:t>Error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991" y="869188"/>
            <a:ext cx="7744459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random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forests, </a:t>
            </a:r>
            <a:r>
              <a:rPr sz="1700" spc="-1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can get an unbiased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estimator </a:t>
            </a:r>
            <a:r>
              <a:rPr sz="17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700" spc="-5" dirty="0">
                <a:solidFill>
                  <a:srgbClr val="404040"/>
                </a:solidFill>
                <a:latin typeface="Arial"/>
                <a:cs typeface="Arial"/>
              </a:rPr>
              <a:t>test error without</a:t>
            </a:r>
            <a:r>
              <a:rPr sz="17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Arial"/>
                <a:cs typeface="Arial"/>
              </a:rPr>
              <a:t>CV.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015" y="1395983"/>
            <a:ext cx="4159250" cy="399415"/>
          </a:xfrm>
          <a:custGeom>
            <a:avLst/>
            <a:gdLst/>
            <a:ahLst/>
            <a:cxnLst/>
            <a:rect l="l" t="t" r="r" b="b"/>
            <a:pathLst>
              <a:path w="4159250" h="399414">
                <a:moveTo>
                  <a:pt x="0" y="399288"/>
                </a:moveTo>
                <a:lnTo>
                  <a:pt x="4158996" y="399288"/>
                </a:lnTo>
                <a:lnTo>
                  <a:pt x="415899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7060" y="1436115"/>
            <a:ext cx="3383279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Procedure to get OOB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16418" y="3888485"/>
            <a:ext cx="1009015" cy="1066800"/>
          </a:xfrm>
          <a:custGeom>
            <a:avLst/>
            <a:gdLst/>
            <a:ahLst/>
            <a:cxnLst/>
            <a:rect l="l" t="t" r="r" b="b"/>
            <a:pathLst>
              <a:path w="1009015" h="1066800">
                <a:moveTo>
                  <a:pt x="840739" y="0"/>
                </a:moveTo>
                <a:lnTo>
                  <a:pt x="168148" y="0"/>
                </a:lnTo>
                <a:lnTo>
                  <a:pt x="123457" y="6008"/>
                </a:lnTo>
                <a:lnTo>
                  <a:pt x="83293" y="22963"/>
                </a:lnTo>
                <a:lnTo>
                  <a:pt x="49260" y="49260"/>
                </a:lnTo>
                <a:lnTo>
                  <a:pt x="22963" y="83293"/>
                </a:lnTo>
                <a:lnTo>
                  <a:pt x="6008" y="123457"/>
                </a:lnTo>
                <a:lnTo>
                  <a:pt x="0" y="168147"/>
                </a:lnTo>
                <a:lnTo>
                  <a:pt x="0" y="898651"/>
                </a:lnTo>
                <a:lnTo>
                  <a:pt x="6008" y="943342"/>
                </a:lnTo>
                <a:lnTo>
                  <a:pt x="22963" y="983506"/>
                </a:lnTo>
                <a:lnTo>
                  <a:pt x="49260" y="1017539"/>
                </a:lnTo>
                <a:lnTo>
                  <a:pt x="83293" y="1043836"/>
                </a:lnTo>
                <a:lnTo>
                  <a:pt x="123457" y="1060791"/>
                </a:lnTo>
                <a:lnTo>
                  <a:pt x="168148" y="1066800"/>
                </a:lnTo>
                <a:lnTo>
                  <a:pt x="840739" y="1066800"/>
                </a:lnTo>
                <a:lnTo>
                  <a:pt x="885430" y="1060791"/>
                </a:lnTo>
                <a:lnTo>
                  <a:pt x="925594" y="1043836"/>
                </a:lnTo>
                <a:lnTo>
                  <a:pt x="959627" y="1017539"/>
                </a:lnTo>
                <a:lnTo>
                  <a:pt x="985924" y="983506"/>
                </a:lnTo>
                <a:lnTo>
                  <a:pt x="1002879" y="943342"/>
                </a:lnTo>
                <a:lnTo>
                  <a:pt x="1008887" y="898651"/>
                </a:lnTo>
                <a:lnTo>
                  <a:pt x="1008887" y="168147"/>
                </a:lnTo>
                <a:lnTo>
                  <a:pt x="1002879" y="123457"/>
                </a:lnTo>
                <a:lnTo>
                  <a:pt x="985924" y="83293"/>
                </a:lnTo>
                <a:lnTo>
                  <a:pt x="959627" y="49260"/>
                </a:lnTo>
                <a:lnTo>
                  <a:pt x="925594" y="22963"/>
                </a:lnTo>
                <a:lnTo>
                  <a:pt x="885430" y="6008"/>
                </a:lnTo>
                <a:lnTo>
                  <a:pt x="840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6418" y="3888485"/>
            <a:ext cx="1009015" cy="1066800"/>
          </a:xfrm>
          <a:custGeom>
            <a:avLst/>
            <a:gdLst/>
            <a:ahLst/>
            <a:cxnLst/>
            <a:rect l="l" t="t" r="r" b="b"/>
            <a:pathLst>
              <a:path w="1009015" h="1066800">
                <a:moveTo>
                  <a:pt x="0" y="168147"/>
                </a:moveTo>
                <a:lnTo>
                  <a:pt x="6008" y="123457"/>
                </a:lnTo>
                <a:lnTo>
                  <a:pt x="22963" y="83293"/>
                </a:lnTo>
                <a:lnTo>
                  <a:pt x="49260" y="49260"/>
                </a:lnTo>
                <a:lnTo>
                  <a:pt x="83293" y="22963"/>
                </a:lnTo>
                <a:lnTo>
                  <a:pt x="123457" y="6008"/>
                </a:lnTo>
                <a:lnTo>
                  <a:pt x="168148" y="0"/>
                </a:lnTo>
                <a:lnTo>
                  <a:pt x="840739" y="0"/>
                </a:lnTo>
                <a:lnTo>
                  <a:pt x="885430" y="6008"/>
                </a:lnTo>
                <a:lnTo>
                  <a:pt x="925594" y="22963"/>
                </a:lnTo>
                <a:lnTo>
                  <a:pt x="959627" y="49260"/>
                </a:lnTo>
                <a:lnTo>
                  <a:pt x="985924" y="83293"/>
                </a:lnTo>
                <a:lnTo>
                  <a:pt x="1002879" y="123457"/>
                </a:lnTo>
                <a:lnTo>
                  <a:pt x="1008887" y="168147"/>
                </a:lnTo>
                <a:lnTo>
                  <a:pt x="1008887" y="898651"/>
                </a:lnTo>
                <a:lnTo>
                  <a:pt x="1002879" y="943342"/>
                </a:lnTo>
                <a:lnTo>
                  <a:pt x="985924" y="983506"/>
                </a:lnTo>
                <a:lnTo>
                  <a:pt x="959627" y="1017539"/>
                </a:lnTo>
                <a:lnTo>
                  <a:pt x="925594" y="1043836"/>
                </a:lnTo>
                <a:lnTo>
                  <a:pt x="885430" y="1060791"/>
                </a:lnTo>
                <a:lnTo>
                  <a:pt x="840739" y="1066800"/>
                </a:lnTo>
                <a:lnTo>
                  <a:pt x="168148" y="1066800"/>
                </a:lnTo>
                <a:lnTo>
                  <a:pt x="123457" y="1060791"/>
                </a:lnTo>
                <a:lnTo>
                  <a:pt x="83293" y="1043836"/>
                </a:lnTo>
                <a:lnTo>
                  <a:pt x="49260" y="1017539"/>
                </a:lnTo>
                <a:lnTo>
                  <a:pt x="22963" y="983506"/>
                </a:lnTo>
                <a:lnTo>
                  <a:pt x="6008" y="943342"/>
                </a:lnTo>
                <a:lnTo>
                  <a:pt x="0" y="898651"/>
                </a:lnTo>
                <a:lnTo>
                  <a:pt x="0" y="168147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4745" y="4071365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5" h="205104">
                <a:moveTo>
                  <a:pt x="0" y="204723"/>
                </a:moveTo>
                <a:lnTo>
                  <a:pt x="1644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4621" y="4395978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4" h="219710">
                <a:moveTo>
                  <a:pt x="0" y="219583"/>
                </a:moveTo>
                <a:lnTo>
                  <a:pt x="10947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4745" y="4395978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70" h="244475">
                <a:moveTo>
                  <a:pt x="115443" y="244348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8209" y="4071365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5" h="205104">
                <a:moveTo>
                  <a:pt x="175514" y="204723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9966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8" y="144398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8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9966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8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8" y="144398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0802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84581" y="0"/>
                </a:moveTo>
                <a:lnTo>
                  <a:pt x="51649" y="6709"/>
                </a:lnTo>
                <a:lnTo>
                  <a:pt x="24765" y="25003"/>
                </a:lnTo>
                <a:lnTo>
                  <a:pt x="6643" y="52131"/>
                </a:lnTo>
                <a:lnTo>
                  <a:pt x="0" y="85344"/>
                </a:lnTo>
                <a:lnTo>
                  <a:pt x="6643" y="118556"/>
                </a:lnTo>
                <a:lnTo>
                  <a:pt x="24765" y="145684"/>
                </a:lnTo>
                <a:lnTo>
                  <a:pt x="51649" y="163978"/>
                </a:lnTo>
                <a:lnTo>
                  <a:pt x="84581" y="170688"/>
                </a:lnTo>
                <a:lnTo>
                  <a:pt x="117514" y="163978"/>
                </a:lnTo>
                <a:lnTo>
                  <a:pt x="144399" y="145684"/>
                </a:lnTo>
                <a:lnTo>
                  <a:pt x="162520" y="118556"/>
                </a:lnTo>
                <a:lnTo>
                  <a:pt x="169164" y="85344"/>
                </a:lnTo>
                <a:lnTo>
                  <a:pt x="162520" y="52131"/>
                </a:lnTo>
                <a:lnTo>
                  <a:pt x="144399" y="25003"/>
                </a:lnTo>
                <a:lnTo>
                  <a:pt x="117514" y="6709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0802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0" y="85344"/>
                </a:moveTo>
                <a:lnTo>
                  <a:pt x="6643" y="52131"/>
                </a:lnTo>
                <a:lnTo>
                  <a:pt x="24765" y="25003"/>
                </a:lnTo>
                <a:lnTo>
                  <a:pt x="51649" y="6709"/>
                </a:lnTo>
                <a:lnTo>
                  <a:pt x="84581" y="0"/>
                </a:lnTo>
                <a:lnTo>
                  <a:pt x="117514" y="6709"/>
                </a:lnTo>
                <a:lnTo>
                  <a:pt x="144399" y="25003"/>
                </a:lnTo>
                <a:lnTo>
                  <a:pt x="162520" y="52131"/>
                </a:lnTo>
                <a:lnTo>
                  <a:pt x="169164" y="85344"/>
                </a:lnTo>
                <a:lnTo>
                  <a:pt x="162520" y="118556"/>
                </a:lnTo>
                <a:lnTo>
                  <a:pt x="144399" y="145684"/>
                </a:lnTo>
                <a:lnTo>
                  <a:pt x="117514" y="163978"/>
                </a:lnTo>
                <a:lnTo>
                  <a:pt x="84581" y="170688"/>
                </a:lnTo>
                <a:lnTo>
                  <a:pt x="51649" y="163978"/>
                </a:lnTo>
                <a:lnTo>
                  <a:pt x="24765" y="145684"/>
                </a:lnTo>
                <a:lnTo>
                  <a:pt x="6643" y="118556"/>
                </a:lnTo>
                <a:lnTo>
                  <a:pt x="0" y="8534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4661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84582" y="0"/>
                </a:moveTo>
                <a:lnTo>
                  <a:pt x="51649" y="6709"/>
                </a:lnTo>
                <a:lnTo>
                  <a:pt x="24765" y="25003"/>
                </a:lnTo>
                <a:lnTo>
                  <a:pt x="6643" y="52131"/>
                </a:lnTo>
                <a:lnTo>
                  <a:pt x="0" y="85344"/>
                </a:lnTo>
                <a:lnTo>
                  <a:pt x="6643" y="118556"/>
                </a:lnTo>
                <a:lnTo>
                  <a:pt x="24765" y="145684"/>
                </a:lnTo>
                <a:lnTo>
                  <a:pt x="51649" y="163978"/>
                </a:lnTo>
                <a:lnTo>
                  <a:pt x="84582" y="170688"/>
                </a:lnTo>
                <a:lnTo>
                  <a:pt x="117514" y="163978"/>
                </a:lnTo>
                <a:lnTo>
                  <a:pt x="144399" y="145684"/>
                </a:lnTo>
                <a:lnTo>
                  <a:pt x="162520" y="118556"/>
                </a:lnTo>
                <a:lnTo>
                  <a:pt x="169164" y="85344"/>
                </a:lnTo>
                <a:lnTo>
                  <a:pt x="162520" y="52131"/>
                </a:lnTo>
                <a:lnTo>
                  <a:pt x="144399" y="25003"/>
                </a:lnTo>
                <a:lnTo>
                  <a:pt x="117514" y="6709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4661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0" y="85344"/>
                </a:moveTo>
                <a:lnTo>
                  <a:pt x="6643" y="52131"/>
                </a:lnTo>
                <a:lnTo>
                  <a:pt x="24765" y="25003"/>
                </a:lnTo>
                <a:lnTo>
                  <a:pt x="51649" y="6709"/>
                </a:lnTo>
                <a:lnTo>
                  <a:pt x="84582" y="0"/>
                </a:lnTo>
                <a:lnTo>
                  <a:pt x="117514" y="6709"/>
                </a:lnTo>
                <a:lnTo>
                  <a:pt x="144399" y="25003"/>
                </a:lnTo>
                <a:lnTo>
                  <a:pt x="162520" y="52131"/>
                </a:lnTo>
                <a:lnTo>
                  <a:pt x="169164" y="85344"/>
                </a:lnTo>
                <a:lnTo>
                  <a:pt x="162520" y="118556"/>
                </a:lnTo>
                <a:lnTo>
                  <a:pt x="144399" y="145684"/>
                </a:lnTo>
                <a:lnTo>
                  <a:pt x="117514" y="163978"/>
                </a:lnTo>
                <a:lnTo>
                  <a:pt x="84582" y="170688"/>
                </a:lnTo>
                <a:lnTo>
                  <a:pt x="51649" y="163978"/>
                </a:lnTo>
                <a:lnTo>
                  <a:pt x="24765" y="145684"/>
                </a:lnTo>
                <a:lnTo>
                  <a:pt x="6643" y="118556"/>
                </a:lnTo>
                <a:lnTo>
                  <a:pt x="0" y="8534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93430" y="3928109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5" h="169545">
                <a:moveTo>
                  <a:pt x="85344" y="0"/>
                </a:moveTo>
                <a:lnTo>
                  <a:pt x="52131" y="6643"/>
                </a:lnTo>
                <a:lnTo>
                  <a:pt x="25003" y="24764"/>
                </a:lnTo>
                <a:lnTo>
                  <a:pt x="6709" y="51649"/>
                </a:lnTo>
                <a:lnTo>
                  <a:pt x="0" y="84581"/>
                </a:lnTo>
                <a:lnTo>
                  <a:pt x="6709" y="117514"/>
                </a:lnTo>
                <a:lnTo>
                  <a:pt x="25003" y="144399"/>
                </a:lnTo>
                <a:lnTo>
                  <a:pt x="52131" y="162520"/>
                </a:lnTo>
                <a:lnTo>
                  <a:pt x="85344" y="169163"/>
                </a:lnTo>
                <a:lnTo>
                  <a:pt x="118556" y="162520"/>
                </a:lnTo>
                <a:lnTo>
                  <a:pt x="145684" y="144398"/>
                </a:lnTo>
                <a:lnTo>
                  <a:pt x="163978" y="117514"/>
                </a:lnTo>
                <a:lnTo>
                  <a:pt x="170688" y="84581"/>
                </a:lnTo>
                <a:lnTo>
                  <a:pt x="163978" y="51649"/>
                </a:lnTo>
                <a:lnTo>
                  <a:pt x="145684" y="24764"/>
                </a:lnTo>
                <a:lnTo>
                  <a:pt x="118556" y="6643"/>
                </a:lnTo>
                <a:lnTo>
                  <a:pt x="8534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93430" y="3928109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5" h="169545">
                <a:moveTo>
                  <a:pt x="0" y="84581"/>
                </a:moveTo>
                <a:lnTo>
                  <a:pt x="6709" y="51649"/>
                </a:lnTo>
                <a:lnTo>
                  <a:pt x="25003" y="24764"/>
                </a:lnTo>
                <a:lnTo>
                  <a:pt x="52131" y="6643"/>
                </a:lnTo>
                <a:lnTo>
                  <a:pt x="85344" y="0"/>
                </a:lnTo>
                <a:lnTo>
                  <a:pt x="118556" y="6643"/>
                </a:lnTo>
                <a:lnTo>
                  <a:pt x="145684" y="24764"/>
                </a:lnTo>
                <a:lnTo>
                  <a:pt x="163978" y="51649"/>
                </a:lnTo>
                <a:lnTo>
                  <a:pt x="170688" y="84581"/>
                </a:lnTo>
                <a:lnTo>
                  <a:pt x="163978" y="117514"/>
                </a:lnTo>
                <a:lnTo>
                  <a:pt x="145684" y="144398"/>
                </a:lnTo>
                <a:lnTo>
                  <a:pt x="118556" y="162520"/>
                </a:lnTo>
                <a:lnTo>
                  <a:pt x="85344" y="169163"/>
                </a:lnTo>
                <a:lnTo>
                  <a:pt x="52131" y="162520"/>
                </a:lnTo>
                <a:lnTo>
                  <a:pt x="25003" y="144399"/>
                </a:lnTo>
                <a:lnTo>
                  <a:pt x="6709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9085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84582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9085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95031" y="3561588"/>
            <a:ext cx="7886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kth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7067" y="1991741"/>
            <a:ext cx="2482215" cy="156845"/>
          </a:xfrm>
          <a:custGeom>
            <a:avLst/>
            <a:gdLst/>
            <a:ahLst/>
            <a:cxnLst/>
            <a:rect l="l" t="t" r="r" b="b"/>
            <a:pathLst>
              <a:path w="2482215" h="156844">
                <a:moveTo>
                  <a:pt x="0" y="156717"/>
                </a:moveTo>
                <a:lnTo>
                  <a:pt x="2481961" y="156717"/>
                </a:lnTo>
                <a:lnTo>
                  <a:pt x="2481961" y="0"/>
                </a:lnTo>
                <a:lnTo>
                  <a:pt x="0" y="0"/>
                </a:lnTo>
                <a:lnTo>
                  <a:pt x="0" y="156717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7067" y="2148497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7067" y="2306104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7067" y="2463584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7067" y="2621191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7067" y="2778798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7067" y="2936405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717" y="2142108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0717" y="2299716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0717" y="2457323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0717" y="2614802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0717" y="2772410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0717" y="2930017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7067" y="1985391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0"/>
                </a:moveTo>
                <a:lnTo>
                  <a:pt x="0" y="11149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9029" y="1985391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0"/>
                </a:moveTo>
                <a:lnTo>
                  <a:pt x="0" y="11149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0717" y="1991741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6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90717" y="3093973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6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23859" y="2205227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40040" y="2383535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>
                <a:moveTo>
                  <a:pt x="0" y="0"/>
                </a:moveTo>
                <a:lnTo>
                  <a:pt x="52476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40040" y="2848355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98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5003" y="2537205"/>
            <a:ext cx="511809" cy="1606550"/>
          </a:xfrm>
          <a:custGeom>
            <a:avLst/>
            <a:gdLst/>
            <a:ahLst/>
            <a:cxnLst/>
            <a:rect l="l" t="t" r="r" b="b"/>
            <a:pathLst>
              <a:path w="511810" h="1606550">
                <a:moveTo>
                  <a:pt x="31750" y="1530223"/>
                </a:moveTo>
                <a:lnTo>
                  <a:pt x="0" y="1530223"/>
                </a:lnTo>
                <a:lnTo>
                  <a:pt x="38100" y="1606423"/>
                </a:lnTo>
                <a:lnTo>
                  <a:pt x="69850" y="1542923"/>
                </a:lnTo>
                <a:lnTo>
                  <a:pt x="31750" y="1542923"/>
                </a:lnTo>
                <a:lnTo>
                  <a:pt x="31750" y="1530223"/>
                </a:lnTo>
                <a:close/>
              </a:path>
              <a:path w="511810" h="1606550">
                <a:moveTo>
                  <a:pt x="511683" y="0"/>
                </a:moveTo>
                <a:lnTo>
                  <a:pt x="34544" y="0"/>
                </a:lnTo>
                <a:lnTo>
                  <a:pt x="31750" y="2794"/>
                </a:lnTo>
                <a:lnTo>
                  <a:pt x="31750" y="1542923"/>
                </a:lnTo>
                <a:lnTo>
                  <a:pt x="44450" y="1542923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511683" y="6350"/>
                </a:lnTo>
                <a:lnTo>
                  <a:pt x="511683" y="0"/>
                </a:lnTo>
                <a:close/>
              </a:path>
              <a:path w="511810" h="1606550">
                <a:moveTo>
                  <a:pt x="76200" y="1530223"/>
                </a:moveTo>
                <a:lnTo>
                  <a:pt x="44450" y="1530223"/>
                </a:lnTo>
                <a:lnTo>
                  <a:pt x="44450" y="1542923"/>
                </a:lnTo>
                <a:lnTo>
                  <a:pt x="69850" y="1542923"/>
                </a:lnTo>
                <a:lnTo>
                  <a:pt x="76200" y="1530223"/>
                </a:lnTo>
                <a:close/>
              </a:path>
              <a:path w="511810" h="1606550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511810" h="1606550">
                <a:moveTo>
                  <a:pt x="511683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511683" y="12700"/>
                </a:lnTo>
                <a:lnTo>
                  <a:pt x="511683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3103" y="269595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58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3103" y="30480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06366" y="1911858"/>
            <a:ext cx="479425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Remains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(OOB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data)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boot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87997" y="1493011"/>
            <a:ext cx="70040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9452" y="4155947"/>
            <a:ext cx="2441575" cy="629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29781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Calucurate an error for  the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OOB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00900" y="4383023"/>
            <a:ext cx="714375" cy="76200"/>
          </a:xfrm>
          <a:custGeom>
            <a:avLst/>
            <a:gdLst/>
            <a:ahLst/>
            <a:cxnLst/>
            <a:rect l="l" t="t" r="r" b="b"/>
            <a:pathLst>
              <a:path w="7143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143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14375" h="76200">
                <a:moveTo>
                  <a:pt x="71412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14121" y="44450"/>
                </a:lnTo>
                <a:lnTo>
                  <a:pt x="71412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3472" y="4785359"/>
            <a:ext cx="76200" cy="796925"/>
          </a:xfrm>
          <a:custGeom>
            <a:avLst/>
            <a:gdLst/>
            <a:ahLst/>
            <a:cxnLst/>
            <a:rect l="l" t="t" r="r" b="b"/>
            <a:pathLst>
              <a:path w="76200" h="796925">
                <a:moveTo>
                  <a:pt x="31725" y="720672"/>
                </a:moveTo>
                <a:lnTo>
                  <a:pt x="0" y="720724"/>
                </a:lnTo>
                <a:lnTo>
                  <a:pt x="38226" y="796924"/>
                </a:lnTo>
                <a:lnTo>
                  <a:pt x="69818" y="733424"/>
                </a:lnTo>
                <a:lnTo>
                  <a:pt x="31750" y="733424"/>
                </a:lnTo>
                <a:lnTo>
                  <a:pt x="31725" y="720672"/>
                </a:lnTo>
                <a:close/>
              </a:path>
              <a:path w="76200" h="796925">
                <a:moveTo>
                  <a:pt x="44425" y="720650"/>
                </a:moveTo>
                <a:lnTo>
                  <a:pt x="31725" y="720672"/>
                </a:lnTo>
                <a:lnTo>
                  <a:pt x="31750" y="733424"/>
                </a:lnTo>
                <a:lnTo>
                  <a:pt x="44450" y="733297"/>
                </a:lnTo>
                <a:lnTo>
                  <a:pt x="44425" y="720650"/>
                </a:lnTo>
                <a:close/>
              </a:path>
              <a:path w="76200" h="796925">
                <a:moveTo>
                  <a:pt x="76200" y="720597"/>
                </a:moveTo>
                <a:lnTo>
                  <a:pt x="44425" y="720650"/>
                </a:lnTo>
                <a:lnTo>
                  <a:pt x="44450" y="733297"/>
                </a:lnTo>
                <a:lnTo>
                  <a:pt x="31750" y="733424"/>
                </a:lnTo>
                <a:lnTo>
                  <a:pt x="69818" y="733424"/>
                </a:lnTo>
                <a:lnTo>
                  <a:pt x="76200" y="720597"/>
                </a:lnTo>
                <a:close/>
              </a:path>
              <a:path w="76200" h="796925">
                <a:moveTo>
                  <a:pt x="43052" y="0"/>
                </a:moveTo>
                <a:lnTo>
                  <a:pt x="30352" y="0"/>
                </a:lnTo>
                <a:lnTo>
                  <a:pt x="31725" y="720672"/>
                </a:lnTo>
                <a:lnTo>
                  <a:pt x="44425" y="720650"/>
                </a:lnTo>
                <a:lnTo>
                  <a:pt x="4305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23103" y="5618988"/>
            <a:ext cx="3834765" cy="83566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87755" marR="146685" indent="-930275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Averaging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OOB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errors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by each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46191" y="3320796"/>
            <a:ext cx="2772410" cy="271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Loop for constructing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5788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5" dirty="0">
                <a:latin typeface="Arial"/>
                <a:cs typeface="Arial"/>
              </a:rPr>
              <a:t>Scikit-learn</a:t>
            </a:r>
            <a:r>
              <a:rPr b="0" spc="85" dirty="0">
                <a:latin typeface="Arial"/>
                <a:cs typeface="Arial"/>
              </a:rPr>
              <a:t> </a:t>
            </a:r>
            <a:r>
              <a:rPr b="0" spc="-30" dirty="0">
                <a:latin typeface="Arial"/>
                <a:cs typeface="Arial"/>
              </a:rPr>
              <a:t>options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075" y="832103"/>
          <a:ext cx="8658225" cy="551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134">
                <a:tc>
                  <a:txBody>
                    <a:bodyPr/>
                    <a:lstStyle/>
                    <a:p>
                      <a:pPr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Parameter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68580">
                        <a:lnSpc>
                          <a:spcPts val="21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n_estimators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number of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criterion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"gini" or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"entropy"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max_features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number of features to consider when looking for the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best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split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max_depth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maximum depth of the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min_samples_split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minimum number of samples required to split an</a:t>
                      </a:r>
                      <a:r>
                        <a:rPr sz="16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internal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0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min_samples_leaf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minimum number of samples required to be at a leaf</a:t>
                      </a:r>
                      <a:r>
                        <a:rPr sz="16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min_weight_frac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ion_le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993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minimum weighted fraction of the sum total of weights (of  all the input samples) required to be at a leaf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node.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max_leaf_nodes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Grow trees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max_leaf_nodes in best-first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fashion.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min_impurity_split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Threshold for early stopping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growth.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68580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bootstrap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Whether bootstrap samples are used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trees.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30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oob_score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Whether to use out-of-bag samples to estimate</a:t>
                      </a:r>
                      <a:r>
                        <a:rPr sz="16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generalization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accuracy.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68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warm_start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When set to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True,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reuse the solution of the previous call to</a:t>
                      </a:r>
                      <a:r>
                        <a:rPr sz="16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fit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1847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 add more estimators to the ensemble, otherwise, just fit a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whole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forest.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6372" y="6391808"/>
            <a:ext cx="530161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http://scikit-learn.org/stable/modules/generated/sklearn.ensemble.RandomForestClassifier.html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2072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40" dirty="0">
                <a:latin typeface="Arial"/>
                <a:cs typeface="Arial"/>
              </a:rPr>
              <a:t>Age</a:t>
            </a:r>
            <a:r>
              <a:rPr b="0" spc="-120" dirty="0">
                <a:latin typeface="Arial"/>
                <a:cs typeface="Arial"/>
              </a:rPr>
              <a:t>n</a:t>
            </a:r>
            <a:r>
              <a:rPr b="0" spc="-90" dirty="0">
                <a:latin typeface="Arial"/>
                <a:cs typeface="Arial"/>
              </a:rPr>
              <a:t>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8229600" cy="40386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434340" indent="-342900">
              <a:lnSpc>
                <a:spcPct val="100000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Xgboost occupied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Kaggle</a:t>
            </a:r>
            <a:endParaRPr sz="24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2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Random</a:t>
            </a:r>
            <a:r>
              <a:rPr sz="2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Gradient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Boosting</a:t>
            </a:r>
            <a:r>
              <a:rPr sz="2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Extreme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Gradient</a:t>
            </a: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Boosting(xgboost)</a:t>
            </a:r>
            <a:endParaRPr sz="24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1780"/>
              </a:spcBef>
              <a:tabLst>
                <a:tab pos="83502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Dart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22473"/>
            <a:ext cx="575500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404040"/>
                </a:solidFill>
              </a:rPr>
              <a:t>Gradient Boosting </a:t>
            </a:r>
            <a:r>
              <a:rPr spc="-45" dirty="0">
                <a:solidFill>
                  <a:srgbClr val="404040"/>
                </a:solidFill>
              </a:rPr>
              <a:t>Tree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(GBT)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361"/>
            <a:ext cx="575564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Gradient Boosting </a:t>
            </a:r>
            <a:r>
              <a:rPr spc="-45" dirty="0"/>
              <a:t>Tree</a:t>
            </a:r>
            <a:r>
              <a:rPr spc="-155" dirty="0"/>
              <a:t> </a:t>
            </a:r>
            <a:r>
              <a:rPr dirty="0"/>
              <a:t>(GBT)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091" y="5929477"/>
            <a:ext cx="33959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The Elements of Statistical Learning </a:t>
            </a:r>
            <a:r>
              <a:rPr sz="1100" spc="1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050" spc="15" baseline="27777" dirty="0">
                <a:solidFill>
                  <a:srgbClr val="404040"/>
                </a:solidFill>
                <a:latin typeface="Arial"/>
                <a:cs typeface="Arial"/>
              </a:rPr>
              <a:t>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edition,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p.</a:t>
            </a: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359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436" y="888491"/>
            <a:ext cx="6188964" cy="498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0838" y="1754885"/>
            <a:ext cx="1868805" cy="757555"/>
          </a:xfrm>
          <a:custGeom>
            <a:avLst/>
            <a:gdLst/>
            <a:ahLst/>
            <a:cxnLst/>
            <a:rect l="l" t="t" r="r" b="b"/>
            <a:pathLst>
              <a:path w="1868804" h="757555">
                <a:moveTo>
                  <a:pt x="0" y="0"/>
                </a:moveTo>
                <a:lnTo>
                  <a:pt x="311403" y="0"/>
                </a:lnTo>
                <a:lnTo>
                  <a:pt x="778510" y="0"/>
                </a:lnTo>
                <a:lnTo>
                  <a:pt x="1868423" y="0"/>
                </a:lnTo>
                <a:lnTo>
                  <a:pt x="1868423" y="215137"/>
                </a:lnTo>
                <a:lnTo>
                  <a:pt x="1868423" y="307339"/>
                </a:lnTo>
                <a:lnTo>
                  <a:pt x="1868423" y="368808"/>
                </a:lnTo>
                <a:lnTo>
                  <a:pt x="778510" y="368808"/>
                </a:lnTo>
                <a:lnTo>
                  <a:pt x="187833" y="757301"/>
                </a:lnTo>
                <a:lnTo>
                  <a:pt x="311403" y="368808"/>
                </a:lnTo>
                <a:lnTo>
                  <a:pt x="0" y="368808"/>
                </a:lnTo>
                <a:lnTo>
                  <a:pt x="0" y="307339"/>
                </a:lnTo>
                <a:lnTo>
                  <a:pt x="0" y="215137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5082" y="1793747"/>
            <a:ext cx="15208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psedo-residual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455" y="3230879"/>
            <a:ext cx="3276600" cy="242570"/>
          </a:xfrm>
          <a:custGeom>
            <a:avLst/>
            <a:gdLst/>
            <a:ahLst/>
            <a:cxnLst/>
            <a:rect l="l" t="t" r="r" b="b"/>
            <a:pathLst>
              <a:path w="3276600" h="242570">
                <a:moveTo>
                  <a:pt x="0" y="242315"/>
                </a:moveTo>
                <a:lnTo>
                  <a:pt x="3276600" y="242315"/>
                </a:lnTo>
                <a:lnTo>
                  <a:pt x="32766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84" y="3687317"/>
            <a:ext cx="2458085" cy="923925"/>
          </a:xfrm>
          <a:custGeom>
            <a:avLst/>
            <a:gdLst/>
            <a:ahLst/>
            <a:cxnLst/>
            <a:rect l="l" t="t" r="r" b="b"/>
            <a:pathLst>
              <a:path w="2458084" h="923925">
                <a:moveTo>
                  <a:pt x="2457577" y="0"/>
                </a:moveTo>
                <a:lnTo>
                  <a:pt x="180721" y="0"/>
                </a:lnTo>
                <a:lnTo>
                  <a:pt x="180721" y="538733"/>
                </a:lnTo>
                <a:lnTo>
                  <a:pt x="0" y="665225"/>
                </a:lnTo>
                <a:lnTo>
                  <a:pt x="180721" y="769619"/>
                </a:lnTo>
                <a:lnTo>
                  <a:pt x="180721" y="923543"/>
                </a:lnTo>
                <a:lnTo>
                  <a:pt x="2457577" y="923543"/>
                </a:lnTo>
                <a:lnTo>
                  <a:pt x="2457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784" y="3687317"/>
            <a:ext cx="2458085" cy="923925"/>
          </a:xfrm>
          <a:custGeom>
            <a:avLst/>
            <a:gdLst/>
            <a:ahLst/>
            <a:cxnLst/>
            <a:rect l="l" t="t" r="r" b="b"/>
            <a:pathLst>
              <a:path w="2458084" h="923925">
                <a:moveTo>
                  <a:pt x="180721" y="0"/>
                </a:moveTo>
                <a:lnTo>
                  <a:pt x="560197" y="0"/>
                </a:lnTo>
                <a:lnTo>
                  <a:pt x="1129411" y="0"/>
                </a:lnTo>
                <a:lnTo>
                  <a:pt x="2457577" y="0"/>
                </a:lnTo>
                <a:lnTo>
                  <a:pt x="2457577" y="538733"/>
                </a:lnTo>
                <a:lnTo>
                  <a:pt x="2457577" y="769619"/>
                </a:lnTo>
                <a:lnTo>
                  <a:pt x="2457577" y="923543"/>
                </a:lnTo>
                <a:lnTo>
                  <a:pt x="1129411" y="923543"/>
                </a:lnTo>
                <a:lnTo>
                  <a:pt x="560197" y="923543"/>
                </a:lnTo>
                <a:lnTo>
                  <a:pt x="180721" y="923543"/>
                </a:lnTo>
                <a:lnTo>
                  <a:pt x="180721" y="769619"/>
                </a:lnTo>
                <a:lnTo>
                  <a:pt x="0" y="665225"/>
                </a:lnTo>
                <a:lnTo>
                  <a:pt x="180721" y="538733"/>
                </a:lnTo>
                <a:lnTo>
                  <a:pt x="180721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6915" y="3727450"/>
            <a:ext cx="1575435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1-demantional  optimization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822959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25" dirty="0">
                <a:latin typeface="Arial"/>
                <a:cs typeface="Arial"/>
              </a:rPr>
              <a:t>Xgboost(eXtreme </a:t>
            </a:r>
            <a:r>
              <a:rPr b="0" spc="-75" dirty="0">
                <a:latin typeface="Arial"/>
                <a:cs typeface="Arial"/>
              </a:rPr>
              <a:t>Gradient</a:t>
            </a:r>
            <a:r>
              <a:rPr b="0" spc="285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Boosting)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826008"/>
            <a:ext cx="8229600" cy="7531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620" rIns="0" bIns="0" rtlCol="0">
            <a:spAutoFit/>
          </a:bodyPr>
          <a:lstStyle/>
          <a:p>
            <a:pPr marL="358140" indent="-266700">
              <a:lnSpc>
                <a:spcPct val="100000"/>
              </a:lnSpc>
              <a:spcBef>
                <a:spcPts val="60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xgboost is one of the implementation of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GBT.</a:t>
            </a:r>
            <a:endParaRPr sz="2000">
              <a:latin typeface="Arial"/>
              <a:cs typeface="Arial"/>
            </a:endParaRPr>
          </a:p>
          <a:p>
            <a:pPr marL="358140" indent="-266700">
              <a:lnSpc>
                <a:spcPct val="100000"/>
              </a:lnSpc>
              <a:spcBef>
                <a:spcPts val="235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Splitting criterion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from the criterions I showed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above.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472" y="2260853"/>
            <a:ext cx="152336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Loss</a:t>
            </a:r>
            <a:r>
              <a:rPr sz="2000" u="sng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6716" y="2915411"/>
            <a:ext cx="6224016" cy="151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6944" y="3886200"/>
            <a:ext cx="1418844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0034" y="42862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816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8845" y="4449190"/>
            <a:ext cx="2426335" cy="643255"/>
          </a:xfrm>
          <a:custGeom>
            <a:avLst/>
            <a:gdLst/>
            <a:ahLst/>
            <a:cxnLst/>
            <a:rect l="l" t="t" r="r" b="b"/>
            <a:pathLst>
              <a:path w="2426335" h="643254">
                <a:moveTo>
                  <a:pt x="0" y="274446"/>
                </a:moveTo>
                <a:lnTo>
                  <a:pt x="404368" y="274446"/>
                </a:lnTo>
                <a:lnTo>
                  <a:pt x="443992" y="0"/>
                </a:lnTo>
                <a:lnTo>
                  <a:pt x="1010919" y="274446"/>
                </a:lnTo>
                <a:lnTo>
                  <a:pt x="2426208" y="274446"/>
                </a:lnTo>
                <a:lnTo>
                  <a:pt x="2426208" y="335914"/>
                </a:lnTo>
                <a:lnTo>
                  <a:pt x="2426208" y="428116"/>
                </a:lnTo>
                <a:lnTo>
                  <a:pt x="2426208" y="643254"/>
                </a:lnTo>
                <a:lnTo>
                  <a:pt x="1010919" y="643254"/>
                </a:lnTo>
                <a:lnTo>
                  <a:pt x="404368" y="643254"/>
                </a:lnTo>
                <a:lnTo>
                  <a:pt x="0" y="643254"/>
                </a:lnTo>
                <a:lnTo>
                  <a:pt x="0" y="428116"/>
                </a:lnTo>
                <a:lnTo>
                  <a:pt x="0" y="335914"/>
                </a:lnTo>
                <a:lnTo>
                  <a:pt x="0" y="27444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3458" y="4763770"/>
            <a:ext cx="177673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leaves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1378" y="1698498"/>
            <a:ext cx="2426335" cy="1631314"/>
          </a:xfrm>
          <a:custGeom>
            <a:avLst/>
            <a:gdLst/>
            <a:ahLst/>
            <a:cxnLst/>
            <a:rect l="l" t="t" r="r" b="b"/>
            <a:pathLst>
              <a:path w="2426334" h="1631314">
                <a:moveTo>
                  <a:pt x="0" y="0"/>
                </a:moveTo>
                <a:lnTo>
                  <a:pt x="404368" y="0"/>
                </a:lnTo>
                <a:lnTo>
                  <a:pt x="1010920" y="0"/>
                </a:lnTo>
                <a:lnTo>
                  <a:pt x="2426207" y="0"/>
                </a:lnTo>
                <a:lnTo>
                  <a:pt x="2426207" y="682751"/>
                </a:lnTo>
                <a:lnTo>
                  <a:pt x="2426207" y="975360"/>
                </a:lnTo>
                <a:lnTo>
                  <a:pt x="2426207" y="1170431"/>
                </a:lnTo>
                <a:lnTo>
                  <a:pt x="1010920" y="1170431"/>
                </a:lnTo>
                <a:lnTo>
                  <a:pt x="386842" y="1631314"/>
                </a:lnTo>
                <a:lnTo>
                  <a:pt x="404368" y="1170431"/>
                </a:lnTo>
                <a:lnTo>
                  <a:pt x="0" y="1170431"/>
                </a:lnTo>
                <a:lnTo>
                  <a:pt x="0" y="975360"/>
                </a:lnTo>
                <a:lnTo>
                  <a:pt x="0" y="682751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7082" y="1738248"/>
            <a:ext cx="157480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xgboost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also  implemented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l1  regularization. 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(we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later.)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426964"/>
            <a:ext cx="8229600" cy="75438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 marR="962660">
              <a:lnSpc>
                <a:spcPts val="2590"/>
              </a:lnSpc>
              <a:spcBef>
                <a:spcPts val="35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Splitting criterion directly derived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loss function is  the biggest contribution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xgboost.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7846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0" dirty="0">
                <a:latin typeface="Arial"/>
                <a:cs typeface="Arial"/>
              </a:rPr>
              <a:t>Xgboost’s </a:t>
            </a:r>
            <a:r>
              <a:rPr b="0" spc="-15" dirty="0">
                <a:latin typeface="Arial"/>
                <a:cs typeface="Arial"/>
              </a:rPr>
              <a:t>Split </a:t>
            </a:r>
            <a:r>
              <a:rPr b="0" spc="-40" dirty="0">
                <a:latin typeface="Arial"/>
                <a:cs typeface="Arial"/>
              </a:rPr>
              <a:t>finding</a:t>
            </a:r>
            <a:r>
              <a:rPr b="0" spc="375" dirty="0">
                <a:latin typeface="Arial"/>
                <a:cs typeface="Arial"/>
              </a:rPr>
              <a:t> </a:t>
            </a:r>
            <a:r>
              <a:rPr b="0" spc="-60" dirty="0">
                <a:latin typeface="Arial"/>
                <a:cs typeface="Arial"/>
              </a:rPr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826008"/>
            <a:ext cx="8229600" cy="711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620" rIns="0" bIns="0" rtlCol="0">
            <a:spAutoFit/>
          </a:bodyPr>
          <a:lstStyle/>
          <a:p>
            <a:pPr marL="358140" indent="-266700">
              <a:lnSpc>
                <a:spcPct val="100000"/>
              </a:lnSpc>
              <a:spcBef>
                <a:spcPts val="60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xgboost is one of the implementation of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GBT.</a:t>
            </a:r>
            <a:endParaRPr sz="2000">
              <a:latin typeface="Arial"/>
              <a:cs typeface="Arial"/>
            </a:endParaRPr>
          </a:p>
          <a:p>
            <a:pPr marL="358140" indent="-266700">
              <a:lnSpc>
                <a:spcPct val="100000"/>
              </a:lnSpc>
              <a:spcBef>
                <a:spcPts val="235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Splitting criterion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from the criterions I showed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above.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672" y="2250948"/>
            <a:ext cx="6448044" cy="108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695" y="3429000"/>
            <a:ext cx="6566916" cy="900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748" y="1932685"/>
            <a:ext cx="28067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Quadratic</a:t>
            </a:r>
            <a:r>
              <a:rPr sz="2000" u="sng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Approximation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9356" y="1821179"/>
            <a:ext cx="1877568" cy="313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743" y="2139695"/>
            <a:ext cx="1847088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1573" y="1854733"/>
            <a:ext cx="15722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8279">
              <a:lnSpc>
                <a:spcPct val="142000"/>
              </a:lnSpc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First order gradient:  Second order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gradient: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7067" y="4355591"/>
            <a:ext cx="6419087" cy="2115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76174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0" dirty="0">
                <a:latin typeface="Arial"/>
                <a:cs typeface="Arial"/>
              </a:rPr>
              <a:t>Xgboost’s </a:t>
            </a:r>
            <a:r>
              <a:rPr b="0" spc="-15" dirty="0">
                <a:latin typeface="Arial"/>
                <a:cs typeface="Arial"/>
              </a:rPr>
              <a:t>Split </a:t>
            </a:r>
            <a:r>
              <a:rPr b="0" spc="-40" dirty="0">
                <a:latin typeface="Arial"/>
                <a:cs typeface="Arial"/>
              </a:rPr>
              <a:t>finding</a:t>
            </a:r>
            <a:r>
              <a:rPr b="0" spc="375" dirty="0">
                <a:latin typeface="Arial"/>
                <a:cs typeface="Arial"/>
              </a:rPr>
              <a:t> </a:t>
            </a:r>
            <a:r>
              <a:rPr b="0" spc="-60" dirty="0">
                <a:latin typeface="Arial"/>
                <a:cs typeface="Arial"/>
              </a:rPr>
              <a:t>algorithms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826008"/>
            <a:ext cx="8229600" cy="876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5885" rIns="0" bIns="0" rtlCol="0">
            <a:spAutoFit/>
          </a:bodyPr>
          <a:lstStyle/>
          <a:p>
            <a:pPr marL="358140" indent="-266700">
              <a:lnSpc>
                <a:spcPct val="100000"/>
              </a:lnSpc>
              <a:spcBef>
                <a:spcPts val="755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xgboost is one of the implementation of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GBT.</a:t>
            </a:r>
            <a:endParaRPr sz="2000">
              <a:latin typeface="Arial"/>
              <a:cs typeface="Arial"/>
            </a:endParaRPr>
          </a:p>
          <a:p>
            <a:pPr marL="358140" indent="-266700">
              <a:lnSpc>
                <a:spcPct val="100000"/>
              </a:lnSpc>
              <a:spcBef>
                <a:spcPts val="240"/>
              </a:spcBef>
              <a:buChar char="•"/>
              <a:tabLst>
                <a:tab pos="357505" algn="l"/>
                <a:tab pos="35814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Splitting criterion is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from the criterions I showed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above.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48" y="1814321"/>
            <a:ext cx="4246880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solidFill>
                  <a:srgbClr val="404040"/>
                </a:solidFill>
                <a:latin typeface="Arial"/>
                <a:cs typeface="Arial"/>
              </a:rPr>
              <a:t>Solve </a:t>
            </a: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the minimal point by isolating</a:t>
            </a:r>
            <a:r>
              <a:rPr sz="2000" u="sng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7295" y="2179320"/>
            <a:ext cx="2924556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7295" y="3224783"/>
            <a:ext cx="5012435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011" y="4853940"/>
            <a:ext cx="7943088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448" y="4603115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49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748" y="4318254"/>
            <a:ext cx="587883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Gain of this criterion when a node splits to </a:t>
            </a:r>
            <a:r>
              <a:rPr sz="2000" spc="15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2175" spc="22" baseline="-15325" dirty="0">
                <a:solidFill>
                  <a:srgbClr val="404040"/>
                </a:solidFill>
                <a:latin typeface="Cambria Math"/>
                <a:cs typeface="Cambria Math"/>
              </a:rPr>
              <a:t>𝐿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2175" spc="30" baseline="-1532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4497" y="5684456"/>
            <a:ext cx="4130040" cy="761365"/>
          </a:xfrm>
          <a:custGeom>
            <a:avLst/>
            <a:gdLst/>
            <a:ahLst/>
            <a:cxnLst/>
            <a:rect l="l" t="t" r="r" b="b"/>
            <a:pathLst>
              <a:path w="4130040" h="761364">
                <a:moveTo>
                  <a:pt x="0" y="392493"/>
                </a:moveTo>
                <a:lnTo>
                  <a:pt x="688339" y="392493"/>
                </a:lnTo>
                <a:lnTo>
                  <a:pt x="695451" y="0"/>
                </a:lnTo>
                <a:lnTo>
                  <a:pt x="1720850" y="392493"/>
                </a:lnTo>
                <a:lnTo>
                  <a:pt x="4130040" y="392493"/>
                </a:lnTo>
                <a:lnTo>
                  <a:pt x="4130040" y="453961"/>
                </a:lnTo>
                <a:lnTo>
                  <a:pt x="4130040" y="546163"/>
                </a:lnTo>
                <a:lnTo>
                  <a:pt x="4130040" y="761301"/>
                </a:lnTo>
                <a:lnTo>
                  <a:pt x="1720850" y="761301"/>
                </a:lnTo>
                <a:lnTo>
                  <a:pt x="688339" y="761301"/>
                </a:lnTo>
                <a:lnTo>
                  <a:pt x="0" y="761301"/>
                </a:lnTo>
                <a:lnTo>
                  <a:pt x="0" y="546163"/>
                </a:lnTo>
                <a:lnTo>
                  <a:pt x="0" y="453961"/>
                </a:lnTo>
                <a:lnTo>
                  <a:pt x="0" y="39249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4927" y="6117031"/>
            <a:ext cx="386715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xgboost’s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criterion.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7693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0" dirty="0">
                <a:latin typeface="Arial"/>
                <a:cs typeface="Arial"/>
              </a:rPr>
              <a:t>Xgboost’s </a:t>
            </a:r>
            <a:r>
              <a:rPr b="0" spc="-15" dirty="0">
                <a:latin typeface="Arial"/>
                <a:cs typeface="Arial"/>
              </a:rPr>
              <a:t>Split </a:t>
            </a:r>
            <a:r>
              <a:rPr b="0" spc="-40" dirty="0">
                <a:latin typeface="Arial"/>
                <a:cs typeface="Arial"/>
              </a:rPr>
              <a:t>finding</a:t>
            </a:r>
            <a:r>
              <a:rPr b="0" spc="375" dirty="0">
                <a:latin typeface="Arial"/>
                <a:cs typeface="Arial"/>
              </a:rPr>
              <a:t> </a:t>
            </a:r>
            <a:r>
              <a:rPr b="0" spc="-60" dirty="0">
                <a:latin typeface="Arial"/>
                <a:cs typeface="Arial"/>
              </a:rPr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607819" y="827532"/>
            <a:ext cx="4366259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7611" y="3838955"/>
            <a:ext cx="5565647" cy="275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509"/>
            <a:ext cx="80314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0"/>
              </a:lnSpc>
            </a:pPr>
            <a:r>
              <a:rPr sz="2900" b="0" spc="45" dirty="0">
                <a:latin typeface="Arial"/>
                <a:cs typeface="Arial"/>
              </a:rPr>
              <a:t>Xgboost’s </a:t>
            </a:r>
            <a:r>
              <a:rPr sz="2900" b="0" spc="-10" dirty="0">
                <a:latin typeface="Arial"/>
                <a:cs typeface="Arial"/>
              </a:rPr>
              <a:t>Split </a:t>
            </a:r>
            <a:r>
              <a:rPr sz="2900" b="0" spc="-35" dirty="0">
                <a:latin typeface="Arial"/>
                <a:cs typeface="Arial"/>
              </a:rPr>
              <a:t>finding </a:t>
            </a:r>
            <a:r>
              <a:rPr sz="2900" b="0" spc="-55" dirty="0">
                <a:latin typeface="Arial"/>
                <a:cs typeface="Arial"/>
              </a:rPr>
              <a:t>algorithms </a:t>
            </a:r>
            <a:r>
              <a:rPr sz="2900" b="0" spc="25" dirty="0">
                <a:latin typeface="Arial"/>
                <a:cs typeface="Arial"/>
              </a:rPr>
              <a:t>for </a:t>
            </a:r>
            <a:r>
              <a:rPr sz="2900" b="0" spc="-45" dirty="0">
                <a:latin typeface="Arial"/>
                <a:cs typeface="Arial"/>
              </a:rPr>
              <a:t>sparse </a:t>
            </a:r>
            <a:r>
              <a:rPr sz="2900" b="0" spc="2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886711" y="947927"/>
            <a:ext cx="4669536" cy="540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14472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404040"/>
                </a:solidFill>
              </a:rPr>
              <a:t>Parameters </a:t>
            </a:r>
            <a:r>
              <a:rPr dirty="0">
                <a:solidFill>
                  <a:srgbClr val="404040"/>
                </a:solidFill>
              </a:rPr>
              <a:t>of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xgboost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914144" y="2444495"/>
            <a:ext cx="4610100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867664"/>
            <a:ext cx="8054340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[default=0.3, range: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[0,1]]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step size shrinkage used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update to prevents overfitting. After</a:t>
            </a:r>
            <a:r>
              <a:rPr sz="16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boosting  step,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can directly get the weights of new features. and eta actually shrinks the  feature weights to make the boosting process more</a:t>
            </a:r>
            <a:r>
              <a:rPr sz="16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conservative.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</a:pPr>
            <a:r>
              <a:rPr sz="1600" u="sng" spc="-5" dirty="0">
                <a:solidFill>
                  <a:srgbClr val="404040"/>
                </a:solidFill>
                <a:latin typeface="Arial"/>
                <a:cs typeface="Arial"/>
              </a:rPr>
              <a:t>Updating of</a:t>
            </a:r>
            <a:r>
              <a:rPr sz="1600" u="sng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404040"/>
                </a:solidFill>
                <a:latin typeface="Arial"/>
                <a:cs typeface="Arial"/>
              </a:rPr>
              <a:t>shrinkage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144" y="3240023"/>
            <a:ext cx="2657856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0" y="3240023"/>
            <a:ext cx="1761744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0208" y="2936748"/>
            <a:ext cx="538480" cy="234950"/>
          </a:xfrm>
          <a:custGeom>
            <a:avLst/>
            <a:gdLst/>
            <a:ahLst/>
            <a:cxnLst/>
            <a:rect l="l" t="t" r="r" b="b"/>
            <a:pathLst>
              <a:path w="538479" h="234950">
                <a:moveTo>
                  <a:pt x="537971" y="0"/>
                </a:moveTo>
                <a:lnTo>
                  <a:pt x="0" y="0"/>
                </a:lnTo>
                <a:lnTo>
                  <a:pt x="268986" y="234696"/>
                </a:lnTo>
                <a:lnTo>
                  <a:pt x="537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00" y="3243326"/>
            <a:ext cx="7987665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𝜂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gamma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[default=0, range: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[0,∞]]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395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minimum loss reduction required to make a further partition on a leaf node</a:t>
            </a:r>
            <a:r>
              <a:rPr sz="16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the  tree. the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larger,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the more conservative the algorithm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16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Arial"/>
                <a:cs typeface="Arial"/>
              </a:rPr>
              <a:t>be.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5560" y="4631435"/>
            <a:ext cx="2749295" cy="670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308" y="5385815"/>
            <a:ext cx="6348984" cy="673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3645" y="58971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02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0529" y="6131966"/>
            <a:ext cx="738314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gamma is big enough,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term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minus.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(it does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cause a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split)</a:t>
            </a:r>
            <a:endParaRPr sz="1200">
              <a:latin typeface="Arial"/>
              <a:cs typeface="Arial"/>
            </a:endParaRPr>
          </a:p>
          <a:p>
            <a:pPr marL="3242945">
              <a:lnSpc>
                <a:spcPct val="100000"/>
              </a:lnSpc>
              <a:spcBef>
                <a:spcPts val="340"/>
              </a:spcBef>
            </a:pP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https://github.com/dmlc/xgboost/blob/master/doc/parameter.md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867664"/>
            <a:ext cx="8045450" cy="268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max_depth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[default=6, range: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[1,∞]]</a:t>
            </a:r>
            <a:endParaRPr sz="2000">
              <a:latin typeface="Arial"/>
              <a:cs typeface="Arial"/>
            </a:endParaRPr>
          </a:p>
          <a:p>
            <a:pPr marL="756285" marR="29083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maximum depth of a tree, increase this value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make model more complex /  likely to be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overfitting.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–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dirty="0">
                <a:solidFill>
                  <a:srgbClr val="404040"/>
                </a:solidFill>
                <a:latin typeface="Arial"/>
                <a:cs typeface="Arial"/>
              </a:rPr>
              <a:t>min_child_weight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sz="19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[0,∞]]</a:t>
            </a:r>
            <a:endParaRPr sz="190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37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minimum sum of instance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weight(hessian) needed in a child.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If the tree partition step  results in a leaf node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 sum of instance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less than min_child_weight, then  the building process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will give up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further partitioning. In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linear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regression mode, this  simply corresponds to minimum number of instances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needed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be in each node. The  </a:t>
            </a:r>
            <a:r>
              <a:rPr sz="1500" spc="-10" dirty="0">
                <a:solidFill>
                  <a:srgbClr val="404040"/>
                </a:solidFill>
                <a:latin typeface="Arial"/>
                <a:cs typeface="Arial"/>
              </a:rPr>
              <a:t>larger,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more conservative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 algorithm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be.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861" y="5006594"/>
            <a:ext cx="21786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sum of instance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hessian in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leaf</a:t>
            </a:r>
            <a:r>
              <a:rPr sz="12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751" y="3866388"/>
            <a:ext cx="1104900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8594" y="4194682"/>
            <a:ext cx="20955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80" algn="l"/>
              </a:tabLst>
            </a:pPr>
            <a:r>
              <a:rPr sz="1800" dirty="0">
                <a:latin typeface="Arial"/>
                <a:cs typeface="Arial"/>
              </a:rPr>
              <a:t>&lt;	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_c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d_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513" y="4130420"/>
            <a:ext cx="22352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1867" y="5223128"/>
            <a:ext cx="36195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, then stop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partitioning</a:t>
            </a:r>
            <a:r>
              <a:rPr sz="2800" i="1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01015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Xgboost </a:t>
            </a:r>
            <a:r>
              <a:rPr spc="-5" dirty="0"/>
              <a:t>occupied</a:t>
            </a:r>
            <a:r>
              <a:rPr spc="-125" dirty="0"/>
              <a:t> </a:t>
            </a:r>
            <a:r>
              <a:rPr dirty="0"/>
              <a:t>Kaggle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034796"/>
            <a:ext cx="5856732" cy="52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8926" y="5781294"/>
            <a:ext cx="3285490" cy="0"/>
          </a:xfrm>
          <a:custGeom>
            <a:avLst/>
            <a:gdLst/>
            <a:ahLst/>
            <a:cxnLst/>
            <a:rect l="l" t="t" r="r" b="b"/>
            <a:pathLst>
              <a:path w="3285490">
                <a:moveTo>
                  <a:pt x="0" y="0"/>
                </a:moveTo>
                <a:lnTo>
                  <a:pt x="3285363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197" y="5663946"/>
            <a:ext cx="575945" cy="1905"/>
          </a:xfrm>
          <a:custGeom>
            <a:avLst/>
            <a:gdLst/>
            <a:ahLst/>
            <a:cxnLst/>
            <a:rect l="l" t="t" r="r" b="b"/>
            <a:pathLst>
              <a:path w="575945" h="1904">
                <a:moveTo>
                  <a:pt x="0" y="0"/>
                </a:moveTo>
                <a:lnTo>
                  <a:pt x="575945" y="146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7641" y="3425190"/>
            <a:ext cx="3499485" cy="2122805"/>
          </a:xfrm>
          <a:custGeom>
            <a:avLst/>
            <a:gdLst/>
            <a:ahLst/>
            <a:cxnLst/>
            <a:rect l="l" t="t" r="r" b="b"/>
            <a:pathLst>
              <a:path w="3499484" h="2122804">
                <a:moveTo>
                  <a:pt x="1457960" y="1539240"/>
                </a:moveTo>
                <a:lnTo>
                  <a:pt x="583184" y="1539240"/>
                </a:lnTo>
                <a:lnTo>
                  <a:pt x="501015" y="2122551"/>
                </a:lnTo>
                <a:lnTo>
                  <a:pt x="1457960" y="1539240"/>
                </a:lnTo>
                <a:close/>
              </a:path>
              <a:path w="3499484" h="2122804">
                <a:moveTo>
                  <a:pt x="3499104" y="0"/>
                </a:moveTo>
                <a:lnTo>
                  <a:pt x="0" y="0"/>
                </a:lnTo>
                <a:lnTo>
                  <a:pt x="0" y="1539240"/>
                </a:lnTo>
                <a:lnTo>
                  <a:pt x="3499104" y="1539240"/>
                </a:lnTo>
                <a:lnTo>
                  <a:pt x="349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7641" y="3425190"/>
            <a:ext cx="3499485" cy="2122805"/>
          </a:xfrm>
          <a:custGeom>
            <a:avLst/>
            <a:gdLst/>
            <a:ahLst/>
            <a:cxnLst/>
            <a:rect l="l" t="t" r="r" b="b"/>
            <a:pathLst>
              <a:path w="3499484" h="2122804">
                <a:moveTo>
                  <a:pt x="0" y="0"/>
                </a:moveTo>
                <a:lnTo>
                  <a:pt x="583184" y="0"/>
                </a:lnTo>
                <a:lnTo>
                  <a:pt x="1457960" y="0"/>
                </a:lnTo>
                <a:lnTo>
                  <a:pt x="3499104" y="0"/>
                </a:lnTo>
                <a:lnTo>
                  <a:pt x="3499104" y="897890"/>
                </a:lnTo>
                <a:lnTo>
                  <a:pt x="3499104" y="1282700"/>
                </a:lnTo>
                <a:lnTo>
                  <a:pt x="3499104" y="1539240"/>
                </a:lnTo>
                <a:lnTo>
                  <a:pt x="1457960" y="1539240"/>
                </a:lnTo>
                <a:lnTo>
                  <a:pt x="501015" y="2122551"/>
                </a:lnTo>
                <a:lnTo>
                  <a:pt x="583184" y="1539240"/>
                </a:lnTo>
                <a:lnTo>
                  <a:pt x="0" y="1539240"/>
                </a:lnTo>
                <a:lnTo>
                  <a:pt x="0" y="1282700"/>
                </a:lnTo>
                <a:lnTo>
                  <a:pt x="0" y="89789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0451" y="3640201"/>
            <a:ext cx="3249930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More </a:t>
            </a:r>
            <a:r>
              <a:rPr sz="1800" b="1" i="1" dirty="0">
                <a:latin typeface="Arial"/>
                <a:cs typeface="Arial"/>
              </a:rPr>
              <a:t>than half of the winning  solutions in </a:t>
            </a:r>
            <a:r>
              <a:rPr sz="1800" b="1" i="1" spc="-5" dirty="0">
                <a:latin typeface="Arial"/>
                <a:cs typeface="Arial"/>
              </a:rPr>
              <a:t>machine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learning  </a:t>
            </a:r>
            <a:r>
              <a:rPr sz="1800" b="1" i="1" dirty="0">
                <a:latin typeface="Arial"/>
                <a:cs typeface="Arial"/>
              </a:rPr>
              <a:t>challenges </a:t>
            </a:r>
            <a:r>
              <a:rPr sz="1800" b="1" i="1" spc="-5" dirty="0">
                <a:latin typeface="Arial"/>
                <a:cs typeface="Arial"/>
              </a:rPr>
              <a:t>hosted at Kaggle  </a:t>
            </a:r>
            <a:r>
              <a:rPr sz="1800" b="1" i="1" dirty="0">
                <a:latin typeface="Arial"/>
                <a:cs typeface="Arial"/>
              </a:rPr>
              <a:t>adopt</a:t>
            </a:r>
            <a:r>
              <a:rPr sz="1800" b="1" i="1" spc="-9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XGBoost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206" y="6265468"/>
            <a:ext cx="660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http://www.kdnuggets.com/2016/03/xgboost-implementing-winningest-kaggle-algorithm-spark-flink.html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1305" y="5895594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785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4879"/>
            <a:ext cx="7960995" cy="191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max_delta_step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[default=0, range: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[0,∞]]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90000"/>
              </a:lnSpc>
              <a:spcBef>
                <a:spcPts val="44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–	Maximum delta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step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allow each tree's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estimation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be.</a:t>
            </a:r>
            <a:r>
              <a:rPr sz="18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value is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set to 0, it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means there is no constraint.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it is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 positive  value,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can help making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update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step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more conservative. Usually  this parameter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not needed, but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might help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logistic regression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class is extremely imbalanced. Set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 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1-10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might help  control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911" y="3064764"/>
            <a:ext cx="3447288" cy="132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6986" y="3578097"/>
            <a:ext cx="22352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2436" y="3663442"/>
            <a:ext cx="18307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&gt;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max_delta_step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5041" y="4734814"/>
            <a:ext cx="91440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,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4800" y="4783835"/>
            <a:ext cx="972312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1040" y="4820666"/>
            <a:ext cx="1634489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_</a:t>
            </a:r>
            <a:r>
              <a:rPr sz="1800" dirty="0"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408" y="4667757"/>
            <a:ext cx="3048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6979" y="6019800"/>
            <a:ext cx="4761230" cy="3994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"/>
                <a:cs typeface="Arial"/>
              </a:rPr>
              <a:t>I am not sure, please someone tells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3931792"/>
            <a:ext cx="575373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colsample_bylevel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subsample ratio of columns for each split, in each</a:t>
            </a:r>
            <a:r>
              <a:rPr sz="16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level.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867664"/>
            <a:ext cx="7847330" cy="216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subsample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subsample ratio of the training instance. Setting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to 0.5 means that XGBoost  randomly collected half of the data instances to grow trees and this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prevent  overfitting.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colsample_bytree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subsample ratio of columns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constructing each</a:t>
            </a:r>
            <a:r>
              <a:rPr sz="16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tree.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" y="1022477"/>
            <a:ext cx="25222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lambda</a:t>
            </a:r>
            <a:r>
              <a:rPr sz="20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366392"/>
            <a:ext cx="63385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L2 regularization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term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on weights, increase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make model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1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conservative.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155" y="1723644"/>
            <a:ext cx="3447288" cy="132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1065" y="282168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02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468" y="3330447"/>
            <a:ext cx="229679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alpha</a:t>
            </a:r>
            <a:r>
              <a:rPr sz="20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3674364"/>
            <a:ext cx="63392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L1 regularization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term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on weights, increase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make model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conservative.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43984" y="4674108"/>
            <a:ext cx="4424171" cy="841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772" y="4372355"/>
            <a:ext cx="3653028" cy="103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6230" y="5764926"/>
            <a:ext cx="597154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7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https://www.kaggle.com/forums/f/15/kaggle-forum/t/24181/xgboost-alpha-parameter/138272 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https://github.com/dmlc/xgboost/blob/v0.60/src/tree/param.h#L178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283" y="5975603"/>
            <a:ext cx="6885940" cy="4908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9369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Please see Algorithm 1 and Algorithm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48" y="945896"/>
            <a:ext cx="8053705" cy="462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404040"/>
                </a:solidFill>
                <a:latin typeface="Arial"/>
                <a:cs typeface="Arial"/>
              </a:rPr>
              <a:t>tree_method</a:t>
            </a:r>
            <a:r>
              <a:rPr sz="1900" b="1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[default='auto']</a:t>
            </a:r>
            <a:endParaRPr sz="1900">
              <a:latin typeface="Arial"/>
              <a:cs typeface="Arial"/>
            </a:endParaRP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tree construction algorithm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used in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XGBoost(see description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the reference 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paper)</a:t>
            </a:r>
            <a:endParaRPr sz="1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Distributed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and external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version only support approximate</a:t>
            </a:r>
            <a:r>
              <a:rPr sz="15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algorithm.</a:t>
            </a:r>
            <a:endParaRPr sz="1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Choices: {'auto',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'exact',</a:t>
            </a:r>
            <a:r>
              <a:rPr sz="15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'approx'}</a:t>
            </a:r>
            <a:endParaRPr sz="1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'auto':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heuristic to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choose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faster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one.</a:t>
            </a:r>
            <a:endParaRPr sz="15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small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medium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dataset,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exact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greedy </a:t>
            </a: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1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used.</a:t>
            </a:r>
            <a:endParaRPr sz="11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large-dataset,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approximate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algorithm </a:t>
            </a: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1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chosen.</a:t>
            </a:r>
            <a:endParaRPr sz="1100">
              <a:latin typeface="Arial"/>
              <a:cs typeface="Arial"/>
            </a:endParaRPr>
          </a:p>
          <a:p>
            <a:pPr marL="1155700" marR="5080" lvl="2" indent="-228600">
              <a:lnSpc>
                <a:spcPts val="1060"/>
              </a:lnSpc>
              <a:spcBef>
                <a:spcPts val="2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old behavior is </a:t>
            </a: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always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exact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greedy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single machine, user </a:t>
            </a:r>
            <a:r>
              <a:rPr sz="11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get a message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when approximate 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algorithm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chosen to notify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1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choice.</a:t>
            </a:r>
            <a:endParaRPr sz="1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'exact': Exact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greedy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algorithm.</a:t>
            </a:r>
            <a:endParaRPr sz="1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'approx': Approximate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greedy algorithm using sketching </a:t>
            </a:r>
            <a:r>
              <a:rPr sz="15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histogram.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1450">
              <a:latin typeface="Times New Roman"/>
              <a:cs typeface="Times New Roman"/>
            </a:endParaRPr>
          </a:p>
          <a:p>
            <a:pPr marL="36893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8935" algn="l"/>
                <a:tab pos="36957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sketch_eps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[default=0.03, range: (0,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1)]</a:t>
            </a:r>
            <a:endParaRPr sz="2000">
              <a:latin typeface="Arial"/>
              <a:cs typeface="Arial"/>
            </a:endParaRPr>
          </a:p>
          <a:p>
            <a:pPr marL="76962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69620" algn="l"/>
                <a:tab pos="77025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This is only used for approximate greedy</a:t>
            </a:r>
            <a:r>
              <a:rPr sz="16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769620" marR="116839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69620" algn="l"/>
                <a:tab pos="77025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This roughly translated into O(1 / sketch_eps) number of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bins.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Compared to  directly select number of bins, this comes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theoretical guarantee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sketch 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accuracy.</a:t>
            </a:r>
            <a:endParaRPr sz="1600">
              <a:latin typeface="Arial"/>
              <a:cs typeface="Arial"/>
            </a:endParaRPr>
          </a:p>
          <a:p>
            <a:pPr marL="769620" marR="218440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69620" algn="l"/>
                <a:tab pos="77025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Usually user does not have to tune this. but consider setting to a lower number  for more accurate</a:t>
            </a:r>
            <a:r>
              <a:rPr sz="16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enumeration.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9" y="2534411"/>
            <a:ext cx="7778750" cy="2048510"/>
          </a:xfrm>
          <a:custGeom>
            <a:avLst/>
            <a:gdLst/>
            <a:ahLst/>
            <a:cxnLst/>
            <a:rect l="l" t="t" r="r" b="b"/>
            <a:pathLst>
              <a:path w="7778750" h="2048510">
                <a:moveTo>
                  <a:pt x="0" y="2048256"/>
                </a:moveTo>
                <a:lnTo>
                  <a:pt x="7778496" y="2048256"/>
                </a:lnTo>
                <a:lnTo>
                  <a:pt x="7778496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7829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</a:t>
            </a:r>
            <a:r>
              <a:rPr spc="-5" dirty="0"/>
              <a:t>early</a:t>
            </a:r>
            <a:r>
              <a:rPr spc="-10" dirty="0"/>
              <a:t> </a:t>
            </a:r>
            <a:r>
              <a:rPr spc="-5" dirty="0"/>
              <a:t>stopping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972820"/>
            <a:ext cx="7976234" cy="124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updater_seq,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[default="grow_colmaker,prune"]</a:t>
            </a:r>
            <a:endParaRPr sz="2000">
              <a:latin typeface="Arial"/>
              <a:cs typeface="Arial"/>
            </a:endParaRPr>
          </a:p>
          <a:p>
            <a:pPr marL="756285" marR="5080" indent="-287020">
              <a:lnSpc>
                <a:spcPts val="173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A comma separated string mentioning The sequence of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r>
              <a:rPr sz="16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updaters</a:t>
            </a:r>
            <a:r>
              <a:rPr sz="16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that  should be run. A tree updater is a pluggable operation performed on the tree at  every step using the gradient information.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Tree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updaters can be registered using  the plugin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16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provided.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9511" y="2880360"/>
            <a:ext cx="7353300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719" y="2534411"/>
            <a:ext cx="7778750" cy="2048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I am not sure the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parameter,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but the main developer also</a:t>
            </a:r>
            <a:r>
              <a:rPr sz="1600" spc="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said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2031364">
              <a:lnSpc>
                <a:spcPct val="100000"/>
              </a:lnSpc>
              <a:spcBef>
                <a:spcPts val="5"/>
              </a:spcBef>
            </a:pP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https://github.com/dmlc/xgboost/issues/1732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448" y="5066919"/>
            <a:ext cx="388937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num_round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The number of rounds for</a:t>
            </a:r>
            <a:r>
              <a:rPr sz="16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boosting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719" y="5835396"/>
            <a:ext cx="4680585" cy="3797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It counterparts of “n_estimator” in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scikit-learn</a:t>
            </a:r>
            <a:r>
              <a:rPr sz="16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API.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78358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</a:t>
            </a:r>
            <a:r>
              <a:rPr spc="-5" dirty="0"/>
              <a:t>early stopping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448" y="1003553"/>
            <a:ext cx="29425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topping_rou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48" y="1347470"/>
            <a:ext cx="7490459" cy="92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Activates early stopping. 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Validation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error needs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decrease at least</a:t>
            </a: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every</a:t>
            </a:r>
            <a:r>
              <a:rPr sz="1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&lt;early_stopping_rounds&gt;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 round(s) 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continue training. Requires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at least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in evals.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there’s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more than one,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last.  Returns the model from the last iteration (not the best one). 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early stopping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occurs, the model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have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additional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fields: bst.best_score,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bst.best_iteration and bst.best_ntree_limit. (Use bst.best_ntree_limit 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get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correct value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num_parallel_tree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and/or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num_class appears in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parameters)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3609085"/>
            <a:ext cx="90551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016" y="4593335"/>
            <a:ext cx="6497320" cy="11995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5560" rIns="0" bIns="0" rtlCol="0">
            <a:spAutoFit/>
          </a:bodyPr>
          <a:lstStyle/>
          <a:p>
            <a:pPr marR="2294255" algn="ctr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solidFill>
                  <a:srgbClr val="333333"/>
                </a:solidFill>
                <a:latin typeface="Consolas"/>
                <a:cs typeface="Consolas"/>
              </a:rPr>
              <a:t>def </a:t>
            </a:r>
            <a:r>
              <a:rPr sz="1800" b="1" spc="-5" dirty="0">
                <a:solidFill>
                  <a:srgbClr val="990000"/>
                </a:solidFill>
                <a:latin typeface="Consolas"/>
                <a:cs typeface="Consolas"/>
              </a:rPr>
              <a:t>sample_feval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(preds,</a:t>
            </a:r>
            <a:r>
              <a:rPr sz="18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dtrain):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labels </a:t>
            </a:r>
            <a:r>
              <a:rPr sz="1800" b="1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800" b="1" spc="-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dtrain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get_label()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some_metric </a:t>
            </a:r>
            <a:r>
              <a:rPr sz="1800" b="1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calc_sume_metric(preds,</a:t>
            </a:r>
            <a:r>
              <a:rPr sz="18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labels)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return </a:t>
            </a:r>
            <a:r>
              <a:rPr sz="1800" spc="-5" dirty="0">
                <a:solidFill>
                  <a:srgbClr val="BA8744"/>
                </a:solidFill>
                <a:latin typeface="Consolas"/>
                <a:cs typeface="Consolas"/>
              </a:rPr>
              <a:t>'MCC'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some_metric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0" y="3953255"/>
            <a:ext cx="2425065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Customized evaluation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85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sample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feval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016" y="2720339"/>
            <a:ext cx="6497320" cy="3797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have a validation set,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can tune boosting</a:t>
            </a:r>
            <a:r>
              <a:rPr sz="16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round.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5972555"/>
            <a:ext cx="55746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https://github.com/dmlc/xgboost/blob/master/demo/guide-python/custom_objective.py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703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315" dirty="0">
                <a:latin typeface="Arial"/>
                <a:cs typeface="Arial"/>
              </a:rPr>
              <a:t>DART  </a:t>
            </a:r>
            <a:r>
              <a:rPr b="0" spc="360" dirty="0">
                <a:latin typeface="Arial"/>
                <a:cs typeface="Arial"/>
              </a:rPr>
              <a:t>[2015</a:t>
            </a:r>
            <a:r>
              <a:rPr b="0" spc="-5" dirty="0">
                <a:latin typeface="Arial"/>
                <a:cs typeface="Arial"/>
              </a:rPr>
              <a:t> Rashmi+]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468" y="1321308"/>
            <a:ext cx="8513445" cy="20193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0" rIns="0" bIns="0" rtlCol="0">
            <a:spAutoFit/>
          </a:bodyPr>
          <a:lstStyle/>
          <a:p>
            <a:pPr marL="273685" indent="-181610">
              <a:lnSpc>
                <a:spcPct val="100000"/>
              </a:lnSpc>
              <a:spcBef>
                <a:spcPts val="300"/>
              </a:spcBef>
              <a:buChar char="•"/>
              <a:tabLst>
                <a:tab pos="27432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Employing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dropouts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technique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GBT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(MART)</a:t>
            </a:r>
            <a:endParaRPr sz="2400">
              <a:latin typeface="Arial"/>
              <a:cs typeface="Arial"/>
            </a:endParaRPr>
          </a:p>
          <a:p>
            <a:pPr marL="273685" indent="-181610">
              <a:lnSpc>
                <a:spcPct val="100000"/>
              </a:lnSpc>
              <a:spcBef>
                <a:spcPts val="575"/>
              </a:spcBef>
              <a:buChar char="•"/>
              <a:tabLst>
                <a:tab pos="274320" algn="l"/>
              </a:tabLst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DART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prevents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over-specialization.</a:t>
            </a:r>
            <a:endParaRPr sz="2400">
              <a:latin typeface="Arial"/>
              <a:cs typeface="Arial"/>
            </a:endParaRPr>
          </a:p>
          <a:p>
            <a:pPr marL="525145" lvl="1" indent="-251460">
              <a:lnSpc>
                <a:spcPct val="100000"/>
              </a:lnSpc>
              <a:spcBef>
                <a:spcPts val="484"/>
              </a:spcBef>
              <a:buChar char="–"/>
              <a:tabLst>
                <a:tab pos="525780" algn="l"/>
              </a:tabLst>
            </a:pP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added at early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too much contribution to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predict</a:t>
            </a:r>
            <a:endParaRPr sz="2000">
              <a:latin typeface="Arial"/>
              <a:cs typeface="Arial"/>
            </a:endParaRPr>
          </a:p>
          <a:p>
            <a:pPr marL="525145" marR="3010535" lvl="1" indent="-25146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525780" algn="l"/>
              </a:tabLst>
            </a:pPr>
            <a:r>
              <a:rPr sz="2000" i="1" dirty="0">
                <a:solidFill>
                  <a:srgbClr val="404040"/>
                </a:solidFill>
                <a:latin typeface="Arial"/>
                <a:cs typeface="Arial"/>
              </a:rPr>
              <a:t>Shrinkage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also prevents </a:t>
            </a:r>
            <a:r>
              <a:rPr sz="2000" i="1" spc="-5" dirty="0">
                <a:solidFill>
                  <a:srgbClr val="404040"/>
                </a:solidFill>
                <a:latin typeface="Arial"/>
                <a:cs typeface="Arial"/>
              </a:rPr>
              <a:t>over-specialization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,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but the authors claim not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enough.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56" y="807465"/>
            <a:ext cx="78181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DART(Dropouts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meet Multiple Additive Regression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Trees)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3633215"/>
            <a:ext cx="658368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6460" y="4582667"/>
            <a:ext cx="758951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703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315" dirty="0">
                <a:latin typeface="Arial"/>
                <a:cs typeface="Arial"/>
              </a:rPr>
              <a:t>DART  </a:t>
            </a:r>
            <a:r>
              <a:rPr b="0" spc="360" dirty="0">
                <a:latin typeface="Arial"/>
                <a:cs typeface="Arial"/>
              </a:rPr>
              <a:t>[2015</a:t>
            </a:r>
            <a:r>
              <a:rPr b="0" spc="-5" dirty="0">
                <a:latin typeface="Arial"/>
                <a:cs typeface="Arial"/>
              </a:rPr>
              <a:t> Rashmi+]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2115311" y="851916"/>
            <a:ext cx="5209032" cy="559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8866" y="1799082"/>
            <a:ext cx="2124710" cy="874394"/>
          </a:xfrm>
          <a:custGeom>
            <a:avLst/>
            <a:gdLst/>
            <a:ahLst/>
            <a:cxnLst/>
            <a:rect l="l" t="t" r="r" b="b"/>
            <a:pathLst>
              <a:path w="2124709" h="874394">
                <a:moveTo>
                  <a:pt x="0" y="0"/>
                </a:moveTo>
                <a:lnTo>
                  <a:pt x="354075" y="0"/>
                </a:lnTo>
                <a:lnTo>
                  <a:pt x="885189" y="0"/>
                </a:lnTo>
                <a:lnTo>
                  <a:pt x="2124455" y="0"/>
                </a:lnTo>
                <a:lnTo>
                  <a:pt x="2124455" y="376935"/>
                </a:lnTo>
                <a:lnTo>
                  <a:pt x="2124455" y="538479"/>
                </a:lnTo>
                <a:lnTo>
                  <a:pt x="2124455" y="646176"/>
                </a:lnTo>
                <a:lnTo>
                  <a:pt x="885189" y="646176"/>
                </a:lnTo>
                <a:lnTo>
                  <a:pt x="221868" y="874267"/>
                </a:lnTo>
                <a:lnTo>
                  <a:pt x="354075" y="646176"/>
                </a:lnTo>
                <a:lnTo>
                  <a:pt x="0" y="646176"/>
                </a:lnTo>
                <a:lnTo>
                  <a:pt x="0" y="538479"/>
                </a:lnTo>
                <a:lnTo>
                  <a:pt x="0" y="376935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9106" y="1837944"/>
            <a:ext cx="182689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Deciding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trees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dropped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9401" y="3329178"/>
            <a:ext cx="1997075" cy="902969"/>
          </a:xfrm>
          <a:custGeom>
            <a:avLst/>
            <a:gdLst/>
            <a:ahLst/>
            <a:cxnLst/>
            <a:rect l="l" t="t" r="r" b="b"/>
            <a:pathLst>
              <a:path w="1997075" h="902970">
                <a:moveTo>
                  <a:pt x="0" y="0"/>
                </a:moveTo>
                <a:lnTo>
                  <a:pt x="1072134" y="0"/>
                </a:lnTo>
                <a:lnTo>
                  <a:pt x="1531620" y="0"/>
                </a:lnTo>
                <a:lnTo>
                  <a:pt x="1837944" y="0"/>
                </a:lnTo>
                <a:lnTo>
                  <a:pt x="1837944" y="376936"/>
                </a:lnTo>
                <a:lnTo>
                  <a:pt x="1837944" y="538480"/>
                </a:lnTo>
                <a:lnTo>
                  <a:pt x="1837944" y="646176"/>
                </a:lnTo>
                <a:lnTo>
                  <a:pt x="1531620" y="646176"/>
                </a:lnTo>
                <a:lnTo>
                  <a:pt x="1996948" y="902843"/>
                </a:lnTo>
                <a:lnTo>
                  <a:pt x="1072134" y="646176"/>
                </a:lnTo>
                <a:lnTo>
                  <a:pt x="0" y="646176"/>
                </a:lnTo>
                <a:lnTo>
                  <a:pt x="0" y="538480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8554" y="4176521"/>
            <a:ext cx="2124710" cy="1344930"/>
          </a:xfrm>
          <a:custGeom>
            <a:avLst/>
            <a:gdLst/>
            <a:ahLst/>
            <a:cxnLst/>
            <a:rect l="l" t="t" r="r" b="b"/>
            <a:pathLst>
              <a:path w="2124709" h="1344929">
                <a:moveTo>
                  <a:pt x="0" y="0"/>
                </a:moveTo>
                <a:lnTo>
                  <a:pt x="354075" y="0"/>
                </a:lnTo>
                <a:lnTo>
                  <a:pt x="885190" y="0"/>
                </a:lnTo>
                <a:lnTo>
                  <a:pt x="2124455" y="0"/>
                </a:lnTo>
                <a:lnTo>
                  <a:pt x="2124455" y="538733"/>
                </a:lnTo>
                <a:lnTo>
                  <a:pt x="2124455" y="769619"/>
                </a:lnTo>
                <a:lnTo>
                  <a:pt x="2124455" y="923544"/>
                </a:lnTo>
                <a:lnTo>
                  <a:pt x="885190" y="923544"/>
                </a:lnTo>
                <a:lnTo>
                  <a:pt x="40894" y="1344930"/>
                </a:lnTo>
                <a:lnTo>
                  <a:pt x="354075" y="923544"/>
                </a:lnTo>
                <a:lnTo>
                  <a:pt x="0" y="923544"/>
                </a:lnTo>
                <a:lnTo>
                  <a:pt x="0" y="769619"/>
                </a:lnTo>
                <a:lnTo>
                  <a:pt x="0" y="538733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542" y="3368928"/>
            <a:ext cx="8051800" cy="168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536055" indent="17018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Calcurating  ps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6109335" marR="5080" indent="-635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Reducing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weights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dropped  trees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361"/>
            <a:ext cx="630174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DART </a:t>
            </a:r>
            <a:r>
              <a:rPr spc="-10" dirty="0"/>
              <a:t>at</a:t>
            </a:r>
            <a:r>
              <a:rPr spc="-55" dirty="0"/>
              <a:t> </a:t>
            </a:r>
            <a:r>
              <a:rPr dirty="0"/>
              <a:t>xgboost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823214"/>
            <a:ext cx="7409815" cy="530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sample_type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[default="uniform"]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of sampling</a:t>
            </a:r>
            <a:r>
              <a:rPr sz="16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"uniform": dropped trees are selected</a:t>
            </a:r>
            <a:r>
              <a:rPr sz="16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uniformly.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"weighted": dropped trees are selected in proportion to</a:t>
            </a:r>
            <a:r>
              <a:rPr sz="16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weight.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normalize_type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[default="tree"]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of normalization</a:t>
            </a:r>
            <a:r>
              <a:rPr sz="16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"tree": new trees have the same weight of each of dropped</a:t>
            </a:r>
            <a:r>
              <a:rPr sz="16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trees.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weight of new trees are 1 / (k +</a:t>
            </a:r>
            <a:r>
              <a:rPr sz="16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learning_rate)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dropped trees are scaled by a factor of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k / (k +</a:t>
            </a:r>
            <a:r>
              <a:rPr sz="1600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learning_rate)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"forest": new trees have the same weight of sum of dropped trees</a:t>
            </a:r>
            <a:r>
              <a:rPr sz="16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(forest).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weight of new trees are 1 / (1 +</a:t>
            </a:r>
            <a:r>
              <a:rPr sz="16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learning_rate)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dropped trees are scaled by a factor of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 / (1 +</a:t>
            </a:r>
            <a:r>
              <a:rPr sz="1600" spc="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learning_rate)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rate_drop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[default=0.0, range: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[0.0,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1.0]]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dropout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rate.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skip_drop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[default=0.0, range: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[0.0,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1.0]]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probability of skip</a:t>
            </a:r>
            <a:r>
              <a:rPr sz="16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dropout.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 dropout is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skipped,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are added in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the same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manner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gbtree.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5407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30" dirty="0">
                <a:latin typeface="Arial"/>
                <a:cs typeface="Arial"/>
              </a:rPr>
              <a:t>Awesome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-114" dirty="0">
                <a:latin typeface="Arial"/>
                <a:cs typeface="Arial"/>
              </a:rPr>
              <a:t>XGBoost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355091" y="1661160"/>
            <a:ext cx="8674735" cy="4559935"/>
          </a:xfrm>
          <a:custGeom>
            <a:avLst/>
            <a:gdLst/>
            <a:ahLst/>
            <a:cxnLst/>
            <a:rect l="l" t="t" r="r" b="b"/>
            <a:pathLst>
              <a:path w="8674735" h="4559935">
                <a:moveTo>
                  <a:pt x="0" y="4559808"/>
                </a:moveTo>
                <a:lnTo>
                  <a:pt x="8674608" y="4559808"/>
                </a:lnTo>
                <a:lnTo>
                  <a:pt x="8674608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5757" y="893317"/>
            <a:ext cx="8627745" cy="513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Awesome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XGBoost: Machine Learning Challenge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Winning</a:t>
            </a:r>
            <a:r>
              <a:rPr sz="20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b="1" u="sng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https://github.com/dmlc/xgboost/tree/master/demo#machine-learning-challenge-winning-solutions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329565" indent="-178435">
              <a:lnSpc>
                <a:spcPct val="100000"/>
              </a:lnSpc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Vlad Sandulescu, Mihai Chiru,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KDD Cup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2016 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 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arxiv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paper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Marios Michailidis, Mathias Müller and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HJ van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Veen,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Dato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Truely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Native?</a:t>
            </a:r>
            <a:r>
              <a:rPr sz="1400" u="sng" spc="-2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competition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the Kaggle</a:t>
            </a:r>
            <a:r>
              <a:rPr sz="1400" u="sng" spc="-135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marR="898525" indent="-178435">
              <a:lnSpc>
                <a:spcPct val="100000"/>
              </a:lnSpc>
              <a:spcBef>
                <a:spcPts val="340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Vlad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Mironov,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Alexander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Guschin,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CERN LHCb experiment Flavour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of</a:t>
            </a:r>
            <a:r>
              <a:rPr sz="1400" u="sng" spc="-14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Physics 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. Link to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Kaggle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marR="47942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Josef Slavicek, 3rd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CERN LHCb experiment Flavour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of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Physics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. Link to</a:t>
            </a:r>
            <a:r>
              <a:rPr sz="1400" spc="-18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the 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Kaggle</a:t>
            </a:r>
            <a:r>
              <a:rPr sz="1400" u="sng" spc="-100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Mario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Filho,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Josef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Feigl,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Lucas,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Gilberto,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1st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place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Caterpillar</a:t>
            </a:r>
            <a:r>
              <a:rPr sz="1400" u="sng" spc="-5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Tube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Pricing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.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Link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the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Kaggle</a:t>
            </a:r>
            <a:r>
              <a:rPr sz="1400" u="sng" spc="-10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Qingchen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Wang,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Liberty</a:t>
            </a:r>
            <a:r>
              <a:rPr sz="1400" u="sng" spc="-25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Mutual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Property</a:t>
            </a:r>
            <a:r>
              <a:rPr sz="1400" u="sng" spc="-40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Inspection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the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Chenglong Chen,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Crowdflower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Search Results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Relevance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Link to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winning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solution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marR="342900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Alexandre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Barachant (“Cat”) and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Rafał Cycoń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(“Dog”),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Grasp-and-Lift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EEG</a:t>
            </a:r>
            <a:r>
              <a:rPr sz="1400" u="sng" spc="-155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Detection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  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the Kaggle</a:t>
            </a:r>
            <a:r>
              <a:rPr sz="1400" u="sng" spc="-145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Halla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Yang,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2nd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Recruit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Coupon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Purchase</a:t>
            </a:r>
            <a:r>
              <a:rPr sz="1400" u="sng" spc="-45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Prediction</a:t>
            </a:r>
            <a:r>
              <a:rPr sz="1400" u="sng" spc="-45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Challenge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Owen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Zhang,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Avito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Context</a:t>
            </a:r>
            <a:r>
              <a:rPr sz="1400" u="sng" spc="-8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Ad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Clicks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Keiichi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Kuroyanagi,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Airbnb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New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User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Bookings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29565" marR="520700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Marios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Michailidis,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Mathias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Müller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Ning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Situ,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1st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place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Homesite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Quote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Conversion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.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the 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Kaggle</a:t>
            </a:r>
            <a:r>
              <a:rPr sz="1400" u="sng" spc="-10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2173"/>
            <a:ext cx="338772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dirty="0">
                <a:latin typeface="Arial"/>
                <a:cs typeface="Arial"/>
              </a:rPr>
              <a:t>What’s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happened?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51" y="1130808"/>
            <a:ext cx="7760334" cy="76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410"/>
              </a:spcBef>
            </a:pP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XGBoost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800" spc="2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Gradient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boosting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2800" spc="6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3105150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842010" y="0"/>
                </a:moveTo>
                <a:lnTo>
                  <a:pt x="168401" y="0"/>
                </a:lnTo>
                <a:lnTo>
                  <a:pt x="123635" y="6018"/>
                </a:lnTo>
                <a:lnTo>
                  <a:pt x="83407" y="23001"/>
                </a:lnTo>
                <a:lnTo>
                  <a:pt x="49325" y="49339"/>
                </a:lnTo>
                <a:lnTo>
                  <a:pt x="22992" y="83424"/>
                </a:lnTo>
                <a:lnTo>
                  <a:pt x="6015" y="123648"/>
                </a:lnTo>
                <a:lnTo>
                  <a:pt x="0" y="168401"/>
                </a:lnTo>
                <a:lnTo>
                  <a:pt x="0" y="898398"/>
                </a:lnTo>
                <a:lnTo>
                  <a:pt x="6015" y="943151"/>
                </a:lnTo>
                <a:lnTo>
                  <a:pt x="22992" y="983375"/>
                </a:lnTo>
                <a:lnTo>
                  <a:pt x="49325" y="1017460"/>
                </a:lnTo>
                <a:lnTo>
                  <a:pt x="83407" y="1043798"/>
                </a:lnTo>
                <a:lnTo>
                  <a:pt x="123635" y="1060781"/>
                </a:lnTo>
                <a:lnTo>
                  <a:pt x="168401" y="1066800"/>
                </a:lnTo>
                <a:lnTo>
                  <a:pt x="842010" y="1066800"/>
                </a:lnTo>
                <a:lnTo>
                  <a:pt x="886763" y="1060781"/>
                </a:lnTo>
                <a:lnTo>
                  <a:pt x="926987" y="1043798"/>
                </a:lnTo>
                <a:lnTo>
                  <a:pt x="961072" y="1017460"/>
                </a:lnTo>
                <a:lnTo>
                  <a:pt x="987410" y="983375"/>
                </a:lnTo>
                <a:lnTo>
                  <a:pt x="1004393" y="943151"/>
                </a:lnTo>
                <a:lnTo>
                  <a:pt x="1010411" y="898398"/>
                </a:lnTo>
                <a:lnTo>
                  <a:pt x="1010411" y="168401"/>
                </a:lnTo>
                <a:lnTo>
                  <a:pt x="1004393" y="123648"/>
                </a:lnTo>
                <a:lnTo>
                  <a:pt x="987410" y="83424"/>
                </a:lnTo>
                <a:lnTo>
                  <a:pt x="961072" y="49339"/>
                </a:lnTo>
                <a:lnTo>
                  <a:pt x="926987" y="23001"/>
                </a:lnTo>
                <a:lnTo>
                  <a:pt x="886763" y="6018"/>
                </a:lnTo>
                <a:lnTo>
                  <a:pt x="8420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3105150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0" y="168401"/>
                </a:moveTo>
                <a:lnTo>
                  <a:pt x="6015" y="123648"/>
                </a:lnTo>
                <a:lnTo>
                  <a:pt x="22992" y="83424"/>
                </a:lnTo>
                <a:lnTo>
                  <a:pt x="49325" y="49339"/>
                </a:lnTo>
                <a:lnTo>
                  <a:pt x="83407" y="23001"/>
                </a:lnTo>
                <a:lnTo>
                  <a:pt x="123635" y="6018"/>
                </a:lnTo>
                <a:lnTo>
                  <a:pt x="168401" y="0"/>
                </a:lnTo>
                <a:lnTo>
                  <a:pt x="842010" y="0"/>
                </a:lnTo>
                <a:lnTo>
                  <a:pt x="886763" y="6018"/>
                </a:lnTo>
                <a:lnTo>
                  <a:pt x="926987" y="23001"/>
                </a:lnTo>
                <a:lnTo>
                  <a:pt x="961072" y="49339"/>
                </a:lnTo>
                <a:lnTo>
                  <a:pt x="987410" y="83424"/>
                </a:lnTo>
                <a:lnTo>
                  <a:pt x="1004393" y="123648"/>
                </a:lnTo>
                <a:lnTo>
                  <a:pt x="1010411" y="168401"/>
                </a:lnTo>
                <a:lnTo>
                  <a:pt x="1010411" y="898398"/>
                </a:lnTo>
                <a:lnTo>
                  <a:pt x="1004393" y="943151"/>
                </a:lnTo>
                <a:lnTo>
                  <a:pt x="987410" y="983375"/>
                </a:lnTo>
                <a:lnTo>
                  <a:pt x="961072" y="1017460"/>
                </a:lnTo>
                <a:lnTo>
                  <a:pt x="926987" y="1043798"/>
                </a:lnTo>
                <a:lnTo>
                  <a:pt x="886763" y="1060781"/>
                </a:lnTo>
                <a:lnTo>
                  <a:pt x="842010" y="1066800"/>
                </a:lnTo>
                <a:lnTo>
                  <a:pt x="168401" y="1066800"/>
                </a:lnTo>
                <a:lnTo>
                  <a:pt x="123635" y="1060781"/>
                </a:lnTo>
                <a:lnTo>
                  <a:pt x="83407" y="1043798"/>
                </a:lnTo>
                <a:lnTo>
                  <a:pt x="49325" y="1017460"/>
                </a:lnTo>
                <a:lnTo>
                  <a:pt x="22992" y="983375"/>
                </a:lnTo>
                <a:lnTo>
                  <a:pt x="6015" y="943151"/>
                </a:lnTo>
                <a:lnTo>
                  <a:pt x="0" y="898398"/>
                </a:lnTo>
                <a:lnTo>
                  <a:pt x="0" y="168401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625" y="3144773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2" y="0"/>
                </a:moveTo>
                <a:lnTo>
                  <a:pt x="51660" y="6643"/>
                </a:lnTo>
                <a:lnTo>
                  <a:pt x="24774" y="24764"/>
                </a:lnTo>
                <a:lnTo>
                  <a:pt x="6647" y="51649"/>
                </a:lnTo>
                <a:lnTo>
                  <a:pt x="0" y="84581"/>
                </a:lnTo>
                <a:lnTo>
                  <a:pt x="6647" y="117514"/>
                </a:lnTo>
                <a:lnTo>
                  <a:pt x="24774" y="144399"/>
                </a:lnTo>
                <a:lnTo>
                  <a:pt x="51660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625" y="3144773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7" y="51649"/>
                </a:lnTo>
                <a:lnTo>
                  <a:pt x="24774" y="24764"/>
                </a:lnTo>
                <a:lnTo>
                  <a:pt x="51660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60" y="162520"/>
                </a:lnTo>
                <a:lnTo>
                  <a:pt x="24774" y="144399"/>
                </a:lnTo>
                <a:lnTo>
                  <a:pt x="6647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161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60" y="6643"/>
                </a:lnTo>
                <a:lnTo>
                  <a:pt x="24774" y="24764"/>
                </a:lnTo>
                <a:lnTo>
                  <a:pt x="6647" y="51649"/>
                </a:lnTo>
                <a:lnTo>
                  <a:pt x="0" y="84581"/>
                </a:lnTo>
                <a:lnTo>
                  <a:pt x="6647" y="117514"/>
                </a:lnTo>
                <a:lnTo>
                  <a:pt x="24774" y="144399"/>
                </a:lnTo>
                <a:lnTo>
                  <a:pt x="51660" y="162520"/>
                </a:lnTo>
                <a:lnTo>
                  <a:pt x="84581" y="169163"/>
                </a:lnTo>
                <a:lnTo>
                  <a:pt x="117503" y="162520"/>
                </a:lnTo>
                <a:lnTo>
                  <a:pt x="144389" y="144398"/>
                </a:lnTo>
                <a:lnTo>
                  <a:pt x="162516" y="117514"/>
                </a:lnTo>
                <a:lnTo>
                  <a:pt x="169163" y="84581"/>
                </a:lnTo>
                <a:lnTo>
                  <a:pt x="162516" y="51649"/>
                </a:lnTo>
                <a:lnTo>
                  <a:pt x="144389" y="24764"/>
                </a:lnTo>
                <a:lnTo>
                  <a:pt x="117503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161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7" y="51649"/>
                </a:lnTo>
                <a:lnTo>
                  <a:pt x="24774" y="24764"/>
                </a:lnTo>
                <a:lnTo>
                  <a:pt x="51660" y="6643"/>
                </a:lnTo>
                <a:lnTo>
                  <a:pt x="84581" y="0"/>
                </a:lnTo>
                <a:lnTo>
                  <a:pt x="117503" y="6643"/>
                </a:lnTo>
                <a:lnTo>
                  <a:pt x="144389" y="24764"/>
                </a:lnTo>
                <a:lnTo>
                  <a:pt x="162516" y="51649"/>
                </a:lnTo>
                <a:lnTo>
                  <a:pt x="169163" y="84581"/>
                </a:lnTo>
                <a:lnTo>
                  <a:pt x="162516" y="117514"/>
                </a:lnTo>
                <a:lnTo>
                  <a:pt x="144389" y="144398"/>
                </a:lnTo>
                <a:lnTo>
                  <a:pt x="117503" y="162520"/>
                </a:lnTo>
                <a:lnTo>
                  <a:pt x="84581" y="169163"/>
                </a:lnTo>
                <a:lnTo>
                  <a:pt x="51660" y="162520"/>
                </a:lnTo>
                <a:lnTo>
                  <a:pt x="24774" y="144399"/>
                </a:lnTo>
                <a:lnTo>
                  <a:pt x="6647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282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4282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99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84582" y="0"/>
                </a:moveTo>
                <a:lnTo>
                  <a:pt x="51660" y="6709"/>
                </a:lnTo>
                <a:lnTo>
                  <a:pt x="24774" y="25003"/>
                </a:lnTo>
                <a:lnTo>
                  <a:pt x="6647" y="52131"/>
                </a:lnTo>
                <a:lnTo>
                  <a:pt x="0" y="85343"/>
                </a:lnTo>
                <a:lnTo>
                  <a:pt x="6647" y="118556"/>
                </a:lnTo>
                <a:lnTo>
                  <a:pt x="24774" y="145684"/>
                </a:lnTo>
                <a:lnTo>
                  <a:pt x="51660" y="163978"/>
                </a:lnTo>
                <a:lnTo>
                  <a:pt x="84582" y="170687"/>
                </a:lnTo>
                <a:lnTo>
                  <a:pt x="117503" y="163978"/>
                </a:lnTo>
                <a:lnTo>
                  <a:pt x="144389" y="145684"/>
                </a:lnTo>
                <a:lnTo>
                  <a:pt x="162516" y="118556"/>
                </a:lnTo>
                <a:lnTo>
                  <a:pt x="169164" y="85343"/>
                </a:lnTo>
                <a:lnTo>
                  <a:pt x="162516" y="52131"/>
                </a:lnTo>
                <a:lnTo>
                  <a:pt x="144389" y="25003"/>
                </a:lnTo>
                <a:lnTo>
                  <a:pt x="117503" y="6709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9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0" y="85343"/>
                </a:moveTo>
                <a:lnTo>
                  <a:pt x="6647" y="52131"/>
                </a:lnTo>
                <a:lnTo>
                  <a:pt x="24774" y="25003"/>
                </a:lnTo>
                <a:lnTo>
                  <a:pt x="51660" y="6709"/>
                </a:lnTo>
                <a:lnTo>
                  <a:pt x="84582" y="0"/>
                </a:lnTo>
                <a:lnTo>
                  <a:pt x="117503" y="6709"/>
                </a:lnTo>
                <a:lnTo>
                  <a:pt x="144389" y="25003"/>
                </a:lnTo>
                <a:lnTo>
                  <a:pt x="162516" y="52131"/>
                </a:lnTo>
                <a:lnTo>
                  <a:pt x="169164" y="85343"/>
                </a:lnTo>
                <a:lnTo>
                  <a:pt x="162516" y="118556"/>
                </a:lnTo>
                <a:lnTo>
                  <a:pt x="144389" y="145684"/>
                </a:lnTo>
                <a:lnTo>
                  <a:pt x="117503" y="163978"/>
                </a:lnTo>
                <a:lnTo>
                  <a:pt x="84582" y="170687"/>
                </a:lnTo>
                <a:lnTo>
                  <a:pt x="51660" y="163978"/>
                </a:lnTo>
                <a:lnTo>
                  <a:pt x="24774" y="145684"/>
                </a:lnTo>
                <a:lnTo>
                  <a:pt x="6647" y="118556"/>
                </a:lnTo>
                <a:lnTo>
                  <a:pt x="0" y="8534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85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84581" y="0"/>
                </a:moveTo>
                <a:lnTo>
                  <a:pt x="51660" y="6709"/>
                </a:lnTo>
                <a:lnTo>
                  <a:pt x="24774" y="25003"/>
                </a:lnTo>
                <a:lnTo>
                  <a:pt x="6647" y="52131"/>
                </a:lnTo>
                <a:lnTo>
                  <a:pt x="0" y="85343"/>
                </a:lnTo>
                <a:lnTo>
                  <a:pt x="6647" y="118556"/>
                </a:lnTo>
                <a:lnTo>
                  <a:pt x="24774" y="145684"/>
                </a:lnTo>
                <a:lnTo>
                  <a:pt x="51660" y="163978"/>
                </a:lnTo>
                <a:lnTo>
                  <a:pt x="84581" y="170687"/>
                </a:lnTo>
                <a:lnTo>
                  <a:pt x="117514" y="163978"/>
                </a:lnTo>
                <a:lnTo>
                  <a:pt x="144398" y="145684"/>
                </a:lnTo>
                <a:lnTo>
                  <a:pt x="162520" y="118556"/>
                </a:lnTo>
                <a:lnTo>
                  <a:pt x="169163" y="85343"/>
                </a:lnTo>
                <a:lnTo>
                  <a:pt x="162520" y="52131"/>
                </a:lnTo>
                <a:lnTo>
                  <a:pt x="144398" y="25003"/>
                </a:lnTo>
                <a:lnTo>
                  <a:pt x="117514" y="6709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85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0" y="85343"/>
                </a:moveTo>
                <a:lnTo>
                  <a:pt x="6647" y="52131"/>
                </a:lnTo>
                <a:lnTo>
                  <a:pt x="24774" y="25003"/>
                </a:lnTo>
                <a:lnTo>
                  <a:pt x="51660" y="6709"/>
                </a:lnTo>
                <a:lnTo>
                  <a:pt x="84581" y="0"/>
                </a:lnTo>
                <a:lnTo>
                  <a:pt x="117514" y="6709"/>
                </a:lnTo>
                <a:lnTo>
                  <a:pt x="144398" y="25003"/>
                </a:lnTo>
                <a:lnTo>
                  <a:pt x="162520" y="52131"/>
                </a:lnTo>
                <a:lnTo>
                  <a:pt x="169163" y="85343"/>
                </a:lnTo>
                <a:lnTo>
                  <a:pt x="162520" y="118556"/>
                </a:lnTo>
                <a:lnTo>
                  <a:pt x="144398" y="145684"/>
                </a:lnTo>
                <a:lnTo>
                  <a:pt x="117514" y="163978"/>
                </a:lnTo>
                <a:lnTo>
                  <a:pt x="84581" y="170687"/>
                </a:lnTo>
                <a:lnTo>
                  <a:pt x="51660" y="163978"/>
                </a:lnTo>
                <a:lnTo>
                  <a:pt x="24774" y="145684"/>
                </a:lnTo>
                <a:lnTo>
                  <a:pt x="6647" y="118556"/>
                </a:lnTo>
                <a:lnTo>
                  <a:pt x="0" y="8534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9941" y="3288029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5" h="205104">
                <a:moveTo>
                  <a:pt x="0" y="204724"/>
                </a:moveTo>
                <a:lnTo>
                  <a:pt x="164452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817" y="3612641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5" h="219710">
                <a:moveTo>
                  <a:pt x="0" y="219582"/>
                </a:moveTo>
                <a:lnTo>
                  <a:pt x="109461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9941" y="3612641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69" h="244475">
                <a:moveTo>
                  <a:pt x="115493" y="244347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3405" y="3288029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4" h="205104">
                <a:moveTo>
                  <a:pt x="175513" y="204724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956" y="4405248"/>
            <a:ext cx="15113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Decision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98420" y="2860548"/>
            <a:ext cx="1464563" cy="1385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235" y="2453639"/>
            <a:ext cx="1766315" cy="1863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71952" y="4416805"/>
            <a:ext cx="17018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5209" y="4419092"/>
            <a:ext cx="227330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Gradient Boosting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4198" y="2405888"/>
            <a:ext cx="933450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15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800" b="1" spc="-5" dirty="0">
                <a:latin typeface="Arial"/>
                <a:cs typeface="Arial"/>
              </a:rPr>
              <a:t>xgboost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1972" y="3144011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8"/>
                </a:lnTo>
                <a:lnTo>
                  <a:pt x="381000" y="4244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6447" y="3168395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7"/>
                </a:lnTo>
                <a:lnTo>
                  <a:pt x="381000" y="4244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3240" y="3165348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5236" y="5398008"/>
            <a:ext cx="7759065" cy="76200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95"/>
              </a:spcBef>
            </a:pPr>
            <a:r>
              <a:rPr sz="3200" dirty="0">
                <a:solidFill>
                  <a:srgbClr val="404040"/>
                </a:solidFill>
                <a:latin typeface="Arial"/>
                <a:cs typeface="Arial"/>
              </a:rPr>
              <a:t>What’s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happened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during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3200" spc="7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Arial"/>
                <a:cs typeface="Arial"/>
              </a:rPr>
              <a:t>evolution?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509"/>
            <a:ext cx="76758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0"/>
              </a:lnSpc>
            </a:pPr>
            <a:r>
              <a:rPr sz="2900" b="0" spc="-70" dirty="0">
                <a:latin typeface="Arial"/>
                <a:cs typeface="Arial"/>
              </a:rPr>
              <a:t>Decision </a:t>
            </a:r>
            <a:r>
              <a:rPr sz="2900" b="0" spc="-65" dirty="0">
                <a:latin typeface="Arial"/>
                <a:cs typeface="Arial"/>
              </a:rPr>
              <a:t>Trees </a:t>
            </a:r>
            <a:r>
              <a:rPr sz="2900" b="0" spc="-90" dirty="0">
                <a:latin typeface="Arial"/>
                <a:cs typeface="Arial"/>
              </a:rPr>
              <a:t>was </a:t>
            </a:r>
            <a:r>
              <a:rPr sz="2900" b="0" spc="-25" dirty="0">
                <a:latin typeface="Arial"/>
                <a:cs typeface="Arial"/>
              </a:rPr>
              <a:t>the </a:t>
            </a:r>
            <a:r>
              <a:rPr sz="2900" b="0" spc="-75" dirty="0">
                <a:latin typeface="Arial"/>
                <a:cs typeface="Arial"/>
              </a:rPr>
              <a:t>beginning </a:t>
            </a:r>
            <a:r>
              <a:rPr sz="2900" b="0" spc="30" dirty="0">
                <a:latin typeface="Arial"/>
                <a:cs typeface="Arial"/>
              </a:rPr>
              <a:t>of </a:t>
            </a:r>
            <a:r>
              <a:rPr sz="2900" b="0" spc="335" dirty="0">
                <a:latin typeface="Arial"/>
                <a:cs typeface="Arial"/>
              </a:rPr>
              <a:t> </a:t>
            </a:r>
            <a:r>
              <a:rPr sz="2900" b="0" spc="-65" dirty="0">
                <a:latin typeface="Arial"/>
                <a:cs typeface="Arial"/>
              </a:rPr>
              <a:t>everything.</a:t>
            </a:r>
            <a:endParaRPr sz="29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345947" y="1420367"/>
            <a:ext cx="8674735" cy="1920239"/>
          </a:xfrm>
          <a:custGeom>
            <a:avLst/>
            <a:gdLst/>
            <a:ahLst/>
            <a:cxnLst/>
            <a:rect l="l" t="t" r="r" b="b"/>
            <a:pathLst>
              <a:path w="8674735" h="1920239">
                <a:moveTo>
                  <a:pt x="0" y="1920239"/>
                </a:moveTo>
                <a:lnTo>
                  <a:pt x="8674608" y="1920239"/>
                </a:lnTo>
                <a:lnTo>
                  <a:pt x="8674608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947" y="940308"/>
            <a:ext cx="8674735" cy="480059"/>
          </a:xfrm>
          <a:custGeom>
            <a:avLst/>
            <a:gdLst/>
            <a:ahLst/>
            <a:cxnLst/>
            <a:rect l="l" t="t" r="r" b="b"/>
            <a:pathLst>
              <a:path w="8674735" h="480059">
                <a:moveTo>
                  <a:pt x="0" y="480060"/>
                </a:moveTo>
                <a:lnTo>
                  <a:pt x="8674608" y="480060"/>
                </a:lnTo>
                <a:lnTo>
                  <a:pt x="8674608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238" y="4056126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842010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898398"/>
                </a:lnTo>
                <a:lnTo>
                  <a:pt x="6018" y="943151"/>
                </a:lnTo>
                <a:lnTo>
                  <a:pt x="23001" y="983375"/>
                </a:lnTo>
                <a:lnTo>
                  <a:pt x="49339" y="1017460"/>
                </a:lnTo>
                <a:lnTo>
                  <a:pt x="83424" y="1043798"/>
                </a:lnTo>
                <a:lnTo>
                  <a:pt x="123648" y="1060781"/>
                </a:lnTo>
                <a:lnTo>
                  <a:pt x="168401" y="1066800"/>
                </a:lnTo>
                <a:lnTo>
                  <a:pt x="842010" y="1066800"/>
                </a:lnTo>
                <a:lnTo>
                  <a:pt x="886763" y="1060781"/>
                </a:lnTo>
                <a:lnTo>
                  <a:pt x="926987" y="1043798"/>
                </a:lnTo>
                <a:lnTo>
                  <a:pt x="961072" y="1017460"/>
                </a:lnTo>
                <a:lnTo>
                  <a:pt x="987410" y="983375"/>
                </a:lnTo>
                <a:lnTo>
                  <a:pt x="1004393" y="943151"/>
                </a:lnTo>
                <a:lnTo>
                  <a:pt x="1010412" y="898398"/>
                </a:lnTo>
                <a:lnTo>
                  <a:pt x="1010412" y="168401"/>
                </a:lnTo>
                <a:lnTo>
                  <a:pt x="1004393" y="123648"/>
                </a:lnTo>
                <a:lnTo>
                  <a:pt x="987410" y="83424"/>
                </a:lnTo>
                <a:lnTo>
                  <a:pt x="961072" y="49339"/>
                </a:lnTo>
                <a:lnTo>
                  <a:pt x="926987" y="23001"/>
                </a:lnTo>
                <a:lnTo>
                  <a:pt x="886763" y="6018"/>
                </a:lnTo>
                <a:lnTo>
                  <a:pt x="8420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238" y="4056126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0" y="168401"/>
                </a:moveTo>
                <a:lnTo>
                  <a:pt x="6018" y="123648"/>
                </a:lnTo>
                <a:lnTo>
                  <a:pt x="23001" y="83424"/>
                </a:lnTo>
                <a:lnTo>
                  <a:pt x="49339" y="49339"/>
                </a:lnTo>
                <a:lnTo>
                  <a:pt x="83424" y="23001"/>
                </a:lnTo>
                <a:lnTo>
                  <a:pt x="123648" y="6018"/>
                </a:lnTo>
                <a:lnTo>
                  <a:pt x="168401" y="0"/>
                </a:lnTo>
                <a:lnTo>
                  <a:pt x="842010" y="0"/>
                </a:lnTo>
                <a:lnTo>
                  <a:pt x="886763" y="6018"/>
                </a:lnTo>
                <a:lnTo>
                  <a:pt x="926987" y="23001"/>
                </a:lnTo>
                <a:lnTo>
                  <a:pt x="961072" y="49339"/>
                </a:lnTo>
                <a:lnTo>
                  <a:pt x="987410" y="83424"/>
                </a:lnTo>
                <a:lnTo>
                  <a:pt x="1004393" y="123648"/>
                </a:lnTo>
                <a:lnTo>
                  <a:pt x="1010412" y="168401"/>
                </a:lnTo>
                <a:lnTo>
                  <a:pt x="1010412" y="898398"/>
                </a:lnTo>
                <a:lnTo>
                  <a:pt x="1004393" y="943151"/>
                </a:lnTo>
                <a:lnTo>
                  <a:pt x="987410" y="983375"/>
                </a:lnTo>
                <a:lnTo>
                  <a:pt x="961072" y="1017460"/>
                </a:lnTo>
                <a:lnTo>
                  <a:pt x="926987" y="1043798"/>
                </a:lnTo>
                <a:lnTo>
                  <a:pt x="886763" y="1060781"/>
                </a:lnTo>
                <a:lnTo>
                  <a:pt x="842010" y="1066800"/>
                </a:lnTo>
                <a:lnTo>
                  <a:pt x="168401" y="1066800"/>
                </a:lnTo>
                <a:lnTo>
                  <a:pt x="123648" y="1060781"/>
                </a:lnTo>
                <a:lnTo>
                  <a:pt x="83424" y="1043798"/>
                </a:lnTo>
                <a:lnTo>
                  <a:pt x="49339" y="1017460"/>
                </a:lnTo>
                <a:lnTo>
                  <a:pt x="23001" y="983375"/>
                </a:lnTo>
                <a:lnTo>
                  <a:pt x="6018" y="943151"/>
                </a:lnTo>
                <a:lnTo>
                  <a:pt x="0" y="898398"/>
                </a:lnTo>
                <a:lnTo>
                  <a:pt x="0" y="168401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1773" y="4095750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1773" y="4095750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785" y="442036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785" y="442036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905" y="4420361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4" h="169545">
                <a:moveTo>
                  <a:pt x="85343" y="0"/>
                </a:moveTo>
                <a:lnTo>
                  <a:pt x="52131" y="6643"/>
                </a:lnTo>
                <a:lnTo>
                  <a:pt x="25003" y="24764"/>
                </a:lnTo>
                <a:lnTo>
                  <a:pt x="6709" y="51649"/>
                </a:lnTo>
                <a:lnTo>
                  <a:pt x="0" y="84581"/>
                </a:lnTo>
                <a:lnTo>
                  <a:pt x="6709" y="117514"/>
                </a:lnTo>
                <a:lnTo>
                  <a:pt x="25003" y="144399"/>
                </a:lnTo>
                <a:lnTo>
                  <a:pt x="52131" y="162520"/>
                </a:lnTo>
                <a:lnTo>
                  <a:pt x="85343" y="169163"/>
                </a:lnTo>
                <a:lnTo>
                  <a:pt x="118556" y="162520"/>
                </a:lnTo>
                <a:lnTo>
                  <a:pt x="145684" y="144399"/>
                </a:lnTo>
                <a:lnTo>
                  <a:pt x="163978" y="117514"/>
                </a:lnTo>
                <a:lnTo>
                  <a:pt x="170687" y="84581"/>
                </a:lnTo>
                <a:lnTo>
                  <a:pt x="163978" y="51649"/>
                </a:lnTo>
                <a:lnTo>
                  <a:pt x="145684" y="24764"/>
                </a:lnTo>
                <a:lnTo>
                  <a:pt x="118556" y="6643"/>
                </a:lnTo>
                <a:lnTo>
                  <a:pt x="85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905" y="4420361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4" h="169545">
                <a:moveTo>
                  <a:pt x="0" y="84581"/>
                </a:moveTo>
                <a:lnTo>
                  <a:pt x="6709" y="51649"/>
                </a:lnTo>
                <a:lnTo>
                  <a:pt x="25003" y="24764"/>
                </a:lnTo>
                <a:lnTo>
                  <a:pt x="52131" y="6643"/>
                </a:lnTo>
                <a:lnTo>
                  <a:pt x="85343" y="0"/>
                </a:lnTo>
                <a:lnTo>
                  <a:pt x="118556" y="6643"/>
                </a:lnTo>
                <a:lnTo>
                  <a:pt x="145684" y="24764"/>
                </a:lnTo>
                <a:lnTo>
                  <a:pt x="163978" y="51649"/>
                </a:lnTo>
                <a:lnTo>
                  <a:pt x="170687" y="84581"/>
                </a:lnTo>
                <a:lnTo>
                  <a:pt x="163978" y="117514"/>
                </a:lnTo>
                <a:lnTo>
                  <a:pt x="145684" y="144399"/>
                </a:lnTo>
                <a:lnTo>
                  <a:pt x="118556" y="162520"/>
                </a:lnTo>
                <a:lnTo>
                  <a:pt x="85343" y="169163"/>
                </a:lnTo>
                <a:lnTo>
                  <a:pt x="52131" y="162520"/>
                </a:lnTo>
                <a:lnTo>
                  <a:pt x="25003" y="144399"/>
                </a:lnTo>
                <a:lnTo>
                  <a:pt x="6709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7622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2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8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7622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8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3005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3005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1566" y="4240529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4" h="205104">
                <a:moveTo>
                  <a:pt x="0" y="204724"/>
                </a:moveTo>
                <a:lnTo>
                  <a:pt x="1644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2966" y="4565141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5" h="219710">
                <a:moveTo>
                  <a:pt x="0" y="219582"/>
                </a:moveTo>
                <a:lnTo>
                  <a:pt x="109473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1566" y="4565141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69" h="244475">
                <a:moveTo>
                  <a:pt x="115442" y="244347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6554" y="4240529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4" h="205104">
                <a:moveTo>
                  <a:pt x="175513" y="204724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6309" y="5804776"/>
            <a:ext cx="3204210" cy="111760"/>
          </a:xfrm>
          <a:custGeom>
            <a:avLst/>
            <a:gdLst/>
            <a:ahLst/>
            <a:cxnLst/>
            <a:rect l="l" t="t" r="r" b="b"/>
            <a:pathLst>
              <a:path w="3204209" h="111760">
                <a:moveTo>
                  <a:pt x="3164644" y="55765"/>
                </a:moveTo>
                <a:lnTo>
                  <a:pt x="3103117" y="91655"/>
                </a:lnTo>
                <a:lnTo>
                  <a:pt x="3098291" y="94411"/>
                </a:lnTo>
                <a:lnTo>
                  <a:pt x="3096767" y="100482"/>
                </a:lnTo>
                <a:lnTo>
                  <a:pt x="3099435" y="105206"/>
                </a:lnTo>
                <a:lnTo>
                  <a:pt x="3102229" y="109931"/>
                </a:lnTo>
                <a:lnTo>
                  <a:pt x="3108324" y="111531"/>
                </a:lnTo>
                <a:lnTo>
                  <a:pt x="3186963" y="65671"/>
                </a:lnTo>
                <a:lnTo>
                  <a:pt x="3184270" y="65671"/>
                </a:lnTo>
                <a:lnTo>
                  <a:pt x="3184270" y="64325"/>
                </a:lnTo>
                <a:lnTo>
                  <a:pt x="3179317" y="64325"/>
                </a:lnTo>
                <a:lnTo>
                  <a:pt x="3164644" y="55765"/>
                </a:lnTo>
                <a:close/>
              </a:path>
              <a:path w="3204209" h="111760">
                <a:moveTo>
                  <a:pt x="314766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3147662" y="65671"/>
                </a:lnTo>
                <a:lnTo>
                  <a:pt x="3164644" y="55765"/>
                </a:lnTo>
                <a:lnTo>
                  <a:pt x="3147662" y="45859"/>
                </a:lnTo>
                <a:close/>
              </a:path>
              <a:path w="3204209" h="111760">
                <a:moveTo>
                  <a:pt x="3186963" y="45859"/>
                </a:moveTo>
                <a:lnTo>
                  <a:pt x="3184270" y="45859"/>
                </a:lnTo>
                <a:lnTo>
                  <a:pt x="3184270" y="65671"/>
                </a:lnTo>
                <a:lnTo>
                  <a:pt x="3186963" y="65671"/>
                </a:lnTo>
                <a:lnTo>
                  <a:pt x="3203956" y="55765"/>
                </a:lnTo>
                <a:lnTo>
                  <a:pt x="3186963" y="45859"/>
                </a:lnTo>
                <a:close/>
              </a:path>
              <a:path w="3204209" h="111760">
                <a:moveTo>
                  <a:pt x="3179317" y="47205"/>
                </a:moveTo>
                <a:lnTo>
                  <a:pt x="3164644" y="55765"/>
                </a:lnTo>
                <a:lnTo>
                  <a:pt x="3179317" y="64325"/>
                </a:lnTo>
                <a:lnTo>
                  <a:pt x="3179317" y="47205"/>
                </a:lnTo>
                <a:close/>
              </a:path>
              <a:path w="3204209" h="111760">
                <a:moveTo>
                  <a:pt x="3184270" y="47205"/>
                </a:moveTo>
                <a:lnTo>
                  <a:pt x="3179317" y="47205"/>
                </a:lnTo>
                <a:lnTo>
                  <a:pt x="3179317" y="64325"/>
                </a:lnTo>
                <a:lnTo>
                  <a:pt x="3184270" y="64325"/>
                </a:lnTo>
                <a:lnTo>
                  <a:pt x="3184270" y="47205"/>
                </a:lnTo>
                <a:close/>
              </a:path>
              <a:path w="3204209" h="111760">
                <a:moveTo>
                  <a:pt x="3108324" y="0"/>
                </a:moveTo>
                <a:lnTo>
                  <a:pt x="3102229" y="1600"/>
                </a:lnTo>
                <a:lnTo>
                  <a:pt x="3099435" y="6324"/>
                </a:lnTo>
                <a:lnTo>
                  <a:pt x="3096767" y="11048"/>
                </a:lnTo>
                <a:lnTo>
                  <a:pt x="3098291" y="17119"/>
                </a:lnTo>
                <a:lnTo>
                  <a:pt x="3103117" y="19875"/>
                </a:lnTo>
                <a:lnTo>
                  <a:pt x="3164644" y="55765"/>
                </a:lnTo>
                <a:lnTo>
                  <a:pt x="3179317" y="47205"/>
                </a:lnTo>
                <a:lnTo>
                  <a:pt x="3184270" y="47205"/>
                </a:lnTo>
                <a:lnTo>
                  <a:pt x="3184270" y="45859"/>
                </a:lnTo>
                <a:lnTo>
                  <a:pt x="3186963" y="45859"/>
                </a:lnTo>
                <a:lnTo>
                  <a:pt x="3108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6692" y="3633978"/>
            <a:ext cx="111760" cy="2588260"/>
          </a:xfrm>
          <a:custGeom>
            <a:avLst/>
            <a:gdLst/>
            <a:ahLst/>
            <a:cxnLst/>
            <a:rect l="l" t="t" r="r" b="b"/>
            <a:pathLst>
              <a:path w="111760" h="2588260">
                <a:moveTo>
                  <a:pt x="55753" y="39224"/>
                </a:moveTo>
                <a:lnTo>
                  <a:pt x="45847" y="56206"/>
                </a:lnTo>
                <a:lnTo>
                  <a:pt x="45847" y="2588056"/>
                </a:lnTo>
                <a:lnTo>
                  <a:pt x="65659" y="2588056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2588260">
                <a:moveTo>
                  <a:pt x="55753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3" y="0"/>
                </a:lnTo>
                <a:close/>
              </a:path>
              <a:path w="111760" h="258826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7" y="107188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258826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8"/>
                </a:lnTo>
                <a:lnTo>
                  <a:pt x="65659" y="24638"/>
                </a:lnTo>
                <a:lnTo>
                  <a:pt x="65659" y="19558"/>
                </a:lnTo>
                <a:close/>
              </a:path>
              <a:path w="111760" h="2588260">
                <a:moveTo>
                  <a:pt x="65659" y="24638"/>
                </a:moveTo>
                <a:lnTo>
                  <a:pt x="64262" y="24638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8"/>
                </a:lnTo>
                <a:close/>
              </a:path>
              <a:path w="111760" h="2588260">
                <a:moveTo>
                  <a:pt x="64262" y="24638"/>
                </a:moveTo>
                <a:lnTo>
                  <a:pt x="47244" y="24638"/>
                </a:lnTo>
                <a:lnTo>
                  <a:pt x="55753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2338" y="6063589"/>
            <a:ext cx="74866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69965" y="58742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55753" y="39237"/>
                </a:moveTo>
                <a:lnTo>
                  <a:pt x="45847" y="56219"/>
                </a:lnTo>
                <a:lnTo>
                  <a:pt x="45847" y="148107"/>
                </a:lnTo>
                <a:lnTo>
                  <a:pt x="65659" y="148107"/>
                </a:lnTo>
                <a:lnTo>
                  <a:pt x="65659" y="56219"/>
                </a:lnTo>
                <a:lnTo>
                  <a:pt x="55753" y="39237"/>
                </a:lnTo>
                <a:close/>
              </a:path>
              <a:path w="111760" h="148589">
                <a:moveTo>
                  <a:pt x="55752" y="0"/>
                </a:moveTo>
                <a:lnTo>
                  <a:pt x="2794" y="90868"/>
                </a:lnTo>
                <a:lnTo>
                  <a:pt x="0" y="95592"/>
                </a:lnTo>
                <a:lnTo>
                  <a:pt x="1524" y="101663"/>
                </a:lnTo>
                <a:lnTo>
                  <a:pt x="6350" y="104419"/>
                </a:lnTo>
                <a:lnTo>
                  <a:pt x="11049" y="107175"/>
                </a:lnTo>
                <a:lnTo>
                  <a:pt x="17152" y="105575"/>
                </a:lnTo>
                <a:lnTo>
                  <a:pt x="19812" y="100850"/>
                </a:lnTo>
                <a:lnTo>
                  <a:pt x="45847" y="56219"/>
                </a:lnTo>
                <a:lnTo>
                  <a:pt x="45847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60" h="148589">
                <a:moveTo>
                  <a:pt x="67210" y="19659"/>
                </a:moveTo>
                <a:lnTo>
                  <a:pt x="65659" y="19659"/>
                </a:lnTo>
                <a:lnTo>
                  <a:pt x="65659" y="56219"/>
                </a:lnTo>
                <a:lnTo>
                  <a:pt x="91694" y="100850"/>
                </a:lnTo>
                <a:lnTo>
                  <a:pt x="94361" y="105575"/>
                </a:lnTo>
                <a:lnTo>
                  <a:pt x="100457" y="107175"/>
                </a:lnTo>
                <a:lnTo>
                  <a:pt x="105156" y="104419"/>
                </a:lnTo>
                <a:lnTo>
                  <a:pt x="109982" y="101663"/>
                </a:lnTo>
                <a:lnTo>
                  <a:pt x="111506" y="95592"/>
                </a:lnTo>
                <a:lnTo>
                  <a:pt x="108712" y="90868"/>
                </a:lnTo>
                <a:lnTo>
                  <a:pt x="67210" y="19659"/>
                </a:lnTo>
                <a:close/>
              </a:path>
              <a:path w="111760" h="148589">
                <a:moveTo>
                  <a:pt x="65659" y="19659"/>
                </a:moveTo>
                <a:lnTo>
                  <a:pt x="45847" y="19659"/>
                </a:lnTo>
                <a:lnTo>
                  <a:pt x="45847" y="56219"/>
                </a:lnTo>
                <a:lnTo>
                  <a:pt x="55753" y="39237"/>
                </a:lnTo>
                <a:lnTo>
                  <a:pt x="47244" y="24650"/>
                </a:lnTo>
                <a:lnTo>
                  <a:pt x="65659" y="24650"/>
                </a:lnTo>
                <a:lnTo>
                  <a:pt x="65659" y="19659"/>
                </a:lnTo>
                <a:close/>
              </a:path>
              <a:path w="111760" h="148589">
                <a:moveTo>
                  <a:pt x="65659" y="24650"/>
                </a:moveTo>
                <a:lnTo>
                  <a:pt x="64262" y="24650"/>
                </a:lnTo>
                <a:lnTo>
                  <a:pt x="55753" y="39237"/>
                </a:lnTo>
                <a:lnTo>
                  <a:pt x="65659" y="56219"/>
                </a:lnTo>
                <a:lnTo>
                  <a:pt x="65659" y="24650"/>
                </a:lnTo>
                <a:close/>
              </a:path>
              <a:path w="111760" h="148589">
                <a:moveTo>
                  <a:pt x="64262" y="24650"/>
                </a:moveTo>
                <a:lnTo>
                  <a:pt x="47244" y="24650"/>
                </a:lnTo>
                <a:lnTo>
                  <a:pt x="55753" y="39237"/>
                </a:lnTo>
                <a:lnTo>
                  <a:pt x="64262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4556" y="4120007"/>
            <a:ext cx="99695" cy="137795"/>
          </a:xfrm>
          <a:custGeom>
            <a:avLst/>
            <a:gdLst/>
            <a:ahLst/>
            <a:cxnLst/>
            <a:rect l="l" t="t" r="r" b="b"/>
            <a:pathLst>
              <a:path w="99695" h="137795">
                <a:moveTo>
                  <a:pt x="15240" y="21844"/>
                </a:moveTo>
                <a:lnTo>
                  <a:pt x="9778" y="21971"/>
                </a:lnTo>
                <a:lnTo>
                  <a:pt x="4318" y="22225"/>
                </a:lnTo>
                <a:lnTo>
                  <a:pt x="0" y="26797"/>
                </a:lnTo>
                <a:lnTo>
                  <a:pt x="253" y="32258"/>
                </a:lnTo>
                <a:lnTo>
                  <a:pt x="3301" y="137414"/>
                </a:lnTo>
                <a:lnTo>
                  <a:pt x="24081" y="124841"/>
                </a:lnTo>
                <a:lnTo>
                  <a:pt x="21336" y="124841"/>
                </a:lnTo>
                <a:lnTo>
                  <a:pt x="3937" y="115316"/>
                </a:lnTo>
                <a:lnTo>
                  <a:pt x="21548" y="83075"/>
                </a:lnTo>
                <a:lnTo>
                  <a:pt x="20066" y="31623"/>
                </a:lnTo>
                <a:lnTo>
                  <a:pt x="19812" y="26162"/>
                </a:lnTo>
                <a:lnTo>
                  <a:pt x="15240" y="21844"/>
                </a:lnTo>
                <a:close/>
              </a:path>
              <a:path w="99695" h="137795">
                <a:moveTo>
                  <a:pt x="21548" y="83075"/>
                </a:moveTo>
                <a:lnTo>
                  <a:pt x="3937" y="115316"/>
                </a:lnTo>
                <a:lnTo>
                  <a:pt x="21336" y="124841"/>
                </a:lnTo>
                <a:lnTo>
                  <a:pt x="24107" y="119761"/>
                </a:lnTo>
                <a:lnTo>
                  <a:pt x="22605" y="119761"/>
                </a:lnTo>
                <a:lnTo>
                  <a:pt x="7620" y="111633"/>
                </a:lnTo>
                <a:lnTo>
                  <a:pt x="22119" y="102869"/>
                </a:lnTo>
                <a:lnTo>
                  <a:pt x="21548" y="83075"/>
                </a:lnTo>
                <a:close/>
              </a:path>
              <a:path w="99695" h="137795">
                <a:moveTo>
                  <a:pt x="87757" y="63119"/>
                </a:moveTo>
                <a:lnTo>
                  <a:pt x="83058" y="66040"/>
                </a:lnTo>
                <a:lnTo>
                  <a:pt x="38838" y="92765"/>
                </a:lnTo>
                <a:lnTo>
                  <a:pt x="21336" y="124841"/>
                </a:lnTo>
                <a:lnTo>
                  <a:pt x="24081" y="124841"/>
                </a:lnTo>
                <a:lnTo>
                  <a:pt x="93345" y="82931"/>
                </a:lnTo>
                <a:lnTo>
                  <a:pt x="98044" y="80137"/>
                </a:lnTo>
                <a:lnTo>
                  <a:pt x="99441" y="74041"/>
                </a:lnTo>
                <a:lnTo>
                  <a:pt x="93852" y="64643"/>
                </a:lnTo>
                <a:lnTo>
                  <a:pt x="87757" y="63119"/>
                </a:lnTo>
                <a:close/>
              </a:path>
              <a:path w="99695" h="137795">
                <a:moveTo>
                  <a:pt x="22119" y="102869"/>
                </a:moveTo>
                <a:lnTo>
                  <a:pt x="7620" y="111633"/>
                </a:lnTo>
                <a:lnTo>
                  <a:pt x="22605" y="119761"/>
                </a:lnTo>
                <a:lnTo>
                  <a:pt x="22119" y="102869"/>
                </a:lnTo>
                <a:close/>
              </a:path>
              <a:path w="99695" h="137795">
                <a:moveTo>
                  <a:pt x="38838" y="92765"/>
                </a:moveTo>
                <a:lnTo>
                  <a:pt x="22119" y="102869"/>
                </a:lnTo>
                <a:lnTo>
                  <a:pt x="22605" y="119761"/>
                </a:lnTo>
                <a:lnTo>
                  <a:pt x="24107" y="119761"/>
                </a:lnTo>
                <a:lnTo>
                  <a:pt x="38838" y="92765"/>
                </a:lnTo>
                <a:close/>
              </a:path>
              <a:path w="99695" h="137795">
                <a:moveTo>
                  <a:pt x="66928" y="0"/>
                </a:moveTo>
                <a:lnTo>
                  <a:pt x="21548" y="83075"/>
                </a:lnTo>
                <a:lnTo>
                  <a:pt x="22119" y="102869"/>
                </a:lnTo>
                <a:lnTo>
                  <a:pt x="38838" y="92765"/>
                </a:lnTo>
                <a:lnTo>
                  <a:pt x="84327" y="9398"/>
                </a:lnTo>
                <a:lnTo>
                  <a:pt x="66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2446" y="3633978"/>
          <a:ext cx="2877056" cy="222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5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9811">
                      <a:solidFill>
                        <a:srgbClr val="00AF50"/>
                      </a:solidFill>
                      <a:prstDash val="solid"/>
                    </a:lnR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4290" algn="r">
                        <a:lnSpc>
                          <a:spcPts val="2265"/>
                        </a:lnSpc>
                        <a:tabLst>
                          <a:tab pos="1112520" algn="l"/>
                        </a:tabLst>
                      </a:pPr>
                      <a:r>
                        <a:rPr sz="4800" b="1" baseline="-2170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R="48895" algn="r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AF50"/>
                      </a:solidFill>
                      <a:prstDash val="solid"/>
                    </a:lnL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9811">
                      <a:solidFill>
                        <a:srgbClr val="00AF50"/>
                      </a:solidFill>
                      <a:prstDash val="solid"/>
                    </a:lnR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811">
                      <a:solidFill>
                        <a:srgbClr val="00AF50"/>
                      </a:solidFill>
                      <a:prstDash val="solid"/>
                    </a:lnL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811">
                      <a:solidFill>
                        <a:srgbClr val="00AF50"/>
                      </a:solidFill>
                      <a:prstDash val="solid"/>
                    </a:lnL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9811">
                      <a:solidFill>
                        <a:srgbClr val="00AF50"/>
                      </a:solidFill>
                      <a:prstDash val="solid"/>
                    </a:lnL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811">
                      <a:solidFill>
                        <a:srgbClr val="00AF50"/>
                      </a:solidFill>
                      <a:prstDash val="solid"/>
                    </a:lnL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736719" y="4780788"/>
            <a:ext cx="279400" cy="178435"/>
          </a:xfrm>
          <a:custGeom>
            <a:avLst/>
            <a:gdLst/>
            <a:ahLst/>
            <a:cxnLst/>
            <a:rect l="l" t="t" r="r" b="b"/>
            <a:pathLst>
              <a:path w="279400" h="178435">
                <a:moveTo>
                  <a:pt x="169163" y="155701"/>
                </a:moveTo>
                <a:lnTo>
                  <a:pt x="164591" y="160019"/>
                </a:lnTo>
                <a:lnTo>
                  <a:pt x="164337" y="170942"/>
                </a:lnTo>
                <a:lnTo>
                  <a:pt x="168655" y="175513"/>
                </a:lnTo>
                <a:lnTo>
                  <a:pt x="279272" y="178435"/>
                </a:lnTo>
                <a:lnTo>
                  <a:pt x="278263" y="176530"/>
                </a:lnTo>
                <a:lnTo>
                  <a:pt x="257301" y="176530"/>
                </a:lnTo>
                <a:lnTo>
                  <a:pt x="226235" y="157239"/>
                </a:lnTo>
                <a:lnTo>
                  <a:pt x="169163" y="155701"/>
                </a:lnTo>
                <a:close/>
              </a:path>
              <a:path w="279400" h="178435">
                <a:moveTo>
                  <a:pt x="226235" y="157239"/>
                </a:moveTo>
                <a:lnTo>
                  <a:pt x="257301" y="176530"/>
                </a:lnTo>
                <a:lnTo>
                  <a:pt x="259697" y="172719"/>
                </a:lnTo>
                <a:lnTo>
                  <a:pt x="253872" y="172719"/>
                </a:lnTo>
                <a:lnTo>
                  <a:pt x="245926" y="157778"/>
                </a:lnTo>
                <a:lnTo>
                  <a:pt x="226235" y="157239"/>
                </a:lnTo>
                <a:close/>
              </a:path>
              <a:path w="279400" h="178435">
                <a:moveTo>
                  <a:pt x="221487" y="78867"/>
                </a:moveTo>
                <a:lnTo>
                  <a:pt x="211835" y="83947"/>
                </a:lnTo>
                <a:lnTo>
                  <a:pt x="209930" y="89916"/>
                </a:lnTo>
                <a:lnTo>
                  <a:pt x="212470" y="94868"/>
                </a:lnTo>
                <a:lnTo>
                  <a:pt x="236707" y="140442"/>
                </a:lnTo>
                <a:lnTo>
                  <a:pt x="267842" y="159766"/>
                </a:lnTo>
                <a:lnTo>
                  <a:pt x="257301" y="176530"/>
                </a:lnTo>
                <a:lnTo>
                  <a:pt x="278263" y="176530"/>
                </a:lnTo>
                <a:lnTo>
                  <a:pt x="229996" y="85470"/>
                </a:lnTo>
                <a:lnTo>
                  <a:pt x="227456" y="80644"/>
                </a:lnTo>
                <a:lnTo>
                  <a:pt x="221487" y="78867"/>
                </a:lnTo>
                <a:close/>
              </a:path>
              <a:path w="279400" h="178435">
                <a:moveTo>
                  <a:pt x="245926" y="157778"/>
                </a:moveTo>
                <a:lnTo>
                  <a:pt x="253872" y="172719"/>
                </a:lnTo>
                <a:lnTo>
                  <a:pt x="262889" y="158242"/>
                </a:lnTo>
                <a:lnTo>
                  <a:pt x="245926" y="157778"/>
                </a:lnTo>
                <a:close/>
              </a:path>
              <a:path w="279400" h="178435">
                <a:moveTo>
                  <a:pt x="236707" y="140442"/>
                </a:moveTo>
                <a:lnTo>
                  <a:pt x="245926" y="157778"/>
                </a:lnTo>
                <a:lnTo>
                  <a:pt x="262889" y="158242"/>
                </a:lnTo>
                <a:lnTo>
                  <a:pt x="253872" y="172719"/>
                </a:lnTo>
                <a:lnTo>
                  <a:pt x="259697" y="172719"/>
                </a:lnTo>
                <a:lnTo>
                  <a:pt x="267842" y="159766"/>
                </a:lnTo>
                <a:lnTo>
                  <a:pt x="236707" y="140442"/>
                </a:lnTo>
                <a:close/>
              </a:path>
              <a:path w="279400" h="178435">
                <a:moveTo>
                  <a:pt x="10413" y="0"/>
                </a:moveTo>
                <a:lnTo>
                  <a:pt x="0" y="16763"/>
                </a:lnTo>
                <a:lnTo>
                  <a:pt x="226235" y="157239"/>
                </a:lnTo>
                <a:lnTo>
                  <a:pt x="245926" y="157778"/>
                </a:lnTo>
                <a:lnTo>
                  <a:pt x="236707" y="140442"/>
                </a:lnTo>
                <a:lnTo>
                  <a:pt x="10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4687" y="978661"/>
            <a:ext cx="8517255" cy="470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Definition.</a:t>
            </a:r>
            <a:endParaRPr sz="2400">
              <a:latin typeface="Arial"/>
              <a:cs typeface="Arial"/>
            </a:endParaRPr>
          </a:p>
          <a:p>
            <a:pPr marL="12700" marR="548005">
              <a:lnSpc>
                <a:spcPct val="100000"/>
              </a:lnSpc>
              <a:spcBef>
                <a:spcPts val="900"/>
              </a:spcBef>
              <a:tabLst>
                <a:tab pos="1815464" algn="l"/>
              </a:tabLst>
            </a:pPr>
            <a:r>
              <a:rPr sz="2200" b="1" i="1" spc="-5" dirty="0">
                <a:solidFill>
                  <a:srgbClr val="404040"/>
                </a:solidFill>
                <a:latin typeface="Arial"/>
                <a:cs typeface="Arial"/>
              </a:rPr>
              <a:t>Decision </a:t>
            </a:r>
            <a:r>
              <a:rPr sz="2200" b="1" i="1" spc="-10" dirty="0">
                <a:solidFill>
                  <a:srgbClr val="404040"/>
                </a:solidFill>
                <a:latin typeface="Arial"/>
                <a:cs typeface="Arial"/>
              </a:rPr>
              <a:t>Trees </a:t>
            </a:r>
            <a:r>
              <a:rPr sz="2200" b="1" i="1" spc="-20" dirty="0">
                <a:solidFill>
                  <a:srgbClr val="404040"/>
                </a:solidFill>
                <a:latin typeface="Arial"/>
                <a:cs typeface="Arial"/>
              </a:rPr>
              <a:t>(DTs)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are a non-parametric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supervised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learning 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2200" i="1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used	for </a:t>
            </a:r>
            <a:r>
              <a:rPr sz="2200" b="1" i="1" spc="-5" dirty="0">
                <a:solidFill>
                  <a:srgbClr val="404040"/>
                </a:solidFill>
                <a:latin typeface="Arial"/>
                <a:cs typeface="Arial"/>
              </a:rPr>
              <a:t>classification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b="1" i="1" spc="-5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. The goal</a:t>
            </a:r>
            <a:r>
              <a:rPr sz="2200" i="1" spc="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to  create a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that predicts the value of a target variable by  learning </a:t>
            </a:r>
            <a:r>
              <a:rPr sz="2200" b="1" i="1" spc="-5" dirty="0">
                <a:solidFill>
                  <a:srgbClr val="404040"/>
                </a:solidFill>
                <a:latin typeface="Arial"/>
                <a:cs typeface="Arial"/>
              </a:rPr>
              <a:t>simple decision rules </a:t>
            </a:r>
            <a:r>
              <a:rPr sz="2200" i="1" spc="-5" dirty="0">
                <a:solidFill>
                  <a:srgbClr val="404040"/>
                </a:solidFill>
                <a:latin typeface="Arial"/>
                <a:cs typeface="Arial"/>
              </a:rPr>
              <a:t>inferred from the data</a:t>
            </a:r>
            <a:r>
              <a:rPr sz="2200" i="1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features.</a:t>
            </a:r>
            <a:endParaRPr sz="2200">
              <a:latin typeface="Arial"/>
              <a:cs typeface="Arial"/>
            </a:endParaRPr>
          </a:p>
          <a:p>
            <a:pPr marL="4556125">
              <a:lnSpc>
                <a:spcPct val="100000"/>
              </a:lnSpc>
              <a:spcBef>
                <a:spcPts val="1630"/>
              </a:spcBef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cited by</a:t>
            </a:r>
            <a:r>
              <a:rPr sz="1300" spc="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http://scikit-learn.org/stable/modules/tree.html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488555" marR="490855" indent="1397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ule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79495" marR="4206240" algn="ctr">
              <a:lnSpc>
                <a:spcPct val="100000"/>
              </a:lnSpc>
              <a:spcBef>
                <a:spcPts val="1340"/>
              </a:spcBef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7099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Decision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9683" y="6063589"/>
            <a:ext cx="74866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87056" y="58742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59" h="148589">
                <a:moveTo>
                  <a:pt x="55752" y="39237"/>
                </a:moveTo>
                <a:lnTo>
                  <a:pt x="45847" y="56219"/>
                </a:lnTo>
                <a:lnTo>
                  <a:pt x="45847" y="148107"/>
                </a:lnTo>
                <a:lnTo>
                  <a:pt x="65659" y="148107"/>
                </a:lnTo>
                <a:lnTo>
                  <a:pt x="65659" y="56219"/>
                </a:lnTo>
                <a:lnTo>
                  <a:pt x="55752" y="39237"/>
                </a:lnTo>
                <a:close/>
              </a:path>
              <a:path w="111759" h="148589">
                <a:moveTo>
                  <a:pt x="55752" y="0"/>
                </a:moveTo>
                <a:lnTo>
                  <a:pt x="2794" y="90868"/>
                </a:lnTo>
                <a:lnTo>
                  <a:pt x="0" y="95592"/>
                </a:lnTo>
                <a:lnTo>
                  <a:pt x="1524" y="101663"/>
                </a:lnTo>
                <a:lnTo>
                  <a:pt x="6350" y="104419"/>
                </a:lnTo>
                <a:lnTo>
                  <a:pt x="11049" y="107175"/>
                </a:lnTo>
                <a:lnTo>
                  <a:pt x="17152" y="105575"/>
                </a:lnTo>
                <a:lnTo>
                  <a:pt x="19812" y="100850"/>
                </a:lnTo>
                <a:lnTo>
                  <a:pt x="45847" y="56219"/>
                </a:lnTo>
                <a:lnTo>
                  <a:pt x="45847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59" h="148589">
                <a:moveTo>
                  <a:pt x="67210" y="19659"/>
                </a:moveTo>
                <a:lnTo>
                  <a:pt x="65659" y="19659"/>
                </a:lnTo>
                <a:lnTo>
                  <a:pt x="65659" y="56219"/>
                </a:lnTo>
                <a:lnTo>
                  <a:pt x="91694" y="100850"/>
                </a:lnTo>
                <a:lnTo>
                  <a:pt x="94361" y="105575"/>
                </a:lnTo>
                <a:lnTo>
                  <a:pt x="100457" y="107175"/>
                </a:lnTo>
                <a:lnTo>
                  <a:pt x="105156" y="104419"/>
                </a:lnTo>
                <a:lnTo>
                  <a:pt x="109982" y="101663"/>
                </a:lnTo>
                <a:lnTo>
                  <a:pt x="111506" y="95592"/>
                </a:lnTo>
                <a:lnTo>
                  <a:pt x="108712" y="90868"/>
                </a:lnTo>
                <a:lnTo>
                  <a:pt x="67210" y="19659"/>
                </a:lnTo>
                <a:close/>
              </a:path>
              <a:path w="111759" h="148589">
                <a:moveTo>
                  <a:pt x="65659" y="19659"/>
                </a:moveTo>
                <a:lnTo>
                  <a:pt x="45847" y="19659"/>
                </a:lnTo>
                <a:lnTo>
                  <a:pt x="45847" y="56219"/>
                </a:lnTo>
                <a:lnTo>
                  <a:pt x="55752" y="39237"/>
                </a:lnTo>
                <a:lnTo>
                  <a:pt x="47244" y="24650"/>
                </a:lnTo>
                <a:lnTo>
                  <a:pt x="65659" y="24650"/>
                </a:lnTo>
                <a:lnTo>
                  <a:pt x="65659" y="19659"/>
                </a:lnTo>
                <a:close/>
              </a:path>
              <a:path w="111759" h="148589">
                <a:moveTo>
                  <a:pt x="65659" y="24650"/>
                </a:moveTo>
                <a:lnTo>
                  <a:pt x="64262" y="24650"/>
                </a:lnTo>
                <a:lnTo>
                  <a:pt x="55752" y="39237"/>
                </a:lnTo>
                <a:lnTo>
                  <a:pt x="65659" y="56219"/>
                </a:lnTo>
                <a:lnTo>
                  <a:pt x="65659" y="24650"/>
                </a:lnTo>
                <a:close/>
              </a:path>
              <a:path w="111759" h="148589">
                <a:moveTo>
                  <a:pt x="64262" y="24650"/>
                </a:moveTo>
                <a:lnTo>
                  <a:pt x="47244" y="24650"/>
                </a:lnTo>
                <a:lnTo>
                  <a:pt x="55752" y="39237"/>
                </a:lnTo>
                <a:lnTo>
                  <a:pt x="64262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200" y="4472940"/>
            <a:ext cx="597535" cy="739140"/>
          </a:xfrm>
          <a:custGeom>
            <a:avLst/>
            <a:gdLst/>
            <a:ahLst/>
            <a:cxnLst/>
            <a:rect l="l" t="t" r="r" b="b"/>
            <a:pathLst>
              <a:path w="597535" h="739139">
                <a:moveTo>
                  <a:pt x="298703" y="0"/>
                </a:moveTo>
                <a:lnTo>
                  <a:pt x="298703" y="184785"/>
                </a:lnTo>
                <a:lnTo>
                  <a:pt x="0" y="184785"/>
                </a:lnTo>
                <a:lnTo>
                  <a:pt x="0" y="554355"/>
                </a:lnTo>
                <a:lnTo>
                  <a:pt x="298703" y="554355"/>
                </a:lnTo>
                <a:lnTo>
                  <a:pt x="298703" y="739140"/>
                </a:lnTo>
                <a:lnTo>
                  <a:pt x="597408" y="369570"/>
                </a:lnTo>
                <a:lnTo>
                  <a:pt x="2987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245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80" dirty="0">
                <a:latin typeface="Arial"/>
                <a:cs typeface="Arial"/>
              </a:rPr>
              <a:t>How </a:t>
            </a:r>
            <a:r>
              <a:rPr b="0" spc="-55" dirty="0">
                <a:latin typeface="Arial"/>
                <a:cs typeface="Arial"/>
              </a:rPr>
              <a:t>were </a:t>
            </a:r>
            <a:r>
              <a:rPr b="0" spc="-25" dirty="0">
                <a:latin typeface="Arial"/>
                <a:cs typeface="Arial"/>
              </a:rPr>
              <a:t>the </a:t>
            </a:r>
            <a:r>
              <a:rPr b="0" spc="-45" dirty="0">
                <a:latin typeface="Arial"/>
                <a:cs typeface="Arial"/>
              </a:rPr>
              <a:t>rules 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spc="-20" dirty="0">
                <a:latin typeface="Arial"/>
                <a:cs typeface="Arial"/>
              </a:rPr>
              <a:t>found?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023" y="4395215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5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202" y="704596"/>
            <a:ext cx="814641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Set a metric that evaluates imputicity of a split of data. then minimize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  metric on each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23" y="1443227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0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2357" y="1912492"/>
          <a:ext cx="7572640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impurity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（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）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Entropy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（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C4.5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）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48956" y="4929454"/>
            <a:ext cx="2707005" cy="918844"/>
          </a:xfrm>
          <a:custGeom>
            <a:avLst/>
            <a:gdLst/>
            <a:ahLst/>
            <a:cxnLst/>
            <a:rect l="l" t="t" r="r" b="b"/>
            <a:pathLst>
              <a:path w="2707004" h="918845">
                <a:moveTo>
                  <a:pt x="0" y="918336"/>
                </a:moveTo>
                <a:lnTo>
                  <a:pt x="2707005" y="918336"/>
                </a:lnTo>
                <a:lnTo>
                  <a:pt x="2707005" y="0"/>
                </a:lnTo>
                <a:lnTo>
                  <a:pt x="0" y="0"/>
                </a:lnTo>
                <a:lnTo>
                  <a:pt x="0" y="9183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5973" y="4929454"/>
            <a:ext cx="4764405" cy="918844"/>
          </a:xfrm>
          <a:custGeom>
            <a:avLst/>
            <a:gdLst/>
            <a:ahLst/>
            <a:cxnLst/>
            <a:rect l="l" t="t" r="r" b="b"/>
            <a:pathLst>
              <a:path w="4764405" h="918845">
                <a:moveTo>
                  <a:pt x="0" y="918336"/>
                </a:moveTo>
                <a:lnTo>
                  <a:pt x="4764151" y="918336"/>
                </a:lnTo>
                <a:lnTo>
                  <a:pt x="4764151" y="0"/>
                </a:lnTo>
                <a:lnTo>
                  <a:pt x="0" y="0"/>
                </a:lnTo>
                <a:lnTo>
                  <a:pt x="0" y="9183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5973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8956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9997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606" y="4929504"/>
            <a:ext cx="7484109" cy="0"/>
          </a:xfrm>
          <a:custGeom>
            <a:avLst/>
            <a:gdLst/>
            <a:ahLst/>
            <a:cxnLst/>
            <a:rect l="l" t="t" r="r" b="b"/>
            <a:pathLst>
              <a:path w="7484109">
                <a:moveTo>
                  <a:pt x="0" y="0"/>
                </a:moveTo>
                <a:lnTo>
                  <a:pt x="74837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2606" y="5847791"/>
            <a:ext cx="7484109" cy="0"/>
          </a:xfrm>
          <a:custGeom>
            <a:avLst/>
            <a:gdLst/>
            <a:ahLst/>
            <a:cxnLst/>
            <a:rect l="l" t="t" r="r" b="b"/>
            <a:pathLst>
              <a:path w="7484109">
                <a:moveTo>
                  <a:pt x="0" y="0"/>
                </a:moveTo>
                <a:lnTo>
                  <a:pt x="74837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7836" y="5230241"/>
            <a:ext cx="107251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4800" y="2865120"/>
            <a:ext cx="1392936" cy="73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8515" y="2005583"/>
            <a:ext cx="1459991" cy="717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2609" y="3731895"/>
            <a:ext cx="274574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mbria Math"/>
                <a:cs typeface="Cambria Math"/>
              </a:rPr>
              <a:t>𝑝</a:t>
            </a:r>
            <a:r>
              <a:rPr sz="1500" spc="37" baseline="-16666" dirty="0">
                <a:latin typeface="Cambria Math"/>
                <a:cs typeface="Cambria Math"/>
              </a:rPr>
              <a:t>𝑘</a:t>
            </a:r>
            <a:r>
              <a:rPr sz="1400" spc="25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probability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item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label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𝑘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Cambria Math"/>
                <a:cs typeface="Cambria Math"/>
              </a:rPr>
              <a:t>𝐾 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number 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6533" y="5843828"/>
            <a:ext cx="257238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Cambria Math"/>
                <a:cs typeface="Cambria Math"/>
              </a:rPr>
              <a:t>𝑆𝐷(𝑆)</a:t>
            </a:r>
            <a:r>
              <a:rPr sz="1400" spc="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standard </a:t>
            </a:r>
            <a:r>
              <a:rPr sz="1400" spc="-5" dirty="0">
                <a:latin typeface="Calibri"/>
                <a:cs typeface="Calibri"/>
              </a:rPr>
              <a:t>varience of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spc="15" dirty="0">
                <a:latin typeface="Cambria Math"/>
                <a:cs typeface="Cambria Math"/>
              </a:rPr>
              <a:t>𝑆</a:t>
            </a:r>
            <a:r>
              <a:rPr sz="1500" spc="22" baseline="-16666" dirty="0">
                <a:latin typeface="Cambria Math"/>
                <a:cs typeface="Cambria Math"/>
              </a:rPr>
              <a:t>𝐿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spc="-15" dirty="0">
                <a:latin typeface="Cambria Math"/>
                <a:cs typeface="Cambria Math"/>
              </a:rPr>
              <a:t>𝑆</a:t>
            </a:r>
            <a:r>
              <a:rPr sz="1500" spc="-22" baseline="-16666" dirty="0">
                <a:latin typeface="Cambria Math"/>
                <a:cs typeface="Cambria Math"/>
              </a:rPr>
              <a:t>𝑅 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left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right </a:t>
            </a:r>
            <a:r>
              <a:rPr sz="1400" dirty="0">
                <a:latin typeface="Calibri"/>
                <a:cs typeface="Calibri"/>
              </a:rPr>
              <a:t>split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74820" y="5041391"/>
            <a:ext cx="3634739" cy="681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9502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65" dirty="0">
                <a:latin typeface="Arial"/>
                <a:cs typeface="Arial"/>
              </a:rPr>
              <a:t>Examp</a:t>
            </a:r>
            <a:r>
              <a:rPr b="0" spc="-50" dirty="0">
                <a:latin typeface="Arial"/>
                <a:cs typeface="Arial"/>
              </a:rPr>
              <a:t>l</a:t>
            </a:r>
            <a:r>
              <a:rPr b="0" spc="-60" dirty="0">
                <a:latin typeface="Arial"/>
                <a:cs typeface="Arial"/>
              </a:rPr>
              <a:t>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3" y="1083563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714" y="2383917"/>
          <a:ext cx="2204159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025" y="1898522"/>
            <a:ext cx="6496050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Predict a person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survived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or not from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Titanic</a:t>
            </a:r>
            <a:r>
              <a:rPr sz="20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74035" y="3253740"/>
          <a:ext cx="3723258" cy="58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6830"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Gini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&gt; =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54857" y="4192142"/>
          <a:ext cx="3769740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Gini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77657" y="3410966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0.42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6332" y="3557015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0821" y="2549778"/>
            <a:ext cx="201104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decide thresholds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probabilities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9147" y="3360420"/>
            <a:ext cx="292735" cy="424180"/>
          </a:xfrm>
          <a:custGeom>
            <a:avLst/>
            <a:gdLst/>
            <a:ahLst/>
            <a:cxnLst/>
            <a:rect l="l" t="t" r="r" b="b"/>
            <a:pathLst>
              <a:path w="292734" h="424179">
                <a:moveTo>
                  <a:pt x="0" y="0"/>
                </a:moveTo>
                <a:lnTo>
                  <a:pt x="0" y="423671"/>
                </a:lnTo>
                <a:lnTo>
                  <a:pt x="292607" y="2118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8292" y="4320540"/>
            <a:ext cx="294640" cy="347980"/>
          </a:xfrm>
          <a:custGeom>
            <a:avLst/>
            <a:gdLst/>
            <a:ahLst/>
            <a:cxnLst/>
            <a:rect l="l" t="t" r="r" b="b"/>
            <a:pathLst>
              <a:path w="294640" h="347979">
                <a:moveTo>
                  <a:pt x="0" y="0"/>
                </a:moveTo>
                <a:lnTo>
                  <a:pt x="0" y="347472"/>
                </a:lnTo>
                <a:lnTo>
                  <a:pt x="294131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57973" y="2688844"/>
            <a:ext cx="143573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68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Gini</a:t>
            </a:r>
            <a:r>
              <a:rPr sz="1800" b="1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impurity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7657" y="4342765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0.48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7902" y="3355085"/>
            <a:ext cx="588645" cy="422275"/>
          </a:xfrm>
          <a:custGeom>
            <a:avLst/>
            <a:gdLst/>
            <a:ahLst/>
            <a:cxnLst/>
            <a:rect l="l" t="t" r="r" b="b"/>
            <a:pathLst>
              <a:path w="588645" h="422275">
                <a:moveTo>
                  <a:pt x="0" y="211074"/>
                </a:moveTo>
                <a:lnTo>
                  <a:pt x="4739" y="173129"/>
                </a:lnTo>
                <a:lnTo>
                  <a:pt x="18402" y="137418"/>
                </a:lnTo>
                <a:lnTo>
                  <a:pt x="40160" y="104535"/>
                </a:lnTo>
                <a:lnTo>
                  <a:pt x="69179" y="75076"/>
                </a:lnTo>
                <a:lnTo>
                  <a:pt x="104631" y="49637"/>
                </a:lnTo>
                <a:lnTo>
                  <a:pt x="145683" y="28814"/>
                </a:lnTo>
                <a:lnTo>
                  <a:pt x="191504" y="13203"/>
                </a:lnTo>
                <a:lnTo>
                  <a:pt x="241264" y="3400"/>
                </a:lnTo>
                <a:lnTo>
                  <a:pt x="294131" y="0"/>
                </a:lnTo>
                <a:lnTo>
                  <a:pt x="346999" y="3400"/>
                </a:lnTo>
                <a:lnTo>
                  <a:pt x="396759" y="13203"/>
                </a:lnTo>
                <a:lnTo>
                  <a:pt x="442580" y="28814"/>
                </a:lnTo>
                <a:lnTo>
                  <a:pt x="483632" y="49637"/>
                </a:lnTo>
                <a:lnTo>
                  <a:pt x="519084" y="75076"/>
                </a:lnTo>
                <a:lnTo>
                  <a:pt x="548103" y="104535"/>
                </a:lnTo>
                <a:lnTo>
                  <a:pt x="569861" y="137418"/>
                </a:lnTo>
                <a:lnTo>
                  <a:pt x="583524" y="173129"/>
                </a:lnTo>
                <a:lnTo>
                  <a:pt x="588264" y="211074"/>
                </a:lnTo>
                <a:lnTo>
                  <a:pt x="583524" y="249018"/>
                </a:lnTo>
                <a:lnTo>
                  <a:pt x="569861" y="284729"/>
                </a:lnTo>
                <a:lnTo>
                  <a:pt x="548103" y="317612"/>
                </a:lnTo>
                <a:lnTo>
                  <a:pt x="519084" y="347071"/>
                </a:lnTo>
                <a:lnTo>
                  <a:pt x="483632" y="372510"/>
                </a:lnTo>
                <a:lnTo>
                  <a:pt x="442580" y="393333"/>
                </a:lnTo>
                <a:lnTo>
                  <a:pt x="396759" y="408944"/>
                </a:lnTo>
                <a:lnTo>
                  <a:pt x="346999" y="418747"/>
                </a:lnTo>
                <a:lnTo>
                  <a:pt x="294131" y="422147"/>
                </a:lnTo>
                <a:lnTo>
                  <a:pt x="241264" y="418747"/>
                </a:lnTo>
                <a:lnTo>
                  <a:pt x="191504" y="408944"/>
                </a:lnTo>
                <a:lnTo>
                  <a:pt x="145683" y="393333"/>
                </a:lnTo>
                <a:lnTo>
                  <a:pt x="104631" y="372510"/>
                </a:lnTo>
                <a:lnTo>
                  <a:pt x="69179" y="347071"/>
                </a:lnTo>
                <a:lnTo>
                  <a:pt x="40160" y="317612"/>
                </a:lnTo>
                <a:lnTo>
                  <a:pt x="18402" y="284729"/>
                </a:lnTo>
                <a:lnTo>
                  <a:pt x="4739" y="249018"/>
                </a:lnTo>
                <a:lnTo>
                  <a:pt x="0" y="21107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0700" y="5289169"/>
            <a:ext cx="18942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Gini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impurity:</a:t>
            </a:r>
            <a:r>
              <a:rPr sz="18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0.5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0894" y="3459734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0.08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9144" y="43380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0.03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9502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65" dirty="0">
                <a:latin typeface="Arial"/>
                <a:cs typeface="Arial"/>
              </a:rPr>
              <a:t>Examp</a:t>
            </a:r>
            <a:r>
              <a:rPr b="0" spc="-50" dirty="0">
                <a:latin typeface="Arial"/>
                <a:cs typeface="Arial"/>
              </a:rPr>
              <a:t>l</a:t>
            </a:r>
            <a:r>
              <a:rPr b="0" spc="-60" dirty="0">
                <a:latin typeface="Arial"/>
                <a:cs typeface="Arial"/>
              </a:rPr>
              <a:t>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3" y="1083563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714" y="2383917"/>
          <a:ext cx="2204159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025" y="1898522"/>
            <a:ext cx="6496050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Predict a person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survived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or not from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Titanic</a:t>
            </a:r>
            <a:r>
              <a:rPr sz="20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26435" y="3253740"/>
          <a:ext cx="3723258" cy="58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6830"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Entropy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&gt; =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07257" y="4192142"/>
          <a:ext cx="3769740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Entropy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868157" y="3468370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0.61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6332" y="3557015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3602" y="2549778"/>
            <a:ext cx="201104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decide thresholds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probabilities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8604" y="3360420"/>
            <a:ext cx="292735" cy="424180"/>
          </a:xfrm>
          <a:custGeom>
            <a:avLst/>
            <a:gdLst/>
            <a:ahLst/>
            <a:cxnLst/>
            <a:rect l="l" t="t" r="r" b="b"/>
            <a:pathLst>
              <a:path w="292734" h="424179">
                <a:moveTo>
                  <a:pt x="0" y="0"/>
                </a:moveTo>
                <a:lnTo>
                  <a:pt x="0" y="423671"/>
                </a:lnTo>
                <a:lnTo>
                  <a:pt x="292607" y="2118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7747" y="4320540"/>
            <a:ext cx="292735" cy="347980"/>
          </a:xfrm>
          <a:custGeom>
            <a:avLst/>
            <a:gdLst/>
            <a:ahLst/>
            <a:cxnLst/>
            <a:rect l="l" t="t" r="r" b="b"/>
            <a:pathLst>
              <a:path w="292734" h="347979">
                <a:moveTo>
                  <a:pt x="0" y="0"/>
                </a:moveTo>
                <a:lnTo>
                  <a:pt x="0" y="347472"/>
                </a:lnTo>
                <a:lnTo>
                  <a:pt x="292607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28026" y="4323588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0.67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6857" y="3382517"/>
            <a:ext cx="832485" cy="523240"/>
          </a:xfrm>
          <a:custGeom>
            <a:avLst/>
            <a:gdLst/>
            <a:ahLst/>
            <a:cxnLst/>
            <a:rect l="l" t="t" r="r" b="b"/>
            <a:pathLst>
              <a:path w="832484" h="523239">
                <a:moveTo>
                  <a:pt x="0" y="261366"/>
                </a:moveTo>
                <a:lnTo>
                  <a:pt x="14864" y="191867"/>
                </a:lnTo>
                <a:lnTo>
                  <a:pt x="56811" y="129427"/>
                </a:lnTo>
                <a:lnTo>
                  <a:pt x="86700" y="101631"/>
                </a:lnTo>
                <a:lnTo>
                  <a:pt x="121872" y="76533"/>
                </a:lnTo>
                <a:lnTo>
                  <a:pt x="161830" y="54443"/>
                </a:lnTo>
                <a:lnTo>
                  <a:pt x="206078" y="35672"/>
                </a:lnTo>
                <a:lnTo>
                  <a:pt x="254121" y="20532"/>
                </a:lnTo>
                <a:lnTo>
                  <a:pt x="305461" y="9332"/>
                </a:lnTo>
                <a:lnTo>
                  <a:pt x="359603" y="2384"/>
                </a:lnTo>
                <a:lnTo>
                  <a:pt x="416051" y="0"/>
                </a:lnTo>
                <a:lnTo>
                  <a:pt x="472500" y="2384"/>
                </a:lnTo>
                <a:lnTo>
                  <a:pt x="526642" y="9332"/>
                </a:lnTo>
                <a:lnTo>
                  <a:pt x="577982" y="20532"/>
                </a:lnTo>
                <a:lnTo>
                  <a:pt x="626025" y="35672"/>
                </a:lnTo>
                <a:lnTo>
                  <a:pt x="670273" y="54443"/>
                </a:lnTo>
                <a:lnTo>
                  <a:pt x="710231" y="76533"/>
                </a:lnTo>
                <a:lnTo>
                  <a:pt x="745403" y="101631"/>
                </a:lnTo>
                <a:lnTo>
                  <a:pt x="775292" y="129427"/>
                </a:lnTo>
                <a:lnTo>
                  <a:pt x="799403" y="159609"/>
                </a:lnTo>
                <a:lnTo>
                  <a:pt x="828305" y="225889"/>
                </a:lnTo>
                <a:lnTo>
                  <a:pt x="832103" y="261366"/>
                </a:lnTo>
                <a:lnTo>
                  <a:pt x="828305" y="296842"/>
                </a:lnTo>
                <a:lnTo>
                  <a:pt x="799403" y="363122"/>
                </a:lnTo>
                <a:lnTo>
                  <a:pt x="775292" y="393304"/>
                </a:lnTo>
                <a:lnTo>
                  <a:pt x="745403" y="421100"/>
                </a:lnTo>
                <a:lnTo>
                  <a:pt x="710231" y="446198"/>
                </a:lnTo>
                <a:lnTo>
                  <a:pt x="670273" y="468288"/>
                </a:lnTo>
                <a:lnTo>
                  <a:pt x="626025" y="487059"/>
                </a:lnTo>
                <a:lnTo>
                  <a:pt x="577982" y="502199"/>
                </a:lnTo>
                <a:lnTo>
                  <a:pt x="526642" y="513399"/>
                </a:lnTo>
                <a:lnTo>
                  <a:pt x="472500" y="520347"/>
                </a:lnTo>
                <a:lnTo>
                  <a:pt x="416051" y="522732"/>
                </a:lnTo>
                <a:lnTo>
                  <a:pt x="359603" y="520347"/>
                </a:lnTo>
                <a:lnTo>
                  <a:pt x="305461" y="513399"/>
                </a:lnTo>
                <a:lnTo>
                  <a:pt x="254121" y="502199"/>
                </a:lnTo>
                <a:lnTo>
                  <a:pt x="206078" y="487059"/>
                </a:lnTo>
                <a:lnTo>
                  <a:pt x="161830" y="468288"/>
                </a:lnTo>
                <a:lnTo>
                  <a:pt x="121872" y="446198"/>
                </a:lnTo>
                <a:lnTo>
                  <a:pt x="86700" y="421100"/>
                </a:lnTo>
                <a:lnTo>
                  <a:pt x="56811" y="393304"/>
                </a:lnTo>
                <a:lnTo>
                  <a:pt x="32700" y="363122"/>
                </a:lnTo>
                <a:lnTo>
                  <a:pt x="3798" y="29684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316" y="5289169"/>
            <a:ext cx="14725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Entropy:</a:t>
            </a:r>
            <a:r>
              <a:rPr sz="18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0.69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3816" y="2672588"/>
            <a:ext cx="1628139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Entropy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4981" y="4970779"/>
            <a:ext cx="1628139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Entropy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8393" y="3535933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0.08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46769" y="44142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0.02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2799</Words>
  <Application>Microsoft Office PowerPoint</Application>
  <PresentationFormat>Экран (4:3)</PresentationFormat>
  <Paragraphs>707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MS PGothic</vt:lpstr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Overview of Tree Algorithms from Decision Tree to xgboost</vt:lpstr>
      <vt:lpstr>Agenda</vt:lpstr>
      <vt:lpstr>Xgboost occupied Kaggle</vt:lpstr>
      <vt:lpstr>Awesome XGBoost</vt:lpstr>
      <vt:lpstr>Презентация PowerPoint</vt:lpstr>
      <vt:lpstr>Decision Trees was the beginning of  everything.</vt:lpstr>
      <vt:lpstr>How were the rules  found?</vt:lpstr>
      <vt:lpstr>Examples</vt:lpstr>
      <vt:lpstr>Examples</vt:lpstr>
      <vt:lpstr>Examples</vt:lpstr>
      <vt:lpstr>Other techniques for decision tree</vt:lpstr>
      <vt:lpstr>Random Forest</vt:lpstr>
      <vt:lpstr>Random Forest</vt:lpstr>
      <vt:lpstr>Main ideas of Random  Forest</vt:lpstr>
      <vt:lpstr>Random Forest as a Feature  Selector</vt:lpstr>
      <vt:lpstr>Random Forest as a Feature  Selector</vt:lpstr>
      <vt:lpstr>Which importance is good  ?</vt:lpstr>
      <vt:lpstr>Out-of-bag (OOB) Error</vt:lpstr>
      <vt:lpstr>Scikit-learn options</vt:lpstr>
      <vt:lpstr>Gradient Boosting Tree (GBT)</vt:lpstr>
      <vt:lpstr>Gradient Boosting Tree (GBT)</vt:lpstr>
      <vt:lpstr>Xgboost(eXtreme Gradient Boosting)</vt:lpstr>
      <vt:lpstr>Xgboost’s Split finding algorithms</vt:lpstr>
      <vt:lpstr>Xgboost’s Split finding algorithms</vt:lpstr>
      <vt:lpstr>Xgboost’s Split finding algorithms</vt:lpstr>
      <vt:lpstr>Xgboost’s Split finding algorithms for sparse  data</vt:lpstr>
      <vt:lpstr>Parameters of xgboost</vt:lpstr>
      <vt:lpstr>Parameters of xgboost</vt:lpstr>
      <vt:lpstr>Parameters of xgboost</vt:lpstr>
      <vt:lpstr>Parameters of xgboost</vt:lpstr>
      <vt:lpstr>Parameters of xgboost</vt:lpstr>
      <vt:lpstr>Parameters of xgboost</vt:lpstr>
      <vt:lpstr>Parameters of xgboost</vt:lpstr>
      <vt:lpstr>Parameters for early stopping</vt:lpstr>
      <vt:lpstr>Parameters for early stopping</vt:lpstr>
      <vt:lpstr>DART  [2015 Rashmi+]</vt:lpstr>
      <vt:lpstr>DART  [2015 Rashmi+]</vt:lpstr>
      <vt:lpstr>Parameters for DART at xgboost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xgboost徹底解説</dc:title>
  <dc:creator>佐藤　貴海</dc:creator>
  <cp:lastModifiedBy>Kirill Svyatov</cp:lastModifiedBy>
  <cp:revision>2</cp:revision>
  <dcterms:created xsi:type="dcterms:W3CDTF">2018-02-25T19:44:49Z</dcterms:created>
  <dcterms:modified xsi:type="dcterms:W3CDTF">2018-02-25T18:58:56Z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2018-02-25T00:00:00Z</vt:filetime>
  </property>
</Properties>
</file>