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257" r:id="rId19"/>
    <p:sldId id="259" r:id="rId20"/>
    <p:sldId id="260" r:id="rId21"/>
    <p:sldId id="298" r:id="rId22"/>
    <p:sldId id="263" r:id="rId23"/>
    <p:sldId id="264" r:id="rId24"/>
    <p:sldId id="266" r:id="rId25"/>
    <p:sldId id="268" r:id="rId26"/>
    <p:sldId id="269" r:id="rId27"/>
    <p:sldId id="270" r:id="rId28"/>
    <p:sldId id="271" r:id="rId29"/>
    <p:sldId id="273" r:id="rId30"/>
    <p:sldId id="274" r:id="rId31"/>
    <p:sldId id="278" r:id="rId32"/>
    <p:sldId id="277" r:id="rId33"/>
    <p:sldId id="279" r:id="rId34"/>
    <p:sldId id="275" r:id="rId35"/>
    <p:sldId id="280" r:id="rId36"/>
    <p:sldId id="281" r:id="rId37"/>
    <p:sldId id="282" r:id="rId38"/>
    <p:sldId id="290" r:id="rId39"/>
    <p:sldId id="296" r:id="rId40"/>
    <p:sldId id="291" r:id="rId41"/>
    <p:sldId id="292" r:id="rId42"/>
    <p:sldId id="293" r:id="rId43"/>
    <p:sldId id="294" r:id="rId44"/>
    <p:sldId id="295" r:id="rId45"/>
    <p:sldId id="297" r:id="rId46"/>
    <p:sldId id="283" r:id="rId47"/>
    <p:sldId id="287" r:id="rId48"/>
    <p:sldId id="284" r:id="rId49"/>
    <p:sldId id="289" r:id="rId50"/>
    <p:sldId id="286" r:id="rId51"/>
  </p:sldIdLst>
  <p:sldSz cx="9144000" cy="6858000" type="screen4x3"/>
  <p:notesSz cx="6807200" cy="9906000"/>
  <p:custDataLst>
    <p:tags r:id="rId54"/>
  </p:custDataLst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6CB"/>
    <a:srgbClr val="0099CC"/>
    <a:srgbClr val="1399CC"/>
    <a:srgbClr val="0000FF"/>
    <a:srgbClr val="66FF66"/>
    <a:srgbClr val="186B91"/>
    <a:srgbClr val="DEE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573" autoAdjust="0"/>
  </p:normalViewPr>
  <p:slideViewPr>
    <p:cSldViewPr>
      <p:cViewPr>
        <p:scale>
          <a:sx n="111" d="100"/>
          <a:sy n="111" d="100"/>
        </p:scale>
        <p:origin x="-1572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94" y="-84"/>
      </p:cViewPr>
      <p:guideLst>
        <p:guide orient="horz" pos="312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09BE-2571-476A-B564-707A490797FB}" type="datetimeFigureOut">
              <a:rPr lang="sl-SI" smtClean="0"/>
              <a:t>6.6.2017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978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08981"/>
            <a:ext cx="294978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B081-801B-47F0-B52E-3F3F47F320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77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05350"/>
            <a:ext cx="544576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97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08981"/>
            <a:ext cx="29497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8C840C-FAC9-4A88-9AB4-258AF07D8523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43481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8C840C-FAC9-4A88-9AB4-258AF07D8523}" type="slidenum">
              <a:rPr lang="sl-SI" smtClean="0"/>
              <a:pPr>
                <a:defRPr/>
              </a:pPr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430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8C840C-FAC9-4A88-9AB4-258AF07D8523}" type="slidenum">
              <a:rPr lang="sl-SI" smtClean="0"/>
              <a:pPr>
                <a:defRPr/>
              </a:pPr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430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5838"/>
            <a:ext cx="91440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9088"/>
            <a:ext cx="17383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08721"/>
            <a:ext cx="6882399" cy="23042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212976"/>
            <a:ext cx="5804512" cy="1053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331913" y="6381750"/>
            <a:ext cx="1196975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73067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285082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20539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8313" y="2060575"/>
            <a:ext cx="8207375" cy="410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996130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8313" y="2060575"/>
            <a:ext cx="8207375" cy="410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996130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8732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93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93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480079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1556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89281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167819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1152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95162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l-SI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6375" y="6376988"/>
            <a:ext cx="6119813" cy="365125"/>
          </a:xfrm>
        </p:spPr>
        <p:txBody>
          <a:bodyPr/>
          <a:lstStyle>
            <a:lvl1pPr>
              <a:defRPr dirty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56550" y="6356350"/>
            <a:ext cx="730250" cy="365125"/>
          </a:xfrm>
        </p:spPr>
        <p:txBody>
          <a:bodyPr/>
          <a:lstStyle>
            <a:lvl1pPr>
              <a:defRPr smtClean="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425885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92150"/>
            <a:ext cx="8229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l-SI" smtClean="0"/>
              <a:t>Click to edit Master title style</a:t>
            </a:r>
            <a:endParaRPr lang="sl-SI" altLang="sl-SI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60575"/>
            <a:ext cx="82296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l-SI" smtClean="0"/>
              <a:t>Click to edit Master text styles</a:t>
            </a:r>
          </a:p>
          <a:p>
            <a:pPr lvl="1"/>
            <a:r>
              <a:rPr lang="en-US" altLang="sl-SI" smtClean="0"/>
              <a:t>Second level</a:t>
            </a:r>
          </a:p>
          <a:p>
            <a:pPr lvl="2"/>
            <a:r>
              <a:rPr lang="en-US" altLang="sl-SI" smtClean="0"/>
              <a:t>Third level</a:t>
            </a:r>
          </a:p>
          <a:p>
            <a:pPr lvl="3"/>
            <a:r>
              <a:rPr lang="en-US" altLang="sl-SI" smtClean="0"/>
              <a:t>Fourth level</a:t>
            </a:r>
          </a:p>
          <a:p>
            <a:pPr lvl="4"/>
            <a:r>
              <a:rPr lang="en-US" altLang="sl-SI" smtClean="0"/>
              <a:t>Fifth level</a:t>
            </a:r>
            <a:endParaRPr lang="sl-SI" altLang="sl-SI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69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250" y="6356350"/>
            <a:ext cx="590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6356350"/>
            <a:ext cx="801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  <p:pic>
        <p:nvPicPr>
          <p:cNvPr id="1031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319088"/>
            <a:ext cx="17367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384175"/>
            <a:ext cx="6127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412776"/>
            <a:ext cx="7272486" cy="3340100"/>
          </a:xfrm>
        </p:spPr>
        <p:txBody>
          <a:bodyPr/>
          <a:lstStyle/>
          <a:p>
            <a:pPr eaLnBrk="1" hangingPunct="1"/>
            <a:r>
              <a:rPr lang="sl-SI" b="1" noProof="0" dirty="0" err="1" smtClean="0"/>
              <a:t>Getting</a:t>
            </a:r>
            <a:r>
              <a:rPr lang="sl-SI" b="1" noProof="0" dirty="0" smtClean="0"/>
              <a:t> </a:t>
            </a:r>
            <a:r>
              <a:rPr lang="sl-SI" b="1" noProof="0" dirty="0" err="1" smtClean="0"/>
              <a:t>started</a:t>
            </a:r>
            <a:r>
              <a:rPr lang="sl-SI" b="1" noProof="0" dirty="0" smtClean="0"/>
              <a:t> </a:t>
            </a:r>
            <a:r>
              <a:rPr lang="sl-SI" b="1" noProof="0" dirty="0" err="1" smtClean="0"/>
              <a:t>with</a:t>
            </a:r>
            <a:r>
              <a:rPr lang="sl-SI" b="1" noProof="0" dirty="0" smtClean="0"/>
              <a:t> </a:t>
            </a:r>
            <a:r>
              <a:rPr lang="en-GB" b="1" noProof="0" dirty="0" smtClean="0"/>
              <a:t>Mu</a:t>
            </a:r>
            <a:r>
              <a:rPr lang="sl-SI" b="1" noProof="0" dirty="0" smtClean="0"/>
              <a:t> </a:t>
            </a:r>
            <a:r>
              <a:rPr lang="en-GB" b="1" noProof="0" dirty="0" smtClean="0"/>
              <a:t>Argus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72200" y="5804920"/>
            <a:ext cx="2915816" cy="1053080"/>
          </a:xfrm>
        </p:spPr>
        <p:txBody>
          <a:bodyPr/>
          <a:lstStyle/>
          <a:p>
            <a:pPr eaLnBrk="1" hangingPunct="1"/>
            <a:r>
              <a:rPr lang="sl-SI" noProof="0" dirty="0" smtClean="0"/>
              <a:t>SURS</a:t>
            </a:r>
            <a:endParaRPr lang="en-GB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50407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Structure of ASCII file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>
          <a:xfrm>
            <a:off x="5466978" y="1576676"/>
            <a:ext cx="3677022" cy="4641850"/>
          </a:xfrm>
        </p:spPr>
        <p:txBody>
          <a:bodyPr>
            <a:normAutofit lnSpcReduction="10000"/>
          </a:bodyPr>
          <a:lstStyle/>
          <a:p>
            <a:r>
              <a:rPr lang="en-GB" sz="2300" noProof="0" dirty="0" smtClean="0">
                <a:solidFill>
                  <a:srgbClr val="00B0F0"/>
                </a:solidFill>
              </a:rPr>
              <a:t>gender</a:t>
            </a:r>
            <a:r>
              <a:rPr lang="en-GB" sz="2300" noProof="0" dirty="0" smtClean="0"/>
              <a:t> – 1 place</a:t>
            </a:r>
          </a:p>
          <a:p>
            <a:r>
              <a:rPr lang="en-GB" sz="2300" noProof="0" dirty="0" smtClean="0">
                <a:solidFill>
                  <a:srgbClr val="00B0F0"/>
                </a:solidFill>
              </a:rPr>
              <a:t>citizenship</a:t>
            </a:r>
            <a:r>
              <a:rPr lang="en-GB" sz="2300" noProof="0" dirty="0" smtClean="0"/>
              <a:t> – 2 places</a:t>
            </a:r>
          </a:p>
          <a:p>
            <a:r>
              <a:rPr lang="en-GB" sz="2300" noProof="0" dirty="0" smtClean="0">
                <a:solidFill>
                  <a:srgbClr val="00B0F0"/>
                </a:solidFill>
              </a:rPr>
              <a:t>activity (NACE</a:t>
            </a:r>
            <a:r>
              <a:rPr lang="en-GB" sz="2300" noProof="0" dirty="0" smtClean="0"/>
              <a:t>) – 2 places</a:t>
            </a:r>
          </a:p>
          <a:p>
            <a:r>
              <a:rPr lang="en-GB" sz="2300" noProof="0" dirty="0" smtClean="0">
                <a:solidFill>
                  <a:srgbClr val="00B0F0"/>
                </a:solidFill>
              </a:rPr>
              <a:t>age classes</a:t>
            </a:r>
            <a:r>
              <a:rPr lang="en-GB" sz="2300" noProof="0" dirty="0" smtClean="0"/>
              <a:t>– 5 places</a:t>
            </a:r>
          </a:p>
          <a:p>
            <a:r>
              <a:rPr lang="en-GB" sz="2300" noProof="0" dirty="0" smtClean="0">
                <a:solidFill>
                  <a:srgbClr val="00B0F0"/>
                </a:solidFill>
              </a:rPr>
              <a:t>municipality </a:t>
            </a:r>
            <a:r>
              <a:rPr lang="en-GB" sz="2300" noProof="0" dirty="0" smtClean="0"/>
              <a:t>– 3 places</a:t>
            </a:r>
          </a:p>
          <a:p>
            <a:r>
              <a:rPr lang="en-GB" sz="2300" noProof="0" dirty="0" smtClean="0">
                <a:solidFill>
                  <a:srgbClr val="00B0F0"/>
                </a:solidFill>
              </a:rPr>
              <a:t>income</a:t>
            </a:r>
            <a:r>
              <a:rPr lang="en-GB" sz="2300" noProof="0" dirty="0" smtClean="0"/>
              <a:t> – 12 places, 5 decimal places </a:t>
            </a:r>
          </a:p>
          <a:p>
            <a:r>
              <a:rPr lang="en-GB" sz="2300" noProof="0" dirty="0" smtClean="0">
                <a:solidFill>
                  <a:srgbClr val="00B0F0"/>
                </a:solidFill>
              </a:rPr>
              <a:t>weight</a:t>
            </a:r>
            <a:r>
              <a:rPr lang="en-GB" sz="2300" noProof="0" dirty="0" smtClean="0"/>
              <a:t> - 12 places, 5 decimal places </a:t>
            </a:r>
          </a:p>
          <a:p>
            <a:r>
              <a:rPr lang="en-GB" sz="2400" u="sng" noProof="0" dirty="0" smtClean="0">
                <a:solidFill>
                  <a:srgbClr val="00B050"/>
                </a:solidFill>
              </a:rPr>
              <a:t>Decimal point is 1 place long!</a:t>
            </a:r>
          </a:p>
          <a:p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2635C58-8247-4A18-9645-98D628EF88AA}" type="slidenum">
              <a:rPr lang="sl-SI" smtClean="0"/>
              <a:pPr>
                <a:defRPr/>
              </a:pPr>
              <a:t>10</a:t>
            </a:fld>
            <a:endParaRPr lang="sl-SI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0" y="1467838"/>
            <a:ext cx="4800488" cy="5118700"/>
          </a:xfrm>
        </p:spPr>
      </p:pic>
    </p:spTree>
    <p:extLst>
      <p:ext uri="{BB962C8B-B14F-4D97-AF65-F5344CB8AC3E}">
        <p14:creationId xmlns:p14="http://schemas.microsoft.com/office/powerpoint/2010/main" val="6149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834" y="548593"/>
            <a:ext cx="6447501" cy="874295"/>
          </a:xfrm>
        </p:spPr>
        <p:txBody>
          <a:bodyPr>
            <a:normAutofit/>
          </a:bodyPr>
          <a:lstStyle/>
          <a:p>
            <a:pPr algn="ctr"/>
            <a:r>
              <a:rPr lang="en-GB" noProof="0" dirty="0" smtClean="0"/>
              <a:t>Metadata file (.</a:t>
            </a:r>
            <a:r>
              <a:rPr lang="en-GB" noProof="0" dirty="0" err="1" smtClean="0"/>
              <a:t>rda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471061" y="1615472"/>
            <a:ext cx="7987979" cy="5117838"/>
          </a:xfrm>
        </p:spPr>
        <p:txBody>
          <a:bodyPr>
            <a:normAutofit fontScale="92500" lnSpcReduction="10000"/>
          </a:bodyPr>
          <a:lstStyle/>
          <a:p>
            <a:r>
              <a:rPr lang="en-GB" sz="2800" noProof="0" dirty="0" smtClean="0"/>
              <a:t>The description of input data file (structure of .</a:t>
            </a:r>
            <a:r>
              <a:rPr lang="en-GB" sz="2800" noProof="0" dirty="0" err="1" smtClean="0"/>
              <a:t>asc</a:t>
            </a:r>
            <a:r>
              <a:rPr lang="en-GB" sz="2800" noProof="0" dirty="0" smtClean="0"/>
              <a:t> or .csv)</a:t>
            </a:r>
          </a:p>
          <a:p>
            <a:r>
              <a:rPr lang="en-GB" sz="2800" noProof="0" dirty="0" smtClean="0"/>
              <a:t>Includes metadata about variables </a:t>
            </a:r>
          </a:p>
          <a:p>
            <a:pPr lvl="1"/>
            <a:r>
              <a:rPr lang="en-GB" sz="2600" noProof="0" dirty="0" smtClean="0"/>
              <a:t>Identification level</a:t>
            </a:r>
          </a:p>
          <a:p>
            <a:pPr lvl="1"/>
            <a:r>
              <a:rPr lang="en-GB" sz="2600" noProof="0" dirty="0" smtClean="0"/>
              <a:t>Missing values</a:t>
            </a:r>
          </a:p>
          <a:p>
            <a:pPr lvl="1"/>
            <a:r>
              <a:rPr lang="en-GB" sz="2600" noProof="0" dirty="0" smtClean="0"/>
              <a:t>Length + number of decimals</a:t>
            </a:r>
          </a:p>
          <a:p>
            <a:pPr lvl="1"/>
            <a:r>
              <a:rPr lang="en-GB" sz="2600" noProof="0" dirty="0" smtClean="0"/>
              <a:t>Type of variable (response, household identifier, explanatory, weight; numerical/categorical, etc.)</a:t>
            </a:r>
          </a:p>
          <a:p>
            <a:pPr lvl="1"/>
            <a:r>
              <a:rPr lang="en-GB" sz="2600" noProof="0" dirty="0" smtClean="0"/>
              <a:t>Links between variables are specified (the same suppression pattern).</a:t>
            </a:r>
          </a:p>
          <a:p>
            <a:r>
              <a:rPr lang="en-GB" sz="2800" noProof="0" dirty="0" smtClean="0"/>
              <a:t>Differs due to the type of input file (.</a:t>
            </a:r>
            <a:r>
              <a:rPr lang="en-GB" sz="2800" noProof="0" dirty="0" err="1" smtClean="0"/>
              <a:t>asc</a:t>
            </a:r>
            <a:r>
              <a:rPr lang="en-GB" sz="2800" noProof="0" dirty="0" smtClean="0"/>
              <a:t> or .csv)</a:t>
            </a:r>
          </a:p>
          <a:p>
            <a:r>
              <a:rPr lang="sl-SI" sz="2800" dirty="0" smtClean="0"/>
              <a:t>It c</a:t>
            </a:r>
            <a:r>
              <a:rPr lang="sl-SI" sz="2800" noProof="0" dirty="0" err="1" smtClean="0"/>
              <a:t>an</a:t>
            </a:r>
            <a:r>
              <a:rPr lang="sl-SI" sz="2800" noProof="0" dirty="0" smtClean="0"/>
              <a:t> </a:t>
            </a:r>
            <a:r>
              <a:rPr lang="sl-SI" sz="2800" noProof="0" dirty="0" err="1" smtClean="0"/>
              <a:t>be</a:t>
            </a:r>
            <a:r>
              <a:rPr lang="sl-SI" sz="2800" noProof="0" dirty="0" smtClean="0"/>
              <a:t> c</a:t>
            </a:r>
            <a:r>
              <a:rPr lang="en-GB" sz="2800" noProof="0" dirty="0" err="1" smtClean="0"/>
              <a:t>reated</a:t>
            </a:r>
            <a:r>
              <a:rPr lang="en-GB" sz="2800" noProof="0" dirty="0" smtClean="0"/>
              <a:t> in </a:t>
            </a:r>
            <a:r>
              <a:rPr lang="sl-SI" sz="2800" dirty="0"/>
              <a:t>M</a:t>
            </a:r>
            <a:r>
              <a:rPr lang="en-GB" sz="2800" noProof="0" dirty="0" smtClean="0"/>
              <a:t>u Argus</a:t>
            </a:r>
            <a:r>
              <a:rPr lang="sl-SI" sz="2800" noProof="0" dirty="0" smtClean="0"/>
              <a:t>.</a:t>
            </a:r>
            <a:r>
              <a:rPr lang="en-GB" sz="2800" noProof="0" dirty="0" smtClean="0"/>
              <a:t> </a:t>
            </a:r>
            <a:endParaRPr lang="en-GB" sz="28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EE61C90-FC7C-4463-9C6F-7E98C2C59CD0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427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01792" y="450129"/>
            <a:ext cx="8229600" cy="1143000"/>
          </a:xfrm>
        </p:spPr>
        <p:txBody>
          <a:bodyPr/>
          <a:lstStyle/>
          <a:p>
            <a:pPr algn="ctr"/>
            <a:r>
              <a:rPr lang="en-GB" noProof="0" dirty="0" smtClean="0"/>
              <a:t>Metadata file (.</a:t>
            </a:r>
            <a:r>
              <a:rPr lang="en-GB" noProof="0" dirty="0" err="1" smtClean="0"/>
              <a:t>rda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graphicFrame>
        <p:nvGraphicFramePr>
          <p:cNvPr id="4" name="Označba mesta vsebine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20721014"/>
              </p:ext>
            </p:extLst>
          </p:nvPr>
        </p:nvGraphicFramePr>
        <p:xfrm>
          <a:off x="366072" y="1887681"/>
          <a:ext cx="8491282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641"/>
                <a:gridCol w="4245641"/>
              </a:tblGrid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METADATA FILE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MEANING</a:t>
                      </a:r>
                      <a:endParaRPr lang="sl-SI" sz="200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&lt;RECODABLE&gt;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/>
                        <a:t>This variable may be recoded</a:t>
                      </a:r>
                      <a:r>
                        <a:rPr lang="sl-SI" sz="2000" noProof="0" dirty="0" smtClean="0"/>
                        <a:t>.</a:t>
                      </a:r>
                      <a:r>
                        <a:rPr lang="en-GB" sz="2000" noProof="0" dirty="0" smtClean="0"/>
                        <a:t> </a:t>
                      </a:r>
                      <a:endParaRPr lang="en-GB" sz="2000" noProof="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&lt;CODELIST&gt;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/>
                        <a:t>Name of the </a:t>
                      </a:r>
                      <a:r>
                        <a:rPr lang="en-GB" sz="2000" noProof="0" dirty="0" err="1" smtClean="0"/>
                        <a:t>codelist</a:t>
                      </a:r>
                      <a:r>
                        <a:rPr lang="en-GB" sz="2000" noProof="0" dirty="0" smtClean="0"/>
                        <a:t> file </a:t>
                      </a:r>
                      <a:endParaRPr lang="en-GB" sz="2000" noProof="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&lt;IDLEVEL&gt;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/>
                        <a:t>Identification level </a:t>
                      </a:r>
                      <a:endParaRPr lang="en-GB" sz="2000" noProof="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&lt;TRUNCABLE&gt;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/>
                        <a:t>Relevant way of recoding</a:t>
                      </a:r>
                      <a:r>
                        <a:rPr lang="en-GB" sz="2000" baseline="0" noProof="0" dirty="0" smtClean="0"/>
                        <a:t> </a:t>
                      </a:r>
                      <a:r>
                        <a:rPr lang="en-GB" sz="2000" noProof="0" dirty="0" smtClean="0"/>
                        <a:t>(e.g. NACE) </a:t>
                      </a:r>
                      <a:endParaRPr lang="en-GB" sz="2000" noProof="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&lt;NUMERIC&gt;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/>
                        <a:t>The variable is numeric</a:t>
                      </a:r>
                      <a:r>
                        <a:rPr lang="sl-SI" sz="2000" noProof="0" dirty="0" smtClean="0"/>
                        <a:t>.</a:t>
                      </a:r>
                      <a:r>
                        <a:rPr lang="en-GB" sz="2000" noProof="0" dirty="0" smtClean="0"/>
                        <a:t> </a:t>
                      </a:r>
                      <a:endParaRPr lang="en-GB" sz="2000" noProof="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&lt;DECIMALS&gt;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/>
                        <a:t>The number of decimal positions for a (numeric) variable </a:t>
                      </a:r>
                      <a:endParaRPr lang="en-GB" sz="2000" noProof="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&lt;WEIGHT&gt;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/>
                        <a:t>The variable contains sample weights</a:t>
                      </a:r>
                      <a:r>
                        <a:rPr lang="sl-SI" sz="2000" noProof="0" dirty="0" smtClean="0"/>
                        <a:t>.</a:t>
                      </a:r>
                      <a:r>
                        <a:rPr lang="en-GB" sz="2000" noProof="0" dirty="0" smtClean="0"/>
                        <a:t> </a:t>
                      </a:r>
                      <a:endParaRPr lang="en-GB" sz="2000" noProof="0" dirty="0"/>
                    </a:p>
                  </a:txBody>
                  <a:tcPr marL="71562" marR="715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3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 smtClean="0"/>
              <a:t>Metadata file (.</a:t>
            </a:r>
            <a:r>
              <a:rPr lang="en-GB" noProof="0" dirty="0" err="1" smtClean="0"/>
              <a:t>rda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graphicFrame>
        <p:nvGraphicFramePr>
          <p:cNvPr id="4" name="Označba mesta vsebine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2569332"/>
              </p:ext>
            </p:extLst>
          </p:nvPr>
        </p:nvGraphicFramePr>
        <p:xfrm>
          <a:off x="350921" y="223852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METADATA FILE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MEANING</a:t>
                      </a:r>
                      <a:endParaRPr lang="sl-SI" sz="200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&lt;HOUSE_ID&gt;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This variable is a household identification</a:t>
                      </a:r>
                      <a:r>
                        <a:rPr lang="sl-SI" sz="2000" dirty="0" smtClean="0"/>
                        <a:t>.</a:t>
                      </a:r>
                      <a:r>
                        <a:rPr lang="en-US" sz="2000" dirty="0" smtClean="0"/>
                        <a:t> </a:t>
                      </a:r>
                      <a:endParaRPr lang="sl-SI" sz="200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&lt;HOUSEHOLD&gt;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household variable typically contains the same value for each member of a household. When the suppression of the value for one member is necessary, it will be done for </a:t>
                      </a:r>
                      <a:r>
                        <a:rPr lang="sl-SI" sz="2000" dirty="0" err="1" smtClean="0"/>
                        <a:t>all</a:t>
                      </a:r>
                      <a:r>
                        <a:rPr lang="en-US" sz="2000" dirty="0" smtClean="0"/>
                        <a:t> member</a:t>
                      </a:r>
                      <a:r>
                        <a:rPr lang="sl-SI" sz="2000" dirty="0" smtClean="0"/>
                        <a:t>s</a:t>
                      </a:r>
                      <a:r>
                        <a:rPr lang="en-US" sz="2000" dirty="0" smtClean="0"/>
                        <a:t>. </a:t>
                      </a:r>
                      <a:endParaRPr lang="sl-SI" sz="2000" dirty="0"/>
                    </a:p>
                  </a:txBody>
                  <a:tcPr marL="71562" marR="715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&lt;SUPPRESSWEIGHT&gt; </a:t>
                      </a:r>
                      <a:endParaRPr lang="sl-SI" sz="2000" dirty="0"/>
                    </a:p>
                  </a:txBody>
                  <a:tcPr marL="71562" marR="7156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 weight for the selection of the suppression pattern; default value = 50 </a:t>
                      </a:r>
                      <a:endParaRPr lang="sl-SI" sz="2000" dirty="0"/>
                    </a:p>
                  </a:txBody>
                  <a:tcPr marL="71562" marR="715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04" y="43410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noProof="0" dirty="0" smtClean="0"/>
              <a:t>Metadata file for .</a:t>
            </a:r>
            <a:r>
              <a:rPr lang="en-GB" noProof="0" dirty="0" err="1" smtClean="0"/>
              <a:t>asc</a:t>
            </a:r>
            <a:r>
              <a:rPr lang="en-GB" noProof="0" dirty="0" smtClean="0"/>
              <a:t> file</a:t>
            </a:r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2635C58-8247-4A18-9645-98D628EF88AA}" type="slidenum">
              <a:rPr lang="sl-SI" smtClean="0"/>
              <a:pPr>
                <a:defRPr/>
              </a:pPr>
              <a:t>14</a:t>
            </a:fld>
            <a:endParaRPr lang="sl-SI"/>
          </a:p>
        </p:txBody>
      </p:sp>
      <p:sp>
        <p:nvSpPr>
          <p:cNvPr id="6" name="Pravokotnik 5"/>
          <p:cNvSpPr/>
          <p:nvPr/>
        </p:nvSpPr>
        <p:spPr>
          <a:xfrm>
            <a:off x="558466" y="1478884"/>
            <a:ext cx="457200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2200" dirty="0" smtClean="0"/>
              <a:t>REGION 1  4 9999 9998</a:t>
            </a:r>
          </a:p>
          <a:p>
            <a:r>
              <a:rPr lang="sl-SI" sz="2200" dirty="0" smtClean="0"/>
              <a:t>  &lt;RECODABLE&gt;</a:t>
            </a:r>
          </a:p>
          <a:p>
            <a:r>
              <a:rPr lang="sl-SI" sz="2200" dirty="0" smtClean="0"/>
              <a:t>  &lt;CODELIST&gt; "</a:t>
            </a:r>
            <a:r>
              <a:rPr lang="sl-SI" sz="2200" dirty="0" err="1" smtClean="0"/>
              <a:t>regio.cdl</a:t>
            </a:r>
            <a:r>
              <a:rPr lang="sl-SI" sz="2200" dirty="0" smtClean="0"/>
              <a:t>"</a:t>
            </a:r>
          </a:p>
          <a:p>
            <a:r>
              <a:rPr lang="sl-SI" sz="2200" dirty="0" smtClean="0"/>
              <a:t>  &lt;IDLEVEL&gt;  1 </a:t>
            </a:r>
          </a:p>
          <a:p>
            <a:r>
              <a:rPr lang="sl-SI" sz="2200" dirty="0" smtClean="0"/>
              <a:t>  &lt;SUPPRESSWEIGHT&gt;  50 </a:t>
            </a:r>
          </a:p>
          <a:p>
            <a:r>
              <a:rPr lang="sl-SI" sz="2200" dirty="0" smtClean="0"/>
              <a:t>  &lt;TRUNCABLE&gt;</a:t>
            </a:r>
          </a:p>
          <a:p>
            <a:r>
              <a:rPr lang="sl-SI" sz="2200" dirty="0" smtClean="0"/>
              <a:t>SEX 5   1   9 </a:t>
            </a:r>
          </a:p>
          <a:p>
            <a:r>
              <a:rPr lang="sl-SI" sz="2200" dirty="0" smtClean="0"/>
              <a:t>  &lt;RECODABLE&gt;</a:t>
            </a:r>
          </a:p>
          <a:p>
            <a:r>
              <a:rPr lang="sl-SI" sz="2200" dirty="0" smtClean="0"/>
              <a:t>  &lt;CODELIST&gt; "</a:t>
            </a:r>
            <a:r>
              <a:rPr lang="sl-SI" sz="2200" dirty="0" err="1" smtClean="0"/>
              <a:t>Sex.cdl</a:t>
            </a:r>
            <a:r>
              <a:rPr lang="sl-SI" sz="2200" dirty="0" smtClean="0"/>
              <a:t>"</a:t>
            </a:r>
          </a:p>
          <a:p>
            <a:r>
              <a:rPr lang="sl-SI" sz="2200" dirty="0" smtClean="0"/>
              <a:t>  &lt;IDLEVEL&gt;  2 </a:t>
            </a:r>
          </a:p>
          <a:p>
            <a:r>
              <a:rPr lang="sl-SI" sz="2200" dirty="0" smtClean="0"/>
              <a:t>  &lt;SUPPRESSWEIGHT&gt;  50 </a:t>
            </a:r>
          </a:p>
          <a:p>
            <a:r>
              <a:rPr lang="sl-SI" sz="2200" dirty="0" smtClean="0"/>
              <a:t>MARSTAT 8  1 9 </a:t>
            </a:r>
          </a:p>
          <a:p>
            <a:r>
              <a:rPr lang="sl-SI" sz="2200" dirty="0" smtClean="0"/>
              <a:t>  &lt;RECODABLE&gt;</a:t>
            </a:r>
          </a:p>
          <a:p>
            <a:r>
              <a:rPr lang="sl-SI" sz="2200" dirty="0" smtClean="0"/>
              <a:t>  &lt;IDLEVEL&gt;  3 </a:t>
            </a:r>
          </a:p>
          <a:p>
            <a:r>
              <a:rPr lang="sl-SI" sz="2200" dirty="0" smtClean="0"/>
              <a:t>  &lt;SUPPRESSWEIGHT&gt;  50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7600" y="3080621"/>
            <a:ext cx="3954545" cy="789585"/>
            <a:chOff x="2289134" y="1908533"/>
            <a:chExt cx="3955232" cy="789585"/>
          </a:xfrm>
        </p:grpSpPr>
        <p:grpSp>
          <p:nvGrpSpPr>
            <p:cNvPr id="22528" name="Skupina 22527"/>
            <p:cNvGrpSpPr/>
            <p:nvPr/>
          </p:nvGrpSpPr>
          <p:grpSpPr>
            <a:xfrm>
              <a:off x="2289134" y="1908533"/>
              <a:ext cx="3955232" cy="789585"/>
              <a:chOff x="3230312" y="4852911"/>
              <a:chExt cx="3416212" cy="709493"/>
            </a:xfrm>
          </p:grpSpPr>
          <p:sp>
            <p:nvSpPr>
              <p:cNvPr id="18" name="Elipsa 17"/>
              <p:cNvSpPr/>
              <p:nvPr/>
            </p:nvSpPr>
            <p:spPr>
              <a:xfrm>
                <a:off x="3230312" y="5257604"/>
                <a:ext cx="368969" cy="3048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oljeZBesedilom 18"/>
              <p:cNvSpPr txBox="1"/>
              <p:nvPr/>
            </p:nvSpPr>
            <p:spPr>
              <a:xfrm>
                <a:off x="4719593" y="4852911"/>
                <a:ext cx="1926931" cy="3318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sl-SI" dirty="0" err="1" smtClean="0"/>
                  <a:t>Variable‘s</a:t>
                </a:r>
                <a:r>
                  <a:rPr lang="sl-SI" dirty="0" smtClean="0"/>
                  <a:t> </a:t>
                </a:r>
                <a:r>
                  <a:rPr lang="sl-SI" dirty="0" err="1" smtClean="0"/>
                  <a:t>length</a:t>
                </a:r>
                <a:endParaRPr lang="sl-SI" dirty="0"/>
              </a:p>
            </p:txBody>
          </p:sp>
        </p:grpSp>
        <p:cxnSp>
          <p:nvCxnSpPr>
            <p:cNvPr id="20" name="Raven puščični povezovalnik 19"/>
            <p:cNvCxnSpPr/>
            <p:nvPr/>
          </p:nvCxnSpPr>
          <p:spPr>
            <a:xfrm flipH="1">
              <a:off x="2716320" y="2060207"/>
              <a:ext cx="1297078" cy="43531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82455" y="3506142"/>
            <a:ext cx="4488428" cy="1422450"/>
            <a:chOff x="1149174" y="3011089"/>
            <a:chExt cx="4489207" cy="1422450"/>
          </a:xfrm>
        </p:grpSpPr>
        <p:grpSp>
          <p:nvGrpSpPr>
            <p:cNvPr id="12" name="Group 11"/>
            <p:cNvGrpSpPr/>
            <p:nvPr/>
          </p:nvGrpSpPr>
          <p:grpSpPr>
            <a:xfrm>
              <a:off x="1428177" y="3356602"/>
              <a:ext cx="4210204" cy="1076937"/>
              <a:chOff x="3768436" y="3731491"/>
              <a:chExt cx="4210204" cy="1076937"/>
            </a:xfrm>
          </p:grpSpPr>
          <p:cxnSp>
            <p:nvCxnSpPr>
              <p:cNvPr id="11" name="Raven puščični povezovalnik 10"/>
              <p:cNvCxnSpPr/>
              <p:nvPr/>
            </p:nvCxnSpPr>
            <p:spPr>
              <a:xfrm flipH="1" flipV="1">
                <a:off x="3768436" y="3731491"/>
                <a:ext cx="2396894" cy="88021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PoljeZBesedilom 12"/>
              <p:cNvSpPr txBox="1"/>
              <p:nvPr/>
            </p:nvSpPr>
            <p:spPr>
              <a:xfrm>
                <a:off x="6165330" y="4439096"/>
                <a:ext cx="1813310" cy="369332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sl-SI" dirty="0" err="1" smtClean="0"/>
                  <a:t>Starting</a:t>
                </a:r>
                <a:r>
                  <a:rPr lang="sl-SI" dirty="0" smtClean="0"/>
                  <a:t> place</a:t>
                </a:r>
                <a:endParaRPr lang="sl-SI" dirty="0"/>
              </a:p>
            </p:txBody>
          </p:sp>
        </p:grpSp>
        <p:sp>
          <p:nvSpPr>
            <p:cNvPr id="5" name="Elipsa 4"/>
            <p:cNvSpPr/>
            <p:nvPr/>
          </p:nvSpPr>
          <p:spPr>
            <a:xfrm>
              <a:off x="1149174" y="3011089"/>
              <a:ext cx="362130" cy="35976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0635" y="3497678"/>
            <a:ext cx="2874660" cy="599400"/>
            <a:chOff x="4564748" y="3057498"/>
            <a:chExt cx="2875159" cy="599400"/>
          </a:xfrm>
        </p:grpSpPr>
        <p:cxnSp>
          <p:nvCxnSpPr>
            <p:cNvPr id="23" name="Raven puščični povezovalnik 22"/>
            <p:cNvCxnSpPr/>
            <p:nvPr/>
          </p:nvCxnSpPr>
          <p:spPr>
            <a:xfrm flipH="1" flipV="1">
              <a:off x="4878795" y="3242182"/>
              <a:ext cx="830634" cy="22883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PoljeZBesedilom 26"/>
            <p:cNvSpPr txBox="1"/>
            <p:nvPr/>
          </p:nvSpPr>
          <p:spPr>
            <a:xfrm>
              <a:off x="5709429" y="3287565"/>
              <a:ext cx="1730478" cy="36933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l-SI" dirty="0" err="1" smtClean="0"/>
                <a:t>Missing</a:t>
              </a:r>
              <a:r>
                <a:rPr lang="sl-SI" dirty="0" smtClean="0"/>
                <a:t> </a:t>
              </a:r>
              <a:r>
                <a:rPr lang="sl-SI" dirty="0" err="1" smtClean="0"/>
                <a:t>value</a:t>
              </a:r>
              <a:endParaRPr lang="sl-SI" dirty="0"/>
            </a:p>
          </p:txBody>
        </p:sp>
        <p:sp>
          <p:nvSpPr>
            <p:cNvPr id="22" name="Elipsa 21"/>
            <p:cNvSpPr/>
            <p:nvPr/>
          </p:nvSpPr>
          <p:spPr>
            <a:xfrm>
              <a:off x="4564748" y="3057498"/>
              <a:ext cx="314047" cy="41473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2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147" y="461819"/>
            <a:ext cx="7235666" cy="986589"/>
          </a:xfrm>
        </p:spPr>
        <p:txBody>
          <a:bodyPr>
            <a:normAutofit fontScale="90000"/>
          </a:bodyPr>
          <a:lstStyle/>
          <a:p>
            <a:r>
              <a:rPr lang="en-GB" noProof="0" dirty="0" smtClean="0"/>
              <a:t>File for global recoding (.</a:t>
            </a:r>
            <a:r>
              <a:rPr lang="en-GB" noProof="0" dirty="0" err="1" smtClean="0"/>
              <a:t>grc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40215" y="1579418"/>
            <a:ext cx="7985050" cy="5073220"/>
          </a:xfrm>
        </p:spPr>
        <p:txBody>
          <a:bodyPr/>
          <a:lstStyle/>
          <a:p>
            <a:r>
              <a:rPr lang="en-GB" sz="3000" noProof="0" dirty="0" smtClean="0"/>
              <a:t>Categorical variable</a:t>
            </a:r>
          </a:p>
          <a:p>
            <a:r>
              <a:rPr lang="en-GB" sz="3000" noProof="0" dirty="0" smtClean="0"/>
              <a:t>We can write it in Mu</a:t>
            </a:r>
            <a:r>
              <a:rPr lang="sl-SI" sz="3000" noProof="0" dirty="0" smtClean="0"/>
              <a:t>-</a:t>
            </a:r>
            <a:r>
              <a:rPr lang="en-GB" sz="3000" noProof="0" dirty="0" smtClean="0"/>
              <a:t>Argus and save it as .</a:t>
            </a:r>
            <a:r>
              <a:rPr lang="en-GB" sz="3000" noProof="0" dirty="0" err="1" smtClean="0"/>
              <a:t>grc</a:t>
            </a:r>
            <a:r>
              <a:rPr lang="en-GB" sz="3000" noProof="0" dirty="0" smtClean="0"/>
              <a:t> file or we can import .</a:t>
            </a:r>
            <a:r>
              <a:rPr lang="en-GB" sz="3000" noProof="0" dirty="0" err="1" smtClean="0"/>
              <a:t>grc</a:t>
            </a:r>
            <a:r>
              <a:rPr lang="en-GB" sz="3000" noProof="0" dirty="0" smtClean="0"/>
              <a:t> file</a:t>
            </a:r>
            <a:r>
              <a:rPr lang="sl-SI" sz="3000" noProof="0" dirty="0" smtClean="0"/>
              <a:t>.</a:t>
            </a:r>
            <a:r>
              <a:rPr lang="en-GB" sz="3000" noProof="0" dirty="0" smtClean="0"/>
              <a:t> </a:t>
            </a:r>
          </a:p>
          <a:p>
            <a:r>
              <a:rPr lang="en-GB" sz="3000" noProof="0" dirty="0" smtClean="0"/>
              <a:t>Structure: </a:t>
            </a:r>
          </a:p>
          <a:p>
            <a:pPr lvl="1"/>
            <a:r>
              <a:rPr lang="en-GB" sz="2600" noProof="0" dirty="0" smtClean="0"/>
              <a:t>on the left new value, after the colon recoded values: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EE61C90-FC7C-4463-9C6F-7E98C2C59CD0}" type="slidenum">
              <a:rPr lang="sl-SI" smtClean="0"/>
              <a:pPr>
                <a:defRPr/>
              </a:pPr>
              <a:t>15</a:t>
            </a:fld>
            <a:endParaRPr lang="sl-SI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100" y="5181137"/>
            <a:ext cx="2486285" cy="137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9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2" y="352685"/>
            <a:ext cx="6447501" cy="1114926"/>
          </a:xfrm>
        </p:spPr>
        <p:txBody>
          <a:bodyPr/>
          <a:lstStyle/>
          <a:p>
            <a:pPr algn="ctr"/>
            <a:r>
              <a:rPr lang="en-GB" noProof="0" dirty="0" err="1" smtClean="0"/>
              <a:t>Codelist</a:t>
            </a:r>
            <a:r>
              <a:rPr lang="en-GB" noProof="0" dirty="0" smtClean="0"/>
              <a:t> file (.cdl)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80297" y="1485111"/>
            <a:ext cx="8301960" cy="4870289"/>
          </a:xfrm>
        </p:spPr>
        <p:txBody>
          <a:bodyPr/>
          <a:lstStyle/>
          <a:p>
            <a:r>
              <a:rPr lang="en-GB" sz="2800" noProof="0" dirty="0" smtClean="0"/>
              <a:t>Each categorical variable can have a code list.</a:t>
            </a:r>
          </a:p>
          <a:p>
            <a:r>
              <a:rPr lang="en-GB" sz="2800" noProof="0" dirty="0" smtClean="0"/>
              <a:t>Code l</a:t>
            </a:r>
            <a:r>
              <a:rPr lang="sl-SI" sz="2800" noProof="0" dirty="0" smtClean="0"/>
              <a:t>i</a:t>
            </a:r>
            <a:r>
              <a:rPr lang="en-GB" sz="2800" noProof="0" dirty="0" err="1" smtClean="0"/>
              <a:t>sts</a:t>
            </a:r>
            <a:r>
              <a:rPr lang="en-GB" sz="2800" noProof="0" dirty="0" smtClean="0"/>
              <a:t> are used only in Mu</a:t>
            </a:r>
            <a:r>
              <a:rPr lang="sl-SI" dirty="0"/>
              <a:t> </a:t>
            </a:r>
            <a:r>
              <a:rPr lang="en-GB" sz="2800" noProof="0" dirty="0" smtClean="0"/>
              <a:t>Argus.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EE61C90-FC7C-4463-9C6F-7E98C2C59CD0}" type="slidenum">
              <a:rPr lang="sl-SI" smtClean="0"/>
              <a:pPr>
                <a:defRPr/>
              </a:pPr>
              <a:t>16</a:t>
            </a:fld>
            <a:endParaRPr lang="sl-SI"/>
          </a:p>
        </p:txBody>
      </p:sp>
      <p:sp>
        <p:nvSpPr>
          <p:cNvPr id="5" name="Pravokotnik 4"/>
          <p:cNvSpPr/>
          <p:nvPr/>
        </p:nvSpPr>
        <p:spPr>
          <a:xfrm>
            <a:off x="3036557" y="2771706"/>
            <a:ext cx="33538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2400" dirty="0" smtClean="0"/>
              <a:t>1,Dutch</a:t>
            </a:r>
          </a:p>
          <a:p>
            <a:r>
              <a:rPr lang="sl-SI" sz="2400" dirty="0" smtClean="0"/>
              <a:t>2,North-Europe</a:t>
            </a:r>
          </a:p>
          <a:p>
            <a:r>
              <a:rPr lang="sl-SI" sz="2400" dirty="0" smtClean="0"/>
              <a:t>3,South-Europe</a:t>
            </a:r>
          </a:p>
          <a:p>
            <a:r>
              <a:rPr lang="sl-SI" sz="2400" dirty="0" smtClean="0"/>
              <a:t>4,North-America</a:t>
            </a:r>
          </a:p>
          <a:p>
            <a:r>
              <a:rPr lang="sl-SI" sz="2400" dirty="0" smtClean="0"/>
              <a:t>5,South-America</a:t>
            </a:r>
          </a:p>
          <a:p>
            <a:r>
              <a:rPr lang="sl-SI" sz="2400" dirty="0" smtClean="0"/>
              <a:t>6,Mediterrenean</a:t>
            </a:r>
          </a:p>
          <a:p>
            <a:r>
              <a:rPr lang="sl-SI" sz="2400" dirty="0" smtClean="0"/>
              <a:t>7,African</a:t>
            </a:r>
          </a:p>
          <a:p>
            <a:r>
              <a:rPr lang="sl-SI" sz="2400" dirty="0" smtClean="0"/>
              <a:t>8,Asian</a:t>
            </a:r>
          </a:p>
          <a:p>
            <a:r>
              <a:rPr lang="sl-SI" sz="2400" dirty="0" smtClean="0"/>
              <a:t>9,Unknown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424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412776"/>
            <a:ext cx="7272486" cy="3340100"/>
          </a:xfrm>
        </p:spPr>
        <p:txBody>
          <a:bodyPr/>
          <a:lstStyle/>
          <a:p>
            <a:pPr algn="l" eaLnBrk="1" hangingPunct="1"/>
            <a:r>
              <a:rPr lang="sl-SI" b="1" noProof="0" dirty="0" err="1" smtClean="0"/>
              <a:t>Introduction</a:t>
            </a:r>
            <a:r>
              <a:rPr lang="sl-SI" b="1" noProof="0" dirty="0" smtClean="0"/>
              <a:t> to </a:t>
            </a:r>
            <a:r>
              <a:rPr lang="en-GB" b="1" noProof="0" dirty="0" smtClean="0"/>
              <a:t>Mu</a:t>
            </a:r>
            <a:r>
              <a:rPr lang="sl-SI" b="1" noProof="0" dirty="0" smtClean="0"/>
              <a:t> </a:t>
            </a:r>
            <a:r>
              <a:rPr lang="en-GB" b="1" noProof="0" dirty="0" smtClean="0"/>
              <a:t>Argus</a:t>
            </a:r>
          </a:p>
        </p:txBody>
      </p:sp>
    </p:spTree>
    <p:extLst>
      <p:ext uri="{BB962C8B-B14F-4D97-AF65-F5344CB8AC3E}">
        <p14:creationId xmlns:p14="http://schemas.microsoft.com/office/powerpoint/2010/main" val="5992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EC03D4-D5CA-48BE-9E1E-CFEA504209E8}" type="slidenum">
              <a:rPr lang="sl-SI" smtClean="0"/>
              <a:pPr>
                <a:defRPr/>
              </a:pPr>
              <a:t>18</a:t>
            </a:fld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25" y="333375"/>
            <a:ext cx="8651875" cy="1501775"/>
          </a:xfrm>
        </p:spPr>
        <p:txBody>
          <a:bodyPr>
            <a:noAutofit/>
          </a:bodyPr>
          <a:lstStyle/>
          <a:p>
            <a:pPr algn="ctr"/>
            <a:r>
              <a:rPr lang="en-GB" sz="4800" noProof="0" dirty="0" smtClean="0"/>
              <a:t>File | Open Microdata</a:t>
            </a:r>
            <a:endParaRPr lang="en-GB" sz="48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250794" y="3933056"/>
            <a:ext cx="6516687" cy="2120900"/>
          </a:xfrm>
        </p:spPr>
        <p:txBody>
          <a:bodyPr>
            <a:normAutofit/>
          </a:bodyPr>
          <a:lstStyle/>
          <a:p>
            <a:endParaRPr lang="en-GB" sz="1200" noProof="0" dirty="0" smtClean="0"/>
          </a:p>
          <a:p>
            <a:r>
              <a:rPr lang="en-GB" sz="2200" noProof="0" dirty="0" smtClean="0"/>
              <a:t>The menu for choosing the microdata (.asc,.csv) and optionally the metadata file („.</a:t>
            </a:r>
            <a:r>
              <a:rPr lang="en-GB" sz="2200" noProof="0" dirty="0" err="1" smtClean="0"/>
              <a:t>rda</a:t>
            </a:r>
            <a:r>
              <a:rPr lang="en-GB" sz="2200" noProof="0" dirty="0" smtClean="0"/>
              <a:t>“)</a:t>
            </a:r>
            <a:endParaRPr lang="en-GB" sz="2400" noProof="0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3651"/>
            <a:ext cx="56864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EC03D4-D5CA-48BE-9E1E-CFEA504209E8}" type="slidenum">
              <a:rPr lang="sl-SI" smtClean="0"/>
              <a:pPr>
                <a:defRPr/>
              </a:pPr>
              <a:t>19</a:t>
            </a:fld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1560" y="509261"/>
            <a:ext cx="8291512" cy="1439862"/>
          </a:xfrm>
        </p:spPr>
        <p:txBody>
          <a:bodyPr>
            <a:normAutofit/>
          </a:bodyPr>
          <a:lstStyle/>
          <a:p>
            <a:pPr algn="ctr"/>
            <a:r>
              <a:rPr lang="en-GB" sz="4400" noProof="0" dirty="0" smtClean="0"/>
              <a:t>Specify | Metafile</a:t>
            </a:r>
            <a:br>
              <a:rPr lang="en-GB" sz="4400" noProof="0" dirty="0" smtClean="0"/>
            </a:br>
            <a:endParaRPr lang="en-GB" sz="44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724525" y="1628800"/>
            <a:ext cx="3419475" cy="4857750"/>
          </a:xfrm>
        </p:spPr>
        <p:txBody>
          <a:bodyPr>
            <a:normAutofit/>
          </a:bodyPr>
          <a:lstStyle/>
          <a:p>
            <a:endParaRPr lang="en-GB" sz="1200" noProof="0" dirty="0" smtClean="0"/>
          </a:p>
          <a:p>
            <a:r>
              <a:rPr lang="en-GB" sz="2400" noProof="0" dirty="0" smtClean="0"/>
              <a:t>Construction / Change of metadata file (.</a:t>
            </a:r>
            <a:r>
              <a:rPr lang="en-GB" sz="2400" noProof="0" dirty="0" err="1" smtClean="0"/>
              <a:t>rda</a:t>
            </a:r>
            <a:r>
              <a:rPr lang="en-GB" sz="2400" noProof="0" dirty="0" smtClean="0"/>
              <a:t>)</a:t>
            </a:r>
          </a:p>
          <a:p>
            <a:r>
              <a:rPr lang="en-GB" sz="2400" noProof="0" dirty="0" smtClean="0"/>
              <a:t>Variable properties:</a:t>
            </a:r>
          </a:p>
          <a:p>
            <a:pPr lvl="1"/>
            <a:r>
              <a:rPr lang="en-GB" sz="2000" noProof="0" dirty="0" smtClean="0"/>
              <a:t>Length, starting position, missing values, </a:t>
            </a:r>
            <a:r>
              <a:rPr lang="en-GB" sz="2000" noProof="0" dirty="0" err="1" smtClean="0"/>
              <a:t>codelists</a:t>
            </a:r>
            <a:r>
              <a:rPr lang="en-GB" sz="2000" noProof="0" dirty="0" smtClean="0"/>
              <a:t>, identification level, etc.</a:t>
            </a:r>
          </a:p>
          <a:p>
            <a:pPr lvl="1"/>
            <a:r>
              <a:rPr lang="en-GB" sz="2000" noProof="0" dirty="0" smtClean="0"/>
              <a:t>Related to …</a:t>
            </a:r>
            <a:endParaRPr lang="en-GB" sz="2000" noProof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4856860" cy="415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9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03707" y="1823123"/>
            <a:ext cx="6882399" cy="2304255"/>
          </a:xfrm>
        </p:spPr>
        <p:txBody>
          <a:bodyPr/>
          <a:lstStyle/>
          <a:p>
            <a:r>
              <a:rPr lang="en-GB" b="1" noProof="0" dirty="0" smtClean="0"/>
              <a:t>Input files for </a:t>
            </a:r>
            <a:r>
              <a:rPr lang="en-GB" b="1" noProof="0" dirty="0" smtClean="0"/>
              <a:t>Mu</a:t>
            </a:r>
            <a:r>
              <a:rPr lang="sl-SI" b="1" noProof="0" dirty="0" smtClean="0"/>
              <a:t> </a:t>
            </a:r>
            <a:r>
              <a:rPr lang="en-GB" b="1" noProof="0" dirty="0" smtClean="0"/>
              <a:t>Argus</a:t>
            </a: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3602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EC03D4-D5CA-48BE-9E1E-CFEA504209E8}" type="slidenum">
              <a:rPr lang="sl-SI" smtClean="0"/>
              <a:pPr>
                <a:defRPr/>
              </a:pPr>
              <a:t>20</a:t>
            </a:fld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4675" y="332656"/>
            <a:ext cx="8569325" cy="1081088"/>
          </a:xfrm>
        </p:spPr>
        <p:txBody>
          <a:bodyPr>
            <a:normAutofit/>
          </a:bodyPr>
          <a:lstStyle/>
          <a:p>
            <a:pPr algn="ctr"/>
            <a:r>
              <a:rPr lang="en-GB" sz="4400" noProof="0" dirty="0" smtClean="0"/>
              <a:t>Specify | Metafile </a:t>
            </a:r>
            <a:endParaRPr lang="en-GB" sz="44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795963" y="1952054"/>
            <a:ext cx="3348037" cy="4352925"/>
          </a:xfrm>
        </p:spPr>
        <p:txBody>
          <a:bodyPr>
            <a:normAutofit/>
          </a:bodyPr>
          <a:lstStyle/>
          <a:p>
            <a:r>
              <a:rPr lang="en-GB" sz="2400" noProof="0" dirty="0" smtClean="0"/>
              <a:t>In case of no „.</a:t>
            </a:r>
            <a:r>
              <a:rPr lang="en-GB" sz="2400" noProof="0" dirty="0" err="1" smtClean="0"/>
              <a:t>rda</a:t>
            </a:r>
            <a:r>
              <a:rPr lang="en-GB" sz="2400" noProof="0" dirty="0" smtClean="0"/>
              <a:t>“ file</a:t>
            </a:r>
            <a:r>
              <a:rPr lang="sl-SI" sz="2400" noProof="0" dirty="0" smtClean="0"/>
              <a:t>,</a:t>
            </a:r>
            <a:r>
              <a:rPr lang="en-GB" sz="2400" noProof="0" dirty="0" smtClean="0"/>
              <a:t> click button „New“ to enter variables‘ metadata.</a:t>
            </a:r>
          </a:p>
          <a:p>
            <a:r>
              <a:rPr lang="en-GB" sz="2400" i="1" noProof="0" dirty="0" smtClean="0">
                <a:solidFill>
                  <a:srgbClr val="00B0F0"/>
                </a:solidFill>
              </a:rPr>
              <a:t>Fixed format </a:t>
            </a:r>
            <a:r>
              <a:rPr lang="en-GB" sz="2400" noProof="0" dirty="0" smtClean="0"/>
              <a:t>– „.</a:t>
            </a:r>
            <a:r>
              <a:rPr lang="en-GB" sz="2400" noProof="0" dirty="0" err="1" smtClean="0"/>
              <a:t>asc</a:t>
            </a:r>
            <a:r>
              <a:rPr lang="en-GB" sz="2400" noProof="0" dirty="0" smtClean="0"/>
              <a:t>“, </a:t>
            </a:r>
            <a:r>
              <a:rPr lang="en-GB" sz="2400" i="1" noProof="0" dirty="0" smtClean="0">
                <a:solidFill>
                  <a:srgbClr val="00B0F0"/>
                </a:solidFill>
              </a:rPr>
              <a:t>Free format </a:t>
            </a:r>
            <a:r>
              <a:rPr lang="en-GB" sz="2400" noProof="0" dirty="0" smtClean="0"/>
              <a:t>– „.csv“, </a:t>
            </a:r>
            <a:r>
              <a:rPr lang="en-GB" sz="2400" i="1" noProof="0" dirty="0" smtClean="0">
                <a:solidFill>
                  <a:srgbClr val="00B0F0"/>
                </a:solidFill>
              </a:rPr>
              <a:t>Free format with meta </a:t>
            </a:r>
            <a:r>
              <a:rPr lang="en-GB" sz="2400" noProof="0" dirty="0" smtClean="0"/>
              <a:t>– „.csv“ with variables‘ names in the first row.</a:t>
            </a:r>
          </a:p>
          <a:p>
            <a:pPr marL="0" indent="0">
              <a:buNone/>
            </a:pPr>
            <a:endParaRPr lang="en-GB" sz="2400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10" y="1844824"/>
            <a:ext cx="5184576" cy="444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5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Identification levels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 smtClean="0"/>
              <a:t>0</a:t>
            </a:r>
            <a:r>
              <a:rPr lang="en-GB" noProof="0" dirty="0" smtClean="0"/>
              <a:t>: an individual cannot be identified by this variable and it will not play a role in the</a:t>
            </a:r>
          </a:p>
          <a:p>
            <a:pPr marL="109728" indent="0">
              <a:buNone/>
            </a:pPr>
            <a:r>
              <a:rPr lang="en-GB" noProof="0" dirty="0" smtClean="0"/>
              <a:t>  disclosure control process.</a:t>
            </a:r>
          </a:p>
          <a:p>
            <a:r>
              <a:rPr lang="en-GB" b="1" noProof="0" dirty="0" smtClean="0"/>
              <a:t>1</a:t>
            </a:r>
            <a:r>
              <a:rPr lang="en-GB" noProof="0" dirty="0" smtClean="0"/>
              <a:t>: the variable is most identifying (E)</a:t>
            </a:r>
          </a:p>
          <a:p>
            <a:r>
              <a:rPr lang="en-GB" b="1" noProof="0" dirty="0" smtClean="0"/>
              <a:t>2</a:t>
            </a:r>
            <a:r>
              <a:rPr lang="en-GB" noProof="0" dirty="0" smtClean="0"/>
              <a:t>: the variable is more identifying (V)</a:t>
            </a:r>
          </a:p>
          <a:p>
            <a:r>
              <a:rPr lang="en-GB" b="1" noProof="0" dirty="0" smtClean="0"/>
              <a:t>3</a:t>
            </a:r>
            <a:r>
              <a:rPr lang="en-GB" noProof="0" dirty="0" smtClean="0"/>
              <a:t>: the variable is identifying (I)</a:t>
            </a:r>
            <a:endParaRPr lang="en-GB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21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547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942271" y="332656"/>
            <a:ext cx="8229600" cy="1223417"/>
          </a:xfrm>
        </p:spPr>
        <p:txBody>
          <a:bodyPr/>
          <a:lstStyle/>
          <a:p>
            <a:pPr algn="ctr"/>
            <a:r>
              <a:rPr lang="en-GB" noProof="0" dirty="0" smtClean="0"/>
              <a:t>Specify | Combinations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značba mesta vsebine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57200" y="1481328"/>
                <a:ext cx="8229600" cy="492661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noProof="0" dirty="0" smtClean="0"/>
                  <a:t>Manually specified</a:t>
                </a:r>
              </a:p>
              <a:p>
                <a:r>
                  <a:rPr lang="en-GB" noProof="0" dirty="0" smtClean="0"/>
                  <a:t>Automatic specification of tables</a:t>
                </a:r>
                <a:r>
                  <a:rPr lang="en-GB" noProof="0" dirty="0"/>
                  <a:t>, identification level 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noProof="0" dirty="0" smtClean="0"/>
              </a:p>
              <a:p>
                <a:pPr lvl="1"/>
                <a:r>
                  <a:rPr lang="en-GB" noProof="0" dirty="0" smtClean="0"/>
                  <a:t>Identification levels used: 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noProof="0" dirty="0" smtClean="0"/>
                  <a:t>  (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noProof="0" dirty="0" smtClean="0"/>
                  <a:t>)</a:t>
                </a:r>
              </a:p>
              <a:p>
                <a:pPr lvl="1" algn="just"/>
                <a:r>
                  <a:rPr lang="en-GB" noProof="0" dirty="0" smtClean="0"/>
                  <a:t>All tables up to the given dimension are calculated, for each dimension a threshold can be specified</a:t>
                </a:r>
                <a:r>
                  <a:rPr lang="en-GB" noProof="0" dirty="0"/>
                  <a:t> </a:t>
                </a:r>
                <a:endParaRPr lang="en-GB" noProof="0" dirty="0" smtClean="0"/>
              </a:p>
              <a:p>
                <a:pPr lvl="2" algn="just"/>
                <a:r>
                  <a:rPr lang="en-GB" noProof="0" dirty="0" smtClean="0"/>
                  <a:t>Threshold is the maximum number of combinations </a:t>
                </a:r>
                <a:r>
                  <a:rPr lang="en-GB" b="1" u="sng" noProof="0" dirty="0" smtClean="0"/>
                  <a:t>still considered unsafe!</a:t>
                </a:r>
              </a:p>
              <a:p>
                <a:r>
                  <a:rPr lang="en-GB" noProof="0" dirty="0" smtClean="0"/>
                  <a:t>In case of </a:t>
                </a:r>
                <a:r>
                  <a:rPr lang="sl-SI" noProof="0" dirty="0" smtClean="0"/>
                  <a:t>a </a:t>
                </a:r>
                <a:r>
                  <a:rPr lang="en-GB" noProof="0" dirty="0" smtClean="0"/>
                  <a:t>sample</a:t>
                </a:r>
                <a:r>
                  <a:rPr lang="sl-SI" noProof="0" dirty="0" smtClean="0"/>
                  <a:t>,</a:t>
                </a:r>
                <a:r>
                  <a:rPr lang="en-GB" noProof="0" dirty="0" smtClean="0"/>
                  <a:t> the frequencies are calculated on a sample.</a:t>
                </a:r>
              </a:p>
            </p:txBody>
          </p:sp>
        </mc:Choice>
        <mc:Fallback xmlns="">
          <p:sp>
            <p:nvSpPr>
              <p:cNvPr id="2" name="Označba mesta vsebin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57200" y="1481328"/>
                <a:ext cx="8229600" cy="4926616"/>
              </a:xfrm>
              <a:blipFill rotWithShape="1">
                <a:blip r:embed="rId2"/>
                <a:stretch>
                  <a:fillRect l="-1481" t="-3465" r="-133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značba mesta številke diapozitiva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22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5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Specify | Combinations</a:t>
            </a:r>
            <a:endParaRPr lang="en-GB" noProof="0" dirty="0"/>
          </a:p>
        </p:txBody>
      </p:sp>
      <p:sp>
        <p:nvSpPr>
          <p:cNvPr id="6" name="Označba mesta vsebine 5"/>
          <p:cNvSpPr>
            <a:spLocks noGrp="1"/>
          </p:cNvSpPr>
          <p:nvPr>
            <p:ph sz="half" idx="2"/>
          </p:nvPr>
        </p:nvSpPr>
        <p:spPr>
          <a:xfrm>
            <a:off x="5487954" y="1556792"/>
            <a:ext cx="3672408" cy="487871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noProof="0" dirty="0" smtClean="0"/>
              <a:t>Three options:</a:t>
            </a:r>
          </a:p>
          <a:p>
            <a:r>
              <a:rPr lang="en-GB" noProof="0" dirty="0" smtClean="0"/>
              <a:t>Specified manually</a:t>
            </a:r>
          </a:p>
          <a:p>
            <a:r>
              <a:rPr lang="en-GB" noProof="0" dirty="0" smtClean="0"/>
              <a:t>Automatic specification of tables</a:t>
            </a:r>
          </a:p>
          <a:p>
            <a:pPr lvl="1"/>
            <a:r>
              <a:rPr lang="en-GB" noProof="0" dirty="0" smtClean="0"/>
              <a:t>Identification levels</a:t>
            </a:r>
          </a:p>
          <a:p>
            <a:pPr lvl="1"/>
            <a:r>
              <a:rPr lang="en-GB" noProof="0" dirty="0" smtClean="0"/>
              <a:t>Up to given dimension</a:t>
            </a:r>
          </a:p>
          <a:p>
            <a:r>
              <a:rPr lang="en-GB" noProof="0" dirty="0" smtClean="0"/>
              <a:t>Special combination can be selected for risk estimation</a:t>
            </a:r>
          </a:p>
          <a:p>
            <a:endParaRPr lang="en-GB" noProof="0" dirty="0" smtClean="0"/>
          </a:p>
          <a:p>
            <a:r>
              <a:rPr lang="en-GB" noProof="0" dirty="0" smtClean="0"/>
              <a:t>Click </a:t>
            </a:r>
            <a:r>
              <a:rPr lang="en-GB" noProof="0" dirty="0" smtClean="0">
                <a:solidFill>
                  <a:srgbClr val="0099CC"/>
                </a:solidFill>
              </a:rPr>
              <a:t>Calculate tables. </a:t>
            </a:r>
            <a:endParaRPr lang="en-GB" noProof="0" dirty="0">
              <a:solidFill>
                <a:srgbClr val="0099CC"/>
              </a:solidFill>
            </a:endParaRPr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23</a:t>
            </a:fld>
            <a:endParaRPr lang="sl-SI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5400600" cy="35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noProof="0" dirty="0" smtClean="0"/>
              <a:t>  </a:t>
            </a:r>
            <a:endParaRPr lang="en-GB" noProof="0" dirty="0"/>
          </a:p>
        </p:txBody>
      </p:sp>
      <p:sp>
        <p:nvSpPr>
          <p:cNvPr id="10" name="Označba mesta besedila 9"/>
          <p:cNvSpPr>
            <a:spLocks noGrp="1"/>
          </p:cNvSpPr>
          <p:nvPr>
            <p:ph type="body" sz="half" idx="2"/>
          </p:nvPr>
        </p:nvSpPr>
        <p:spPr>
          <a:xfrm>
            <a:off x="119969" y="5157192"/>
            <a:ext cx="8784976" cy="1584176"/>
          </a:xfrm>
        </p:spPr>
        <p:txBody>
          <a:bodyPr>
            <a:normAutofit fontScale="92500"/>
          </a:bodyPr>
          <a:lstStyle/>
          <a:p>
            <a:pPr algn="just"/>
            <a:r>
              <a:rPr lang="en-GB" sz="2400" noProof="0" dirty="0" smtClean="0"/>
              <a:t>Number of unsafe combinations for each dimension/variable. </a:t>
            </a:r>
          </a:p>
          <a:p>
            <a:pPr algn="just"/>
            <a:endParaRPr lang="en-GB" sz="900" noProof="0" dirty="0" smtClean="0"/>
          </a:p>
          <a:p>
            <a:pPr algn="l"/>
            <a:r>
              <a:rPr lang="en-GB" sz="2600" b="1" noProof="0" dirty="0" smtClean="0">
                <a:solidFill>
                  <a:srgbClr val="00B050"/>
                </a:solidFill>
              </a:rPr>
              <a:t>If n-dimensional combination is checked, then all </a:t>
            </a:r>
          </a:p>
          <a:p>
            <a:pPr algn="l"/>
            <a:r>
              <a:rPr lang="en-GB" sz="2600" b="1" noProof="0" dirty="0" err="1" smtClean="0">
                <a:solidFill>
                  <a:srgbClr val="00B050"/>
                </a:solidFill>
              </a:rPr>
              <a:t>i</a:t>
            </a:r>
            <a:r>
              <a:rPr lang="en-GB" sz="2600" b="1" noProof="0" dirty="0" smtClean="0">
                <a:solidFill>
                  <a:srgbClr val="00B050"/>
                </a:solidFill>
              </a:rPr>
              <a:t>-dimensional combinations are also checked, </a:t>
            </a:r>
            <a:r>
              <a:rPr lang="en-GB" sz="2600" b="1" noProof="0" dirty="0" err="1" smtClean="0">
                <a:solidFill>
                  <a:srgbClr val="00B050"/>
                </a:solidFill>
              </a:rPr>
              <a:t>i</a:t>
            </a:r>
            <a:r>
              <a:rPr lang="en-GB" sz="2600" b="1" noProof="0" dirty="0" smtClean="0">
                <a:solidFill>
                  <a:srgbClr val="00B050"/>
                </a:solidFill>
              </a:rPr>
              <a:t> = 1…n-1!</a:t>
            </a:r>
            <a:endParaRPr lang="en-GB" sz="2600" b="1" noProof="0" dirty="0">
              <a:solidFill>
                <a:srgbClr val="00B050"/>
              </a:solidFill>
            </a:endParaRPr>
          </a:p>
        </p:txBody>
      </p:sp>
      <p:sp>
        <p:nvSpPr>
          <p:cNvPr id="3" name="Označba mesta številke diapoz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24</a:t>
            </a:fld>
            <a:endParaRPr lang="sl-SI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77858" cy="484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8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8229600" cy="1223963"/>
          </a:xfrm>
        </p:spPr>
        <p:txBody>
          <a:bodyPr/>
          <a:lstStyle/>
          <a:p>
            <a:r>
              <a:rPr lang="en-GB" noProof="0" dirty="0" smtClean="0"/>
              <a:t>Modify | Show Table Collection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buNone/>
            </a:pPr>
            <a:endParaRPr lang="en-GB" noProof="0" dirty="0" smtClean="0"/>
          </a:p>
          <a:p>
            <a:pPr marL="109728" indent="0">
              <a:buNone/>
            </a:pPr>
            <a:endParaRPr lang="en-GB" noProof="0" dirty="0"/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3469225"/>
          </a:xfrm>
        </p:spPr>
        <p:txBody>
          <a:bodyPr/>
          <a:lstStyle/>
          <a:p>
            <a:r>
              <a:rPr lang="en-GB" noProof="0" dirty="0" smtClean="0"/>
              <a:t>Select variable – tables with just chosen variable</a:t>
            </a:r>
            <a:endParaRPr lang="en-GB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25</a:t>
            </a:fld>
            <a:endParaRPr lang="sl-SI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3"/>
            <a:ext cx="4328734" cy="36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3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Modify | Global recode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5220072" y="1916832"/>
            <a:ext cx="4041775" cy="4680520"/>
          </a:xfrm>
        </p:spPr>
        <p:txBody>
          <a:bodyPr/>
          <a:lstStyle/>
          <a:p>
            <a:r>
              <a:rPr lang="en-GB" sz="2800" noProof="0" dirty="0" smtClean="0">
                <a:solidFill>
                  <a:srgbClr val="00B050"/>
                </a:solidFill>
              </a:rPr>
              <a:t>Read </a:t>
            </a:r>
            <a:r>
              <a:rPr lang="en-GB" sz="2800" noProof="0" dirty="0" smtClean="0"/>
              <a:t>–</a:t>
            </a:r>
            <a:r>
              <a:rPr lang="en-GB" sz="2800" noProof="0" dirty="0" smtClean="0">
                <a:solidFill>
                  <a:srgbClr val="00B050"/>
                </a:solidFill>
              </a:rPr>
              <a:t> </a:t>
            </a:r>
            <a:r>
              <a:rPr lang="en-GB" sz="2800" noProof="0" dirty="0" smtClean="0"/>
              <a:t>import of „.</a:t>
            </a:r>
            <a:r>
              <a:rPr lang="en-GB" sz="2800" noProof="0" dirty="0" err="1" smtClean="0"/>
              <a:t>grc</a:t>
            </a:r>
            <a:r>
              <a:rPr lang="en-GB" sz="2800" noProof="0" dirty="0" smtClean="0"/>
              <a:t>“ file</a:t>
            </a:r>
          </a:p>
          <a:p>
            <a:pPr marL="201168" indent="0">
              <a:buNone/>
            </a:pPr>
            <a:r>
              <a:rPr lang="en-GB" sz="2800" noProof="0" dirty="0" smtClean="0"/>
              <a:t>	OR</a:t>
            </a:r>
          </a:p>
          <a:p>
            <a:pPr marL="0" indent="0">
              <a:buNone/>
            </a:pPr>
            <a:r>
              <a:rPr lang="sl-SI" sz="2800" noProof="0" dirty="0" smtClean="0"/>
              <a:t>    </a:t>
            </a:r>
            <a:r>
              <a:rPr lang="en-GB" sz="2800" noProof="0" dirty="0" smtClean="0"/>
              <a:t>Write </a:t>
            </a:r>
            <a:r>
              <a:rPr lang="sl-SI" sz="2800" noProof="0" dirty="0" smtClean="0"/>
              <a:t>it </a:t>
            </a:r>
            <a:r>
              <a:rPr lang="en-GB" sz="2800" noProof="0" dirty="0" smtClean="0"/>
              <a:t>manually</a:t>
            </a:r>
            <a:endParaRPr lang="en-GB" sz="2800" noProof="0" dirty="0" smtClean="0">
              <a:solidFill>
                <a:srgbClr val="00B050"/>
              </a:solidFill>
            </a:endParaRPr>
          </a:p>
          <a:p>
            <a:endParaRPr lang="en-GB" noProof="0" dirty="0" smtClean="0"/>
          </a:p>
          <a:p>
            <a:r>
              <a:rPr lang="en-GB" b="1" noProof="0" dirty="0" smtClean="0"/>
              <a:t>Don‘t forget </a:t>
            </a:r>
            <a:r>
              <a:rPr lang="sl-SI" b="1" noProof="0" dirty="0" smtClean="0"/>
              <a:t>to </a:t>
            </a:r>
            <a:r>
              <a:rPr lang="sl-SI" b="1" noProof="0" dirty="0" err="1" smtClean="0"/>
              <a:t>click</a:t>
            </a:r>
            <a:r>
              <a:rPr lang="sl-SI" b="1" noProof="0" dirty="0" smtClean="0"/>
              <a:t> </a:t>
            </a:r>
            <a:r>
              <a:rPr lang="en-GB" b="1" noProof="0" dirty="0" smtClean="0">
                <a:solidFill>
                  <a:srgbClr val="00B050"/>
                </a:solidFill>
              </a:rPr>
              <a:t>Apply</a:t>
            </a:r>
            <a:r>
              <a:rPr lang="en-GB" b="1" noProof="0" dirty="0" smtClean="0"/>
              <a:t>! </a:t>
            </a:r>
          </a:p>
          <a:p>
            <a:endParaRPr lang="en-GB" noProof="0" dirty="0" smtClean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26</a:t>
            </a:fld>
            <a:endParaRPr lang="sl-SI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040560" cy="429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3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7447" y="332656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Modify | Global recode</a:t>
            </a:r>
            <a:endParaRPr lang="en-GB" noProof="0" dirty="0"/>
          </a:p>
        </p:txBody>
      </p:sp>
      <p:sp>
        <p:nvSpPr>
          <p:cNvPr id="6" name="Označba mesta vsebine 5"/>
          <p:cNvSpPr>
            <a:spLocks noGrp="1"/>
          </p:cNvSpPr>
          <p:nvPr>
            <p:ph sz="half" idx="2"/>
          </p:nvPr>
        </p:nvSpPr>
        <p:spPr>
          <a:xfrm>
            <a:off x="4939476" y="1783452"/>
            <a:ext cx="4041775" cy="5040560"/>
          </a:xfrm>
        </p:spPr>
        <p:txBody>
          <a:bodyPr/>
          <a:lstStyle/>
          <a:p>
            <a:r>
              <a:rPr lang="en-GB" sz="2800" noProof="0" dirty="0" smtClean="0">
                <a:solidFill>
                  <a:srgbClr val="00B050"/>
                </a:solidFill>
              </a:rPr>
              <a:t>Truncate</a:t>
            </a:r>
          </a:p>
          <a:p>
            <a:pPr lvl="1"/>
            <a:r>
              <a:rPr lang="en-GB" noProof="0" dirty="0" smtClean="0"/>
              <a:t>Specify the number of characters</a:t>
            </a:r>
          </a:p>
          <a:p>
            <a:pPr lvl="1"/>
            <a:r>
              <a:rPr lang="en-GB" noProof="0" dirty="0" smtClean="0"/>
              <a:t>x characters are chopped from the end of variable‘s values (special case of hierarchical variable)</a:t>
            </a:r>
          </a:p>
          <a:p>
            <a:pPr lvl="1"/>
            <a:r>
              <a:rPr lang="en-GB" noProof="0" dirty="0" smtClean="0"/>
              <a:t>Always applied to the original values (if you want to truncate the same variable twice, each time one digit, you have to fill in “2” the second time)</a:t>
            </a:r>
          </a:p>
          <a:p>
            <a:endParaRPr lang="en-GB" noProof="0" dirty="0" smtClean="0"/>
          </a:p>
          <a:p>
            <a:pPr marL="109728" indent="0">
              <a:buNone/>
            </a:pPr>
            <a:endParaRPr lang="en-GB" noProof="0" dirty="0" smtClean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27</a:t>
            </a:fld>
            <a:endParaRPr lang="sl-SI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4" y="2060848"/>
            <a:ext cx="470072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3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Modify | Global recode</a:t>
            </a:r>
            <a:endParaRPr lang="en-GB" noProof="0" dirty="0"/>
          </a:p>
        </p:txBody>
      </p:sp>
      <p:sp>
        <p:nvSpPr>
          <p:cNvPr id="6" name="Označba mesta vsebine 5"/>
          <p:cNvSpPr>
            <a:spLocks noGrp="1"/>
          </p:cNvSpPr>
          <p:nvPr>
            <p:ph sz="half" idx="2"/>
          </p:nvPr>
        </p:nvSpPr>
        <p:spPr>
          <a:xfrm>
            <a:off x="4982051" y="1844824"/>
            <a:ext cx="4041775" cy="4680520"/>
          </a:xfrm>
        </p:spPr>
        <p:txBody>
          <a:bodyPr/>
          <a:lstStyle/>
          <a:p>
            <a:r>
              <a:rPr lang="en-GB" noProof="0" dirty="0" smtClean="0"/>
              <a:t>If you apply a global recoding or truncate a variable, the colour of the variable will be changed into red and an ‘R’ or </a:t>
            </a:r>
            <a:r>
              <a:rPr lang="sl-SI" noProof="0" dirty="0" smtClean="0"/>
              <a:t>a </a:t>
            </a:r>
            <a:r>
              <a:rPr lang="en-GB" noProof="0" dirty="0" smtClean="0"/>
              <a:t>‘T‘ will be indicated in the first column of the list-window. </a:t>
            </a:r>
          </a:p>
          <a:p>
            <a:pPr marL="109728" indent="0">
              <a:buNone/>
            </a:pPr>
            <a:endParaRPr lang="en-GB" noProof="0" dirty="0" smtClean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28</a:t>
            </a:fld>
            <a:endParaRPr lang="sl-SI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" y="1700808"/>
            <a:ext cx="4824535" cy="41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0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1143000"/>
          </a:xfrm>
        </p:spPr>
        <p:txBody>
          <a:bodyPr/>
          <a:lstStyle/>
          <a:p>
            <a:pPr algn="ctr"/>
            <a:r>
              <a:rPr lang="en-GB" noProof="0" dirty="0" smtClean="0"/>
              <a:t>Modify | PRAM specification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buNone/>
            </a:pPr>
            <a:endParaRPr lang="en-GB" noProof="0" dirty="0" smtClean="0"/>
          </a:p>
          <a:p>
            <a:pPr marL="109728" indent="0">
              <a:buNone/>
            </a:pP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značba mesta vsebine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410679" y="1700808"/>
                <a:ext cx="3625735" cy="48650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noProof="0" dirty="0" smtClean="0"/>
                  <a:t>Default probability – probability that values are not changed</a:t>
                </a:r>
              </a:p>
              <a:p>
                <a:r>
                  <a:rPr lang="en-GB" noProof="0" dirty="0" smtClean="0"/>
                  <a:t>Use bandwidth – changing the value is limited to the nearest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noProof="0" dirty="0" smtClean="0"/>
                  <a:t> values</a:t>
                </a:r>
              </a:p>
              <a:p>
                <a:pPr marL="109728" indent="0">
                  <a:buNone/>
                </a:pPr>
                <a:endParaRPr lang="en-GB" noProof="0" dirty="0" smtClean="0"/>
              </a:p>
              <a:p>
                <a:r>
                  <a:rPr lang="en-GB" noProof="0" dirty="0" smtClean="0"/>
                  <a:t>Use of PRAM is shown </a:t>
                </a:r>
                <a:r>
                  <a:rPr lang="en-GB" noProof="0" dirty="0"/>
                  <a:t>in the </a:t>
                </a:r>
                <a:r>
                  <a:rPr lang="en-GB" noProof="0" dirty="0" err="1"/>
                  <a:t>listbox</a:t>
                </a:r>
                <a:r>
                  <a:rPr lang="en-GB" noProof="0" dirty="0"/>
                  <a:t> by </a:t>
                </a:r>
                <a:r>
                  <a:rPr lang="en-GB" noProof="0" dirty="0" smtClean="0"/>
                  <a:t>an X </a:t>
                </a:r>
                <a:r>
                  <a:rPr lang="en-GB" noProof="0" dirty="0"/>
                  <a:t>in the first column and an indication </a:t>
                </a:r>
                <a:r>
                  <a:rPr lang="en-GB" noProof="0" dirty="0" smtClean="0"/>
                  <a:t>whether the </a:t>
                </a:r>
                <a:r>
                  <a:rPr lang="en-GB" noProof="0" dirty="0"/>
                  <a:t>bandwidth has been used or not. </a:t>
                </a:r>
              </a:p>
            </p:txBody>
          </p:sp>
        </mc:Choice>
        <mc:Fallback xmlns="">
          <p:sp>
            <p:nvSpPr>
              <p:cNvPr id="6" name="Označba mesta vsebin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410679" y="1700808"/>
                <a:ext cx="3625735" cy="4865026"/>
              </a:xfrm>
              <a:blipFill rotWithShape="1">
                <a:blip r:embed="rId2"/>
                <a:stretch>
                  <a:fillRect l="-2020" t="-137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29</a:t>
            </a:fld>
            <a:endParaRPr lang="sl-SI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52073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6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7121" y="729675"/>
            <a:ext cx="7886700" cy="938463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Basic terms in </a:t>
            </a:r>
            <a:r>
              <a:rPr lang="en-GB" noProof="0" dirty="0" smtClean="0"/>
              <a:t>Mu</a:t>
            </a:r>
            <a:r>
              <a:rPr lang="sl-SI" dirty="0"/>
              <a:t> </a:t>
            </a:r>
            <a:r>
              <a:rPr lang="en-GB" noProof="0" dirty="0" smtClean="0"/>
              <a:t>Argus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Variable types</a:t>
            </a:r>
            <a:endParaRPr lang="en-GB" noProof="0" dirty="0"/>
          </a:p>
        </p:txBody>
      </p:sp>
      <p:sp>
        <p:nvSpPr>
          <p:cNvPr id="3" name="Označba mesta vsebine 2"/>
          <p:cNvSpPr>
            <a:spLocks noGrp="1"/>
          </p:cNvSpPr>
          <p:nvPr>
            <p:ph type="body" sz="quarter" idx="13"/>
          </p:nvPr>
        </p:nvSpPr>
        <p:spPr>
          <a:xfrm>
            <a:off x="600946" y="2033946"/>
            <a:ext cx="8245954" cy="4824055"/>
          </a:xfrm>
        </p:spPr>
        <p:txBody>
          <a:bodyPr>
            <a:normAutofit fontScale="85000" lnSpcReduction="10000"/>
          </a:bodyPr>
          <a:lstStyle/>
          <a:p>
            <a:r>
              <a:rPr lang="en-GB" b="1" u="sng" noProof="0" dirty="0" smtClean="0">
                <a:solidFill>
                  <a:srgbClr val="186B91"/>
                </a:solidFill>
              </a:rPr>
              <a:t>HH Identifier:</a:t>
            </a:r>
            <a:r>
              <a:rPr lang="en-GB" noProof="0" dirty="0" smtClean="0"/>
              <a:t> The unique identifier of a household </a:t>
            </a:r>
          </a:p>
          <a:p>
            <a:r>
              <a:rPr lang="en-GB" b="1" u="sng" noProof="0" dirty="0" smtClean="0">
                <a:solidFill>
                  <a:srgbClr val="186B91"/>
                </a:solidFill>
              </a:rPr>
              <a:t>HH Variable:</a:t>
            </a:r>
            <a:r>
              <a:rPr lang="en-GB" b="1" noProof="0" dirty="0" smtClean="0">
                <a:solidFill>
                  <a:srgbClr val="186B91"/>
                </a:solidFill>
              </a:rPr>
              <a:t> </a:t>
            </a:r>
            <a:r>
              <a:rPr lang="en-GB" noProof="0" dirty="0" smtClean="0"/>
              <a:t>A variable that by </a:t>
            </a:r>
            <a:r>
              <a:rPr lang="sl-SI" noProof="0" dirty="0" err="1" smtClean="0"/>
              <a:t>its</a:t>
            </a:r>
            <a:r>
              <a:rPr lang="sl-SI" noProof="0" dirty="0" smtClean="0"/>
              <a:t> </a:t>
            </a:r>
            <a:r>
              <a:rPr lang="en-GB" noProof="0" dirty="0" smtClean="0"/>
              <a:t>nature has the same value for each member of a household </a:t>
            </a:r>
          </a:p>
          <a:p>
            <a:r>
              <a:rPr lang="en-GB" b="1" u="sng" noProof="0" dirty="0" smtClean="0">
                <a:solidFill>
                  <a:srgbClr val="186B91"/>
                </a:solidFill>
              </a:rPr>
              <a:t>Weight:</a:t>
            </a:r>
            <a:r>
              <a:rPr lang="en-GB" noProof="0" dirty="0" smtClean="0"/>
              <a:t> The variable is a sampling weight </a:t>
            </a:r>
          </a:p>
          <a:p>
            <a:r>
              <a:rPr lang="en-GB" b="1" u="sng" noProof="0" dirty="0" smtClean="0">
                <a:solidFill>
                  <a:srgbClr val="186B91"/>
                </a:solidFill>
              </a:rPr>
              <a:t>Categorical:</a:t>
            </a:r>
            <a:r>
              <a:rPr lang="en-GB" b="1" noProof="0" dirty="0" smtClean="0">
                <a:solidFill>
                  <a:srgbClr val="186B91"/>
                </a:solidFill>
              </a:rPr>
              <a:t> </a:t>
            </a:r>
            <a:r>
              <a:rPr lang="en-GB" noProof="0" dirty="0" smtClean="0"/>
              <a:t>Can be defined as a quasi-identifier </a:t>
            </a:r>
          </a:p>
          <a:p>
            <a:r>
              <a:rPr lang="en-GB" b="1" u="sng" noProof="0" dirty="0" smtClean="0">
                <a:solidFill>
                  <a:srgbClr val="186B91"/>
                </a:solidFill>
              </a:rPr>
              <a:t>Numerical:</a:t>
            </a:r>
            <a:r>
              <a:rPr lang="en-GB" b="1" noProof="0" dirty="0" smtClean="0">
                <a:solidFill>
                  <a:srgbClr val="186B91"/>
                </a:solidFill>
              </a:rPr>
              <a:t> </a:t>
            </a:r>
            <a:r>
              <a:rPr lang="en-GB" noProof="0" dirty="0" smtClean="0"/>
              <a:t>A numerical variable can be used for top/bottom coding, </a:t>
            </a:r>
            <a:r>
              <a:rPr lang="en-GB" noProof="0" dirty="0" err="1" smtClean="0"/>
              <a:t>microaggregation</a:t>
            </a:r>
            <a:r>
              <a:rPr lang="en-GB" noProof="0" dirty="0" smtClean="0"/>
              <a:t> and rounding</a:t>
            </a:r>
          </a:p>
          <a:p>
            <a:endParaRPr lang="sl-SI" noProof="0" dirty="0" smtClean="0"/>
          </a:p>
          <a:p>
            <a:r>
              <a:rPr lang="en-GB" noProof="0" dirty="0" smtClean="0"/>
              <a:t>A variable can be both numerical and categorical (=ordinal) </a:t>
            </a:r>
          </a:p>
        </p:txBody>
      </p:sp>
    </p:spTree>
    <p:extLst>
      <p:ext uri="{BB962C8B-B14F-4D97-AF65-F5344CB8AC3E}">
        <p14:creationId xmlns:p14="http://schemas.microsoft.com/office/powerpoint/2010/main" val="33270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Modify numerical variables</a:t>
            </a:r>
            <a:endParaRPr lang="en-GB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3"/>
          </p:nvPr>
        </p:nvSpPr>
        <p:spPr>
          <a:xfrm>
            <a:off x="467544" y="2348880"/>
            <a:ext cx="8229600" cy="3874435"/>
          </a:xfrm>
        </p:spPr>
        <p:txBody>
          <a:bodyPr>
            <a:normAutofit/>
          </a:bodyPr>
          <a:lstStyle/>
          <a:p>
            <a:r>
              <a:rPr lang="en-GB" noProof="0" dirty="0" smtClean="0"/>
              <a:t>Top/Bottom coding</a:t>
            </a:r>
          </a:p>
          <a:p>
            <a:r>
              <a:rPr lang="en-GB" noProof="0" dirty="0" smtClean="0"/>
              <a:t>Rounding</a:t>
            </a:r>
          </a:p>
          <a:p>
            <a:r>
              <a:rPr lang="en-GB" noProof="0" dirty="0" smtClean="0"/>
              <a:t>Add noise to the weight variable</a:t>
            </a:r>
            <a:endParaRPr lang="en-GB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82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0" y="2024844"/>
            <a:ext cx="4369079" cy="458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64679" y="126876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Modify numerical variables | Top/Bottom coding</a:t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32040" y="2011589"/>
            <a:ext cx="4041775" cy="5081050"/>
          </a:xfrm>
        </p:spPr>
        <p:txBody>
          <a:bodyPr/>
          <a:lstStyle/>
          <a:p>
            <a:r>
              <a:rPr lang="en-GB" noProof="0" dirty="0" smtClean="0"/>
              <a:t>Actual top and bottom value for variable INCOME.</a:t>
            </a:r>
          </a:p>
          <a:p>
            <a:endParaRPr lang="en-GB" noProof="0" dirty="0" smtClean="0"/>
          </a:p>
          <a:p>
            <a:r>
              <a:rPr lang="en-GB" noProof="0" dirty="0" smtClean="0"/>
              <a:t>Values below/over these thresholds are replaced.</a:t>
            </a:r>
            <a:r>
              <a:rPr lang="sl-SI" noProof="0" dirty="0" smtClean="0"/>
              <a:t> </a:t>
            </a:r>
            <a:r>
              <a:rPr lang="sl-SI" b="1" noProof="0" dirty="0" smtClean="0">
                <a:solidFill>
                  <a:srgbClr val="00B050"/>
                </a:solidFill>
              </a:rPr>
              <a:t>C</a:t>
            </a:r>
            <a:r>
              <a:rPr lang="en-GB" b="1" noProof="0" dirty="0" smtClean="0">
                <a:solidFill>
                  <a:srgbClr val="00B050"/>
                </a:solidFill>
              </a:rPr>
              <a:t>lick Apply.</a:t>
            </a:r>
          </a:p>
          <a:p>
            <a:pPr marL="109728" indent="0">
              <a:buNone/>
            </a:pPr>
            <a:endParaRPr lang="en-GB" b="1" noProof="0" dirty="0" smtClean="0">
              <a:solidFill>
                <a:srgbClr val="00B050"/>
              </a:solidFill>
            </a:endParaRPr>
          </a:p>
          <a:p>
            <a:r>
              <a:rPr lang="en-GB" dirty="0"/>
              <a:t>Use of the method is shown in the </a:t>
            </a:r>
            <a:r>
              <a:rPr lang="en-GB" dirty="0" err="1"/>
              <a:t>listbox</a:t>
            </a:r>
            <a:r>
              <a:rPr lang="en-GB" dirty="0"/>
              <a:t> by an X.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31</a:t>
            </a:fld>
            <a:endParaRPr lang="sl-SI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11961" y="2276872"/>
            <a:ext cx="1092863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11961" y="3969060"/>
            <a:ext cx="1034658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211961" y="3501008"/>
            <a:ext cx="1034659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1" y="2024844"/>
            <a:ext cx="447418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55018" y="9807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Modify numerical variables | Round</a:t>
            </a:r>
            <a:br>
              <a:rPr lang="en-GB" noProof="0" dirty="0" smtClean="0"/>
            </a:b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60032" y="2024844"/>
            <a:ext cx="4041775" cy="5081050"/>
          </a:xfrm>
        </p:spPr>
        <p:txBody>
          <a:bodyPr/>
          <a:lstStyle/>
          <a:p>
            <a:r>
              <a:rPr lang="en-GB" noProof="0" dirty="0" smtClean="0"/>
              <a:t>Actual top and bottom value for variable ASSETS.</a:t>
            </a:r>
          </a:p>
          <a:p>
            <a:endParaRPr lang="en-GB" noProof="0" dirty="0" smtClean="0"/>
          </a:p>
          <a:p>
            <a:endParaRPr lang="en-GB" noProof="0" dirty="0" smtClean="0"/>
          </a:p>
          <a:p>
            <a:r>
              <a:rPr lang="en-GB" noProof="0" dirty="0" smtClean="0"/>
              <a:t>Rounding base.</a:t>
            </a:r>
            <a:r>
              <a:rPr lang="sl-SI" noProof="0" dirty="0" smtClean="0"/>
              <a:t> </a:t>
            </a:r>
            <a:r>
              <a:rPr lang="sl-SI" b="1" noProof="0" dirty="0" smtClean="0">
                <a:solidFill>
                  <a:srgbClr val="00B050"/>
                </a:solidFill>
              </a:rPr>
              <a:t>C</a:t>
            </a:r>
            <a:r>
              <a:rPr lang="en-GB" b="1" noProof="0" dirty="0" smtClean="0">
                <a:solidFill>
                  <a:srgbClr val="00B050"/>
                </a:solidFill>
              </a:rPr>
              <a:t>lick Apply.</a:t>
            </a:r>
          </a:p>
          <a:p>
            <a:pPr marL="109728" indent="0">
              <a:buNone/>
            </a:pPr>
            <a:endParaRPr lang="en-GB" b="1" noProof="0" dirty="0" smtClean="0">
              <a:solidFill>
                <a:srgbClr val="00B050"/>
              </a:solidFill>
            </a:endParaRPr>
          </a:p>
          <a:p>
            <a:r>
              <a:rPr lang="en-GB" noProof="0" dirty="0" smtClean="0"/>
              <a:t>Use of the method is shown in the </a:t>
            </a:r>
            <a:r>
              <a:rPr lang="en-GB" noProof="0" dirty="0" err="1" smtClean="0"/>
              <a:t>listbox</a:t>
            </a:r>
            <a:r>
              <a:rPr lang="en-GB" noProof="0" dirty="0" smtClean="0"/>
              <a:t> by an X.</a:t>
            </a:r>
            <a:endParaRPr lang="en-GB" b="1" noProof="0" dirty="0">
              <a:solidFill>
                <a:srgbClr val="00B050"/>
              </a:solidFill>
            </a:endParaRPr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32</a:t>
            </a:fld>
            <a:endParaRPr lang="sl-SI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65762" y="2348880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35896" y="4437112"/>
            <a:ext cx="153797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6" y="2096852"/>
            <a:ext cx="437327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95536" y="9538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Modify numerical variables | </a:t>
            </a:r>
            <a:r>
              <a:rPr lang="en-GB" noProof="0" dirty="0" err="1" smtClean="0"/>
              <a:t>WeightNoise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60032" y="2096852"/>
            <a:ext cx="4041775" cy="5081050"/>
          </a:xfrm>
        </p:spPr>
        <p:txBody>
          <a:bodyPr/>
          <a:lstStyle/>
          <a:p>
            <a:r>
              <a:rPr lang="en-GB" noProof="0" dirty="0" smtClean="0"/>
              <a:t>Actual top and bottom value for variable WEIGHT.</a:t>
            </a:r>
          </a:p>
          <a:p>
            <a:endParaRPr lang="en-GB" noProof="0" dirty="0" smtClean="0"/>
          </a:p>
          <a:p>
            <a:endParaRPr lang="en-GB" noProof="0" dirty="0" smtClean="0"/>
          </a:p>
          <a:p>
            <a:r>
              <a:rPr lang="en-GB" noProof="0" dirty="0" smtClean="0"/>
              <a:t>Percent of the weight noise.</a:t>
            </a:r>
            <a:r>
              <a:rPr lang="sl-SI" noProof="0" dirty="0" smtClean="0"/>
              <a:t> </a:t>
            </a:r>
            <a:r>
              <a:rPr lang="sl-SI" b="1" noProof="0" dirty="0" smtClean="0">
                <a:solidFill>
                  <a:srgbClr val="00B050"/>
                </a:solidFill>
              </a:rPr>
              <a:t>C</a:t>
            </a:r>
            <a:r>
              <a:rPr lang="en-GB" b="1" noProof="0" dirty="0" smtClean="0">
                <a:solidFill>
                  <a:srgbClr val="00B050"/>
                </a:solidFill>
              </a:rPr>
              <a:t>lick Apply.</a:t>
            </a:r>
          </a:p>
          <a:p>
            <a:pPr marL="109728" indent="0">
              <a:buNone/>
            </a:pPr>
            <a:endParaRPr lang="en-GB" b="1" noProof="0" dirty="0" smtClean="0">
              <a:solidFill>
                <a:srgbClr val="00B050"/>
              </a:solidFill>
            </a:endParaRPr>
          </a:p>
          <a:p>
            <a:r>
              <a:rPr lang="en-GB" noProof="0" dirty="0" smtClean="0"/>
              <a:t>Use of the method is shown in the </a:t>
            </a:r>
            <a:r>
              <a:rPr lang="en-GB" noProof="0" dirty="0" err="1" smtClean="0"/>
              <a:t>listbox</a:t>
            </a:r>
            <a:r>
              <a:rPr lang="en-GB" noProof="0" dirty="0" smtClean="0"/>
              <a:t> by an X.</a:t>
            </a:r>
            <a:endParaRPr lang="en-GB" b="1" noProof="0" dirty="0">
              <a:solidFill>
                <a:srgbClr val="00B050"/>
              </a:solidFill>
            </a:endParaRPr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33</a:t>
            </a:fld>
            <a:endParaRPr lang="sl-SI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67944" y="2420888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35896" y="4401108"/>
            <a:ext cx="1584176" cy="1411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6" y="2195784"/>
            <a:ext cx="443499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5192" y="620688"/>
            <a:ext cx="8229600" cy="1223963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Numerical </a:t>
            </a:r>
            <a:br>
              <a:rPr lang="en-GB" noProof="0" dirty="0" smtClean="0"/>
            </a:br>
            <a:r>
              <a:rPr lang="en-GB" noProof="0" dirty="0" smtClean="0"/>
              <a:t>Micro Aggregation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932040" y="2106588"/>
            <a:ext cx="4041775" cy="4751412"/>
          </a:xfrm>
        </p:spPr>
        <p:txBody>
          <a:bodyPr>
            <a:normAutofit/>
          </a:bodyPr>
          <a:lstStyle/>
          <a:p>
            <a:r>
              <a:rPr lang="en-GB" noProof="0" dirty="0" smtClean="0"/>
              <a:t>Selected variables will be „</a:t>
            </a:r>
            <a:r>
              <a:rPr lang="en-GB" noProof="0" dirty="0" err="1" smtClean="0"/>
              <a:t>microaggregated</a:t>
            </a:r>
            <a:r>
              <a:rPr lang="en-GB" noProof="0" dirty="0" smtClean="0"/>
              <a:t>“.</a:t>
            </a:r>
          </a:p>
          <a:p>
            <a:pPr marL="109728" indent="0">
              <a:buNone/>
            </a:pPr>
            <a:endParaRPr lang="en-GB" noProof="0" dirty="0" smtClean="0"/>
          </a:p>
          <a:p>
            <a:endParaRPr lang="en-GB" noProof="0" dirty="0" smtClean="0"/>
          </a:p>
          <a:p>
            <a:r>
              <a:rPr lang="en-GB" noProof="0" dirty="0" smtClean="0"/>
              <a:t>Minimum number of records per group.</a:t>
            </a:r>
          </a:p>
          <a:p>
            <a:endParaRPr lang="en-GB" noProof="0" dirty="0" smtClean="0"/>
          </a:p>
          <a:p>
            <a:r>
              <a:rPr lang="en-GB" noProof="0" dirty="0" smtClean="0"/>
              <a:t>Use of optimal method possible only for a single variable and a small microdata set.</a:t>
            </a:r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34</a:t>
            </a:fld>
            <a:endParaRPr lang="sl-SI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4077072"/>
            <a:ext cx="1584176" cy="587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07660" y="2420888"/>
            <a:ext cx="1984420" cy="629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Numerical </a:t>
            </a:r>
            <a:r>
              <a:rPr lang="en-GB" noProof="0" dirty="0" err="1" smtClean="0"/>
              <a:t>MicroAggregation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032" y="2291779"/>
            <a:ext cx="4041775" cy="4751412"/>
          </a:xfrm>
        </p:spPr>
        <p:txBody>
          <a:bodyPr>
            <a:normAutofit/>
          </a:bodyPr>
          <a:lstStyle/>
          <a:p>
            <a:r>
              <a:rPr lang="en-GB" b="1" noProof="0" dirty="0" smtClean="0">
                <a:solidFill>
                  <a:srgbClr val="00B050"/>
                </a:solidFill>
              </a:rPr>
              <a:t>Click Calculate </a:t>
            </a:r>
            <a:r>
              <a:rPr lang="sl-SI" b="1" dirty="0" smtClean="0">
                <a:sym typeface="Wingdings" panose="05000000000000000000" pitchFamily="2" charset="2"/>
              </a:rPr>
              <a:t></a:t>
            </a:r>
            <a:r>
              <a:rPr lang="en-GB" b="1" noProof="0" dirty="0" smtClean="0">
                <a:solidFill>
                  <a:srgbClr val="00B050"/>
                </a:solidFill>
              </a:rPr>
              <a:t> OK </a:t>
            </a:r>
            <a:r>
              <a:rPr lang="sl-SI" b="1" dirty="0" smtClean="0">
                <a:sym typeface="Wingdings" panose="05000000000000000000" pitchFamily="2" charset="2"/>
              </a:rPr>
              <a:t></a:t>
            </a:r>
            <a:r>
              <a:rPr lang="en-GB" b="1" noProof="0" dirty="0" smtClean="0"/>
              <a:t> </a:t>
            </a:r>
            <a:r>
              <a:rPr lang="en-GB" b="1" noProof="0" dirty="0" smtClean="0">
                <a:solidFill>
                  <a:srgbClr val="00B050"/>
                </a:solidFill>
              </a:rPr>
              <a:t>OK.</a:t>
            </a:r>
          </a:p>
          <a:p>
            <a:endParaRPr lang="en-GB" noProof="0" dirty="0" smtClean="0"/>
          </a:p>
          <a:p>
            <a:pPr marL="109728" indent="0">
              <a:buNone/>
            </a:pPr>
            <a:endParaRPr lang="en-GB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35</a:t>
            </a:fld>
            <a:endParaRPr lang="sl-SI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22" y="2276872"/>
            <a:ext cx="40481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1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7" y="2064071"/>
            <a:ext cx="4421081" cy="431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noProof="0" dirty="0" smtClean="0"/>
              <a:t>Modify | Numerical Rank Swapping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7796" y="1628800"/>
            <a:ext cx="4040188" cy="3941763"/>
          </a:xfrm>
        </p:spPr>
        <p:txBody>
          <a:bodyPr/>
          <a:lstStyle/>
          <a:p>
            <a:pPr marL="109728" indent="0">
              <a:buNone/>
            </a:pPr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032" y="1869895"/>
            <a:ext cx="4041775" cy="4649002"/>
          </a:xfrm>
        </p:spPr>
        <p:txBody>
          <a:bodyPr>
            <a:normAutofit/>
          </a:bodyPr>
          <a:lstStyle/>
          <a:p>
            <a:r>
              <a:rPr lang="en-GB" noProof="0" dirty="0" smtClean="0"/>
              <a:t>The rank swapping will be applied on selected variables.</a:t>
            </a:r>
          </a:p>
          <a:p>
            <a:endParaRPr lang="en-GB" noProof="0" dirty="0" smtClean="0"/>
          </a:p>
          <a:p>
            <a:pPr marL="109728" indent="0">
              <a:buNone/>
            </a:pPr>
            <a:endParaRPr lang="en-GB" noProof="0" dirty="0" smtClean="0"/>
          </a:p>
          <a:p>
            <a:r>
              <a:rPr lang="en-GB" noProof="0" dirty="0" smtClean="0"/>
              <a:t>Percentage for rank swapping.</a:t>
            </a:r>
          </a:p>
          <a:p>
            <a:endParaRPr lang="en-GB" noProof="0" dirty="0" smtClean="0"/>
          </a:p>
          <a:p>
            <a:r>
              <a:rPr lang="en-GB" noProof="0" dirty="0" smtClean="0"/>
              <a:t>The procedure is applied on each variable individually.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36</a:t>
            </a:fld>
            <a:endParaRPr lang="sl-SI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91880" y="2204864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97842" y="4221088"/>
            <a:ext cx="152223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Numerical Rank Swapping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148064" y="2204864"/>
            <a:ext cx="3610744" cy="4751412"/>
          </a:xfrm>
        </p:spPr>
        <p:txBody>
          <a:bodyPr>
            <a:normAutofit/>
          </a:bodyPr>
          <a:lstStyle/>
          <a:p>
            <a:r>
              <a:rPr lang="en-GB" b="1" noProof="0" dirty="0" smtClean="0">
                <a:solidFill>
                  <a:srgbClr val="00B050"/>
                </a:solidFill>
              </a:rPr>
              <a:t>Click Calculate </a:t>
            </a:r>
            <a:r>
              <a:rPr lang="sl-SI" b="1" dirty="0" smtClean="0">
                <a:sym typeface="Wingdings" panose="05000000000000000000" pitchFamily="2" charset="2"/>
              </a:rPr>
              <a:t></a:t>
            </a:r>
            <a:r>
              <a:rPr lang="en-GB" b="1" noProof="0" dirty="0" smtClean="0">
                <a:solidFill>
                  <a:srgbClr val="00B050"/>
                </a:solidFill>
              </a:rPr>
              <a:t> OK </a:t>
            </a:r>
            <a:r>
              <a:rPr lang="sl-SI" b="1" dirty="0" smtClean="0">
                <a:sym typeface="Wingdings" panose="05000000000000000000" pitchFamily="2" charset="2"/>
              </a:rPr>
              <a:t></a:t>
            </a:r>
            <a:r>
              <a:rPr lang="en-GB" b="1" noProof="0" dirty="0" smtClean="0"/>
              <a:t> </a:t>
            </a:r>
            <a:r>
              <a:rPr lang="en-GB" b="1" noProof="0" dirty="0" smtClean="0">
                <a:solidFill>
                  <a:srgbClr val="00B050"/>
                </a:solidFill>
              </a:rPr>
              <a:t>OK.</a:t>
            </a:r>
          </a:p>
          <a:p>
            <a:endParaRPr lang="en-GB" noProof="0" dirty="0" smtClean="0"/>
          </a:p>
          <a:p>
            <a:pPr marL="109728" indent="0">
              <a:buNone/>
            </a:pPr>
            <a:endParaRPr lang="en-GB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37</a:t>
            </a:fld>
            <a:endParaRPr lang="sl-SI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9" y="1988840"/>
            <a:ext cx="4461637" cy="437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3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67544" y="332829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Specify | Combinations</a:t>
            </a:r>
            <a:endParaRPr lang="en-GB" noProof="0" dirty="0"/>
          </a:p>
        </p:txBody>
      </p:sp>
      <p:sp>
        <p:nvSpPr>
          <p:cNvPr id="6" name="Označba mesta vsebine 5"/>
          <p:cNvSpPr>
            <a:spLocks noGrp="1"/>
          </p:cNvSpPr>
          <p:nvPr>
            <p:ph sz="half" idx="2"/>
          </p:nvPr>
        </p:nvSpPr>
        <p:spPr>
          <a:xfrm>
            <a:off x="5360900" y="1772816"/>
            <a:ext cx="3648944" cy="487871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noProof="0" dirty="0" smtClean="0"/>
              <a:t>Risk estimation:</a:t>
            </a:r>
          </a:p>
          <a:p>
            <a:r>
              <a:rPr lang="en-GB" noProof="0" dirty="0" smtClean="0"/>
              <a:t>Combination(s) of variables can be selected.</a:t>
            </a:r>
          </a:p>
          <a:p>
            <a:r>
              <a:rPr lang="en-GB" noProof="0" dirty="0" smtClean="0"/>
              <a:t>Click </a:t>
            </a:r>
            <a:r>
              <a:rPr lang="en-GB" noProof="0" dirty="0" smtClean="0">
                <a:solidFill>
                  <a:srgbClr val="1586CB"/>
                </a:solidFill>
              </a:rPr>
              <a:t>Set table for Risk model (R)</a:t>
            </a:r>
            <a:r>
              <a:rPr lang="en-GB" noProof="0" dirty="0" smtClean="0"/>
              <a:t>.</a:t>
            </a:r>
          </a:p>
          <a:p>
            <a:r>
              <a:rPr lang="en-GB" noProof="0" dirty="0" smtClean="0"/>
              <a:t>Click </a:t>
            </a:r>
            <a:r>
              <a:rPr lang="en-GB" noProof="0" dirty="0" smtClean="0">
                <a:solidFill>
                  <a:srgbClr val="0099CC"/>
                </a:solidFill>
              </a:rPr>
              <a:t>Calculate tables. </a:t>
            </a:r>
          </a:p>
          <a:p>
            <a:pPr marL="109728" indent="0">
              <a:buNone/>
            </a:pPr>
            <a:endParaRPr lang="en-GB" noProof="0" dirty="0" smtClean="0">
              <a:solidFill>
                <a:srgbClr val="0099CC"/>
              </a:solidFill>
            </a:endParaRPr>
          </a:p>
          <a:p>
            <a:r>
              <a:rPr lang="en-GB" noProof="0" dirty="0" smtClean="0"/>
              <a:t>Overlapping risk tables are not allowed.</a:t>
            </a:r>
            <a:endParaRPr lang="en-GB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38</a:t>
            </a:fld>
            <a:endParaRPr lang="sl-SI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5181388" cy="33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7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Modify | … Risk Specification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700808"/>
            <a:ext cx="8229600" cy="4306483"/>
          </a:xfrm>
        </p:spPr>
        <p:txBody>
          <a:bodyPr/>
          <a:lstStyle/>
          <a:p>
            <a:r>
              <a:rPr lang="en-GB" noProof="0" dirty="0" smtClean="0"/>
              <a:t>No perturbation methods should be used.</a:t>
            </a:r>
          </a:p>
          <a:p>
            <a:endParaRPr lang="en-GB" noProof="0" dirty="0" smtClean="0"/>
          </a:p>
          <a:p>
            <a:r>
              <a:rPr lang="en-GB" noProof="0" dirty="0" smtClean="0"/>
              <a:t>If household id present in microdata </a:t>
            </a:r>
            <a:r>
              <a:rPr lang="sl-SI" sz="2800" b="1" dirty="0">
                <a:sym typeface="Wingdings" panose="05000000000000000000" pitchFamily="2" charset="2"/>
              </a:rPr>
              <a:t></a:t>
            </a:r>
            <a:r>
              <a:rPr lang="en-GB" noProof="0" dirty="0" smtClean="0"/>
              <a:t> Modify | Household Risk Specification</a:t>
            </a:r>
          </a:p>
          <a:p>
            <a:pPr marL="109728" indent="0">
              <a:buNone/>
            </a:pPr>
            <a:endParaRPr lang="en-GB" noProof="0" dirty="0" smtClean="0"/>
          </a:p>
          <a:p>
            <a:r>
              <a:rPr lang="en-GB" noProof="0" dirty="0" smtClean="0"/>
              <a:t>If NO household id present in microdata </a:t>
            </a:r>
            <a:r>
              <a:rPr lang="sl-SI" sz="2800" b="1" dirty="0">
                <a:sym typeface="Wingdings" panose="05000000000000000000" pitchFamily="2" charset="2"/>
              </a:rPr>
              <a:t></a:t>
            </a:r>
            <a:r>
              <a:rPr lang="en-GB" noProof="0" dirty="0" smtClean="0"/>
              <a:t> Modify | Individual Risk Specification</a:t>
            </a:r>
          </a:p>
          <a:p>
            <a:pPr marL="109728" indent="0">
              <a:buNone/>
            </a:pPr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39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928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8650" y="563419"/>
            <a:ext cx="7886700" cy="674254"/>
          </a:xfrm>
        </p:spPr>
        <p:txBody>
          <a:bodyPr>
            <a:noAutofit/>
          </a:bodyPr>
          <a:lstStyle/>
          <a:p>
            <a:pPr algn="ctr"/>
            <a:r>
              <a:rPr lang="en-GB" sz="4000" noProof="0" dirty="0" smtClean="0"/>
              <a:t>Basic terms in Mu</a:t>
            </a:r>
            <a:r>
              <a:rPr lang="sl-SI" sz="4000" noProof="0" dirty="0" smtClean="0"/>
              <a:t>-</a:t>
            </a:r>
            <a:r>
              <a:rPr lang="en-GB" sz="4000" noProof="0" dirty="0" smtClean="0"/>
              <a:t>Argus</a:t>
            </a:r>
            <a:endParaRPr lang="en-GB" sz="4000" noProof="0" dirty="0"/>
          </a:p>
        </p:txBody>
      </p:sp>
      <p:sp>
        <p:nvSpPr>
          <p:cNvPr id="3" name="Označba mesta vsebine 2"/>
          <p:cNvSpPr>
            <a:spLocks noGrp="1"/>
          </p:cNvSpPr>
          <p:nvPr>
            <p:ph type="body" sz="quarter" idx="13"/>
          </p:nvPr>
        </p:nvSpPr>
        <p:spPr>
          <a:xfrm>
            <a:off x="314668" y="1399309"/>
            <a:ext cx="8587640" cy="5458691"/>
          </a:xfrm>
        </p:spPr>
        <p:txBody>
          <a:bodyPr>
            <a:normAutofit fontScale="92500" lnSpcReduction="20000"/>
          </a:bodyPr>
          <a:lstStyle/>
          <a:p>
            <a:r>
              <a:rPr lang="en-GB" sz="3000" b="1" u="sng" noProof="0" dirty="0" smtClean="0">
                <a:solidFill>
                  <a:srgbClr val="186B91"/>
                </a:solidFill>
              </a:rPr>
              <a:t>The weight for local suppression</a:t>
            </a:r>
            <a:r>
              <a:rPr lang="en-GB" sz="3000" noProof="0" dirty="0" smtClean="0"/>
              <a:t>, default value is 50. </a:t>
            </a:r>
            <a:r>
              <a:rPr lang="sl-SI" sz="3000" noProof="0" dirty="0" smtClean="0"/>
              <a:t>A </a:t>
            </a:r>
            <a:r>
              <a:rPr lang="en-GB" sz="3000" noProof="0" dirty="0" smtClean="0"/>
              <a:t>higher value means less possibility for suppression. </a:t>
            </a:r>
          </a:p>
          <a:p>
            <a:r>
              <a:rPr lang="en-GB" sz="3000" noProof="0" dirty="0" smtClean="0"/>
              <a:t>The name of a </a:t>
            </a:r>
            <a:r>
              <a:rPr lang="en-GB" sz="3000" b="1" u="sng" noProof="0" dirty="0" err="1" smtClean="0">
                <a:solidFill>
                  <a:srgbClr val="186B91"/>
                </a:solidFill>
              </a:rPr>
              <a:t>codelist</a:t>
            </a:r>
            <a:r>
              <a:rPr lang="en-GB" sz="3000" b="1" u="sng" noProof="0" dirty="0" smtClean="0">
                <a:solidFill>
                  <a:srgbClr val="186B91"/>
                </a:solidFill>
              </a:rPr>
              <a:t> file is optional</a:t>
            </a:r>
            <a:r>
              <a:rPr lang="en-GB" sz="3000" noProof="0" dirty="0" smtClean="0"/>
              <a:t> (it is only used when displaying information on this variable). </a:t>
            </a:r>
          </a:p>
          <a:p>
            <a:r>
              <a:rPr lang="en-GB" sz="3000" noProof="0" dirty="0" smtClean="0"/>
              <a:t>It is also possible to specify the </a:t>
            </a:r>
            <a:r>
              <a:rPr lang="en-GB" sz="3000" b="1" u="sng" noProof="0" dirty="0" smtClean="0">
                <a:solidFill>
                  <a:srgbClr val="186B91"/>
                </a:solidFill>
              </a:rPr>
              <a:t>truncation</a:t>
            </a:r>
            <a:r>
              <a:rPr lang="en-GB" sz="3000" noProof="0" dirty="0" smtClean="0"/>
              <a:t> if it is a feasible way of recoding (special case of hierarchical variable) </a:t>
            </a:r>
          </a:p>
          <a:p>
            <a:r>
              <a:rPr lang="en-GB" sz="3000" b="1" u="sng" noProof="0" dirty="0" smtClean="0">
                <a:solidFill>
                  <a:srgbClr val="186B91"/>
                </a:solidFill>
              </a:rPr>
              <a:t>At least one missing value has to be specified for each categorical variable</a:t>
            </a:r>
            <a:r>
              <a:rPr lang="en-GB" sz="3000" noProof="0" dirty="0" smtClean="0"/>
              <a:t>. Missing values play a specific role in the SDC-process, as missing values will be imputed when local suppression is applied. </a:t>
            </a:r>
          </a:p>
          <a:p>
            <a:pPr lvl="1"/>
            <a:r>
              <a:rPr lang="en-GB" sz="2600" noProof="0" dirty="0" smtClean="0"/>
              <a:t>The weight variable cannot have a missing value.</a:t>
            </a:r>
            <a:endParaRPr lang="en-GB" sz="2600" noProof="0" dirty="0"/>
          </a:p>
        </p:txBody>
      </p:sp>
    </p:spTree>
    <p:extLst>
      <p:ext uri="{BB962C8B-B14F-4D97-AF65-F5344CB8AC3E}">
        <p14:creationId xmlns:p14="http://schemas.microsoft.com/office/powerpoint/2010/main" val="41767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4087" y="620688"/>
            <a:ext cx="8569913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Individual Risk Specification</a:t>
            </a:r>
            <a:endParaRPr lang="en-GB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43600" y="1916832"/>
            <a:ext cx="3600400" cy="5544616"/>
          </a:xfrm>
        </p:spPr>
        <p:txBody>
          <a:bodyPr/>
          <a:lstStyle/>
          <a:p>
            <a:r>
              <a:rPr lang="en-GB" noProof="0" dirty="0" smtClean="0"/>
              <a:t>Maximum levels in file:</a:t>
            </a:r>
          </a:p>
          <a:p>
            <a:pPr lvl="1"/>
            <a:r>
              <a:rPr lang="en-GB" noProof="0" dirty="0" smtClean="0"/>
              <a:t>Inv. </a:t>
            </a:r>
            <a:r>
              <a:rPr lang="sl-SI" noProof="0" dirty="0" smtClean="0"/>
              <a:t>r</a:t>
            </a:r>
            <a:r>
              <a:rPr lang="en-GB" noProof="0" dirty="0" err="1" smtClean="0"/>
              <a:t>isk</a:t>
            </a:r>
            <a:r>
              <a:rPr lang="en-GB" noProof="0" dirty="0" smtClean="0"/>
              <a:t> (max)</a:t>
            </a:r>
          </a:p>
          <a:p>
            <a:pPr lvl="1"/>
            <a:r>
              <a:rPr lang="en-GB" noProof="0" dirty="0" smtClean="0"/>
              <a:t>Re ident rate (expected re-identifications)</a:t>
            </a:r>
          </a:p>
          <a:p>
            <a:pPr lvl="1"/>
            <a:endParaRPr lang="en-GB" noProof="0" dirty="0" smtClean="0"/>
          </a:p>
          <a:p>
            <a:r>
              <a:rPr lang="en-GB" noProof="0" dirty="0" smtClean="0"/>
              <a:t>Threshold setting:</a:t>
            </a:r>
          </a:p>
          <a:p>
            <a:pPr lvl="1"/>
            <a:r>
              <a:rPr lang="en-GB" noProof="0" dirty="0" smtClean="0"/>
              <a:t>Slider</a:t>
            </a:r>
          </a:p>
          <a:p>
            <a:pPr lvl="1"/>
            <a:r>
              <a:rPr lang="en-GB" noProof="0" dirty="0" smtClean="0"/>
              <a:t>Write a threshold in the „</a:t>
            </a:r>
            <a:r>
              <a:rPr lang="en-GB" i="1" noProof="0" dirty="0" err="1" smtClean="0"/>
              <a:t>ind.</a:t>
            </a:r>
            <a:r>
              <a:rPr lang="en-GB" i="1" noProof="0" dirty="0" smtClean="0"/>
              <a:t> risk threshold</a:t>
            </a:r>
            <a:r>
              <a:rPr lang="en-GB" noProof="0" dirty="0" smtClean="0"/>
              <a:t>“ text box. 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40</a:t>
            </a:fld>
            <a:endParaRPr lang="sl-SI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5368405" cy="389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0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620688"/>
            <a:ext cx="8569913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Individual Risk Specification</a:t>
            </a:r>
            <a:endParaRPr lang="en-GB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43600" y="1772816"/>
            <a:ext cx="3600400" cy="4846947"/>
          </a:xfrm>
        </p:spPr>
        <p:txBody>
          <a:bodyPr/>
          <a:lstStyle/>
          <a:p>
            <a:r>
              <a:rPr lang="en-GB" noProof="0" dirty="0" smtClean="0"/>
              <a:t>Threshold setting:</a:t>
            </a:r>
          </a:p>
          <a:p>
            <a:pPr lvl="1"/>
            <a:r>
              <a:rPr lang="en-GB" noProof="0" dirty="0" smtClean="0"/>
              <a:t>Inv. Risk threshold ≤ Inv. Risk (max)</a:t>
            </a:r>
          </a:p>
          <a:p>
            <a:pPr lvl="1"/>
            <a:r>
              <a:rPr lang="en-GB" noProof="0" dirty="0" smtClean="0"/>
              <a:t>Re ident rate threshold ≤ Re ident rate</a:t>
            </a:r>
          </a:p>
          <a:p>
            <a:pPr lvl="1"/>
            <a:r>
              <a:rPr lang="en-GB" noProof="0" dirty="0" smtClean="0"/>
              <a:t>Number of unsafe records</a:t>
            </a:r>
          </a:p>
          <a:p>
            <a:pPr lvl="1"/>
            <a:endParaRPr lang="en-GB" noProof="0" dirty="0" smtClean="0"/>
          </a:p>
          <a:p>
            <a:r>
              <a:rPr lang="en-GB" noProof="0" dirty="0" smtClean="0"/>
              <a:t>Pressing </a:t>
            </a:r>
            <a:r>
              <a:rPr lang="sl-SI" noProof="0" dirty="0" smtClean="0"/>
              <a:t>„</a:t>
            </a:r>
            <a:r>
              <a:rPr lang="en-GB" noProof="0" dirty="0" smtClean="0"/>
              <a:t>Done</a:t>
            </a:r>
            <a:r>
              <a:rPr lang="sl-SI" noProof="0" dirty="0" smtClean="0"/>
              <a:t>“</a:t>
            </a:r>
            <a:r>
              <a:rPr lang="en-GB" noProof="0" dirty="0" smtClean="0"/>
              <a:t> sets the </a:t>
            </a:r>
            <a:r>
              <a:rPr lang="en-GB" noProof="0" dirty="0" err="1" smtClean="0"/>
              <a:t>ind.</a:t>
            </a:r>
            <a:r>
              <a:rPr lang="en-GB" noProof="0" dirty="0" smtClean="0"/>
              <a:t> risk threshold </a:t>
            </a:r>
            <a:r>
              <a:rPr lang="sl-SI" b="1" dirty="0">
                <a:sym typeface="Wingdings" panose="05000000000000000000" pitchFamily="2" charset="2"/>
              </a:rPr>
              <a:t></a:t>
            </a:r>
            <a:r>
              <a:rPr lang="en-GB" noProof="0" dirty="0" smtClean="0"/>
              <a:t> used for local suppression.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41</a:t>
            </a:fld>
            <a:endParaRPr lang="sl-SI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5400598" cy="39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3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424936" cy="1143000"/>
          </a:xfrm>
        </p:spPr>
        <p:txBody>
          <a:bodyPr/>
          <a:lstStyle/>
          <a:p>
            <a:pPr algn="ctr"/>
            <a:r>
              <a:rPr lang="en-GB" noProof="0" dirty="0" smtClean="0"/>
              <a:t>Example – before global recode</a:t>
            </a:r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buNone/>
            </a:pPr>
            <a:endParaRPr lang="en-GB" noProof="0" dirty="0" smtClean="0"/>
          </a:p>
          <a:p>
            <a:pPr marL="109728" indent="0">
              <a:buNone/>
            </a:pP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42</a:t>
            </a:fld>
            <a:endParaRPr lang="sl-SI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795564" cy="48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87424"/>
            <a:ext cx="8229600" cy="1169368"/>
          </a:xfrm>
        </p:spPr>
        <p:txBody>
          <a:bodyPr>
            <a:normAutofit/>
          </a:bodyPr>
          <a:lstStyle/>
          <a:p>
            <a:pPr algn="ctr"/>
            <a:r>
              <a:rPr lang="en-GB" noProof="0" dirty="0" smtClean="0"/>
              <a:t>Example - after global recode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43</a:t>
            </a:fld>
            <a:endParaRPr lang="sl-SI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727829" cy="485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5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520" y="548680"/>
            <a:ext cx="8784975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noProof="0" dirty="0" smtClean="0"/>
              <a:t>Modify | Household Risk Specification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292078" y="1340768"/>
                <a:ext cx="3744416" cy="5184576"/>
              </a:xfrm>
            </p:spPr>
            <p:txBody>
              <a:bodyPr/>
              <a:lstStyle/>
              <a:p>
                <a:r>
                  <a:rPr lang="en-GB" noProof="0" dirty="0" smtClean="0"/>
                  <a:t>Threshold setting:</a:t>
                </a:r>
              </a:p>
              <a:p>
                <a:pPr lvl="1"/>
                <a:r>
                  <a:rPr lang="en-GB" noProof="0" dirty="0" smtClean="0"/>
                  <a:t>Slider</a:t>
                </a:r>
              </a:p>
              <a:p>
                <a:pPr lvl="1"/>
                <a:r>
                  <a:rPr lang="en-GB" noProof="0" dirty="0" smtClean="0"/>
                  <a:t>Write a threshold in the „</a:t>
                </a:r>
                <a:r>
                  <a:rPr lang="en-GB" i="1" noProof="0" dirty="0" smtClean="0"/>
                  <a:t>HH risk threshold</a:t>
                </a:r>
                <a:r>
                  <a:rPr lang="en-GB" noProof="0" dirty="0" smtClean="0"/>
                  <a:t>“ text box. </a:t>
                </a:r>
              </a:p>
              <a:p>
                <a:pPr lvl="1"/>
                <a:endParaRPr lang="en-GB" noProof="0" dirty="0"/>
              </a:p>
              <a:p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GB" noProof="0" dirty="0" smtClean="0"/>
                  <a:t> is the household size,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b="0" i="1" noProof="0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noProof="0" dirty="0" smtClean="0"/>
                  <a:t> is the threshold for </a:t>
                </a:r>
                <a:r>
                  <a:rPr lang="en-GB" noProof="0" dirty="0" err="1" smtClean="0"/>
                  <a:t>hh</a:t>
                </a:r>
                <a:r>
                  <a:rPr lang="en-GB" noProof="0" dirty="0" smtClean="0"/>
                  <a:t> risk.</a:t>
                </a:r>
                <a:r>
                  <a:rPr lang="sl-SI" noProof="0" dirty="0" smtClean="0"/>
                  <a:t> </a:t>
                </a:r>
                <a:r>
                  <a:rPr lang="en-GB" noProof="0" dirty="0" smtClean="0"/>
                  <a:t>A household member is at risk if the individual risk is higher </a:t>
                </a:r>
                <a:r>
                  <a:rPr lang="en-GB" noProof="0" dirty="0"/>
                  <a:t>than or </a:t>
                </a:r>
                <a:r>
                  <a:rPr lang="en-GB" noProof="0" dirty="0" smtClean="0"/>
                  <a:t>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b="0" i="1" noProof="0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GB" b="0" i="1" noProof="0" smtClean="0">
                        <a:latin typeface="Cambria Math"/>
                      </a:rPr>
                      <m:t>/</m:t>
                    </m:r>
                    <m:r>
                      <a:rPr lang="en-GB" b="0" i="1" noProof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GB" noProof="0" dirty="0" smtClean="0"/>
                  <a:t>.</a:t>
                </a:r>
                <a:endParaRPr lang="en-GB" noProof="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92078" y="1340768"/>
                <a:ext cx="3744416" cy="5184576"/>
              </a:xfrm>
              <a:blipFill rotWithShape="1">
                <a:blip r:embed="rId2"/>
                <a:stretch>
                  <a:fillRect l="-2117" t="-824" r="-439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44</a:t>
            </a:fld>
            <a:endParaRPr lang="sl-SI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844824"/>
            <a:ext cx="5184575" cy="372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1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23963"/>
          </a:xfrm>
        </p:spPr>
        <p:txBody>
          <a:bodyPr>
            <a:normAutofit/>
          </a:bodyPr>
          <a:lstStyle/>
          <a:p>
            <a:r>
              <a:rPr lang="en-GB" noProof="0" dirty="0" smtClean="0"/>
              <a:t>Modify | … Risk Specification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67544" y="1772816"/>
                <a:ext cx="8207375" cy="4105275"/>
              </a:xfrm>
            </p:spPr>
            <p:txBody>
              <a:bodyPr/>
              <a:lstStyle/>
              <a:p>
                <a:r>
                  <a:rPr lang="en-GB" noProof="0" dirty="0" smtClean="0"/>
                  <a:t>The re-identification </a:t>
                </a:r>
                <a:r>
                  <a:rPr lang="en-GB" noProof="0" dirty="0"/>
                  <a:t>rate </a:t>
                </a:r>
                <a:r>
                  <a:rPr lang="en-GB" noProof="0" dirty="0" smtClean="0"/>
                  <a:t>is very often </a:t>
                </a:r>
                <a:r>
                  <a:rPr lang="en-GB" noProof="0" dirty="0"/>
                  <a:t>used </a:t>
                </a:r>
                <a:r>
                  <a:rPr lang="en-GB" noProof="0" dirty="0" smtClean="0"/>
                  <a:t>for determining the threshold for the individual risk</a:t>
                </a:r>
              </a:p>
              <a:p>
                <a:pPr lvl="1"/>
                <a:r>
                  <a:rPr lang="en-GB" noProof="0" dirty="0" smtClean="0"/>
                  <a:t>E.g. 5 persons out of 4,000 can be identified  -&gt; re-identification rate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GB" b="0" i="1" noProof="0" smtClean="0">
                            <a:latin typeface="Cambria Math"/>
                          </a:rPr>
                          <m:t>4000</m:t>
                        </m:r>
                      </m:den>
                    </m:f>
                    <m:r>
                      <a:rPr lang="en-GB" b="0" i="1" noProof="0" smtClean="0">
                        <a:latin typeface="Cambria Math"/>
                      </a:rPr>
                      <m:t>=0.00125.</m:t>
                    </m:r>
                  </m:oMath>
                </a14:m>
                <a:endParaRPr lang="en-GB" noProof="0" dirty="0" smtClean="0"/>
              </a:p>
              <a:p>
                <a:pPr lvl="1"/>
                <a:endParaRPr lang="en-GB" noProof="0" dirty="0"/>
              </a:p>
              <a:p>
                <a:r>
                  <a:rPr lang="en-GB" noProof="0" dirty="0" smtClean="0"/>
                  <a:t>After determining the records at risk (acceptable information loss) local suppression is used.</a:t>
                </a:r>
                <a:endParaRPr lang="en-GB" noProof="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67544" y="1772816"/>
                <a:ext cx="8207375" cy="4105275"/>
              </a:xfrm>
              <a:blipFill rotWithShape="1">
                <a:blip r:embed="rId2"/>
                <a:stretch>
                  <a:fillRect l="-1709" t="-1932" r="-3046" b="-20654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967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1223963"/>
          </a:xfrm>
        </p:spPr>
        <p:txBody>
          <a:bodyPr/>
          <a:lstStyle/>
          <a:p>
            <a:r>
              <a:rPr lang="en-GB" noProof="0" dirty="0" smtClean="0"/>
              <a:t>Output | Make protected file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buNone/>
            </a:pPr>
            <a:endParaRPr lang="en-GB" noProof="0" dirty="0" smtClean="0"/>
          </a:p>
          <a:p>
            <a:pPr marL="109728" indent="0">
              <a:buNone/>
            </a:pPr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5022" y="1556792"/>
            <a:ext cx="4247455" cy="5081050"/>
          </a:xfrm>
        </p:spPr>
        <p:txBody>
          <a:bodyPr>
            <a:normAutofit/>
          </a:bodyPr>
          <a:lstStyle/>
          <a:p>
            <a:r>
              <a:rPr lang="en-GB" noProof="0" dirty="0" smtClean="0"/>
              <a:t>Local suppression for unsafe combinations</a:t>
            </a:r>
          </a:p>
          <a:p>
            <a:pPr lvl="1"/>
            <a:r>
              <a:rPr lang="en-GB" b="1" u="sng" noProof="0" dirty="0" smtClean="0"/>
              <a:t>Use priority</a:t>
            </a:r>
            <a:r>
              <a:rPr lang="en-GB" b="1" noProof="0" dirty="0" smtClean="0"/>
              <a:t> </a:t>
            </a:r>
            <a:r>
              <a:rPr lang="en-GB" noProof="0" dirty="0" smtClean="0"/>
              <a:t>(higher value means smaller information loss) </a:t>
            </a:r>
            <a:r>
              <a:rPr lang="en-GB" sz="2400" b="1" noProof="0" dirty="0" smtClean="0">
                <a:solidFill>
                  <a:srgbClr val="00B050"/>
                </a:solidFill>
              </a:rPr>
              <a:t>– slider!</a:t>
            </a:r>
          </a:p>
          <a:p>
            <a:pPr lvl="1"/>
            <a:r>
              <a:rPr lang="en-GB" b="1" u="sng" noProof="0" dirty="0" smtClean="0"/>
              <a:t>Use entropy</a:t>
            </a:r>
            <a:r>
              <a:rPr lang="en-GB" b="1" noProof="0" dirty="0" smtClean="0"/>
              <a:t> </a:t>
            </a:r>
            <a:r>
              <a:rPr lang="en-GB" noProof="0" dirty="0" smtClean="0"/>
              <a:t>(the variable with the highest number of small categories is suppressed)</a:t>
            </a:r>
          </a:p>
          <a:p>
            <a:pPr lvl="1"/>
            <a:endParaRPr lang="en-GB" noProof="0" dirty="0" smtClean="0"/>
          </a:p>
          <a:p>
            <a:r>
              <a:rPr lang="en-GB" noProof="0" dirty="0" smtClean="0"/>
              <a:t>In case of more unsafe combinations for one record, information loss is minimized.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46</a:t>
            </a:fld>
            <a:endParaRPr lang="sl-SI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492090" cy="40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58" y="476672"/>
            <a:ext cx="8229600" cy="1143000"/>
          </a:xfrm>
        </p:spPr>
        <p:txBody>
          <a:bodyPr/>
          <a:lstStyle/>
          <a:p>
            <a:r>
              <a:rPr lang="en-GB" noProof="0" dirty="0" smtClean="0"/>
              <a:t>Output | Make protected file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buNone/>
            </a:pPr>
            <a:endParaRPr lang="en-GB" noProof="0" dirty="0" smtClean="0"/>
          </a:p>
          <a:p>
            <a:pPr marL="109728" indent="0">
              <a:buNone/>
            </a:pPr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1733" y="2101393"/>
            <a:ext cx="4247455" cy="4279935"/>
          </a:xfrm>
        </p:spPr>
        <p:txBody>
          <a:bodyPr>
            <a:normAutofit/>
          </a:bodyPr>
          <a:lstStyle/>
          <a:p>
            <a:r>
              <a:rPr lang="en-GB" sz="3200" noProof="0" dirty="0" smtClean="0"/>
              <a:t>Household identifier:</a:t>
            </a:r>
          </a:p>
          <a:p>
            <a:pPr lvl="1"/>
            <a:r>
              <a:rPr lang="en-GB" sz="2800" noProof="0" dirty="0" smtClean="0"/>
              <a:t>Do not change.</a:t>
            </a:r>
          </a:p>
          <a:p>
            <a:pPr lvl="1"/>
            <a:r>
              <a:rPr lang="en-GB" sz="2800" noProof="0" dirty="0" smtClean="0"/>
              <a:t>Change it into a simple sequence number.</a:t>
            </a:r>
          </a:p>
          <a:p>
            <a:pPr lvl="1"/>
            <a:r>
              <a:rPr lang="en-GB" sz="2800" noProof="0" dirty="0" smtClean="0"/>
              <a:t>Remove it from the dataset.</a:t>
            </a:r>
          </a:p>
          <a:p>
            <a:pPr lvl="1"/>
            <a:endParaRPr lang="en-GB" noProof="0" dirty="0" smtClean="0"/>
          </a:p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47</a:t>
            </a:fld>
            <a:endParaRPr lang="sl-SI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0" y="2132856"/>
            <a:ext cx="4366068" cy="397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3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986410"/>
          </a:xfrm>
        </p:spPr>
        <p:txBody>
          <a:bodyPr/>
          <a:lstStyle/>
          <a:p>
            <a:pPr algn="ctr"/>
            <a:r>
              <a:rPr lang="en-GB" noProof="0" dirty="0" smtClean="0"/>
              <a:t>Output | Make protected file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4360" y="5805264"/>
            <a:ext cx="8219256" cy="1152128"/>
          </a:xfrm>
        </p:spPr>
        <p:txBody>
          <a:bodyPr/>
          <a:lstStyle/>
          <a:p>
            <a:r>
              <a:rPr lang="en-GB" noProof="0" dirty="0" smtClean="0"/>
              <a:t>Click </a:t>
            </a:r>
            <a:r>
              <a:rPr lang="en-GB" b="1" noProof="0" dirty="0" smtClean="0">
                <a:solidFill>
                  <a:srgbClr val="00B050"/>
                </a:solidFill>
              </a:rPr>
              <a:t>Make file </a:t>
            </a:r>
            <a:r>
              <a:rPr lang="en-GB" noProof="0" dirty="0" smtClean="0"/>
              <a:t>-&gt; Choose location for the safe dataset (.</a:t>
            </a:r>
            <a:r>
              <a:rPr lang="en-GB" noProof="0" dirty="0" err="1" smtClean="0"/>
              <a:t>saf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48</a:t>
            </a:fld>
            <a:endParaRPr lang="sl-SI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832648" cy="425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1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Output | Make protected file</a:t>
            </a:r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27584" y="1772816"/>
            <a:ext cx="7787208" cy="4320480"/>
          </a:xfrm>
        </p:spPr>
        <p:txBody>
          <a:bodyPr/>
          <a:lstStyle/>
          <a:p>
            <a:r>
              <a:rPr lang="en-GB" noProof="0" dirty="0" smtClean="0"/>
              <a:t> </a:t>
            </a:r>
            <a:r>
              <a:rPr lang="en-GB" sz="3600" noProof="0" dirty="0" smtClean="0"/>
              <a:t>Two files are created:</a:t>
            </a:r>
          </a:p>
          <a:p>
            <a:pPr lvl="1"/>
            <a:r>
              <a:rPr lang="en-GB" sz="3200" noProof="0" dirty="0" smtClean="0"/>
              <a:t>Metadata file of the safe file (.</a:t>
            </a:r>
            <a:r>
              <a:rPr lang="en-GB" sz="3200" noProof="0" dirty="0" err="1" smtClean="0"/>
              <a:t>rds</a:t>
            </a:r>
            <a:r>
              <a:rPr lang="en-GB" sz="3200" noProof="0" dirty="0" smtClean="0"/>
              <a:t>)</a:t>
            </a:r>
          </a:p>
          <a:p>
            <a:pPr lvl="1"/>
            <a:r>
              <a:rPr lang="en-GB" sz="3200" noProof="0" dirty="0" smtClean="0"/>
              <a:t>Safe file (.</a:t>
            </a:r>
            <a:r>
              <a:rPr lang="en-GB" sz="3200" noProof="0" dirty="0" err="1" smtClean="0"/>
              <a:t>saf</a:t>
            </a:r>
            <a:r>
              <a:rPr lang="en-GB" sz="3200" noProof="0" dirty="0" smtClean="0"/>
              <a:t>)</a:t>
            </a:r>
          </a:p>
          <a:p>
            <a:pPr lvl="1"/>
            <a:endParaRPr lang="en-GB" sz="3200" noProof="0" dirty="0" smtClean="0"/>
          </a:p>
          <a:p>
            <a:r>
              <a:rPr lang="en-GB" sz="3600" noProof="0" dirty="0" smtClean="0"/>
              <a:t>The structure is the same as for input files </a:t>
            </a:r>
            <a:endParaRPr lang="en-GB" sz="360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49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802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435" y="479715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Truncation</a:t>
            </a:r>
            <a:endParaRPr lang="en-GB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468313" y="1653310"/>
            <a:ext cx="8207375" cy="4512542"/>
          </a:xfrm>
        </p:spPr>
        <p:txBody>
          <a:bodyPr/>
          <a:lstStyle/>
          <a:p>
            <a:r>
              <a:rPr lang="en-GB" noProof="0" dirty="0" smtClean="0"/>
              <a:t>In case of hierarchical structure of variable‘s codes</a:t>
            </a:r>
          </a:p>
          <a:p>
            <a:r>
              <a:rPr lang="en-GB" noProof="0" dirty="0" smtClean="0"/>
              <a:t>Certain number of characters is chopped from the end of variable‘s values</a:t>
            </a:r>
          </a:p>
          <a:p>
            <a:pPr marL="365760" lvl="1"/>
            <a:endParaRPr lang="en-GB" noProof="0" dirty="0" smtClean="0"/>
          </a:p>
          <a:p>
            <a:pPr marL="109728"/>
            <a:r>
              <a:rPr lang="en-GB" u="sng" noProof="0" dirty="0" smtClean="0"/>
              <a:t>Example:</a:t>
            </a:r>
          </a:p>
          <a:p>
            <a:pPr marL="365760" lvl="1"/>
            <a:r>
              <a:rPr lang="en-GB" noProof="0" dirty="0" smtClean="0"/>
              <a:t>A10.100 (NACE)</a:t>
            </a:r>
          </a:p>
          <a:p>
            <a:pPr marL="365760" lvl="1"/>
            <a:r>
              <a:rPr lang="en-GB" noProof="0" dirty="0" smtClean="0"/>
              <a:t>4 characters are chopped from NACE</a:t>
            </a:r>
          </a:p>
          <a:p>
            <a:pPr marL="365760" lvl="1"/>
            <a:r>
              <a:rPr lang="en-GB" noProof="0" dirty="0" smtClean="0"/>
              <a:t>Result: A10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62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4096"/>
          </a:xfrm>
        </p:spPr>
        <p:txBody>
          <a:bodyPr/>
          <a:lstStyle/>
          <a:p>
            <a:pPr algn="ctr"/>
            <a:r>
              <a:rPr lang="en-GB" noProof="0" dirty="0" smtClean="0"/>
              <a:t>Output | View report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09728" indent="0">
              <a:buNone/>
            </a:pPr>
            <a:endParaRPr lang="en-GB" noProof="0" dirty="0" smtClean="0"/>
          </a:p>
          <a:p>
            <a:pPr marL="109728" indent="0">
              <a:buNone/>
            </a:pP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1B09DB6-62E0-4FA9-9429-6A3D7C25C720}" type="slidenum">
              <a:rPr lang="sl-SI" smtClean="0"/>
              <a:pPr>
                <a:defRPr/>
              </a:pPr>
              <a:t>50</a:t>
            </a:fld>
            <a:endParaRPr lang="sl-SI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38451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26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503374" y="452582"/>
            <a:ext cx="8229600" cy="1143000"/>
          </a:xfrm>
        </p:spPr>
        <p:txBody>
          <a:bodyPr/>
          <a:lstStyle/>
          <a:p>
            <a:pPr algn="ctr" eaLnBrk="1" hangingPunct="1"/>
            <a:r>
              <a:rPr lang="en-GB" noProof="0" dirty="0" smtClean="0"/>
              <a:t>Input files with microdata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sz="quarter" idx="13"/>
          </p:nvPr>
        </p:nvSpPr>
        <p:spPr>
          <a:xfrm>
            <a:off x="637288" y="1625601"/>
            <a:ext cx="8080326" cy="5144654"/>
          </a:xfrm>
        </p:spPr>
        <p:txBody>
          <a:bodyPr>
            <a:normAutofit fontScale="85000" lnSpcReduction="20000"/>
          </a:bodyPr>
          <a:lstStyle/>
          <a:p>
            <a:r>
              <a:rPr lang="en-GB" sz="2800" noProof="0" dirty="0" smtClean="0"/>
              <a:t>Only the variables</a:t>
            </a:r>
            <a:r>
              <a:rPr lang="en-GB" noProof="0" dirty="0" smtClean="0"/>
              <a:t> that are the quasi-identifiers need to be in the input file for Mu-Argus.</a:t>
            </a:r>
          </a:p>
          <a:p>
            <a:pPr lvl="1"/>
            <a:r>
              <a:rPr lang="en-GB" noProof="0" dirty="0" smtClean="0"/>
              <a:t>Statistical identifier should be also included in the input file, after protection all non-confidential variables are added (link is statistical identifier).</a:t>
            </a:r>
          </a:p>
          <a:p>
            <a:r>
              <a:rPr lang="en-GB" noProof="0" dirty="0" smtClean="0"/>
              <a:t>Members of the same households must be grouped together (sorted by the household identifier). </a:t>
            </a:r>
          </a:p>
          <a:p>
            <a:r>
              <a:rPr lang="en-GB" noProof="0" dirty="0" smtClean="0"/>
              <a:t>Sampling weights must not have missing values.</a:t>
            </a:r>
          </a:p>
          <a:p>
            <a:r>
              <a:rPr lang="en-GB" noProof="0" dirty="0" smtClean="0"/>
              <a:t>Structure</a:t>
            </a:r>
          </a:p>
          <a:p>
            <a:pPr marL="914400" lvl="1" indent="-514350">
              <a:buAutoNum type="alphaLcPeriod"/>
            </a:pPr>
            <a:r>
              <a:rPr lang="en-GB" sz="2400" noProof="0" dirty="0" smtClean="0"/>
              <a:t>a fixed format ASCII file (.</a:t>
            </a:r>
            <a:r>
              <a:rPr lang="en-GB" sz="2400" noProof="0" dirty="0" err="1" smtClean="0"/>
              <a:t>asc</a:t>
            </a:r>
            <a:r>
              <a:rPr lang="en-GB" sz="2400" noProof="0" dirty="0" smtClean="0"/>
              <a:t>) </a:t>
            </a:r>
          </a:p>
          <a:p>
            <a:pPr marL="914400" lvl="1" indent="-514350">
              <a:buAutoNum type="alphaLcPeriod"/>
            </a:pPr>
            <a:r>
              <a:rPr lang="en-GB" sz="2400" noProof="0" dirty="0" smtClean="0"/>
              <a:t>free format file with a specified separator (.csv) with or without variable names</a:t>
            </a:r>
          </a:p>
          <a:p>
            <a:pPr marL="914400" lvl="1" indent="-514350">
              <a:buAutoNum type="alphaLcPeriod"/>
            </a:pPr>
            <a:r>
              <a:rPr lang="en-GB" sz="2400" noProof="0" dirty="0" smtClean="0"/>
              <a:t>SPSS format</a:t>
            </a:r>
          </a:p>
          <a:p>
            <a:pPr marL="914400" lvl="1" indent="-514350">
              <a:buAutoNum type="alphaLcPeriod"/>
            </a:pPr>
            <a:endParaRPr lang="en-GB" sz="2400" noProof="0" dirty="0" smtClean="0"/>
          </a:p>
          <a:p>
            <a:pPr marL="400050" lvl="1" indent="0">
              <a:buNone/>
            </a:pPr>
            <a:endParaRPr lang="en-GB" noProof="0" dirty="0" smtClean="0"/>
          </a:p>
          <a:p>
            <a:pPr marL="400050" lvl="1" indent="0">
              <a:buNone/>
            </a:pPr>
            <a:endParaRPr lang="en-GB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EE61C90-FC7C-4463-9C6F-7E98C2C59CD0}" type="slidenum">
              <a:rPr lang="sl-SI" smtClean="0"/>
              <a:pPr>
                <a:defRPr/>
              </a:pPr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63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35" y="293110"/>
            <a:ext cx="8229600" cy="1143000"/>
          </a:xfrm>
        </p:spPr>
        <p:txBody>
          <a:bodyPr/>
          <a:lstStyle/>
          <a:p>
            <a:pPr algn="ctr"/>
            <a:r>
              <a:rPr lang="en-GB" noProof="0" dirty="0" smtClean="0"/>
              <a:t>Microdata file (.csv)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508001" y="1422400"/>
            <a:ext cx="7766344" cy="4618963"/>
          </a:xfrm>
        </p:spPr>
        <p:txBody>
          <a:bodyPr>
            <a:normAutofit/>
          </a:bodyPr>
          <a:lstStyle/>
          <a:p>
            <a:r>
              <a:rPr lang="en-GB" sz="2800" noProof="0" dirty="0" smtClean="0">
                <a:solidFill>
                  <a:schemeClr val="tx2"/>
                </a:solidFill>
              </a:rPr>
              <a:t>Delimited file with or without variable names in the first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EE61C90-FC7C-4463-9C6F-7E98C2C59CD0}" type="slidenum">
              <a:rPr lang="sl-SI" smtClean="0"/>
              <a:pPr>
                <a:defRPr/>
              </a:pPr>
              <a:t>7</a:t>
            </a:fld>
            <a:endParaRPr lang="sl-SI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71" y="2355044"/>
            <a:ext cx="7627912" cy="422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7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143" y="253857"/>
            <a:ext cx="7886700" cy="1168544"/>
          </a:xfrm>
        </p:spPr>
        <p:txBody>
          <a:bodyPr/>
          <a:lstStyle/>
          <a:p>
            <a:pPr algn="ctr"/>
            <a:r>
              <a:rPr lang="en-GB" noProof="0" dirty="0" smtClean="0"/>
              <a:t>Microdata file (.</a:t>
            </a:r>
            <a:r>
              <a:rPr lang="en-GB" noProof="0" dirty="0" err="1" smtClean="0"/>
              <a:t>asc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508001" y="1200727"/>
            <a:ext cx="6447501" cy="4840636"/>
          </a:xfrm>
        </p:spPr>
        <p:txBody>
          <a:bodyPr/>
          <a:lstStyle/>
          <a:p>
            <a:r>
              <a:rPr lang="en-GB" noProof="0" dirty="0" smtClean="0">
                <a:solidFill>
                  <a:schemeClr val="tx2"/>
                </a:solidFill>
              </a:rPr>
              <a:t>Variables have fixed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EE61C90-FC7C-4463-9C6F-7E98C2C59CD0}" type="slidenum">
              <a:rPr lang="sl-SI" smtClean="0"/>
              <a:pPr>
                <a:defRPr/>
              </a:pPr>
              <a:t>8</a:t>
            </a:fld>
            <a:endParaRPr lang="sl-SI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8" y="1736423"/>
            <a:ext cx="7261099" cy="482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78" y="378116"/>
            <a:ext cx="8229600" cy="1223963"/>
          </a:xfrm>
        </p:spPr>
        <p:txBody>
          <a:bodyPr/>
          <a:lstStyle/>
          <a:p>
            <a:pPr algn="ctr"/>
            <a:r>
              <a:rPr lang="en-GB" noProof="0" dirty="0" smtClean="0"/>
              <a:t>Structure of ASCII file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4874449" y="1724235"/>
            <a:ext cx="4052455" cy="45202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Right-aligned</a:t>
            </a:r>
            <a:r>
              <a:rPr lang="sl-SI" dirty="0" smtClean="0"/>
              <a:t> </a:t>
            </a:r>
            <a:r>
              <a:rPr lang="en-GB" dirty="0" smtClean="0"/>
              <a:t>variables</a:t>
            </a:r>
            <a:endParaRPr lang="en-GB" noProof="0" dirty="0" smtClean="0"/>
          </a:p>
          <a:p>
            <a:r>
              <a:rPr lang="en-GB" noProof="0" dirty="0" smtClean="0"/>
              <a:t>No variable names in the first row</a:t>
            </a:r>
          </a:p>
          <a:p>
            <a:r>
              <a:rPr lang="en-GB" noProof="0" dirty="0" smtClean="0"/>
              <a:t>Missing values are allowed</a:t>
            </a:r>
          </a:p>
          <a:p>
            <a:r>
              <a:rPr lang="en-GB" noProof="0" dirty="0" smtClean="0"/>
              <a:t>All values for each numerical variable have to have the same number of decimal places </a:t>
            </a:r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2635C58-8247-4A18-9645-98D628EF88AA}" type="slidenum">
              <a:rPr lang="sl-SI" smtClean="0"/>
              <a:pPr>
                <a:defRPr/>
              </a:pPr>
              <a:t>9</a:t>
            </a:fld>
            <a:endParaRPr lang="sl-SI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8" y="1410893"/>
            <a:ext cx="4269555" cy="514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2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1a68c26a-7474-4f35-8c47-2282a1b05932"/>
</p:tagLst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6461</TotalTime>
  <Words>2005</Words>
  <Application>Microsoft Office PowerPoint</Application>
  <PresentationFormat>On-screen Show (4:3)</PresentationFormat>
  <Paragraphs>336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Theme2</vt:lpstr>
      <vt:lpstr>Getting started with Mu Argus</vt:lpstr>
      <vt:lpstr>Input files for Mu Argus</vt:lpstr>
      <vt:lpstr>Basic terms in Mu Argus Variable types</vt:lpstr>
      <vt:lpstr>Basic terms in Mu-Argus</vt:lpstr>
      <vt:lpstr>Truncation</vt:lpstr>
      <vt:lpstr>Input files with microdata</vt:lpstr>
      <vt:lpstr>Microdata file (.csv)</vt:lpstr>
      <vt:lpstr>Microdata file (.asc)</vt:lpstr>
      <vt:lpstr>Structure of ASCII file</vt:lpstr>
      <vt:lpstr>Structure of ASCII file</vt:lpstr>
      <vt:lpstr>Metadata file (.rda)</vt:lpstr>
      <vt:lpstr>Metadata file (.rda)</vt:lpstr>
      <vt:lpstr>Metadata file (.rda)</vt:lpstr>
      <vt:lpstr>Metadata file for .asc file</vt:lpstr>
      <vt:lpstr>File for global recoding (.grc)</vt:lpstr>
      <vt:lpstr>Codelist file (.cdl)</vt:lpstr>
      <vt:lpstr>Introduction to Mu Argus</vt:lpstr>
      <vt:lpstr>File | Open Microdata</vt:lpstr>
      <vt:lpstr>Specify | Metafile </vt:lpstr>
      <vt:lpstr>Specify | Metafile </vt:lpstr>
      <vt:lpstr>Identification levels</vt:lpstr>
      <vt:lpstr>Specify | Combinations</vt:lpstr>
      <vt:lpstr>Specify | Combinations</vt:lpstr>
      <vt:lpstr>PowerPoint Presentation</vt:lpstr>
      <vt:lpstr>Modify | Show Table Collection</vt:lpstr>
      <vt:lpstr>Modify | Global recode</vt:lpstr>
      <vt:lpstr>Modify | Global recode</vt:lpstr>
      <vt:lpstr>Modify | Global recode</vt:lpstr>
      <vt:lpstr>Modify | PRAM specification</vt:lpstr>
      <vt:lpstr>Modify | Modify numerical variables</vt:lpstr>
      <vt:lpstr>Modify | Modify numerical variables | Top/Bottom coding  </vt:lpstr>
      <vt:lpstr>Modify | Modify numerical variables | Round </vt:lpstr>
      <vt:lpstr>Modify | Modify numerical variables | WeightNoise </vt:lpstr>
      <vt:lpstr>Modify | Numerical  Micro Aggregation</vt:lpstr>
      <vt:lpstr>Modify | Numerical MicroAggregation</vt:lpstr>
      <vt:lpstr>Modify | Numerical Rank Swapping</vt:lpstr>
      <vt:lpstr>Modify | Numerical Rank Swapping</vt:lpstr>
      <vt:lpstr>Specify | Combinations</vt:lpstr>
      <vt:lpstr>Modify | … Risk Specification</vt:lpstr>
      <vt:lpstr>Modify | Individual Risk Specification</vt:lpstr>
      <vt:lpstr>Modify | Individual Risk Specification</vt:lpstr>
      <vt:lpstr>Example – before global recode</vt:lpstr>
      <vt:lpstr>Example - after global recode</vt:lpstr>
      <vt:lpstr>Modify | Household Risk Specification</vt:lpstr>
      <vt:lpstr>Modify | … Risk Specification</vt:lpstr>
      <vt:lpstr>Output | Make protected file</vt:lpstr>
      <vt:lpstr>Output | Make protected file</vt:lpstr>
      <vt:lpstr>Output | Make protected file</vt:lpstr>
      <vt:lpstr>Output | Make protected file</vt:lpstr>
      <vt:lpstr>Output | View report</vt:lpstr>
    </vt:vector>
  </TitlesOfParts>
  <Company>SURS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Tau Argusa</dc:title>
  <dc:creator>Andreja Smukavec</dc:creator>
  <cp:lastModifiedBy>Andreja Smukavec</cp:lastModifiedBy>
  <cp:revision>351</cp:revision>
  <cp:lastPrinted>2013-04-12T16:09:49Z</cp:lastPrinted>
  <dcterms:created xsi:type="dcterms:W3CDTF">2013-04-11T14:39:36Z</dcterms:created>
  <dcterms:modified xsi:type="dcterms:W3CDTF">2017-06-06T06:15:02Z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tor dokumenta">
    <vt:lpwstr>Ida Repovž Grabnar</vt:lpwstr>
  </property>
  <property fmtid="{D5CDD505-2E9C-101B-9397-08002B2CF9AE}" pid="3" name="Skrbnik dokumenta">
    <vt:lpwstr/>
  </property>
  <property fmtid="{D5CDD505-2E9C-101B-9397-08002B2CF9AE}" pid="4" name="Datum nastanka dokumenta">
    <vt:lpwstr>2009-07-29T00:00:00Z</vt:lpwstr>
  </property>
  <property fmtid="{D5CDD505-2E9C-101B-9397-08002B2CF9AE}" pid="5" name="ContentType">
    <vt:lpwstr>Document</vt:lpwstr>
  </property>
  <property fmtid="{D5CDD505-2E9C-101B-9397-08002B2CF9AE}" pid="6" name="Okrajšava dokumenta">
    <vt:lpwstr/>
  </property>
  <property fmtid="{D5CDD505-2E9C-101B-9397-08002B2CF9AE}" pid="7" name="Datum prenehanja dokumenta">
    <vt:lpwstr>2009-07-29T00:00:00Z</vt:lpwstr>
  </property>
  <property fmtid="{D5CDD505-2E9C-101B-9397-08002B2CF9AE}" pid="8" name="Referenca">
    <vt:lpwstr/>
  </property>
  <property fmtid="{D5CDD505-2E9C-101B-9397-08002B2CF9AE}" pid="9" name="Naziv v levi navigaciji">
    <vt:lpwstr/>
  </property>
  <property fmtid="{D5CDD505-2E9C-101B-9397-08002B2CF9AE}" pid="10" name="Začetek veljavnosti dokumenta">
    <vt:lpwstr>2009-07-29T00:00:00Z</vt:lpwstr>
  </property>
  <property fmtid="{D5CDD505-2E9C-101B-9397-08002B2CF9AE}" pid="11" name="Kategorija">
    <vt:lpwstr>Obrazec</vt:lpwstr>
  </property>
  <property fmtid="{D5CDD505-2E9C-101B-9397-08002B2CF9AE}" pid="12" name="Podkategorija">
    <vt:lpwstr/>
  </property>
  <property fmtid="{D5CDD505-2E9C-101B-9397-08002B2CF9AE}" pid="13" name="Komu oddaš">
    <vt:lpwstr/>
  </property>
  <property fmtid="{D5CDD505-2E9C-101B-9397-08002B2CF9AE}" pid="14" name="Order">
    <vt:lpwstr>5500.00000000000</vt:lpwstr>
  </property>
  <property fmtid="{D5CDD505-2E9C-101B-9397-08002B2CF9AE}" pid="15" name="Področje">
    <vt:lpwstr>Predloge dokumentov</vt:lpwstr>
  </property>
</Properties>
</file>