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5" r:id="rId2"/>
    <p:sldId id="276" r:id="rId3"/>
    <p:sldId id="307" r:id="rId4"/>
    <p:sldId id="277" r:id="rId5"/>
    <p:sldId id="278" r:id="rId6"/>
    <p:sldId id="301" r:id="rId7"/>
    <p:sldId id="279" r:id="rId8"/>
    <p:sldId id="28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2BE5F-A8F1-4C24-AC1F-C3666C26D72F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AE8B-EEB2-4F15-A0DD-3301F2A1E4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4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5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9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3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24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5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3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7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8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58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82EC3-CB19-43FC-825D-F3A9D35F01BC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93F3-62B9-454D-BD04-2850DBF02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91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080" y="403977"/>
            <a:ext cx="577592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b="1" dirty="0">
                <a:ea typeface="Century Schoolbook" charset="0"/>
              </a:rPr>
              <a:t>G) </a:t>
            </a:r>
            <a:r>
              <a:rPr lang="en-GB" sz="2800" b="1" dirty="0">
                <a:ea typeface="Century Schoolbook" charset="0"/>
              </a:rPr>
              <a:t>Ireland</a:t>
            </a:r>
            <a:br>
              <a:rPr lang="en-GB" sz="2800" b="1" dirty="0">
                <a:ea typeface="Century Schoolbook" charset="0"/>
              </a:rPr>
            </a:br>
            <a:endParaRPr lang="en-GB" sz="2800" b="1" dirty="0">
              <a:ea typeface="Century Schoolbook" charset="0"/>
            </a:endParaRPr>
          </a:p>
          <a:p>
            <a:pPr algn="just"/>
            <a:r>
              <a:rPr lang="en-GB" sz="2800" dirty="0">
                <a:ea typeface="Century Schoolbook" charset="0"/>
              </a:rPr>
              <a:t> Geographical term VS political entity?</a:t>
            </a:r>
            <a:endParaRPr lang="en-GB" sz="1600" dirty="0">
              <a:ea typeface="Century Schoolbook" charset="0"/>
            </a:endParaRPr>
          </a:p>
          <a:p>
            <a:pPr algn="just"/>
            <a:r>
              <a:rPr lang="en-GB" sz="2800" dirty="0">
                <a:ea typeface="Century Schoolbook" charset="0"/>
              </a:rPr>
              <a:t>16th and early 17th centuries: conquest</a:t>
            </a:r>
          </a:p>
          <a:p>
            <a:pPr algn="just"/>
            <a:r>
              <a:rPr lang="en-GB" sz="2800" dirty="0">
                <a:ea typeface="Century Schoolbook" charset="0"/>
              </a:rPr>
              <a:t>Dependency + colonization</a:t>
            </a:r>
          </a:p>
          <a:p>
            <a:pPr algn="just"/>
            <a:r>
              <a:rPr lang="en-GB" sz="2800" dirty="0">
                <a:ea typeface="Century Schoolbook" charset="0"/>
              </a:rPr>
              <a:t> 1801: Union with Great Britain</a:t>
            </a:r>
          </a:p>
          <a:p>
            <a:pPr algn="just"/>
            <a:r>
              <a:rPr lang="en-GB" sz="2800" dirty="0">
                <a:ea typeface="Century Schoolbook" charset="0"/>
              </a:rPr>
              <a:t>19</a:t>
            </a:r>
            <a:r>
              <a:rPr lang="en-GB" sz="2800" baseline="30000" dirty="0">
                <a:ea typeface="Century Schoolbook" charset="0"/>
              </a:rPr>
              <a:t>th</a:t>
            </a:r>
            <a:r>
              <a:rPr lang="en-GB" sz="2800" dirty="0">
                <a:ea typeface="Century Schoolbook" charset="0"/>
              </a:rPr>
              <a:t> century: unionists vs nationalists</a:t>
            </a:r>
          </a:p>
          <a:p>
            <a:pPr algn="just"/>
            <a:r>
              <a:rPr lang="en-GB" sz="2800" dirty="0">
                <a:ea typeface="Century Schoolbook" charset="0"/>
              </a:rPr>
              <a:t>1916: Easter Rising</a:t>
            </a:r>
          </a:p>
          <a:p>
            <a:pPr algn="just"/>
            <a:r>
              <a:rPr lang="en-GB" sz="2800" dirty="0">
                <a:ea typeface="Century Schoolbook" charset="0"/>
              </a:rPr>
              <a:t>1921: Division between</a:t>
            </a:r>
            <a:endParaRPr lang="en-GB" sz="1600" dirty="0">
              <a:ea typeface="Century Schoolbook" charset="0"/>
            </a:endParaRPr>
          </a:p>
          <a:p>
            <a:pPr lvl="1" algn="just">
              <a:buFontTx/>
              <a:buChar char="-"/>
            </a:pPr>
            <a:r>
              <a:rPr lang="en-GB" sz="2400" b="1" dirty="0">
                <a:ea typeface="Century Schoolbook" charset="0"/>
              </a:rPr>
              <a:t>Irish Free State </a:t>
            </a:r>
            <a:r>
              <a:rPr lang="en-GB" sz="2400" dirty="0">
                <a:ea typeface="Century Schoolbook" charset="0"/>
              </a:rPr>
              <a:t>(today called </a:t>
            </a:r>
            <a:r>
              <a:rPr lang="en-GB" sz="2400" b="1" dirty="0">
                <a:ea typeface="Century Schoolbook" charset="0"/>
              </a:rPr>
              <a:t>the Republic of Ireland</a:t>
            </a:r>
            <a:r>
              <a:rPr lang="en-GB" sz="2400" dirty="0">
                <a:ea typeface="Century Schoolbook" charset="0"/>
              </a:rPr>
              <a:t>)</a:t>
            </a:r>
            <a:endParaRPr lang="en-GB" sz="1600" dirty="0">
              <a:ea typeface="Century Schoolbook" charset="0"/>
            </a:endParaRPr>
          </a:p>
          <a:p>
            <a:pPr lvl="1" algn="just">
              <a:buFontTx/>
              <a:buChar char="-"/>
            </a:pPr>
            <a:r>
              <a:rPr lang="en-GB" sz="2400" b="1" dirty="0">
                <a:ea typeface="Century Schoolbook" charset="0"/>
              </a:rPr>
              <a:t>Northern Ireland</a:t>
            </a:r>
            <a:endParaRPr lang="fr-FR" sz="2400" dirty="0">
              <a:ea typeface="Century School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03977"/>
            <a:ext cx="287655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commons/6/63/Ireland-Capit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62" y="265244"/>
            <a:ext cx="4859100" cy="6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352" y="116632"/>
            <a:ext cx="6264696" cy="6552728"/>
          </a:xfrm>
        </p:spPr>
        <p:txBody>
          <a:bodyPr>
            <a:normAutofit lnSpcReduction="10000"/>
          </a:bodyPr>
          <a:lstStyle/>
          <a:p>
            <a:pPr hangingPunct="0"/>
            <a:endParaRPr lang="en-GB" b="1" dirty="0">
              <a:ea typeface="Century Schoolbook" charset="0"/>
            </a:endParaRPr>
          </a:p>
          <a:p>
            <a:pPr marL="0" indent="0" hangingPunct="0">
              <a:buNone/>
            </a:pPr>
            <a:r>
              <a:rPr lang="en-GB" sz="3300" b="1" dirty="0">
                <a:ea typeface="Century Schoolbook" charset="0"/>
              </a:rPr>
              <a:t>H) Northern Ireland</a:t>
            </a:r>
            <a:br>
              <a:rPr lang="en-GB" sz="3300" b="1" dirty="0">
                <a:ea typeface="Century Schoolbook" charset="0"/>
              </a:rPr>
            </a:br>
            <a:endParaRPr lang="en-GB" sz="3300" b="1" dirty="0">
              <a:ea typeface="Century Schoolbook" charset="0"/>
            </a:endParaRPr>
          </a:p>
          <a:p>
            <a:pPr hangingPunct="0"/>
            <a:r>
              <a:rPr lang="en-GB" sz="3300" dirty="0">
                <a:ea typeface="Century Schoolbook" charset="0"/>
              </a:rPr>
              <a:t>North eastern part of Ireland. </a:t>
            </a:r>
          </a:p>
          <a:p>
            <a:pPr hangingPunct="0"/>
            <a:r>
              <a:rPr lang="en-GB" sz="3300" dirty="0">
                <a:ea typeface="Century Schoolbook" charset="0"/>
              </a:rPr>
              <a:t>Nickname: </a:t>
            </a:r>
            <a:r>
              <a:rPr lang="en-GB" sz="3300" b="1" dirty="0">
                <a:ea typeface="Century Schoolbook" charset="0"/>
              </a:rPr>
              <a:t>Ulster</a:t>
            </a:r>
            <a:r>
              <a:rPr lang="en-GB" sz="3300" dirty="0">
                <a:ea typeface="Century Schoolbook" charset="0"/>
              </a:rPr>
              <a:t>.</a:t>
            </a:r>
          </a:p>
          <a:p>
            <a:pPr hangingPunct="0"/>
            <a:r>
              <a:rPr lang="en-GB" sz="3300" b="1" dirty="0">
                <a:ea typeface="Century Schoolbook" charset="0"/>
              </a:rPr>
              <a:t>1461</a:t>
            </a:r>
            <a:r>
              <a:rPr lang="en-GB" sz="3300" dirty="0">
                <a:ea typeface="Century Schoolbook" charset="0"/>
              </a:rPr>
              <a:t>: Ulster passed to the English crown.</a:t>
            </a:r>
          </a:p>
          <a:p>
            <a:pPr hangingPunct="0"/>
            <a:r>
              <a:rPr lang="en-GB" sz="3300" b="1" dirty="0">
                <a:ea typeface="Century Schoolbook" charset="0"/>
              </a:rPr>
              <a:t>1921</a:t>
            </a:r>
            <a:r>
              <a:rPr lang="en-GB" sz="3300" dirty="0">
                <a:ea typeface="Century Schoolbook" charset="0"/>
              </a:rPr>
              <a:t>: partitioned into the six counties of Northern Ireland </a:t>
            </a:r>
            <a:r>
              <a:rPr lang="en-GB" sz="3300" b="1" dirty="0">
                <a:ea typeface="Century Schoolbook" charset="0"/>
              </a:rPr>
              <a:t>and</a:t>
            </a:r>
            <a:r>
              <a:rPr lang="en-GB" sz="3300" dirty="0">
                <a:ea typeface="Century Schoolbook" charset="0"/>
              </a:rPr>
              <a:t> the Ulster province of the Republic of Ireland.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11" y="3222"/>
            <a:ext cx="5485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25" y="0"/>
            <a:ext cx="7562685" cy="6858000"/>
          </a:xfrm>
        </p:spPr>
        <p:txBody>
          <a:bodyPr>
            <a:noAutofit/>
          </a:bodyPr>
          <a:lstStyle/>
          <a:p>
            <a:pPr hangingPunct="0"/>
            <a:r>
              <a:rPr lang="en-GB" sz="2400" b="1" dirty="0">
                <a:ea typeface="Century Schoolbook" charset="0"/>
              </a:rPr>
              <a:t>H)	Northern Ireland </a:t>
            </a:r>
          </a:p>
          <a:p>
            <a:pPr hangingPunct="0"/>
            <a:endParaRPr lang="en-GB" sz="2400" b="1" dirty="0">
              <a:ea typeface="Century Schoolbook" charset="0"/>
            </a:endParaRPr>
          </a:p>
          <a:p>
            <a:pPr hangingPunct="0"/>
            <a:r>
              <a:rPr lang="en-GB" sz="2400" dirty="0">
                <a:ea typeface="Century Schoolbook" charset="0"/>
              </a:rPr>
              <a:t>Very complex &lt;- e</a:t>
            </a:r>
            <a:r>
              <a:rPr lang="en-GB" sz="2400" dirty="0"/>
              <a:t>thno-nationalist conflict for several decades </a:t>
            </a:r>
          </a:p>
          <a:p>
            <a:pPr lvl="1" hangingPunct="0"/>
            <a:r>
              <a:rPr lang="en-GB" sz="2000" dirty="0"/>
              <a:t>Unionists vs Nationalists (now : Democratic Unionist Party aka DUP vs. Sinn </a:t>
            </a:r>
            <a:r>
              <a:rPr lang="en-GB" sz="2000" dirty="0" err="1"/>
              <a:t>Féin</a:t>
            </a:r>
            <a:r>
              <a:rPr lang="en-GB" sz="2000" dirty="0"/>
              <a:t>)</a:t>
            </a:r>
          </a:p>
          <a:p>
            <a:pPr lvl="1" hangingPunct="0"/>
            <a:r>
              <a:rPr lang="en-GB" sz="2000" dirty="0"/>
              <a:t>Protestants vs Catholics</a:t>
            </a:r>
          </a:p>
          <a:p>
            <a:pPr lvl="1" hangingPunct="0"/>
            <a:r>
              <a:rPr lang="en-GB" sz="2000" dirty="0"/>
              <a:t>Paramilitary fights Black and Tans vs. IRA =</a:t>
            </a:r>
          </a:p>
          <a:p>
            <a:pPr marL="457200" lvl="1" indent="0" hangingPunct="0">
              <a:buNone/>
            </a:pPr>
            <a:r>
              <a:rPr lang="en-GB" sz="2000" dirty="0"/>
              <a:t>	= Civil War  &amp; Troubles</a:t>
            </a:r>
          </a:p>
          <a:p>
            <a:pPr marL="342900" lvl="1" indent="-342900" hangingPunct="0"/>
            <a:r>
              <a:rPr lang="en-GB" sz="2400" dirty="0">
                <a:ea typeface="Century Schoolbook" charset="0"/>
              </a:rPr>
              <a:t>Very long peace process with help from the EU and the US in the 80s and 90s</a:t>
            </a:r>
          </a:p>
          <a:p>
            <a:pPr marL="342900" lvl="1" indent="-342900" hangingPunct="0"/>
            <a:r>
              <a:rPr lang="en-GB" sz="2400" dirty="0">
                <a:ea typeface="Century Schoolbook" charset="0"/>
              </a:rPr>
              <a:t>Good Friday Agreement (/Belfast Agreement) on April 10</a:t>
            </a:r>
            <a:r>
              <a:rPr lang="en-GB" sz="2400" baseline="30000" dirty="0">
                <a:ea typeface="Century Schoolbook" charset="0"/>
              </a:rPr>
              <a:t>th</a:t>
            </a:r>
            <a:r>
              <a:rPr lang="en-GB" sz="2400" dirty="0">
                <a:ea typeface="Century Schoolbook" charset="0"/>
              </a:rPr>
              <a:t> 1998.</a:t>
            </a:r>
          </a:p>
          <a:p>
            <a:pPr hangingPunct="0"/>
            <a:r>
              <a:rPr lang="en-US" sz="2400" dirty="0">
                <a:ea typeface="Century Schoolbook" charset="0"/>
              </a:rPr>
              <a:t>Now described as a country, a region or a province</a:t>
            </a:r>
            <a:r>
              <a:rPr lang="en-GB" sz="2400" dirty="0">
                <a:ea typeface="Century Schoolbook" charset="0"/>
              </a:rPr>
              <a:t>.</a:t>
            </a:r>
          </a:p>
          <a:p>
            <a:endParaRPr lang="fr-FR" sz="2400" dirty="0"/>
          </a:p>
        </p:txBody>
      </p:sp>
      <p:pic>
        <p:nvPicPr>
          <p:cNvPr id="6146" name="Picture 2" descr="Résultat de recherche d'images pour &quot;good friday agreement mitchell blair clinton ahern&quot;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34"/>
          <a:stretch/>
        </p:blipFill>
        <p:spPr bwMode="auto">
          <a:xfrm>
            <a:off x="7369791" y="1386777"/>
            <a:ext cx="4822209" cy="43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1869508" cy="6120680"/>
          </a:xfrm>
        </p:spPr>
        <p:txBody>
          <a:bodyPr>
            <a:noAutofit/>
          </a:bodyPr>
          <a:lstStyle/>
          <a:p>
            <a:pPr marL="0" indent="0" algn="just" hangingPunct="0">
              <a:buNone/>
            </a:pPr>
            <a:r>
              <a:rPr lang="en-GB" sz="2400" b="1" dirty="0">
                <a:ea typeface="Century Schoolbook" charset="0"/>
              </a:rPr>
              <a:t>I) The Republic of Ireland </a:t>
            </a:r>
          </a:p>
          <a:p>
            <a:pPr marL="0" indent="0" algn="just" hangingPunct="0">
              <a:buNone/>
            </a:pPr>
            <a:endParaRPr lang="en-GB" sz="2400" b="1" dirty="0">
              <a:ea typeface="Century Schoolbook" charset="0"/>
            </a:endParaRPr>
          </a:p>
          <a:p>
            <a:pPr algn="just" hangingPunct="0"/>
            <a:r>
              <a:rPr lang="en-GB" sz="2400" dirty="0">
                <a:ea typeface="Century Schoolbook" charset="0"/>
              </a:rPr>
              <a:t>Most of Ireland. </a:t>
            </a:r>
          </a:p>
          <a:p>
            <a:pPr algn="just"/>
            <a:r>
              <a:rPr lang="en-GB" sz="2400" dirty="0"/>
              <a:t>- 1916 : </a:t>
            </a:r>
            <a:r>
              <a:rPr lang="en-GB" sz="2400" b="1" dirty="0"/>
              <a:t>Easter Rising </a:t>
            </a:r>
            <a:endParaRPr lang="fr-FR" sz="2400" b="1" dirty="0"/>
          </a:p>
          <a:p>
            <a:pPr algn="just"/>
            <a:r>
              <a:rPr lang="en-GB" sz="2400" dirty="0"/>
              <a:t>- 1919 Declaration of Independence (unilateral) =&gt; </a:t>
            </a:r>
            <a:r>
              <a:rPr lang="en-GB" sz="2400" b="1" dirty="0"/>
              <a:t>Irish Republic:</a:t>
            </a:r>
            <a:r>
              <a:rPr lang="en-GB" sz="2400" dirty="0"/>
              <a:t> revolutionary state (</a:t>
            </a:r>
            <a:r>
              <a:rPr lang="en-GB" sz="2400" b="1" dirty="0"/>
              <a:t>1919-1922</a:t>
            </a:r>
            <a:r>
              <a:rPr lang="en-GB" sz="2400" dirty="0"/>
              <a:t>) </a:t>
            </a:r>
            <a:endParaRPr lang="fr-FR" sz="2400" dirty="0"/>
          </a:p>
          <a:p>
            <a:pPr algn="just"/>
            <a:r>
              <a:rPr lang="en-GB" sz="2400" dirty="0"/>
              <a:t>- December 1922 the entire island =&gt; self-governing Dominion (= a semi-independent state) : </a:t>
            </a:r>
            <a:r>
              <a:rPr lang="en-GB" sz="2400" b="1" dirty="0"/>
              <a:t>the Irish Free State </a:t>
            </a:r>
            <a:r>
              <a:rPr lang="en-GB" sz="2400" dirty="0"/>
              <a:t>(</a:t>
            </a:r>
            <a:r>
              <a:rPr lang="en-GB" sz="2400" i="1" dirty="0" err="1"/>
              <a:t>Saorstát</a:t>
            </a:r>
            <a:r>
              <a:rPr lang="en-GB" sz="2400" i="1" dirty="0"/>
              <a:t> </a:t>
            </a:r>
            <a:r>
              <a:rPr lang="en-GB" sz="2400" i="1" dirty="0" err="1"/>
              <a:t>Éireann</a:t>
            </a:r>
            <a:r>
              <a:rPr lang="en-GB" sz="2400" dirty="0"/>
              <a:t>, </a:t>
            </a:r>
            <a:r>
              <a:rPr lang="en-GB" sz="2400" b="1" dirty="0"/>
              <a:t>1922-1937</a:t>
            </a:r>
            <a:r>
              <a:rPr lang="en-GB" sz="2400" dirty="0"/>
              <a:t>) .</a:t>
            </a:r>
          </a:p>
          <a:p>
            <a:pPr marL="0" indent="0" algn="just">
              <a:buNone/>
            </a:pPr>
            <a:r>
              <a:rPr lang="en-GB" sz="2400" dirty="0"/>
              <a:t>		- Still part of the Commonwealth. </a:t>
            </a:r>
          </a:p>
          <a:p>
            <a:pPr marL="0" indent="0" algn="just">
              <a:buNone/>
            </a:pPr>
            <a:r>
              <a:rPr lang="en-GB" sz="2400" dirty="0"/>
              <a:t>		- Irish Civil War (1922-1923)</a:t>
            </a:r>
          </a:p>
          <a:p>
            <a:pPr algn="just"/>
            <a:r>
              <a:rPr lang="en-GB" sz="2400" dirty="0"/>
              <a:t>- 1937 : New Constitution and new name : </a:t>
            </a:r>
            <a:r>
              <a:rPr lang="en-GB" sz="2400" b="1" dirty="0"/>
              <a:t>Éire</a:t>
            </a:r>
          </a:p>
          <a:p>
            <a:pPr algn="just"/>
            <a:r>
              <a:rPr lang="en-GB" sz="2400" dirty="0"/>
              <a:t>- 1949 : </a:t>
            </a:r>
            <a:r>
              <a:rPr lang="en-GB" sz="2400" b="1" dirty="0"/>
              <a:t>full independence </a:t>
            </a:r>
            <a:r>
              <a:rPr lang="en-GB" sz="2400" dirty="0"/>
              <a:t>as a </a:t>
            </a:r>
            <a:r>
              <a:rPr lang="en-GB" sz="2400" b="1" dirty="0"/>
              <a:t>Republic</a:t>
            </a:r>
            <a:r>
              <a:rPr lang="en-GB" sz="2400" dirty="0"/>
              <a:t>, out of the Commonwealth</a:t>
            </a:r>
          </a:p>
          <a:p>
            <a:pPr algn="just"/>
            <a:r>
              <a:rPr lang="en-GB" sz="2400" dirty="0"/>
              <a:t>- 1973 : joined the </a:t>
            </a:r>
            <a:r>
              <a:rPr lang="en-GB" sz="2400" b="1" dirty="0"/>
              <a:t>EEC</a:t>
            </a:r>
            <a:r>
              <a:rPr lang="en-GB" sz="2400" dirty="0"/>
              <a:t> (former EU).</a:t>
            </a:r>
          </a:p>
          <a:p>
            <a:pPr algn="just"/>
            <a:r>
              <a:rPr lang="en-GB" sz="2400" dirty="0">
                <a:ea typeface="Century Schoolbook" charset="0"/>
              </a:rPr>
              <a:t>Organisation: President (representation only) + Taoiseach &amp; Tánaiste</a:t>
            </a:r>
          </a:p>
          <a:p>
            <a:pPr algn="just"/>
            <a:endParaRPr lang="en-GB" sz="2400" dirty="0"/>
          </a:p>
          <a:p>
            <a:pPr algn="just"/>
            <a:endParaRPr lang="fr-FR" sz="2400" dirty="0">
              <a:ea typeface="Century School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88" y="0"/>
            <a:ext cx="3065512" cy="2043675"/>
          </a:xfrm>
          <a:prstGeom prst="rect">
            <a:avLst/>
          </a:prstGeom>
        </p:spPr>
      </p:pic>
      <p:pic>
        <p:nvPicPr>
          <p:cNvPr id="1026" name="Picture 2" descr="Republic of Ireland Map Magnet">
            <a:extLst>
              <a:ext uri="{FF2B5EF4-FFF2-40B4-BE49-F238E27FC236}">
                <a16:creationId xmlns:a16="http://schemas.microsoft.com/office/drawing/2014/main" id="{43EAD536-9DF8-4598-9261-E7D825ED4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r="9798"/>
          <a:stretch/>
        </p:blipFill>
        <p:spPr bwMode="auto">
          <a:xfrm>
            <a:off x="7352871" y="0"/>
            <a:ext cx="483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5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279576" y="764701"/>
          <a:ext cx="7488832" cy="5472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Population (2015)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0" dirty="0" err="1">
                          <a:effectLst/>
                        </a:rPr>
                        <a:t>England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54.8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0" dirty="0">
                          <a:effectLst/>
                        </a:rPr>
                        <a:t>Wales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3.1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0" dirty="0">
                          <a:effectLst/>
                        </a:rPr>
                        <a:t>Scotland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5.3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0" dirty="0">
                          <a:effectLst/>
                        </a:rPr>
                        <a:t>GREAT-BRITAIN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63.2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0" dirty="0" err="1">
                          <a:effectLst/>
                        </a:rPr>
                        <a:t>Northern</a:t>
                      </a:r>
                      <a:r>
                        <a:rPr lang="fr-FR" sz="2800" b="0" dirty="0">
                          <a:effectLst/>
                        </a:rPr>
                        <a:t> Ireland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1.9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UK</a:t>
                      </a:r>
                      <a:endParaRPr lang="fr-FR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800" b="1" dirty="0">
                          <a:effectLst/>
                        </a:rPr>
                        <a:t>65.1 m</a:t>
                      </a:r>
                      <a:endParaRPr lang="fr-FR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IRELAND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4.9 m</a:t>
                      </a:r>
                      <a:endParaRPr lang="fr-FR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0" cap="all" dirty="0">
                          <a:effectLst/>
                        </a:rPr>
                        <a:t>British Isles</a:t>
                      </a:r>
                      <a:endParaRPr lang="fr-FR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70 m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cap="all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cap="all" dirty="0">
                          <a:effectLst/>
                        </a:rPr>
                        <a:t>FRANCE</a:t>
                      </a:r>
                      <a:endParaRPr lang="fr-F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66.5 m</a:t>
                      </a:r>
                      <a:endParaRPr lang="fr-FR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87670" y="2344378"/>
            <a:ext cx="10841951" cy="936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fr-FR" sz="4800" b="1" dirty="0">
                <a:solidFill>
                  <a:schemeClr val="tx1"/>
                </a:solidFill>
                <a:ea typeface="Century Schoolbook" charset="0"/>
              </a:rPr>
            </a:br>
            <a:r>
              <a:rPr lang="fr-FR" sz="4800" b="1" dirty="0">
                <a:solidFill>
                  <a:schemeClr val="tx1"/>
                </a:solidFill>
                <a:ea typeface="Century Schoolbook" charset="0"/>
              </a:rPr>
              <a:t>2. SOME CONSTITUTIONAL REMARKS</a:t>
            </a:r>
            <a:br>
              <a:rPr lang="fr-FR" sz="4800" b="1" dirty="0">
                <a:solidFill>
                  <a:schemeClr val="tx1"/>
                </a:solidFill>
                <a:ea typeface="Century Schoolbook" charset="0"/>
              </a:rPr>
            </a:br>
            <a:endParaRPr lang="fr-FR" sz="4800" b="1" dirty="0">
              <a:solidFill>
                <a:schemeClr val="tx1"/>
              </a:solidFill>
              <a:ea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222" y="346682"/>
            <a:ext cx="6641329" cy="55446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3300" dirty="0">
                <a:ea typeface="Century Schoolbook" charset="0"/>
              </a:rPr>
              <a:t>National flag of the UK:</a:t>
            </a:r>
          </a:p>
          <a:p>
            <a:pPr marL="0" indent="0" algn="just">
              <a:buNone/>
            </a:pPr>
            <a:endParaRPr lang="en-GB" sz="3300" dirty="0">
              <a:ea typeface="Century Schoolbook" charset="0"/>
            </a:endParaRPr>
          </a:p>
          <a:p>
            <a:pPr lvl="1" algn="just"/>
            <a:r>
              <a:rPr lang="en-GB" sz="2900" dirty="0">
                <a:ea typeface="Century Schoolbook" charset="0"/>
              </a:rPr>
              <a:t>England = St George's cross </a:t>
            </a:r>
          </a:p>
          <a:p>
            <a:pPr lvl="1" algn="just"/>
            <a:r>
              <a:rPr lang="en-GB" sz="2900" dirty="0">
                <a:ea typeface="Century Schoolbook" charset="0"/>
              </a:rPr>
              <a:t>Scotland = St Andrew's Cross </a:t>
            </a:r>
          </a:p>
          <a:p>
            <a:pPr lvl="1" algn="just"/>
            <a:r>
              <a:rPr lang="en-GB" sz="2900" dirty="0">
                <a:ea typeface="Century Schoolbook" charset="0"/>
              </a:rPr>
              <a:t>Ireland (!) = St Patrick's Cross</a:t>
            </a:r>
            <a:endParaRPr lang="en-GB" sz="1500" dirty="0">
              <a:ea typeface="Century Schoolbook" charset="0"/>
            </a:endParaRPr>
          </a:p>
          <a:p>
            <a:pPr algn="just"/>
            <a:r>
              <a:rPr lang="en-GB" sz="3300" b="1" dirty="0">
                <a:ea typeface="Century Schoolbook" charset="0"/>
              </a:rPr>
              <a:t>Union Flag</a:t>
            </a:r>
            <a:r>
              <a:rPr lang="en-GB" sz="3300" dirty="0">
                <a:ea typeface="Century Schoolbook" charset="0"/>
              </a:rPr>
              <a:t>, sometimes called the </a:t>
            </a:r>
            <a:r>
              <a:rPr lang="en-GB" sz="3300" b="1" dirty="0">
                <a:ea typeface="Century Schoolbook" charset="0"/>
              </a:rPr>
              <a:t>Union Jack</a:t>
            </a:r>
            <a:r>
              <a:rPr lang="en-GB" sz="3300" dirty="0">
                <a:ea typeface="Century Schoolbook" charset="0"/>
              </a:rPr>
              <a:t>, = unity of the three countries.</a:t>
            </a:r>
          </a:p>
          <a:p>
            <a:pPr algn="just"/>
            <a:endParaRPr lang="en-GB" sz="1500" dirty="0">
              <a:ea typeface="Century Schoolbook" charset="0"/>
            </a:endParaRPr>
          </a:p>
          <a:p>
            <a:pPr algn="just"/>
            <a:r>
              <a:rPr lang="en-GB" sz="3300" dirty="0">
                <a:ea typeface="Century Schoolbook" charset="0"/>
              </a:rPr>
              <a:t>Welsh national flag = ? </a:t>
            </a:r>
          </a:p>
          <a:p>
            <a:pPr algn="just"/>
            <a:endParaRPr lang="en-GB" sz="1400" dirty="0">
              <a:ea typeface="Century Schoolbook" charset="0"/>
            </a:endParaRPr>
          </a:p>
          <a:p>
            <a:pPr algn="just"/>
            <a:r>
              <a:rPr lang="en-GB" sz="3300" dirty="0">
                <a:ea typeface="Century Schoolbook" charset="0"/>
              </a:rPr>
              <a:t>Complex links</a:t>
            </a:r>
            <a:endParaRPr lang="fr-FR" sz="3300" dirty="0">
              <a:ea typeface="Century Schoolbook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7" y="1239354"/>
            <a:ext cx="4658948" cy="519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54" y="3698689"/>
            <a:ext cx="4559373" cy="273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4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ata.earthli.com/news/attachments/entry/2512/screen_shot_2011-03-27_at_17.53.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76672"/>
            <a:ext cx="10168027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4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395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 Géo éco UK</dc:title>
  <dc:creator>anonymous</dc:creator>
  <cp:lastModifiedBy>reviewer</cp:lastModifiedBy>
  <cp:revision>153</cp:revision>
  <dcterms:created xsi:type="dcterms:W3CDTF">2020-01-13T08:55:19Z</dcterms:created>
  <dcterms:modified xsi:type="dcterms:W3CDTF">2021-01-22T10:03:25Z</dcterms:modified>
</cp:coreProperties>
</file>