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356167"/>
            <a:ext cx="8458200" cy="1470025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6DD6FAF-CBBF-4E43-9498-CB555A98DF9D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218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A79F-7C8A-41BA-B409-0D1470FE50CF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1</a:t>
            </a:r>
            <a:r>
              <a:rPr lang="fr-FR" altLang="fr-FR" sz="1100" i="1" baseline="30000" dirty="0">
                <a:solidFill>
                  <a:schemeClr val="bg1"/>
                </a:solidFill>
                <a:latin typeface="+mj-lt"/>
              </a:rPr>
              <a:t>ère</a:t>
            </a:r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 partie</a:t>
            </a:r>
          </a:p>
        </p:txBody>
      </p:sp>
    </p:spTree>
    <p:extLst>
      <p:ext uri="{BB962C8B-B14F-4D97-AF65-F5344CB8AC3E}">
        <p14:creationId xmlns:p14="http://schemas.microsoft.com/office/powerpoint/2010/main" val="61291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5B1F-B19E-41AD-AEFB-DB51A67B0801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1</a:t>
            </a:r>
            <a:r>
              <a:rPr lang="fr-FR" altLang="fr-FR" sz="1100" i="1" baseline="30000" dirty="0">
                <a:solidFill>
                  <a:schemeClr val="bg1"/>
                </a:solidFill>
                <a:latin typeface="+mj-lt"/>
              </a:rPr>
              <a:t>ère</a:t>
            </a:r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 partie</a:t>
            </a:r>
          </a:p>
        </p:txBody>
      </p:sp>
    </p:spTree>
    <p:extLst>
      <p:ext uri="{BB962C8B-B14F-4D97-AF65-F5344CB8AC3E}">
        <p14:creationId xmlns:p14="http://schemas.microsoft.com/office/powerpoint/2010/main" val="388194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1228" indent="-571500">
              <a:buFont typeface="+mj-lt"/>
              <a:buAutoNum type="romanUcPeriod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fr-FR" dirty="0"/>
              <a:t>Modifier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0B27-CD88-4325-83B0-248588833266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296729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D6A-9AD4-401E-AE3B-DB5D119B42FE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1</a:t>
            </a:r>
            <a:r>
              <a:rPr lang="fr-FR" altLang="fr-FR" sz="1100" i="1" baseline="30000" dirty="0">
                <a:solidFill>
                  <a:schemeClr val="bg1"/>
                </a:solidFill>
                <a:latin typeface="+mj-lt"/>
              </a:rPr>
              <a:t>ère</a:t>
            </a:r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 partie</a:t>
            </a:r>
          </a:p>
        </p:txBody>
      </p:sp>
    </p:spTree>
    <p:extLst>
      <p:ext uri="{BB962C8B-B14F-4D97-AF65-F5344CB8AC3E}">
        <p14:creationId xmlns:p14="http://schemas.microsoft.com/office/powerpoint/2010/main" val="132181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76-026A-4E37-8996-5BDAD20FBAB0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1</a:t>
            </a:r>
            <a:r>
              <a:rPr lang="fr-FR" altLang="fr-FR" sz="1100" i="1" baseline="30000" dirty="0">
                <a:solidFill>
                  <a:schemeClr val="bg1"/>
                </a:solidFill>
                <a:latin typeface="+mj-lt"/>
              </a:rPr>
              <a:t>ère</a:t>
            </a:r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 partie</a:t>
            </a:r>
          </a:p>
        </p:txBody>
      </p:sp>
    </p:spTree>
    <p:extLst>
      <p:ext uri="{BB962C8B-B14F-4D97-AF65-F5344CB8AC3E}">
        <p14:creationId xmlns:p14="http://schemas.microsoft.com/office/powerpoint/2010/main" val="36617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4FE0FE-C259-46FF-B141-8DEC8E0BD376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3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1</a:t>
            </a:r>
            <a:r>
              <a:rPr lang="fr-FR" altLang="fr-FR" sz="1100" i="1" baseline="30000" dirty="0">
                <a:solidFill>
                  <a:schemeClr val="bg1"/>
                </a:solidFill>
                <a:latin typeface="+mj-lt"/>
              </a:rPr>
              <a:t>ère</a:t>
            </a:r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 partie</a:t>
            </a:r>
          </a:p>
        </p:txBody>
      </p:sp>
    </p:spTree>
    <p:extLst>
      <p:ext uri="{BB962C8B-B14F-4D97-AF65-F5344CB8AC3E}">
        <p14:creationId xmlns:p14="http://schemas.microsoft.com/office/powerpoint/2010/main" val="23483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0D1536E-3A43-4F36-A54D-D05593B15E1B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1</a:t>
            </a:r>
            <a:r>
              <a:rPr lang="fr-FR" altLang="fr-FR" sz="1100" i="1" baseline="30000" dirty="0">
                <a:solidFill>
                  <a:schemeClr val="bg1"/>
                </a:solidFill>
                <a:latin typeface="+mj-lt"/>
              </a:rPr>
              <a:t>ère</a:t>
            </a:r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 partie</a:t>
            </a:r>
          </a:p>
        </p:txBody>
      </p:sp>
    </p:spTree>
    <p:extLst>
      <p:ext uri="{BB962C8B-B14F-4D97-AF65-F5344CB8AC3E}">
        <p14:creationId xmlns:p14="http://schemas.microsoft.com/office/powerpoint/2010/main" val="40311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5C3E-02C8-4F43-B8AA-62614D0589A0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1</a:t>
            </a:r>
            <a:r>
              <a:rPr lang="fr-FR" altLang="fr-FR" sz="1100" i="1" baseline="30000" dirty="0">
                <a:solidFill>
                  <a:schemeClr val="bg1"/>
                </a:solidFill>
                <a:latin typeface="+mj-lt"/>
              </a:rPr>
              <a:t>ère</a:t>
            </a:r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 partie</a:t>
            </a:r>
          </a:p>
        </p:txBody>
      </p:sp>
    </p:spTree>
    <p:extLst>
      <p:ext uri="{BB962C8B-B14F-4D97-AF65-F5344CB8AC3E}">
        <p14:creationId xmlns:p14="http://schemas.microsoft.com/office/powerpoint/2010/main" val="47506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6EEF-53FD-497F-A771-B2CC80D45881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1</a:t>
            </a:r>
            <a:r>
              <a:rPr lang="fr-FR" altLang="fr-FR" sz="1100" i="1" baseline="30000" dirty="0">
                <a:solidFill>
                  <a:schemeClr val="bg1"/>
                </a:solidFill>
                <a:latin typeface="+mj-lt"/>
              </a:rPr>
              <a:t>ère</a:t>
            </a:r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 partie</a:t>
            </a:r>
          </a:p>
        </p:txBody>
      </p:sp>
    </p:spTree>
    <p:extLst>
      <p:ext uri="{BB962C8B-B14F-4D97-AF65-F5344CB8AC3E}">
        <p14:creationId xmlns:p14="http://schemas.microsoft.com/office/powerpoint/2010/main" val="134270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/>
              <a:t>Cliquez sur l'icône pour ajouter une image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38BD-4599-45B9-A6B0-9581C35A6D45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1</a:t>
            </a:r>
            <a:r>
              <a:rPr lang="fr-FR" altLang="fr-FR" sz="1100" i="1" baseline="30000" dirty="0">
                <a:solidFill>
                  <a:schemeClr val="bg1"/>
                </a:solidFill>
                <a:latin typeface="+mj-lt"/>
              </a:rPr>
              <a:t>ère</a:t>
            </a:r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 partie</a:t>
            </a:r>
          </a:p>
        </p:txBody>
      </p:sp>
    </p:spTree>
    <p:extLst>
      <p:ext uri="{BB962C8B-B14F-4D97-AF65-F5344CB8AC3E}">
        <p14:creationId xmlns:p14="http://schemas.microsoft.com/office/powerpoint/2010/main" val="416532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98B372D-8DB6-4CB9-AA0D-32D550553163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8905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199" y="1335087"/>
            <a:ext cx="8458200" cy="1470025"/>
          </a:xfrm>
        </p:spPr>
        <p:txBody>
          <a:bodyPr>
            <a:normAutofit/>
          </a:bodyPr>
          <a:lstStyle/>
          <a:p>
            <a:r>
              <a:rPr lang="fr-FR" dirty="0"/>
              <a:t>Environnement socio-économique de l'entreprise et des services d'information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887411" y="3064192"/>
            <a:ext cx="7597775" cy="3082613"/>
          </a:xfrm>
          <a:prstGeom prst="rect">
            <a:avLst/>
          </a:prstGeom>
          <a:solidFill>
            <a:schemeClr val="bg1"/>
          </a:solidFill>
          <a:ln w="9525" cap="rnd" algn="ctr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lIns="198000" tIns="154800" rIns="198000" bIns="154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spcAft>
                <a:spcPct val="50000"/>
              </a:spcAft>
              <a:buFont typeface="Wingdings" pitchFamily="2" charset="2"/>
              <a:buChar char="q"/>
              <a:defRPr/>
            </a:pPr>
            <a:r>
              <a:rPr lang="fr-FR" sz="1500" b="1" dirty="0">
                <a:solidFill>
                  <a:schemeClr val="accent2"/>
                </a:solidFill>
                <a:latin typeface="+mj-lt"/>
                <a:sym typeface="Wingdings" pitchFamily="2" charset="2"/>
              </a:rPr>
              <a:t>Lucien </a:t>
            </a:r>
            <a:r>
              <a:rPr lang="fr-FR" sz="1500" b="1" cap="small" dirty="0">
                <a:solidFill>
                  <a:schemeClr val="accent2"/>
                </a:solidFill>
                <a:latin typeface="+mj-lt"/>
                <a:sym typeface="Wingdings" pitchFamily="2" charset="2"/>
              </a:rPr>
              <a:t>Perticoz</a:t>
            </a:r>
            <a:br>
              <a:rPr lang="fr-FR" sz="1500" dirty="0">
                <a:solidFill>
                  <a:schemeClr val="accent2"/>
                </a:solidFill>
                <a:latin typeface="+mj-lt"/>
                <a:sym typeface="Wingdings" pitchFamily="2" charset="2"/>
              </a:rPr>
            </a:br>
            <a:r>
              <a:rPr lang="fr-FR" sz="1500" dirty="0">
                <a:solidFill>
                  <a:schemeClr val="accent2"/>
                </a:solidFill>
                <a:latin typeface="+mj-lt"/>
                <a:sym typeface="Wingdings" pitchFamily="2" charset="2"/>
              </a:rPr>
              <a:t>Enseignant-chercheur en sciences de l'information-communication (SIC)</a:t>
            </a:r>
          </a:p>
          <a:p>
            <a:pPr algn="ctr" eaLnBrk="1" hangingPunct="1">
              <a:spcBef>
                <a:spcPct val="50000"/>
              </a:spcBef>
              <a:spcAft>
                <a:spcPct val="50000"/>
              </a:spcAft>
              <a:defRPr/>
            </a:pPr>
            <a:r>
              <a:rPr lang="fr-FR" sz="1500" dirty="0">
                <a:solidFill>
                  <a:schemeClr val="accent2"/>
                </a:solidFill>
                <a:latin typeface="+mj-lt"/>
              </a:rPr>
              <a:t>&lt;lucien.perticoz@univ-lyon3.fr&gt;</a:t>
            </a:r>
          </a:p>
          <a:p>
            <a:pPr algn="ctr" eaLnBrk="1" hangingPunct="1">
              <a:spcBef>
                <a:spcPct val="50000"/>
              </a:spcBef>
              <a:spcAft>
                <a:spcPct val="50000"/>
              </a:spcAft>
              <a:defRPr/>
            </a:pPr>
            <a:r>
              <a:rPr lang="fr-FR" sz="1500" dirty="0">
                <a:solidFill>
                  <a:schemeClr val="accent2"/>
                </a:solidFill>
                <a:latin typeface="+mj-lt"/>
              </a:rPr>
              <a:t>Tél. 04 26 31 88 50</a:t>
            </a:r>
          </a:p>
          <a:p>
            <a:pPr algn="ctr" eaLnBrk="1" hangingPunct="1">
              <a:spcBef>
                <a:spcPct val="50000"/>
              </a:spcBef>
              <a:spcAft>
                <a:spcPct val="50000"/>
              </a:spcAft>
              <a:defRPr/>
            </a:pPr>
            <a:r>
              <a:rPr lang="fr-FR" sz="1500" dirty="0">
                <a:solidFill>
                  <a:schemeClr val="accent2"/>
                </a:solidFill>
                <a:latin typeface="+mj-lt"/>
              </a:rPr>
              <a:t>Bureau 2373</a:t>
            </a:r>
          </a:p>
          <a:p>
            <a:pPr marL="285750" indent="-285750" eaLnBrk="1" hangingPunct="1">
              <a:spcBef>
                <a:spcPct val="50000"/>
              </a:spcBef>
              <a:spcAft>
                <a:spcPct val="50000"/>
              </a:spcAft>
              <a:buFont typeface="Wingdings" pitchFamily="2" charset="2"/>
              <a:buChar char="q"/>
              <a:defRPr/>
            </a:pPr>
            <a:r>
              <a:rPr lang="fr-FR" sz="1500" dirty="0">
                <a:solidFill>
                  <a:schemeClr val="accent2"/>
                </a:solidFill>
                <a:latin typeface="+mj-lt"/>
                <a:sym typeface="Wingdings" pitchFamily="2" charset="2"/>
              </a:rPr>
              <a:t>Permanences :</a:t>
            </a:r>
          </a:p>
          <a:p>
            <a:pPr marL="1085850" lvl="1" indent="-342900" eaLnBrk="1" hangingPunct="1">
              <a:spcBef>
                <a:spcPct val="50000"/>
              </a:spcBef>
              <a:spcAft>
                <a:spcPct val="50000"/>
              </a:spcAft>
              <a:buFont typeface="Wingdings" pitchFamily="2" charset="2"/>
              <a:buChar char="§"/>
              <a:defRPr/>
            </a:pPr>
            <a:r>
              <a:rPr lang="fr-FR" sz="1500" dirty="0">
                <a:solidFill>
                  <a:schemeClr val="accent2"/>
                </a:solidFill>
                <a:latin typeface="+mj-lt"/>
                <a:sym typeface="Wingdings" pitchFamily="2" charset="2"/>
              </a:rPr>
              <a:t>Sur RDV</a:t>
            </a:r>
            <a:endParaRPr lang="fr-FR" sz="15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84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Plan de cours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Vue d’ensemble de l’entreprise et de son environnement : typologies et notions de base</a:t>
            </a:r>
          </a:p>
          <a:p>
            <a:r>
              <a:rPr lang="fr-FR" sz="1800" dirty="0"/>
              <a:t>L’entreprise, une organisation structurée et complexe</a:t>
            </a:r>
          </a:p>
          <a:p>
            <a:r>
              <a:rPr lang="fr-FR" sz="1800" dirty="0"/>
              <a:t>Entre incertitudes et injonctions à l’innovation : l’entreprise face à son environnement</a:t>
            </a:r>
          </a:p>
          <a:p>
            <a:r>
              <a:rPr lang="fr-FR" sz="1800" dirty="0"/>
              <a:t>Veille stratégique et intelligence économique : des approches proactives de l’environnement de l’entreprise</a:t>
            </a:r>
          </a:p>
          <a:p>
            <a:r>
              <a:rPr lang="fr-FR" sz="1800" dirty="0"/>
              <a:t>Innovation et ancrage territorial : entre permanence et renouvellement des enjeux</a:t>
            </a:r>
          </a:p>
          <a:p>
            <a:r>
              <a:rPr lang="fr-FR" sz="1800"/>
              <a:t>De </a:t>
            </a:r>
            <a:r>
              <a:rPr lang="fr-FR" sz="1800" dirty="0"/>
              <a:t>l’intelligence économique à la guerre économique ?</a:t>
            </a:r>
          </a:p>
        </p:txBody>
      </p:sp>
    </p:spTree>
    <p:extLst>
      <p:ext uri="{BB962C8B-B14F-4D97-AF65-F5344CB8AC3E}">
        <p14:creationId xmlns:p14="http://schemas.microsoft.com/office/powerpoint/2010/main" val="4242959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vironnement-eco-entreprise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ronnement-eco-entreprise" id="{8BD3C096-C2D5-470B-958D-0BA8AF450835}" vid="{A575B3DD-98CF-40D7-BF70-512256E61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environnement-eco-entreprise</Template>
  <TotalTime>116</TotalTime>
  <Words>109</Words>
  <Application>Microsoft Office PowerPoint</Application>
  <PresentationFormat>Affichage à l'écran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Georgia</vt:lpstr>
      <vt:lpstr>Trebuchet MS</vt:lpstr>
      <vt:lpstr>Wingdings</vt:lpstr>
      <vt:lpstr>Wingdings 2</vt:lpstr>
      <vt:lpstr>environnement-eco-entreprise</vt:lpstr>
      <vt:lpstr>Environnement socio-économique de l'entreprise et des services d'information</vt:lpstr>
      <vt:lpstr>Plan de cours</vt:lpstr>
    </vt:vector>
  </TitlesOfParts>
  <Company>Université Jean Moulin Lyon3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Environnement socio-économique de l'entreprise et des services d'information</dc:title>
  <dc:creator>PERTICOZ Lucien</dc:creator>
  <cp:lastModifiedBy>Lptz Lptz</cp:lastModifiedBy>
  <cp:revision>12</cp:revision>
  <dcterms:created xsi:type="dcterms:W3CDTF">2019-09-09T13:23:45Z</dcterms:created>
  <dcterms:modified xsi:type="dcterms:W3CDTF">2020-09-08T05:55:13Z</dcterms:modified>
</cp:coreProperties>
</file>