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Modifier le style des sous-titres du masque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DD6FAF-CBBF-4E43-9498-CB555A98DF9D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949032" y="5749736"/>
            <a:ext cx="3744912" cy="609252"/>
          </a:xfrm>
          <a:prstGeom prst="rect">
            <a:avLst/>
          </a:prstGeom>
          <a:solidFill>
            <a:schemeClr val="bg1"/>
          </a:solidFill>
          <a:ln w="38100" cmpd="dbl" algn="ctr">
            <a:noFill/>
            <a:miter lim="800000"/>
            <a:headEnd/>
            <a:tailEnd/>
          </a:ln>
        </p:spPr>
        <p:txBody>
          <a:bodyPr lIns="162000" tIns="118800" rIns="162000" bIns="118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Enseignant : Lucien </a:t>
            </a:r>
            <a:r>
              <a:rPr lang="fr-FR" altLang="fr-FR" sz="1200" dirty="0" err="1">
                <a:solidFill>
                  <a:schemeClr val="accent2"/>
                </a:solidFill>
                <a:latin typeface="+mj-lt"/>
              </a:rPr>
              <a:t>Perticoz</a:t>
            </a:r>
            <a:br>
              <a:rPr lang="fr-FR" altLang="fr-FR" sz="1200" dirty="0">
                <a:solidFill>
                  <a:schemeClr val="accent2"/>
                </a:solidFill>
                <a:latin typeface="+mj-lt"/>
              </a:rPr>
            </a:b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lucien.perticoz@univ-lyon3.fr</a:t>
            </a:r>
          </a:p>
        </p:txBody>
      </p:sp>
    </p:spTree>
    <p:extLst>
      <p:ext uri="{BB962C8B-B14F-4D97-AF65-F5344CB8AC3E}">
        <p14:creationId xmlns:p14="http://schemas.microsoft.com/office/powerpoint/2010/main" val="4121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A79F-7C8A-41BA-B409-0D1470FE50C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6129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5B1F-B19E-41AD-AEFB-DB51A67B080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38819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1228" indent="-571500">
              <a:buFont typeface="+mj-lt"/>
              <a:buAutoNum type="romanU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0B27-CD88-4325-83B0-24858883326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29672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D6A-9AD4-401E-AE3B-DB5D119B42F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1321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76-026A-4E37-8996-5BDAD20FBAB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36617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4FE0FE-C259-46FF-B141-8DEC8E0BD37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23483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0D1536E-3A43-4F36-A54D-D05593B15E1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403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5C3E-02C8-4F43-B8AA-62614D0589A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475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6EEF-53FD-497F-A771-B2CC80D4588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13427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38BD-4599-45B9-A6B0-9581C35A6D4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1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ère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41653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B372D-8DB6-4CB9-AA0D-32D550553163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89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ie.gouv.fr/entreprises/entreprise-choisir-statut-juridique" TargetMode="External"/><Relationship Id="rId2" Type="http://schemas.openxmlformats.org/officeDocument/2006/relationships/hyperlink" Target="https://www.bpifrance-lelab.fr/Analyses-Reflexions/Les-Travaux-du-Lab/Biais-cognitifs/Focus-1-Petit-guide-pratique-des-biais-cognitifs-a-l-usage-indispensable-des-dirigean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Environnement socio-économique de l’entreprise et des services d'information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partie – Vue d’ensemble de l’entreprise et de son environnement</a:t>
            </a:r>
          </a:p>
        </p:txBody>
      </p:sp>
    </p:spTree>
    <p:extLst>
      <p:ext uri="{BB962C8B-B14F-4D97-AF65-F5344CB8AC3E}">
        <p14:creationId xmlns:p14="http://schemas.microsoft.com/office/powerpoint/2010/main" val="7384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56" y="885490"/>
            <a:ext cx="7848600" cy="52371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estel_g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" y="1004253"/>
            <a:ext cx="7850188" cy="4918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51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fr-FR" sz="2400" dirty="0"/>
              <a:t>Un environnement qui s’internationalise et qui se globalise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/>
              <a:t>La globalisation des échanges est le résultat de plusieurs facteurs :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Réduction des coûts de transports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Progrès des outils de communication (Internet)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Baisse des droits de douanes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Etc.</a:t>
            </a:r>
          </a:p>
          <a:p>
            <a:pPr>
              <a:buFont typeface="+mj-lt"/>
              <a:buAutoNum type="arabicPeriod"/>
            </a:pPr>
            <a:r>
              <a:rPr lang="fr-FR" dirty="0"/>
              <a:t>Développement à l’international (opportunités et… risques…)</a:t>
            </a:r>
          </a:p>
        </p:txBody>
      </p:sp>
    </p:spTree>
    <p:extLst>
      <p:ext uri="{BB962C8B-B14F-4D97-AF65-F5344CB8AC3E}">
        <p14:creationId xmlns:p14="http://schemas.microsoft.com/office/powerpoint/2010/main" val="34150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Références bibliographiques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indent="-342900">
              <a:buFontTx/>
              <a:buChar char="-"/>
            </a:pPr>
            <a:r>
              <a:rPr lang="fr-FR" sz="1600" cap="small" dirty="0" err="1"/>
              <a:t>Albertini</a:t>
            </a:r>
            <a:r>
              <a:rPr lang="fr-FR" sz="1600" dirty="0"/>
              <a:t> J.-M., </a:t>
            </a:r>
            <a:r>
              <a:rPr lang="fr-FR" sz="1600" cap="small" dirty="0" err="1"/>
              <a:t>Silem</a:t>
            </a:r>
            <a:r>
              <a:rPr lang="fr-FR" sz="1600" dirty="0"/>
              <a:t> A. (</a:t>
            </a:r>
            <a:r>
              <a:rPr lang="fr-FR" sz="1600" dirty="0" err="1"/>
              <a:t>dir</a:t>
            </a:r>
            <a:r>
              <a:rPr lang="fr-FR" sz="1600" dirty="0"/>
              <a:t>.) (2012, 12</a:t>
            </a:r>
            <a:r>
              <a:rPr lang="fr-FR" sz="1600" baseline="30000" dirty="0"/>
              <a:t>e</a:t>
            </a:r>
            <a:r>
              <a:rPr lang="fr-FR" sz="1600" dirty="0"/>
              <a:t> édition). </a:t>
            </a:r>
            <a:r>
              <a:rPr lang="fr-FR" sz="1600" i="1" dirty="0"/>
              <a:t>Lexique de l’économie</a:t>
            </a:r>
            <a:r>
              <a:rPr lang="fr-FR" sz="1600" dirty="0"/>
              <a:t>, Dalloz, Paris.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Le</a:t>
            </a:r>
            <a:r>
              <a:rPr lang="fr-FR" sz="1600" dirty="0"/>
              <a:t> </a:t>
            </a:r>
            <a:r>
              <a:rPr lang="fr-FR" sz="1600" cap="small" dirty="0" err="1"/>
              <a:t>Lannier</a:t>
            </a:r>
            <a:r>
              <a:rPr lang="fr-FR" sz="1600" dirty="0"/>
              <a:t> A., </a:t>
            </a:r>
            <a:r>
              <a:rPr lang="fr-FR" sz="1600" cap="small" dirty="0" err="1"/>
              <a:t>Saussier</a:t>
            </a:r>
            <a:r>
              <a:rPr lang="fr-FR" sz="1600" dirty="0"/>
              <a:t> S. (</a:t>
            </a:r>
            <a:r>
              <a:rPr lang="fr-FR" sz="1600" dirty="0" err="1"/>
              <a:t>dir</a:t>
            </a:r>
            <a:r>
              <a:rPr lang="fr-FR" sz="1600" dirty="0"/>
              <a:t>.). (2013) </a:t>
            </a:r>
            <a:r>
              <a:rPr lang="fr-FR" sz="1600" i="1" dirty="0"/>
              <a:t>Master Management des entreprises</a:t>
            </a:r>
            <a:r>
              <a:rPr lang="fr-FR" sz="1600" dirty="0"/>
              <a:t>, Eyrolles, Paris.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Richet</a:t>
            </a:r>
            <a:r>
              <a:rPr lang="fr-FR" sz="1600" dirty="0"/>
              <a:t> X. (2006, 3</a:t>
            </a:r>
            <a:r>
              <a:rPr lang="fr-FR" sz="1600" baseline="30000" dirty="0"/>
              <a:t>e</a:t>
            </a:r>
            <a:r>
              <a:rPr lang="fr-FR" sz="1600" dirty="0"/>
              <a:t> édition). </a:t>
            </a:r>
            <a:r>
              <a:rPr lang="fr-FR" sz="1600" i="1" dirty="0"/>
              <a:t>Économie de l’entreprise</a:t>
            </a:r>
            <a:r>
              <a:rPr lang="fr-FR" sz="1600" dirty="0"/>
              <a:t>, Hachette, Paris.</a:t>
            </a:r>
          </a:p>
          <a:p>
            <a:pPr marL="109728" indent="0">
              <a:buNone/>
            </a:pPr>
            <a:endParaRPr lang="fr-FR" sz="1600" dirty="0"/>
          </a:p>
          <a:p>
            <a:pPr marL="109728" indent="0">
              <a:buNone/>
            </a:pPr>
            <a:r>
              <a:rPr lang="fr-FR" sz="1600" b="1" dirty="0"/>
              <a:t>Références </a:t>
            </a:r>
            <a:r>
              <a:rPr lang="fr-FR" sz="1600" b="1" dirty="0" err="1"/>
              <a:t>webographiques</a:t>
            </a:r>
            <a:r>
              <a:rPr lang="fr-FR" sz="1600" b="1" dirty="0"/>
              <a:t> :</a:t>
            </a:r>
          </a:p>
          <a:p>
            <a:pPr marL="452628" indent="-342900">
              <a:buFontTx/>
              <a:buChar char="-"/>
            </a:pPr>
            <a:r>
              <a:rPr lang="fr-FR" sz="1600" dirty="0"/>
              <a:t>BPI – Le </a:t>
            </a:r>
            <a:r>
              <a:rPr lang="fr-FR" sz="1600" dirty="0" err="1"/>
              <a:t>Lab</a:t>
            </a:r>
            <a:r>
              <a:rPr lang="fr-FR" sz="1600" dirty="0"/>
              <a:t>, « Petit guide pratique des biais cognitifs à l’usage indispensable des dirigeants », URL: </a:t>
            </a:r>
            <a:r>
              <a:rPr lang="fr-FR" sz="1600" dirty="0">
                <a:hlinkClick r:id="rId2"/>
              </a:rPr>
              <a:t>https://www.bpifrance-lelab.fr/Analyses-Reflexions/Les-Travaux-du-Lab/Biais-cognitifs/Focus-1-Petit-guide-pratique-des-biais-cognitifs-a-l-usage-indispensable-des-dirigeants</a:t>
            </a:r>
            <a:r>
              <a:rPr lang="fr-FR" sz="1600" dirty="0"/>
              <a:t> (consulté le 09 septembre 2019)</a:t>
            </a:r>
          </a:p>
          <a:p>
            <a:pPr marL="452628" indent="-342900">
              <a:buFontTx/>
              <a:buChar char="-"/>
            </a:pPr>
            <a:r>
              <a:rPr lang="fr-FR" sz="1600" dirty="0"/>
              <a:t>Le portail de l’Economie, des Finances, de l’Action et des </a:t>
            </a:r>
            <a:r>
              <a:rPr lang="fr-FR" sz="1600"/>
              <a:t>Comptes publics, </a:t>
            </a:r>
            <a:r>
              <a:rPr lang="fr-FR" sz="1600" dirty="0"/>
              <a:t>« Quel statut juridique choisir pour son entreprise ? », URL: </a:t>
            </a:r>
            <a:r>
              <a:rPr lang="fr-FR" sz="1600" dirty="0">
                <a:hlinkClick r:id="rId3"/>
              </a:rPr>
              <a:t>https://www.economie.gouv.fr/entreprises/entreprise-choisir-statut-juridique</a:t>
            </a:r>
            <a:r>
              <a:rPr lang="fr-FR" sz="1600" dirty="0"/>
              <a:t> (consulté le 09 septembre 2019)</a:t>
            </a:r>
          </a:p>
        </p:txBody>
      </p:sp>
    </p:spTree>
    <p:extLst>
      <p:ext uri="{BB962C8B-B14F-4D97-AF65-F5344CB8AC3E}">
        <p14:creationId xmlns:p14="http://schemas.microsoft.com/office/powerpoint/2010/main" val="282601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sz="24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8382000" cy="457200"/>
          </a:xfrm>
        </p:spPr>
        <p:txBody>
          <a:bodyPr/>
          <a:lstStyle/>
          <a:p>
            <a:r>
              <a:rPr lang="fr-FR" dirty="0"/>
              <a:t>L’entreprise se définirait en tant que :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8382000" cy="3886200"/>
          </a:xfrm>
        </p:spPr>
        <p:txBody>
          <a:bodyPr/>
          <a:lstStyle/>
          <a:p>
            <a:pPr marL="109728" indent="0" algn="just">
              <a:buNone/>
            </a:pPr>
            <a:r>
              <a:rPr lang="fr-FR" i="1" dirty="0"/>
              <a:t>Organisation créée par des apporteurs de capitaux, gérée par des managers qui transforment des facteurs de production (inputs) en produits ou service (outputs), </a:t>
            </a:r>
            <a:r>
              <a:rPr lang="fr-FR" b="1" i="1" dirty="0"/>
              <a:t>en vue de les vendre sur un marché</a:t>
            </a:r>
            <a:r>
              <a:rPr lang="fr-FR" i="1" dirty="0"/>
              <a:t>. Le revenue des ventes deviennent dès lors des ressources permettant de financer les coûts de production, payer les salaires, rémunérer les actionnaires, financer les investissements et la croissance.</a:t>
            </a:r>
          </a:p>
          <a:p>
            <a:pPr marL="109728" indent="0" algn="just">
              <a:buNone/>
            </a:pPr>
            <a:endParaRPr lang="fr-FR" i="1" dirty="0"/>
          </a:p>
          <a:p>
            <a:pPr algn="just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L’objectif serait donc, dans </a:t>
            </a:r>
            <a:r>
              <a:rPr lang="fr-FR">
                <a:sym typeface="Wingdings" panose="05000000000000000000" pitchFamily="2" charset="2"/>
              </a:rPr>
              <a:t>le même temps, </a:t>
            </a:r>
            <a:r>
              <a:rPr lang="fr-FR" dirty="0">
                <a:sym typeface="Wingdings" panose="05000000000000000000" pitchFamily="2" charset="2"/>
              </a:rPr>
              <a:t>de </a:t>
            </a:r>
            <a:r>
              <a:rPr lang="fr-FR" b="1" dirty="0">
                <a:sym typeface="Wingdings" panose="05000000000000000000" pitchFamily="2" charset="2"/>
              </a:rPr>
              <a:t>maximiser les profits</a:t>
            </a:r>
            <a:r>
              <a:rPr lang="fr-FR" dirty="0">
                <a:sym typeface="Wingdings" panose="05000000000000000000" pitchFamily="2" charset="2"/>
              </a:rPr>
              <a:t> et de </a:t>
            </a:r>
            <a:r>
              <a:rPr lang="fr-FR" b="1" dirty="0">
                <a:sym typeface="Wingdings" panose="05000000000000000000" pitchFamily="2" charset="2"/>
              </a:rPr>
              <a:t>minimiser les pertes</a:t>
            </a:r>
          </a:p>
          <a:p>
            <a:pPr algn="just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  <a:hlinkClick r:id="rId2" action="ppaction://hlinksldjump"/>
              </a:rPr>
              <a:t>Certes, mais encore…?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03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John Maynard Keynes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(1937) « La théorie générale de l’emploi », </a:t>
            </a:r>
            <a:r>
              <a:rPr lang="fr-FR" i="1" dirty="0"/>
              <a:t>Revue française d’économie, </a:t>
            </a:r>
            <a:r>
              <a:rPr lang="fr-FR" dirty="0"/>
              <a:t>vol. 5, n° 4, p. 141-156.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fr-FR" sz="2200" i="1" dirty="0">
                <a:latin typeface="+mj-lt"/>
              </a:rPr>
              <a:t>« [N]</a:t>
            </a:r>
            <a:r>
              <a:rPr lang="fr-FR" sz="2200" i="1" dirty="0" err="1">
                <a:latin typeface="+mj-lt"/>
              </a:rPr>
              <a:t>otre</a:t>
            </a:r>
            <a:r>
              <a:rPr lang="fr-FR" sz="2200" i="1" dirty="0">
                <a:latin typeface="+mj-lt"/>
              </a:rPr>
              <a:t> connaissance de l’avenir est fluctuante, vague et incertaine […]. Il n’y a pas de fondement scientifique sur lequel on puisse formuler, de façon autorisée, quelque raisonnement probabiliste que ce soit. </a:t>
            </a:r>
            <a:r>
              <a:rPr lang="fr-FR" sz="2200" b="1" i="1" dirty="0">
                <a:latin typeface="+mj-lt"/>
              </a:rPr>
              <a:t>Nous ne savons pas, tout simplement</a:t>
            </a:r>
            <a:r>
              <a:rPr lang="fr-FR" sz="2200" i="1" dirty="0">
                <a:latin typeface="+mj-lt"/>
              </a:rPr>
              <a:t>.</a:t>
            </a:r>
            <a:r>
              <a:rPr lang="fr-FR" sz="2200" dirty="0">
                <a:latin typeface="+mj-lt"/>
              </a:rPr>
              <a:t> »</a:t>
            </a:r>
          </a:p>
        </p:txBody>
      </p:sp>
      <p:pic>
        <p:nvPicPr>
          <p:cNvPr id="8" name="Image 7" descr="Une image contenant personne, intérieur, assis, homme&#10;&#10;Description générée automatiquement">
            <a:hlinkClick r:id="rId2" action="ppaction://hlinksldjump"/>
            <a:extLst>
              <a:ext uri="{FF2B5EF4-FFF2-40B4-BE49-F238E27FC236}">
                <a16:creationId xmlns:a16="http://schemas.microsoft.com/office/drawing/2014/main" id="{9DFD4A42-0E2C-4111-804A-344A842CD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82" y="2963098"/>
            <a:ext cx="2906507" cy="366534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42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Approches et analyses de l’entreprise</a:t>
            </a:r>
          </a:p>
          <a:p>
            <a:r>
              <a:rPr lang="fr-FR" dirty="0"/>
              <a:t>Trois manières d’appréhender l’entreprise</a:t>
            </a:r>
          </a:p>
          <a:p>
            <a:r>
              <a:rPr lang="fr-FR" dirty="0"/>
              <a:t>Structures de marché</a:t>
            </a:r>
          </a:p>
          <a:p>
            <a:r>
              <a:rPr lang="fr-FR" dirty="0"/>
              <a:t>Les objectifs de l’entreprise</a:t>
            </a:r>
          </a:p>
          <a:p>
            <a:r>
              <a:rPr lang="fr-FR" dirty="0"/>
              <a:t>Propositions pour appréhender l’environnement de l’entreprise</a:t>
            </a:r>
          </a:p>
          <a:p>
            <a:r>
              <a:rPr lang="fr-FR" dirty="0"/>
              <a:t>Un environnement qui s’internationalise et qui se globalise</a:t>
            </a:r>
          </a:p>
        </p:txBody>
      </p:sp>
    </p:spTree>
    <p:extLst>
      <p:ext uri="{BB962C8B-B14F-4D97-AF65-F5344CB8AC3E}">
        <p14:creationId xmlns:p14="http://schemas.microsoft.com/office/powerpoint/2010/main" val="42429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/>
              <a:t>Approches et analyses de l’entreprise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Entreprise : 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sz="1400" dirty="0"/>
              <a:t>Disciplines permettant de favoriser cette compréhension :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/>
              <a:t>« </a:t>
            </a:r>
            <a:r>
              <a:rPr lang="fr-FR" i="1" dirty="0"/>
              <a:t>Unité économique autonome combinant divers facteurs de production, produisant pour la vente des biens et des services et distribuant des revenus en contrepartie de l’utilisation des facteurs</a:t>
            </a:r>
            <a:r>
              <a:rPr lang="fr-FR" dirty="0"/>
              <a:t> »</a:t>
            </a:r>
          </a:p>
          <a:p>
            <a:pPr marL="109728" indent="0">
              <a:buNone/>
            </a:pPr>
            <a:r>
              <a:rPr lang="fr-FR" dirty="0"/>
              <a:t>(</a:t>
            </a:r>
            <a:r>
              <a:rPr lang="fr-FR" dirty="0" err="1"/>
              <a:t>Albertini</a:t>
            </a:r>
            <a:r>
              <a:rPr lang="fr-FR" dirty="0"/>
              <a:t> &amp; </a:t>
            </a:r>
            <a:r>
              <a:rPr lang="fr-FR" dirty="0" err="1"/>
              <a:t>Silem</a:t>
            </a:r>
            <a:r>
              <a:rPr lang="fr-FR" dirty="0"/>
              <a:t>, 2012)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L’histoire ;</a:t>
            </a:r>
          </a:p>
          <a:p>
            <a:r>
              <a:rPr lang="fr-FR" dirty="0"/>
              <a:t>Les sciences juridiques ;</a:t>
            </a:r>
          </a:p>
          <a:p>
            <a:r>
              <a:rPr lang="fr-FR" dirty="0"/>
              <a:t>La sociologie ;</a:t>
            </a:r>
          </a:p>
          <a:p>
            <a:r>
              <a:rPr lang="fr-FR" dirty="0"/>
              <a:t>La psychologie ;</a:t>
            </a:r>
          </a:p>
          <a:p>
            <a:r>
              <a:rPr lang="fr-FR" dirty="0"/>
              <a:t>La science économique…</a:t>
            </a:r>
          </a:p>
        </p:txBody>
      </p:sp>
    </p:spTree>
    <p:extLst>
      <p:ext uri="{BB962C8B-B14F-4D97-AF65-F5344CB8AC3E}">
        <p14:creationId xmlns:p14="http://schemas.microsoft.com/office/powerpoint/2010/main" val="31962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fr-FR" sz="2400" dirty="0"/>
              <a:t>Trois manières d’appréhender l’entreprise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/>
              <a:t>Une approche juridique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Secteur privé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Secteur coopératif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Secteur public</a:t>
            </a:r>
          </a:p>
          <a:p>
            <a:pPr>
              <a:buFont typeface="+mj-lt"/>
              <a:buAutoNum type="arabicPeriod"/>
            </a:pPr>
            <a:r>
              <a:rPr lang="fr-FR" dirty="0"/>
              <a:t>Une approche par types d’activité</a:t>
            </a:r>
          </a:p>
          <a:p>
            <a:pPr>
              <a:buFont typeface="+mj-lt"/>
              <a:buAutoNum type="arabicPeriod"/>
            </a:pPr>
            <a:r>
              <a:rPr lang="fr-FR" dirty="0"/>
              <a:t>Une approche par la taille</a:t>
            </a:r>
          </a:p>
        </p:txBody>
      </p:sp>
    </p:spTree>
    <p:extLst>
      <p:ext uri="{BB962C8B-B14F-4D97-AF65-F5344CB8AC3E}">
        <p14:creationId xmlns:p14="http://schemas.microsoft.com/office/powerpoint/2010/main" val="389349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479233"/>
            <a:ext cx="7700963" cy="44243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9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fr-FR" sz="2400" dirty="0"/>
              <a:t>Structures de marché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/>
              <a:t>Marché de la concurrence pure et parfaite</a:t>
            </a:r>
          </a:p>
          <a:p>
            <a:pPr>
              <a:buFont typeface="+mj-lt"/>
              <a:buAutoNum type="arabicPeriod"/>
            </a:pPr>
            <a:r>
              <a:rPr lang="fr-FR" dirty="0"/>
              <a:t>Marchés de concurrence imparfaite (cf. ci-après)</a:t>
            </a:r>
          </a:p>
          <a:p>
            <a:pPr>
              <a:buFont typeface="+mj-lt"/>
              <a:buAutoNum type="arabicPeriod"/>
            </a:pPr>
            <a:r>
              <a:rPr lang="fr-FR" dirty="0"/>
              <a:t>« </a:t>
            </a:r>
            <a:r>
              <a:rPr lang="fr-FR" dirty="0" err="1"/>
              <a:t>Contestabilité</a:t>
            </a:r>
            <a:r>
              <a:rPr lang="fr-FR" dirty="0"/>
              <a:t> » d’un marché</a:t>
            </a:r>
          </a:p>
        </p:txBody>
      </p:sp>
    </p:spTree>
    <p:extLst>
      <p:ext uri="{BB962C8B-B14F-4D97-AF65-F5344CB8AC3E}">
        <p14:creationId xmlns:p14="http://schemas.microsoft.com/office/powerpoint/2010/main" val="44834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" y="1966595"/>
            <a:ext cx="7921625" cy="20716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6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fr-FR" sz="2400" dirty="0"/>
              <a:t>Les objectifs de l’entreprise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/>
              <a:t>Dans la </a:t>
            </a:r>
            <a:r>
              <a:rPr lang="fr-FR" dirty="0">
                <a:hlinkClick r:id="rId2" action="ppaction://hlinksldjump"/>
              </a:rPr>
              <a:t>théorie classique</a:t>
            </a:r>
            <a:r>
              <a:rPr lang="fr-FR" dirty="0"/>
              <a:t>…</a:t>
            </a:r>
          </a:p>
          <a:p>
            <a:pPr>
              <a:buFont typeface="+mj-lt"/>
              <a:buAutoNum type="arabicPeriod"/>
            </a:pPr>
            <a:r>
              <a:rPr lang="fr-FR" dirty="0"/>
              <a:t>Une représentation qui doit être affinée</a:t>
            </a:r>
          </a:p>
          <a:p>
            <a:pPr>
              <a:buFont typeface="+mj-lt"/>
              <a:buAutoNum type="arabicPeriod"/>
            </a:pPr>
            <a:r>
              <a:rPr lang="fr-FR" dirty="0"/>
              <a:t>Les conséquences de </a:t>
            </a:r>
            <a:r>
              <a:rPr lang="fr-FR" dirty="0">
                <a:hlinkClick r:id="rId3" action="ppaction://hlinksldjump"/>
              </a:rPr>
              <a:t>l’incertitude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La complexité organisationnelle</a:t>
            </a:r>
          </a:p>
          <a:p>
            <a:pPr>
              <a:buFont typeface="+mj-lt"/>
              <a:buAutoNum type="arabicPeriod"/>
            </a:pPr>
            <a:r>
              <a:rPr lang="fr-FR" dirty="0"/>
              <a:t>La multiplicité des objectifs managériaux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 tout ceci favorise les « biais cognitifs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10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fr-FR" sz="2400" dirty="0"/>
              <a:t>Propositions pour appréhender l’environnement de l’entreprise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>
                <a:hlinkClick r:id="rId2" action="ppaction://hlinksldjump"/>
              </a:rPr>
              <a:t>L’entreprise et ses relations avec d’autres acteurs de l’économie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>
                <a:hlinkClick r:id="rId3" action="ppaction://hlinksldjump"/>
              </a:rPr>
              <a:t>Le macro-environnement et ses caractéristiques – l’analyse dite PESTEL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198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vironnement-eco-entrepris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ronnement-eco-entreprise" id="{8BD3C096-C2D5-470B-958D-0BA8AF450835}" vid="{A575B3DD-98CF-40D7-BF70-512256E61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environnement-eco-entreprise</Template>
  <TotalTime>248</TotalTime>
  <Words>607</Words>
  <Application>Microsoft Office PowerPoint</Application>
  <PresentationFormat>Affichage à l'écran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Georgia</vt:lpstr>
      <vt:lpstr>Trebuchet MS</vt:lpstr>
      <vt:lpstr>Wingdings</vt:lpstr>
      <vt:lpstr>Wingdings 2</vt:lpstr>
      <vt:lpstr>environnement-eco-entreprise</vt:lpstr>
      <vt:lpstr>Environnement socio-économique de l’entreprise et des services d'information</vt:lpstr>
      <vt:lpstr>Plan</vt:lpstr>
      <vt:lpstr>Approches et analyses de l’entreprise</vt:lpstr>
      <vt:lpstr>Trois manières d’appréhender l’entreprise</vt:lpstr>
      <vt:lpstr>Présentation PowerPoint</vt:lpstr>
      <vt:lpstr>Structures de marché</vt:lpstr>
      <vt:lpstr>Présentation PowerPoint</vt:lpstr>
      <vt:lpstr>Les objectifs de l’entreprise</vt:lpstr>
      <vt:lpstr>Propositions pour appréhender l’environnement de l’entreprise</vt:lpstr>
      <vt:lpstr>Présentation PowerPoint</vt:lpstr>
      <vt:lpstr>Présentation PowerPoint</vt:lpstr>
      <vt:lpstr>Un environnement qui s’internationalise et qui se globalise</vt:lpstr>
      <vt:lpstr>Références bibliographiques</vt:lpstr>
      <vt:lpstr>Présentation PowerPoint</vt:lpstr>
      <vt:lpstr>John Maynard Keynes</vt:lpstr>
    </vt:vector>
  </TitlesOfParts>
  <Company>Université Jean Moulin Lyon3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 socio-économique de l'entreprise et des services d'information</dc:title>
  <dc:creator>PERTICOZ Lucien</dc:creator>
  <cp:lastModifiedBy>Lptz Lptz</cp:lastModifiedBy>
  <cp:revision>19</cp:revision>
  <dcterms:created xsi:type="dcterms:W3CDTF">2019-09-09T13:23:45Z</dcterms:created>
  <dcterms:modified xsi:type="dcterms:W3CDTF">2020-09-22T09:40:57Z</dcterms:modified>
</cp:coreProperties>
</file>